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48" r:id="rId2"/>
  </p:sldMasterIdLst>
  <p:notesMasterIdLst>
    <p:notesMasterId r:id="rId31"/>
  </p:notesMasterIdLst>
  <p:sldIdLst>
    <p:sldId id="273" r:id="rId3"/>
    <p:sldId id="274" r:id="rId4"/>
    <p:sldId id="301" r:id="rId5"/>
    <p:sldId id="275" r:id="rId6"/>
    <p:sldId id="300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5" r:id="rId15"/>
    <p:sldId id="286" r:id="rId16"/>
    <p:sldId id="287" r:id="rId17"/>
    <p:sldId id="288" r:id="rId18"/>
    <p:sldId id="290" r:id="rId19"/>
    <p:sldId id="289" r:id="rId20"/>
    <p:sldId id="292" r:id="rId21"/>
    <p:sldId id="298" r:id="rId22"/>
    <p:sldId id="256" r:id="rId23"/>
    <p:sldId id="258" r:id="rId24"/>
    <p:sldId id="260" r:id="rId25"/>
    <p:sldId id="261" r:id="rId26"/>
    <p:sldId id="262" r:id="rId27"/>
    <p:sldId id="264" r:id="rId28"/>
    <p:sldId id="266" r:id="rId29"/>
    <p:sldId id="269" r:id="rId3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78309" autoAdjust="0"/>
  </p:normalViewPr>
  <p:slideViewPr>
    <p:cSldViewPr snapToGrid="0">
      <p:cViewPr varScale="1">
        <p:scale>
          <a:sx n="78" d="100"/>
          <a:sy n="78" d="100"/>
        </p:scale>
        <p:origin x="13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rgbClr val="28AABD"/>
                </a:gs>
                <a:gs pos="90000">
                  <a:srgbClr val="3B7DD9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6913580246914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4A1-4F6D-A7BA-8941D393E144}"/>
                </c:ext>
              </c:extLst>
            </c:dLbl>
            <c:dLbl>
              <c:idx val="1"/>
              <c:layout>
                <c:manualLayout>
                  <c:x val="0"/>
                  <c:y val="-3.0864197530864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4A1-4F6D-A7BA-8941D393E144}"/>
                </c:ext>
              </c:extLst>
            </c:dLbl>
            <c:dLbl>
              <c:idx val="2"/>
              <c:layout>
                <c:manualLayout>
                  <c:x val="-5.1103832185046508E-17"/>
                  <c:y val="-1.85185185185185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4A1-4F6D-A7BA-8941D393E144}"/>
                </c:ext>
              </c:extLst>
            </c:dLbl>
            <c:dLbl>
              <c:idx val="3"/>
              <c:layout>
                <c:manualLayout>
                  <c:x val="0"/>
                  <c:y val="-4.23043647321863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4A1-4F6D-A7BA-8941D393E144}"/>
                </c:ext>
              </c:extLst>
            </c:dLbl>
            <c:dLbl>
              <c:idx val="4"/>
              <c:layout>
                <c:manualLayout>
                  <c:x val="-1.0220766437009302E-16"/>
                  <c:y val="-3.96126178672110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4A1-4F6D-A7BA-8941D393E144}"/>
                </c:ext>
              </c:extLst>
            </c:dLbl>
            <c:dLbl>
              <c:idx val="5"/>
              <c:layout>
                <c:manualLayout>
                  <c:x val="-1.0220766437009302E-16"/>
                  <c:y val="-4.87741810051521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rgbClr val="01203D"/>
                      </a:solidFill>
                      <a:latin typeface="Gilroy Medium" panose="00000600000000000000" pitchFamily="50" charset="0"/>
                      <a:ea typeface="微软雅黑" panose="020B0503020204020204" pitchFamily="34" charset="-122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1310063518005"/>
                      <c:h val="8.748906386701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DAD-4DB3-880F-E4AEB48D02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1203D"/>
                    </a:solidFill>
                    <a:latin typeface="Gilroy Medium" panose="00000600000000000000" pitchFamily="50" charset="0"/>
                    <a:ea typeface="微软雅黑" panose="020B0503020204020204" pitchFamily="34" charset="-122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기타</c:v>
                </c:pt>
                <c:pt idx="1">
                  <c:v>HIKSEMI</c:v>
                </c:pt>
                <c:pt idx="2">
                  <c:v>HIKAUTO</c:v>
                </c:pt>
                <c:pt idx="3">
                  <c:v>HIKMICRO</c:v>
                </c:pt>
                <c:pt idx="4">
                  <c:v>EZVIZ</c:v>
                </c:pt>
                <c:pt idx="5">
                  <c:v>HIKROBOT</c:v>
                </c:pt>
              </c:strCache>
            </c:strRef>
          </c:cat>
          <c:val>
            <c:numRef>
              <c:f>Sheet1!$B$2:$B$7</c:f>
              <c:numCache>
                <c:formatCode>0.00_ </c:formatCode>
                <c:ptCount val="6"/>
                <c:pt idx="0">
                  <c:v>10.039999999999999</c:v>
                </c:pt>
                <c:pt idx="1">
                  <c:v>19.309999999999999</c:v>
                </c:pt>
                <c:pt idx="2">
                  <c:v>27.07</c:v>
                </c:pt>
                <c:pt idx="3">
                  <c:v>32.85</c:v>
                </c:pt>
                <c:pt idx="4">
                  <c:v>46.86</c:v>
                </c:pt>
                <c:pt idx="5">
                  <c:v>49.4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AD-4DB3-880F-E4AEB48D02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41650080"/>
        <c:axId val="1941650496"/>
      </c:barChart>
      <c:catAx>
        <c:axId val="194165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FFFFF"/>
            </a:solidFill>
            <a:round/>
          </a:ln>
          <a:effectLst>
            <a:glow rad="63500">
              <a:srgbClr val="182866">
                <a:lumMod val="20000"/>
                <a:lumOff val="80000"/>
                <a:alpha val="20000"/>
              </a:srgbClr>
            </a:glo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001F37"/>
                </a:solidFill>
                <a:latin typeface="Gilroy" panose="02010600030101010101" charset="0"/>
                <a:ea typeface="微软雅黑" panose="020B0503020204020204" pitchFamily="34" charset="-122"/>
                <a:cs typeface="+mn-cs"/>
              </a:defRPr>
            </a:pPr>
            <a:endParaRPr lang="ko-KR"/>
          </a:p>
        </c:txPr>
        <c:crossAx val="1941650496"/>
        <c:crosses val="autoZero"/>
        <c:auto val="1"/>
        <c:lblAlgn val="ctr"/>
        <c:lblOffset val="100"/>
        <c:noMultiLvlLbl val="0"/>
      </c:catAx>
      <c:valAx>
        <c:axId val="1941650496"/>
        <c:scaling>
          <c:orientation val="minMax"/>
        </c:scaling>
        <c:delete val="1"/>
        <c:axPos val="l"/>
        <c:numFmt formatCode="0.00_ " sourceLinked="1"/>
        <c:majorTickMark val="none"/>
        <c:minorTickMark val="none"/>
        <c:tickLblPos val="nextTo"/>
        <c:crossAx val="19416500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微软雅黑" panose="020B0503020204020204" pitchFamily="34" charset="-122"/>
          <a:ea typeface="微软雅黑" panose="020B0503020204020204" pitchFamily="34" charset="-122"/>
        </a:defRPr>
      </a:pPr>
      <a:endParaRPr lang="ko-K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475FF-91FD-48EC-BA80-A51EEB43459E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DB4F8-4F89-4A20-B92C-0C7D727CF0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540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안녕하세요</a:t>
            </a:r>
            <a:r>
              <a:rPr lang="en-US" altLang="ko-KR" smtClean="0"/>
              <a:t>. </a:t>
            </a:r>
            <a:r>
              <a:rPr lang="ko-KR" altLang="en-US" smtClean="0"/>
              <a:t>하이크비전 </a:t>
            </a:r>
            <a:r>
              <a:rPr lang="en-US" altLang="ko-KR" smtClean="0"/>
              <a:t>OOO</a:t>
            </a:r>
            <a:r>
              <a:rPr lang="ko-KR" altLang="en-US" smtClean="0"/>
              <a:t>매니저입니다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참석해 주셔서 감사합니다</a:t>
            </a:r>
            <a:r>
              <a:rPr lang="en-US" altLang="ko-KR" smtClean="0"/>
              <a:t>. </a:t>
            </a:r>
            <a:r>
              <a:rPr lang="ko-KR" altLang="en-US" smtClean="0"/>
              <a:t>하이크비전의 회사 소개를 시작하겠습니다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3DB4F8-4F89-4A20-B92C-0C7D727CF01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400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주요 성공 사례입니다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스포츠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레저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제조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교통 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물류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에너지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농수산업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리테일 등 다양하고 많은 경험과 기술력을 가지고 있습니다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85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하이크비전은 연구에서 설계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개발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테스트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 지원 및 서비스에 이르기까지 모든 작업을 포함하는 완벽한 멀티 레벨의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 &amp; D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시스템을 구축했습니다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ko-KR" altLang="en-US" dirty="0" smtClean="0"/>
              <a:t>하이크비전은 임직원중 약 </a:t>
            </a:r>
            <a:r>
              <a:rPr lang="en-US" altLang="ko-KR" dirty="0" smtClean="0"/>
              <a:t>½</a:t>
            </a:r>
            <a:r>
              <a:rPr lang="ko-KR" altLang="en-US" dirty="0" smtClean="0"/>
              <a:t>이 </a:t>
            </a:r>
            <a:r>
              <a:rPr lang="en-US" altLang="ko-KR" dirty="0" smtClean="0"/>
              <a:t>R&amp;D</a:t>
            </a:r>
            <a:r>
              <a:rPr lang="ko-KR" altLang="en-US" dirty="0" smtClean="0"/>
              <a:t>엔지니어로 구성되어 있으며 연간 수익의 </a:t>
            </a:r>
            <a:r>
              <a:rPr lang="en-US" altLang="ko-KR" dirty="0" smtClean="0"/>
              <a:t>12.75% </a:t>
            </a:r>
            <a:r>
              <a:rPr lang="ko-KR" altLang="en-US" dirty="0" smtClean="0"/>
              <a:t>이상  </a:t>
            </a:r>
            <a:r>
              <a:rPr lang="en-US" altLang="ko-KR" dirty="0" smtClean="0"/>
              <a:t>R&amp;D</a:t>
            </a:r>
            <a:r>
              <a:rPr lang="ko-KR" altLang="en-US" dirty="0" smtClean="0"/>
              <a:t>에 재투자하고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또한 </a:t>
            </a:r>
            <a:r>
              <a:rPr lang="en-US" altLang="ko-KR" dirty="0" smtClean="0"/>
              <a:t>10,000</a:t>
            </a:r>
            <a:r>
              <a:rPr lang="ko-KR" altLang="en-US" dirty="0" smtClean="0"/>
              <a:t>개 이상의 특허를 가지고 있으며 혁신적인 기술개발에 힘쓰고 있습니다</a:t>
            </a:r>
            <a:r>
              <a:rPr lang="en-US" altLang="ko-KR" dirty="0" smtClean="0"/>
              <a:t>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A5E6FF-D5A0-42B0-B42A-1BF0E502B8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460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하이크비전의 첨단 제조 기술과 효율적인 생산 관리 시스템</a:t>
            </a:r>
            <a:r>
              <a:rPr lang="ko-KR" altLang="en-US" dirty="0" smtClean="0"/>
              <a:t>을 도입하여 효율적이고 빠른 생산이 가능합니다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ko-KR" altLang="en-US" dirty="0" smtClean="0"/>
              <a:t>또한 통루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충칭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우한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인도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브라질 등 중국 각지 및 세계 각국에 공장을 설립하여 일일 </a:t>
            </a:r>
            <a:r>
              <a:rPr lang="en-US" altLang="ko-KR" baseline="0" dirty="0" smtClean="0"/>
              <a:t>580,000</a:t>
            </a:r>
            <a:r>
              <a:rPr lang="ko-KR" altLang="en-US" baseline="0" dirty="0" smtClean="0"/>
              <a:t>개 이상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전 세계적으로 </a:t>
            </a:r>
            <a:r>
              <a:rPr lang="en-US" altLang="ko-KR" baseline="0" dirty="0" smtClean="0"/>
              <a:t>1000</a:t>
            </a:r>
            <a:r>
              <a:rPr lang="ko-KR" altLang="en-US" baseline="0" dirty="0" smtClean="0"/>
              <a:t>개 이상의 기업에 장기적으로 제품 공급이 가능합니다</a:t>
            </a:r>
            <a:r>
              <a:rPr lang="en-US" altLang="ko-KR" baseline="0" dirty="0" smtClean="0"/>
              <a:t>. </a:t>
            </a:r>
          </a:p>
          <a:p>
            <a:endParaRPr lang="en-US" altLang="ko-KR" baseline="0" dirty="0" smtClean="0"/>
          </a:p>
          <a:p>
            <a:r>
              <a:rPr lang="ko-KR" altLang="en-US" dirty="0" smtClean="0"/>
              <a:t/>
            </a:r>
            <a:br>
              <a:rPr lang="ko-KR" altLang="en-US" dirty="0" smtClean="0"/>
            </a:br>
            <a:r>
              <a:rPr lang="ko-KR" altLang="en-US" dirty="0" smtClean="0"/>
              <a:t/>
            </a:r>
            <a:br>
              <a:rPr lang="ko-KR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A5E6FF-D5A0-42B0-B42A-1BF0E502B8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113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sz="800" smtClean="0">
                <a:solidFill>
                  <a:schemeClr val="bg1"/>
                </a:solidFill>
                <a:latin typeface="Gilroy" panose="00000500000000000000" pitchFamily="50" charset="0"/>
              </a:rPr>
              <a:t>또한 강력한 품질 보증을 제공합니다</a:t>
            </a:r>
            <a:r>
              <a:rPr lang="en-US" altLang="ko-KR" sz="800" smtClean="0">
                <a:solidFill>
                  <a:schemeClr val="bg1"/>
                </a:solidFill>
                <a:latin typeface="Gilroy" panose="00000500000000000000" pitchFamily="50" charset="0"/>
              </a:rPr>
              <a:t>. </a:t>
            </a:r>
            <a:r>
              <a:rPr lang="ko-KR" altLang="en-US" sz="800" smtClean="0">
                <a:solidFill>
                  <a:schemeClr val="bg1"/>
                </a:solidFill>
                <a:latin typeface="Gilroy" panose="00000500000000000000" pitchFamily="50" charset="0"/>
              </a:rPr>
              <a:t>재료 선정부터 업체 최고의 품질 검사를 진행하고</a:t>
            </a:r>
            <a:r>
              <a:rPr lang="en-US" altLang="ko-KR" sz="800" smtClean="0">
                <a:solidFill>
                  <a:schemeClr val="bg1"/>
                </a:solidFill>
                <a:latin typeface="Gilroy" panose="00000500000000000000" pitchFamily="50" charset="0"/>
              </a:rPr>
              <a:t>,</a:t>
            </a:r>
            <a:r>
              <a:rPr lang="ko-KR" altLang="en-US" sz="800" smtClean="0">
                <a:solidFill>
                  <a:schemeClr val="bg1"/>
                </a:solidFill>
                <a:latin typeface="Gilroy" panose="00000500000000000000" pitchFamily="50" charset="0"/>
              </a:rPr>
              <a:t>품질 요구 사항을 충족하는지 확인합니다</a:t>
            </a:r>
            <a:r>
              <a:rPr lang="en-US" altLang="ko-KR" sz="800" smtClean="0">
                <a:solidFill>
                  <a:schemeClr val="bg1"/>
                </a:solidFill>
                <a:latin typeface="Gilroy" panose="00000500000000000000" pitchFamily="50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sz="800" smtClean="0">
                <a:solidFill>
                  <a:schemeClr val="bg1"/>
                </a:solidFill>
                <a:latin typeface="Gilroy" panose="00000500000000000000" pitchFamily="50" charset="0"/>
              </a:rPr>
              <a:t>이를 바탕으로 신뢰할수 있는 보증 기간을 제공 하고 있습니다</a:t>
            </a:r>
            <a:r>
              <a:rPr lang="en-US" altLang="ko-KR" sz="800" smtClean="0">
                <a:solidFill>
                  <a:schemeClr val="bg1"/>
                </a:solidFill>
                <a:latin typeface="Gilroy" panose="00000500000000000000" pitchFamily="50" charset="0"/>
              </a:rPr>
              <a:t>.</a:t>
            </a:r>
            <a:r>
              <a:rPr lang="ko-KR" altLang="en-US" sz="800" smtClean="0">
                <a:solidFill>
                  <a:schemeClr val="bg1"/>
                </a:solidFill>
                <a:latin typeface="Gilroy" panose="00000500000000000000" pitchFamily="50" charset="0"/>
              </a:rPr>
              <a:t> </a:t>
            </a:r>
            <a:endParaRPr lang="en-US" altLang="zh-CN" sz="800" dirty="0" smtClean="0">
              <a:solidFill>
                <a:schemeClr val="bg1"/>
              </a:solidFill>
              <a:latin typeface="Gilroy" panose="00000500000000000000" pitchFamily="50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8C1A9-5464-4642-A799-9D0F23A65F2A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596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8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친환경 정책을 채택하여</a:t>
            </a:r>
            <a:r>
              <a:rPr lang="ko-KR" altLang="en-US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제조</a:t>
            </a:r>
            <a:r>
              <a:rPr lang="en-US" altLang="ko-KR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운영</a:t>
            </a:r>
            <a:r>
              <a:rPr lang="en-US" altLang="ko-KR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</a:t>
            </a:r>
            <a:r>
              <a:rPr lang="en-US" altLang="ko-KR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솔루션 기반에서 환경 지속 가능성은 하이크비전 가치의 핵심입니다</a:t>
            </a:r>
            <a:r>
              <a:rPr lang="en-US" altLang="ko-KR" sz="18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>
              <a:defRPr/>
            </a:pPr>
            <a:fld id="{A63DEAE8-B67F-47DE-91AA-4F52C1ADAC8F}" type="slidenum">
              <a:rPr lang="zh-CN" altLang="en-US">
                <a:solidFill>
                  <a:prstClr val="black"/>
                </a:solidFill>
                <a:latin typeface="等线" panose="02010600030101010101" pitchFamily="2" charset="-122"/>
              </a:rPr>
              <a:pPr defTabSz="966612">
                <a:defRPr/>
              </a:pPr>
              <a:t>14</a:t>
            </a:fld>
            <a:endParaRPr lang="zh-CN" altLang="en-US">
              <a:solidFill>
                <a:prstClr val="black"/>
              </a:solidFill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4918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오픈 아키텍처 및 에코시스템입니다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하이크비전은 약 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만개에 달하는 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하드웨어 제품 모델을 가지고 있습니다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이를 바탕으로 파트너가 다양한 애플리케이션에서 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가치를 극대화 할 수 있도록 합니다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999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 비전에서는 기술 파트터 프로그램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운영하고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algn="l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이는 </a:t>
            </a:r>
            <a:r>
              <a:rPr lang="ko-KR" altLang="en-US" sz="1200" dirty="0" smtClean="0">
                <a:solidFill>
                  <a:srgbClr val="001F37"/>
                </a:solidFill>
                <a:latin typeface="Gilroy" panose="00000500000000000000" pitchFamily="50" charset="0"/>
              </a:rPr>
              <a:t>리소스</a:t>
            </a:r>
            <a:r>
              <a:rPr lang="en-US" altLang="ko-KR" sz="1200" dirty="0" smtClean="0">
                <a:solidFill>
                  <a:srgbClr val="001F37"/>
                </a:solidFill>
                <a:latin typeface="Gilroy" panose="00000500000000000000" pitchFamily="50" charset="0"/>
              </a:rPr>
              <a:t>, </a:t>
            </a:r>
            <a:r>
              <a:rPr lang="ko-KR" altLang="en-US" sz="1200" dirty="0" smtClean="0">
                <a:solidFill>
                  <a:srgbClr val="001F37"/>
                </a:solidFill>
                <a:latin typeface="Gilroy" panose="00000500000000000000" pitchFamily="50" charset="0"/>
              </a:rPr>
              <a:t>장치 및 플랫폼을 공유하여 혁신을 강화하고 파트너와의 상호 성공을 달성하는 것이 포함됩니다</a:t>
            </a:r>
            <a:r>
              <a:rPr lang="en-US" altLang="ko-KR" sz="1200" dirty="0" smtClean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</a:p>
          <a:p>
            <a:pPr algn="l"/>
            <a:r>
              <a:rPr lang="en-US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TPP</a:t>
            </a:r>
            <a:r>
              <a:rPr lang="ko-KR" altLang="en-US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를 통해 하이크비전은 </a:t>
            </a:r>
            <a:r>
              <a:rPr lang="en-US" altLang="ko-KR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3</a:t>
            </a:r>
            <a:r>
              <a:rPr lang="en-US" altLang="ko-KR" sz="1200" kern="1200" baseline="300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rd</a:t>
            </a:r>
            <a:r>
              <a:rPr lang="en-US" altLang="ko-KR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 party</a:t>
            </a:r>
            <a:r>
              <a:rPr lang="ko-KR" altLang="en-US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에 대한 리소스를 제공하고 파트너사들은 더욱 쉽게 알고리즘</a:t>
            </a:r>
            <a:r>
              <a:rPr lang="en-US" altLang="ko-KR" sz="1200" kern="120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,</a:t>
            </a:r>
            <a:r>
              <a:rPr lang="en-US" altLang="ko-KR" sz="1200" kern="1200" baseline="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 </a:t>
            </a:r>
            <a:r>
              <a:rPr lang="ko-KR" altLang="en-US" sz="1200" kern="1200" baseline="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솔루션</a:t>
            </a:r>
            <a:r>
              <a:rPr lang="en-US" altLang="ko-KR" sz="1200" kern="1200" baseline="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, </a:t>
            </a:r>
            <a:r>
              <a:rPr lang="en-US" altLang="ko-KR" sz="1200" kern="1200" baseline="0" dirty="0" err="1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IoT</a:t>
            </a:r>
            <a:r>
              <a:rPr lang="ko-KR" altLang="en-US" sz="1200" kern="1200" baseline="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서비스 등을 개발할 수 있습니다</a:t>
            </a:r>
            <a:r>
              <a:rPr lang="en-US" altLang="ko-KR" sz="1200" kern="1200" baseline="0" dirty="0" smtClean="0">
                <a:solidFill>
                  <a:srgbClr val="001F37"/>
                </a:solidFill>
                <a:effectLst/>
                <a:latin typeface="Gilroy" panose="00000500000000000000" pitchFamily="50" charset="0"/>
                <a:ea typeface="+mn-ea"/>
                <a:cs typeface="+mn-cs"/>
              </a:rPr>
              <a:t>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185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하이크비전은 시각장애인을 돕는 스마트 횡단보도나 직원의 안전과 효율성을 향상 시키고 </a:t>
            </a:r>
            <a:r>
              <a:rPr lang="en-US" altLang="ko-KR" smtClean="0"/>
              <a:t>,</a:t>
            </a:r>
            <a:r>
              <a:rPr lang="ko-KR" altLang="en-US" smtClean="0"/>
              <a:t>살기 좋은 도시를 위한 기술</a:t>
            </a:r>
            <a:r>
              <a:rPr lang="en-US" altLang="ko-KR" smtClean="0"/>
              <a:t>,</a:t>
            </a:r>
            <a:r>
              <a:rPr lang="ko-KR" altLang="en-US" smtClean="0"/>
              <a:t>환경보호 및 미래를 위한 지능형 기술</a:t>
            </a:r>
            <a:r>
              <a:rPr lang="ko-KR" altLang="en-US" baseline="0" smtClean="0"/>
              <a:t> 제공 등 더 나은 세상을 위한 기술을 통해 긍정적인 영향을 미치고 있습니다</a:t>
            </a:r>
            <a:r>
              <a:rPr lang="en-US" altLang="ko-KR" baseline="0" smtClean="0"/>
              <a:t>.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>
              <a:defRPr/>
            </a:pPr>
            <a:fld id="{A63DEAE8-B67F-47DE-91AA-4F52C1ADAC8F}" type="slidenum">
              <a:rPr lang="zh-CN" altLang="en-US">
                <a:solidFill>
                  <a:prstClr val="black"/>
                </a:solidFill>
                <a:latin typeface="等线" panose="02010600030101010101" pitchFamily="2" charset="-122"/>
              </a:rPr>
              <a:pPr defTabSz="966612">
                <a:defRPr/>
              </a:pPr>
              <a:t>17</a:t>
            </a:fld>
            <a:endParaRPr lang="zh-CN" altLang="en-US">
              <a:solidFill>
                <a:prstClr val="black"/>
              </a:solidFill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472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하이크비전은 국제표준 정보보안 인증인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altLang="ko-KR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27001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과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ISO 27701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을 획득하여 제품 보안 신뢰도를 높이고 있습니다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이에 더해 주요 사업인 영상 보안 장비의 최고 수준의 보안 인증인 국가정보원의 국제공통평가기준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(CC, Common Criteria) EAL3+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등급을 인증받았습니다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또한 암호화 모듈에 대한 보안 요구 사항을 규정하는 미국 연방 정보 처리 표준인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</a:t>
            </a:r>
            <a:r>
              <a:rPr lang="en-US" altLang="ko-KR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IPS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140-2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보안 인증을 획득하고 국내외 최고 수준의 보안체계를 갖고있는 </a:t>
            </a:r>
            <a:endParaRPr lang="en-US" altLang="ko-KR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제조사 및 글로벌 대기업에서 사용하는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'TPM 2.0'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암호화 모듈을 탑재하는 등 안전 및 보안에 대한 업계 표준을 충족하기 위해 노력을 기울이고 있습니다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73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2015</a:t>
            </a:r>
            <a:r>
              <a:rPr lang="ko-KR" altLang="en-US" smtClean="0"/>
              <a:t>년부터 하이크비전은 </a:t>
            </a:r>
            <a:r>
              <a:rPr lang="en-US" altLang="ko-KR" smtClean="0"/>
              <a:t>8</a:t>
            </a:r>
            <a:r>
              <a:rPr lang="ko-KR" altLang="en-US" smtClean="0"/>
              <a:t>갸의 비즈니스 기업을 성공적으로 출범시켰습니다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짧게 설명드리면 </a:t>
            </a:r>
            <a:endParaRPr lang="en-US" altLang="ko-KR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mtClean="0"/>
              <a:t>EZVIZ</a:t>
            </a:r>
            <a:r>
              <a:rPr lang="ko-KR" altLang="en-US" smtClean="0"/>
              <a:t>는 홈카메라 </a:t>
            </a:r>
            <a:r>
              <a:rPr lang="en-US" altLang="ko-KR" smtClean="0"/>
              <a:t>,</a:t>
            </a:r>
            <a:r>
              <a:rPr lang="ko-KR" altLang="en-US" smtClean="0"/>
              <a:t>스마트 도어 스마트 홈</a:t>
            </a:r>
            <a:r>
              <a:rPr lang="ko-KR" altLang="en-US" baseline="0" smtClean="0"/>
              <a:t> 관련입니다</a:t>
            </a:r>
            <a:r>
              <a:rPr lang="en-US" altLang="ko-KR" baseline="0" smtClean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HIKROBOT</a:t>
            </a:r>
            <a:r>
              <a:rPr lang="ko-KR" altLang="en-US" baseline="0" smtClean="0"/>
              <a:t>은 모바일 로봇 및 머신비전 입니다</a:t>
            </a:r>
            <a:r>
              <a:rPr lang="en-US" altLang="ko-KR" baseline="0" smtClean="0"/>
              <a:t>.</a:t>
            </a:r>
            <a:endParaRPr lang="en-US" altLang="ko-KR" smtClean="0"/>
          </a:p>
          <a:p>
            <a:r>
              <a:rPr lang="en-US" altLang="ko-KR" smtClean="0"/>
              <a:t>HIKMICRO</a:t>
            </a:r>
            <a:r>
              <a:rPr lang="ko-KR" altLang="en-US" smtClean="0"/>
              <a:t>는 잘 아시겠지만 열화상 사업입니다</a:t>
            </a:r>
            <a:r>
              <a:rPr lang="en-US" altLang="ko-KR" smtClean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mtClean="0"/>
              <a:t>HIKAUTO</a:t>
            </a:r>
            <a:r>
              <a:rPr lang="ko-KR" altLang="en-US" smtClean="0"/>
              <a:t>는 블랙박스</a:t>
            </a:r>
            <a:r>
              <a:rPr lang="en-US" altLang="ko-KR" smtClean="0"/>
              <a:t>, </a:t>
            </a:r>
            <a:r>
              <a:rPr lang="ko-KR" altLang="en-US" smtClean="0"/>
              <a:t>센서</a:t>
            </a:r>
            <a:r>
              <a:rPr lang="en-US" altLang="ko-KR" smtClean="0"/>
              <a:t>,</a:t>
            </a:r>
            <a:r>
              <a:rPr lang="ko-KR" altLang="en-US" smtClean="0"/>
              <a:t>컨트롤러</a:t>
            </a:r>
            <a:r>
              <a:rPr lang="ko-KR" altLang="en-US" baseline="0" smtClean="0"/>
              <a:t> 등 </a:t>
            </a:r>
            <a:r>
              <a:rPr lang="ko-KR" altLang="en-US" smtClean="0"/>
              <a:t>자동차 관련 사업이고</a:t>
            </a:r>
            <a:r>
              <a:rPr lang="en-US" altLang="ko-KR" smtClean="0"/>
              <a:t>,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mtClean="0"/>
              <a:t>HIKSEMI</a:t>
            </a:r>
            <a:r>
              <a:rPr lang="ko-KR" altLang="en-US" smtClean="0"/>
              <a:t>는 </a:t>
            </a:r>
            <a:r>
              <a:rPr lang="en-US" altLang="ko-KR" smtClean="0"/>
              <a:t>SSD</a:t>
            </a:r>
            <a:r>
              <a:rPr lang="ko-KR" altLang="en-US" smtClean="0"/>
              <a:t>나 </a:t>
            </a:r>
            <a:r>
              <a:rPr lang="en-US" altLang="ko-KR" smtClean="0"/>
              <a:t>USB</a:t>
            </a:r>
            <a:r>
              <a:rPr lang="ko-KR" altLang="en-US" smtClean="0"/>
              <a:t>등 메모리 관련 사업입니다</a:t>
            </a:r>
            <a:r>
              <a:rPr lang="en-US" altLang="ko-KR" smtClean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mtClean="0"/>
              <a:t>HIKFIRE</a:t>
            </a:r>
            <a:r>
              <a:rPr lang="ko-KR" altLang="en-US" smtClean="0"/>
              <a:t>는 소방 관련 </a:t>
            </a:r>
            <a:r>
              <a:rPr lang="en-US" altLang="ko-KR" smtClean="0"/>
              <a:t>,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HIKRAYIN</a:t>
            </a:r>
            <a:r>
              <a:rPr lang="ko-KR" altLang="en-US" baseline="0" smtClean="0"/>
              <a:t>은 의료나 세관등의 </a:t>
            </a:r>
            <a:r>
              <a:rPr lang="en-US" altLang="ko-KR" baseline="0" smtClean="0"/>
              <a:t>X </a:t>
            </a:r>
            <a:r>
              <a:rPr lang="ko-KR" altLang="en-US" baseline="0" smtClean="0"/>
              <a:t>레이라고 보면 됩니다</a:t>
            </a:r>
            <a:r>
              <a:rPr lang="en-US" altLang="ko-KR" baseline="0" smtClean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HIKIMAGING</a:t>
            </a:r>
            <a:r>
              <a:rPr lang="ko-KR" altLang="en-US" baseline="0" smtClean="0"/>
              <a:t>은 크게 내시경 관련 사업입니다</a:t>
            </a:r>
            <a:r>
              <a:rPr lang="en-US" altLang="ko-KR" baseline="0" smtClean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aseline="0" smtClean="0"/>
              <a:t> </a:t>
            </a:r>
            <a:endParaRPr lang="en-US" altLang="ko-KR" baseline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A5E6FF-D5A0-42B0-B42A-1BF0E502B8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212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하이크비전은 </a:t>
            </a:r>
            <a:r>
              <a:rPr lang="en-US" altLang="zh-CN" dirty="0" smtClean="0"/>
              <a:t>2001</a:t>
            </a:r>
            <a:r>
              <a:rPr lang="ko-KR" altLang="en-US" dirty="0" smtClean="0"/>
              <a:t>년 중국 항저우에서 </a:t>
            </a:r>
            <a:r>
              <a:rPr lang="en-US" altLang="ko-KR" dirty="0" smtClean="0"/>
              <a:t>28</a:t>
            </a:r>
            <a:r>
              <a:rPr lang="ko-KR" altLang="en-US" dirty="0" smtClean="0"/>
              <a:t>명 규모로 시작된 스타트업 기업이었으며 현재는 전세계 임직원 </a:t>
            </a:r>
            <a:r>
              <a:rPr lang="en-US" altLang="ko-KR" dirty="0" smtClean="0"/>
              <a:t>58000</a:t>
            </a:r>
            <a:r>
              <a:rPr lang="ko-KR" altLang="en-US" dirty="0" smtClean="0"/>
              <a:t>명 이상 재직하고 있는 글로벌 테크기업으로 성장했습니다</a:t>
            </a:r>
            <a:r>
              <a:rPr lang="en-US" altLang="ko-KR" dirty="0" smtClean="0"/>
              <a:t>.</a:t>
            </a:r>
          </a:p>
          <a:p>
            <a:r>
              <a:rPr lang="ko-KR" altLang="en-US" baseline="0" dirty="0" smtClean="0"/>
              <a:t>이 과정에서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전문성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신뢰성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정직성</a:t>
            </a:r>
            <a:r>
              <a:rPr lang="en-US" altLang="ko-KR" baseline="0" dirty="0" smtClean="0"/>
              <a:t>＂</a:t>
            </a:r>
            <a:r>
              <a:rPr lang="ko-KR" altLang="en-US" baseline="0" dirty="0" smtClean="0"/>
              <a:t>이라는 핵심가치를 통해 지속적으로 한계를 뛰어넘는 도전을 이어왔습니다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dirty="0" smtClean="0"/>
              <a:t>또한 기술 혁신에 확고히 뿌리를 두고 하이크비전은 </a:t>
            </a:r>
            <a:r>
              <a:rPr lang="en-US" altLang="ko-KR" dirty="0" err="1" smtClean="0"/>
              <a:t>AIoT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혁신의 최전선에서 다양한 파트너들의 요구에 맞게 제품 포트폴리오를 다각화 하고 있습니다</a:t>
            </a:r>
            <a:r>
              <a:rPr lang="en-US" altLang="ko-KR" baseline="0" dirty="0" smtClean="0"/>
              <a:t>.</a:t>
            </a:r>
            <a:r>
              <a:rPr lang="ko-KR" altLang="en-US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865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1219140"/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하이크비전코리아는 기업의 사회적 책임을 다하기 위해 사회공헌활동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(CSR)</a:t>
            </a:r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으로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'</a:t>
            </a:r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위드하이크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(</a:t>
            </a:r>
            <a:r>
              <a:rPr lang="en-US" altLang="ko-KR" sz="1200" dirty="0" err="1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WithHIK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) </a:t>
            </a:r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캠페인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'</a:t>
            </a:r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을 진행하며 </a:t>
            </a:r>
            <a:endParaRPr lang="en-US" altLang="ko-KR" sz="1200" dirty="0" smtClean="0">
              <a:solidFill>
                <a:prstClr val="white"/>
              </a:solidFill>
              <a:latin typeface="맑은 고딕" panose="020B0503020000020004" pitchFamily="50" charset="-127"/>
              <a:ea typeface="+mn-ea"/>
            </a:endParaRPr>
          </a:p>
          <a:p>
            <a:pPr algn="l" defTabSz="1219140"/>
            <a:r>
              <a:rPr lang="ko-KR" altLang="en-US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국내에서 발생한 수익을 사회에 환원하고 지역 사회 및 도시의 안전에 도움을 줄 수 있도록 지원하고 있습니다</a:t>
            </a:r>
            <a:r>
              <a:rPr lang="en-US" altLang="ko-KR" sz="1200" dirty="0" smtClean="0">
                <a:solidFill>
                  <a:prstClr val="white"/>
                </a:solidFill>
                <a:latin typeface="맑은 고딕" panose="020B0503020000020004" pitchFamily="50" charset="-127"/>
                <a:ea typeface="+mn-ea"/>
              </a:rPr>
              <a:t>.</a:t>
            </a:r>
            <a:endParaRPr lang="en-US" altLang="zh-CN" sz="120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1264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ko-KR" altLang="en-US" sz="120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하이크비전의 서비스센터에</a:t>
            </a:r>
            <a:r>
              <a:rPr lang="ko-KR" altLang="en-US" sz="120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대해서 소개하겠습니다</a:t>
            </a:r>
            <a:r>
              <a:rPr lang="en-US" altLang="ko-KR" sz="120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1414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 콜센터는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개소하였으며 현재 유통제품군에 대한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(OEM,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프로젝트향 제품군 제외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 지원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설정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원격 지원 등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문의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카카오톡 채널 운영 등 여러가지 서비스를 제공하고 있습니다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490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Support.korea@hikvison.com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메일을 통해서도 기술적인 문의가 가능합니다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lvl="0"/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특히 연동관련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(3rd party)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문의와 인증관련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(KC, TTA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등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문의는 서포트 메일로 문의주시는게 답변이 가장 빠를 수 있습니다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위 메일은 하이크비전코리아의 기술직원에게 수신됩니다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7621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2023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4Q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 새롭게 출시하여 현재까지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진행중인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서비스입니다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고객에게 발생한 문제를 전문 서비스 기사가 현장에서 조치해드리기 위한 서비스 입니다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유상서비스이며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회출동비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만원 재방문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만원의 출장비가 발생합니다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제품 설치장소가 특수한 위치인 경우 서비스에 제한이 발생 할 수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따라 서비스를 받기 어려우실 수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.(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고공 등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※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유통제품군에 한하여 서비스를 제공</a:t>
            </a: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※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협의를 통해 서비스 대상을 확대할 수 있음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4413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기존 저희 하이크비전에서는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유통총판을 통해 진행하였습니다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품질 향상 및 매번 콜센터를 통해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입고처를 확인해야하는 번거로움을 해소하기 위해</a:t>
            </a: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생산된 제품에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카메라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녹화기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대해서는 하이크비전 코리아에서 직접 수리를 </a:t>
            </a:r>
            <a:r>
              <a:rPr lang="ko-KR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진행합니다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씨넥스존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KCT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유통제품 한함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대리점의 경우 해당 총판을 통해 구매 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&amp;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유통한 제품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이전장비의 경우 기존대로 장비의 시리얼 번호를 확인하시어 콜센터 측으로 문의주시면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입고처를 안내받으실 수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2508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하이크비전에서 제공하는 서비스중 카카오톡 채널을 통한 기술지원 방법도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카카오톡 채널에서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하이크비전코리아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검색 및 친구추가 후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1:1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상담이 가능합니다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만약 콜센터에 연락이 잘 되지 않는 경우거나 간단한 질문의 경우 해당 채널을 통하면 더 빠른 기술 지원을 받아 보실 수 </a:t>
            </a:r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있습니다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챗봇도 있으니 많은 사용 부탁드립니다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ko-KR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7454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하이크비전에서는 온라인 서비스센터도 운용하고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온라인서비스센터에서는 크게 비밀번호 초기화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접수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펌웨어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유저가이드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홍보영상 등을 확인 할 수 있습니다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추가로 콜센터에서 사용하는 원격지원 프로그램도 다운받아 볼 수 있습니다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또한 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년도에는 하이크비전의 최신자료를 해당 온라인 서비스센터에서 찾아볼 수 있도록 관리할 예정입니다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411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하이크비전코리아에서 운영하는 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이러닝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(E-Learning)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을 통해 보안 업계에 관심이 있는 분이라면 누구나 전문적인 역량을 개발할 수 있도록 지원하는 플랫폼입니다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  <a:p>
            <a:pPr lvl="0"/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일반 보안 인증 프로그램은 기술적 원칙부터 일반적인 솔루션 설계까지 보안 산업에 필요한 보편적인 기술과 지식을 중점적으로 다룹니다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. </a:t>
            </a:r>
          </a:p>
          <a:p>
            <a:pPr lvl="0"/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이 프로그램은 개인과 조직이 보안 업계에서 역량을 발휘하도록 지원합니다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하이크비전 보안 인증 프로그램은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(HCSA)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 하이크비전 제품 및 솔루션을 중심으로 진행되며 시스템 구성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운영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문제해결 등을 다룹니다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이 프로그램의 목표는 하이크비전의 제품 및 기술 역량을 대리점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sym typeface="+mn-ea"/>
              </a:rPr>
              <a:t>시스템 통합 업체 및 설치업체에 전달하는 것입니다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  <a:p>
            <a:pPr lvl="0"/>
            <a:endParaRPr lang="en-US" altLang="ko-KR" sz="1200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22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하이크비전 코리아는 경영지원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마케팅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제품채널관리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영업</a:t>
            </a:r>
            <a:r>
              <a:rPr lang="en-US" altLang="ko-KR" baseline="0" dirty="0" smtClean="0"/>
              <a:t>(SI, KA, </a:t>
            </a:r>
            <a:r>
              <a:rPr lang="ko-KR" altLang="en-US" baseline="0" dirty="0" smtClean="0"/>
              <a:t>유통</a:t>
            </a:r>
            <a:r>
              <a:rPr lang="en-US" altLang="ko-KR" baseline="0" dirty="0" smtClean="0"/>
              <a:t>,</a:t>
            </a:r>
            <a:r>
              <a:rPr lang="ko-KR" altLang="en-US" baseline="0" dirty="0" smtClean="0"/>
              <a:t> 지역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 기술팀 및 신사업팀으로 구성되어 있습니다</a:t>
            </a:r>
            <a:r>
              <a:rPr lang="en-US" altLang="ko-KR" baseline="0" smtClean="0"/>
              <a:t>. </a:t>
            </a:r>
          </a:p>
          <a:p>
            <a:endParaRPr lang="en-US" altLang="ko-KR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89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하이크비전의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기술은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제품 및 솔루션에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결합해 가시광선 인식에서 더 넓은 인식 차원으로 초점을 확대하고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다양한 제품과 솔루션에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분석을 통합하여 포괄적으로 구축된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 시스템과 제품을 제공합니다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44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하이크비전은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오디오 및 비디오 인코딩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비디오 이미지 프로세싱 및 관련 데이터 스토리지는 물론 클라우드 컴퓨팅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빅 데이터를 이용한 딥러닝 등과 같은 미래 지향 기술을 발전시켜왔습니다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dirty="0" smtClean="0"/>
              <a:t>2001</a:t>
            </a:r>
            <a:r>
              <a:rPr lang="ko-KR" altLang="en-US" dirty="0" smtClean="0"/>
              <a:t>년 설립을 이후로 </a:t>
            </a:r>
            <a:r>
              <a:rPr lang="en-US" altLang="ko-KR" dirty="0" smtClean="0"/>
              <a:t>2002</a:t>
            </a:r>
            <a:r>
              <a:rPr lang="ko-KR" altLang="en-US" dirty="0" smtClean="0"/>
              <a:t>년</a:t>
            </a:r>
            <a:r>
              <a:rPr lang="en-US" altLang="ko-KR" dirty="0" smtClean="0"/>
              <a:t>~2004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H.264</a:t>
            </a:r>
            <a:r>
              <a:rPr lang="ko-KR" altLang="en-US" dirty="0" smtClean="0"/>
              <a:t>라는 영상 압축기술을 업계에 도입을 그 후 통합 보안 솔루션 구축을 위해 출입통제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인터콤 및 알람 제품라인을 추가하였으며 </a:t>
            </a:r>
            <a:r>
              <a:rPr lang="en-US" altLang="ko-KR" dirty="0" smtClean="0"/>
              <a:t>8</a:t>
            </a:r>
            <a:r>
              <a:rPr lang="ko-KR" altLang="en-US" dirty="0" smtClean="0"/>
              <a:t>개의 혁신사업부를 설립하여 서비스를 다각화 하였습니다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현재는 다양한 산업분야에 통합 </a:t>
            </a:r>
            <a:r>
              <a:rPr lang="en-US" altLang="ko-KR" dirty="0" err="1" smtClean="0"/>
              <a:t>AIoT</a:t>
            </a:r>
            <a:r>
              <a:rPr lang="en-US" altLang="ko-KR" dirty="0" smtClean="0"/>
              <a:t> </a:t>
            </a:r>
            <a:r>
              <a:rPr lang="ko-KR" altLang="en-US" dirty="0" smtClean="0"/>
              <a:t>솔루션을 제공하기 위해 기술 개발 및 서비스를 진행하고 있습니다</a:t>
            </a:r>
            <a:r>
              <a:rPr lang="en-US" altLang="ko-KR" dirty="0" smtClean="0"/>
              <a:t>.</a:t>
            </a: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44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2023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기준 총 매출은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126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억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천만달러에 이르며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2010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부터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2023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까지 연평균 성장률은 약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28%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달성하였습니다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전세계 임직원 수는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58,000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명 이상이며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개대륙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80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 자회사 및 지사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 지역물류센터 및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400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 이상의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서비스 지점을 운영하고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85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사업영역은 크게 공공 서비스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엔터프라이즈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SMB</a:t>
            </a:r>
            <a:r>
              <a:rPr lang="en-US" altLang="ko-K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비즈니스 총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세가지로 구분할 수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lvl="0"/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이러한 핵심 비즈니스를 수행하기 위해 스마트홈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X-Ray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탐지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지능형 스토리지등 의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개의 혁신 비즈니스를 수행하고 있습니다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8C1A9-5464-4642-A799-9D0F23A65F2A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036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하이크비전은 최근 인공지능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(AI)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을 기반한 통합 보안 솔루션을 선보이며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까지 아우르는 포트폴리오를 갖췄습니다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기술은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제품 및 솔루션에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결합해 가시광선 인식에서 더 넓은 다차원적 인식으로 초점을 확대하고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다양한 제품과 솔루션에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분석을 통합하여 포괄적으로 구축된 </a:t>
            </a:r>
            <a:r>
              <a:rPr lang="en-US" altLang="ko-K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AIoT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기술 시스템과 제품을 제공합니다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8C1A9-5464-4642-A799-9D0F23A65F2A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703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하이크비전은 영상 보안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출입 통제 및 경보 시스템 등 물리 보안 분야에 특화된 글로벌 기업으로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dirty="0" smtClean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선도적인 기술을 기반으로 완전한 하드웨어 및 소프트웨어 제품을 개발하고 다양한 버티컬 산업을 위한 통합 보안 솔루션 및 지능형 솔루션을 출시하고 있습니다</a:t>
            </a:r>
            <a:r>
              <a:rPr lang="en-US" altLang="ko-KR" sz="1200" dirty="0" smtClean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.</a:t>
            </a:r>
          </a:p>
          <a:p>
            <a:pPr algn="l">
              <a:defRPr/>
            </a:pPr>
            <a:r>
              <a:rPr lang="ko-KR" altLang="en-US" dirty="0" smtClean="0"/>
              <a:t/>
            </a:r>
            <a:br>
              <a:rPr lang="ko-KR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8C1A9-5464-4642-A799-9D0F23A65F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8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04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807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192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1189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400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2575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35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2813059"/>
            <a:ext cx="12192000" cy="732367"/>
          </a:xfrm>
          <a:prstGeom prst="rect">
            <a:avLst/>
          </a:prstGeom>
        </p:spPr>
        <p:txBody>
          <a:bodyPr/>
          <a:lstStyle>
            <a:lvl1pPr algn="ctr">
              <a:defRPr sz="4667" b="0">
                <a:solidFill>
                  <a:srgbClr val="C11119"/>
                </a:solidFill>
              </a:defRPr>
            </a:lvl1pPr>
          </a:lstStyle>
          <a:p>
            <a:r>
              <a:rPr lang="it-IT" dirty="0"/>
              <a:t>Fare clic per modificare stile</a:t>
            </a:r>
          </a:p>
        </p:txBody>
      </p:sp>
    </p:spTree>
    <p:extLst>
      <p:ext uri="{BB962C8B-B14F-4D97-AF65-F5344CB8AC3E}">
        <p14:creationId xmlns:p14="http://schemas.microsoft.com/office/powerpoint/2010/main" val="262488122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63" y="0"/>
            <a:ext cx="12338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43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" y="0"/>
            <a:ext cx="12191701" cy="6858000"/>
          </a:xfrm>
          <a:prstGeom prst="rect">
            <a:avLst/>
          </a:prstGeom>
        </p:spPr>
      </p:pic>
      <p:pic>
        <p:nvPicPr>
          <p:cNvPr id="7" name="Picture 2" descr="E:\工作\Hikvision logo.png"/>
          <p:cNvPicPr>
            <a:picLocks noChangeAspect="1" noChangeArrowheads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48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38627"/>
          </a:xfrm>
          <a:prstGeom prst="rect">
            <a:avLst/>
          </a:prstGeom>
        </p:spPr>
      </p:pic>
      <p:pic>
        <p:nvPicPr>
          <p:cNvPr id="3" name="Picture 2" descr="E:\工作\Hikvision logo.png"/>
          <p:cNvPicPr>
            <a:picLocks noChangeAspect="1" noChangeArrowheads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661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978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2" descr="E:\工作\Hikvision logo.png"/>
          <p:cNvPicPr>
            <a:picLocks noChangeAspect="1" noChangeArrowheads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723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92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" y="0"/>
            <a:ext cx="12191701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3" y="-9905"/>
            <a:ext cx="12192003" cy="6867905"/>
            <a:chOff x="-2" y="-7429"/>
            <a:chExt cx="9144002" cy="5150929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9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 smtClean="0">
                <a:latin typeface="Gilroy" panose="00000500000000000000" pitchFamily="50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-2" y="-7429"/>
              <a:ext cx="9144001" cy="5143500"/>
            </a:xfrm>
            <a:prstGeom prst="rect">
              <a:avLst/>
            </a:prstGeom>
            <a:gradFill flip="none" rotWithShape="1">
              <a:gsLst>
                <a:gs pos="67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 smtClean="0">
                <a:latin typeface="Gilroy" panose="00000500000000000000" pitchFamily="50" charset="0"/>
              </a:endParaRPr>
            </a:p>
          </p:txBody>
        </p:sp>
      </p:grpSp>
      <p:pic>
        <p:nvPicPr>
          <p:cNvPr id="7" name="Picture 2" descr="E:\工作\Hikvision logo.png"/>
          <p:cNvPicPr>
            <a:picLocks noChangeAspect="1" noChangeArrowheads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930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" y="0"/>
            <a:ext cx="12191701" cy="6858000"/>
          </a:xfrm>
          <a:prstGeom prst="rect">
            <a:avLst/>
          </a:prstGeom>
        </p:spPr>
      </p:pic>
      <p:pic>
        <p:nvPicPr>
          <p:cNvPr id="7" name="Picture 2" descr="E:\工作\Hikvision logo.png"/>
          <p:cNvPicPr>
            <a:picLocks noChangeAspect="1" noChangeArrowheads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102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20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2813059"/>
            <a:ext cx="12192000" cy="732367"/>
          </a:xfrm>
          <a:prstGeom prst="rect">
            <a:avLst/>
          </a:prstGeom>
        </p:spPr>
        <p:txBody>
          <a:bodyPr/>
          <a:lstStyle>
            <a:lvl1pPr algn="ctr">
              <a:defRPr sz="4667" b="0">
                <a:solidFill>
                  <a:srgbClr val="C11119"/>
                </a:solidFill>
              </a:defRPr>
            </a:lvl1pPr>
          </a:lstStyle>
          <a:p>
            <a:r>
              <a:rPr lang="it-IT" dirty="0"/>
              <a:t>Fare clic per modificare stile</a:t>
            </a:r>
          </a:p>
        </p:txBody>
      </p:sp>
    </p:spTree>
    <p:extLst>
      <p:ext uri="{BB962C8B-B14F-4D97-AF65-F5344CB8AC3E}">
        <p14:creationId xmlns:p14="http://schemas.microsoft.com/office/powerpoint/2010/main" val="55957462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29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66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8109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114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629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/>
              <a:t>2024/12/26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背景图形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081" y="2540"/>
            <a:ext cx="12182687" cy="68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1DFFB-DD9D-4680-A848-B44A7C5978B0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29DE5-72EA-44AB-AC62-30B74158F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11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8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10" Type="http://schemas.openxmlformats.org/officeDocument/2006/relationships/image" Target="../media/image72.pn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jpe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9.png"/><Relationship Id="rId11" Type="http://schemas.openxmlformats.org/officeDocument/2006/relationships/image" Target="../media/image84.gif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hikvision.com/en/support/rma/" TargetMode="External"/><Relationship Id="rId5" Type="http://schemas.openxmlformats.org/officeDocument/2006/relationships/image" Target="../media/image89.gif"/><Relationship Id="rId4" Type="http://schemas.openxmlformats.org/officeDocument/2006/relationships/image" Target="../media/image8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0.png"/><Relationship Id="rId18" Type="http://schemas.openxmlformats.org/officeDocument/2006/relationships/image" Target="../media/image37.png"/><Relationship Id="rId3" Type="http://schemas.openxmlformats.org/officeDocument/2006/relationships/image" Target="../media/image57.png"/><Relationship Id="rId21" Type="http://schemas.openxmlformats.org/officeDocument/2006/relationships/image" Target="../media/image107.png"/><Relationship Id="rId7" Type="http://schemas.openxmlformats.org/officeDocument/2006/relationships/image" Target="../media/image96.png"/><Relationship Id="rId12" Type="http://schemas.openxmlformats.org/officeDocument/2006/relationships/image" Target="../media/image28.png"/><Relationship Id="rId17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03.png"/><Relationship Id="rId20" Type="http://schemas.openxmlformats.org/officeDocument/2006/relationships/image" Target="../media/image10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5.png"/><Relationship Id="rId11" Type="http://schemas.openxmlformats.org/officeDocument/2006/relationships/image" Target="../media/image54.png"/><Relationship Id="rId5" Type="http://schemas.openxmlformats.org/officeDocument/2006/relationships/image" Target="../media/image94.png"/><Relationship Id="rId15" Type="http://schemas.openxmlformats.org/officeDocument/2006/relationships/image" Target="../media/image102.png"/><Relationship Id="rId10" Type="http://schemas.openxmlformats.org/officeDocument/2006/relationships/image" Target="../media/image99.png"/><Relationship Id="rId19" Type="http://schemas.openxmlformats.org/officeDocument/2006/relationships/image" Target="../media/image105.png"/><Relationship Id="rId4" Type="http://schemas.openxmlformats.org/officeDocument/2006/relationships/image" Target="../media/image58.png"/><Relationship Id="rId9" Type="http://schemas.openxmlformats.org/officeDocument/2006/relationships/image" Target="../media/image98.png"/><Relationship Id="rId1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Relationship Id="rId9" Type="http://schemas.openxmlformats.org/officeDocument/2006/relationships/hyperlink" Target="https://www.hikvision.com/en/newsroom/latest-news/2024/hikvision-joins-the-united-nations-global-compact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8.png"/><Relationship Id="rId11" Type="http://schemas.openxmlformats.org/officeDocument/2006/relationships/image" Target="../media/image132.png"/><Relationship Id="rId5" Type="http://schemas.openxmlformats.org/officeDocument/2006/relationships/image" Target="../media/image127.png"/><Relationship Id="rId10" Type="http://schemas.openxmlformats.org/officeDocument/2006/relationships/image" Target="../media/image131.png"/><Relationship Id="rId4" Type="http://schemas.openxmlformats.org/officeDocument/2006/relationships/image" Target="../media/image126.png"/><Relationship Id="rId9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9" Type="http://schemas.openxmlformats.org/officeDocument/2006/relationships/image" Target="../media/image50.pn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42" Type="http://schemas.openxmlformats.org/officeDocument/2006/relationships/image" Target="../media/image53.png"/><Relationship Id="rId47" Type="http://schemas.openxmlformats.org/officeDocument/2006/relationships/image" Target="../media/image58.png"/><Relationship Id="rId50" Type="http://schemas.openxmlformats.org/officeDocument/2006/relationships/image" Target="../media/image6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8.png"/><Relationship Id="rId29" Type="http://schemas.openxmlformats.org/officeDocument/2006/relationships/image" Target="../media/image41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9.png"/><Relationship Id="rId40" Type="http://schemas.openxmlformats.org/officeDocument/2006/relationships/image" Target="../media/image51.png"/><Relationship Id="rId45" Type="http://schemas.openxmlformats.org/officeDocument/2006/relationships/image" Target="../media/image56.png"/><Relationship Id="rId53" Type="http://schemas.openxmlformats.org/officeDocument/2006/relationships/image" Target="../media/image6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4" Type="http://schemas.openxmlformats.org/officeDocument/2006/relationships/image" Target="../media/image55.png"/><Relationship Id="rId52" Type="http://schemas.openxmlformats.org/officeDocument/2006/relationships/image" Target="../media/image6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54.png"/><Relationship Id="rId48" Type="http://schemas.openxmlformats.org/officeDocument/2006/relationships/image" Target="../media/image59.png"/><Relationship Id="rId8" Type="http://schemas.openxmlformats.org/officeDocument/2006/relationships/image" Target="../media/image20.png"/><Relationship Id="rId51" Type="http://schemas.openxmlformats.org/officeDocument/2006/relationships/image" Target="../media/image62.png"/><Relationship Id="rId3" Type="http://schemas.openxmlformats.org/officeDocument/2006/relationships/image" Target="../media/image15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microsoft.com/office/2007/relationships/hdphoto" Target="../media/hdphoto2.wdp"/><Relationship Id="rId46" Type="http://schemas.openxmlformats.org/officeDocument/2006/relationships/image" Target="../media/image57.png"/><Relationship Id="rId20" Type="http://schemas.openxmlformats.org/officeDocument/2006/relationships/image" Target="../media/image32.png"/><Relationship Id="rId41" Type="http://schemas.openxmlformats.org/officeDocument/2006/relationships/image" Target="../media/image5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8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48.png"/><Relationship Id="rId4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943322" y="4213148"/>
            <a:ext cx="3127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spc="-200" dirty="0" err="1">
                <a:solidFill>
                  <a:srgbClr val="01213E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하이크비전</a:t>
            </a:r>
            <a:r>
              <a:rPr lang="ko-KR" altLang="en-US" sz="2400" b="1" spc="-200" dirty="0">
                <a:solidFill>
                  <a:srgbClr val="01213E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  회사소개서</a:t>
            </a:r>
            <a:endParaRPr lang="en-US" altLang="zh-CN" sz="2400" b="1" spc="-200" dirty="0">
              <a:solidFill>
                <a:srgbClr val="01213E"/>
              </a:solidFill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23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30129" y="411453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290942" y="411453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151756" y="411453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9012568" y="411453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33430" y="172505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294244" y="172505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155057" y="172505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015869" y="1725051"/>
            <a:ext cx="2783457" cy="2305616"/>
          </a:xfrm>
          <a:prstGeom prst="roundRect">
            <a:avLst>
              <a:gd name="adj" fmla="val 6904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" y="343031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주요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성공 사례</a:t>
            </a:r>
            <a:endParaRPr lang="es-ES" altLang="ko-KR" sz="3733" b="1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2" name="文本框 49"/>
          <p:cNvSpPr txBox="1"/>
          <p:nvPr/>
        </p:nvSpPr>
        <p:spPr>
          <a:xfrm>
            <a:off x="1" y="1124919"/>
            <a:ext cx="12191999" cy="297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3681" rIns="13681">
            <a:spAutoFit/>
          </a:bodyPr>
          <a:lstStyle>
            <a:lvl1pPr algn="ctr">
              <a:lnSpc>
                <a:spcPct val="125000"/>
              </a:lnSpc>
              <a:defRPr sz="3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ko-KR" altLang="en-US" sz="1333" dirty="0" err="1">
                <a:solidFill>
                  <a:srgbClr val="01203D"/>
                </a:solidFill>
                <a:latin typeface="Gilroy" panose="00000500000000000000" pitchFamily="50" charset="0"/>
                <a:ea typeface="+mn-ea"/>
                <a:cs typeface="+mn-ea"/>
                <a:sym typeface="+mn-lt"/>
              </a:rPr>
              <a:t>하이크비전의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+mn-ea"/>
                <a:cs typeface="+mn-ea"/>
                <a:sym typeface="+mn-lt"/>
              </a:rPr>
              <a:t> 제품과 솔루션은 전 세계적으로 다양한 분야에 적용되었습니다</a:t>
            </a:r>
            <a:r>
              <a:rPr lang="en-US" altLang="ko-KR" sz="1333" dirty="0">
                <a:solidFill>
                  <a:srgbClr val="01203D"/>
                </a:solidFill>
                <a:latin typeface="Gilroy" panose="00000500000000000000" pitchFamily="50" charset="0"/>
                <a:ea typeface="+mn-ea"/>
                <a:cs typeface="+mn-ea"/>
                <a:sym typeface="+mn-lt"/>
              </a:rPr>
              <a:t>.</a:t>
            </a:r>
          </a:p>
        </p:txBody>
      </p:sp>
      <p:sp>
        <p:nvSpPr>
          <p:cNvPr id="24" name="TextBox 33"/>
          <p:cNvSpPr txBox="1"/>
          <p:nvPr/>
        </p:nvSpPr>
        <p:spPr>
          <a:xfrm>
            <a:off x="750164" y="3288584"/>
            <a:ext cx="2143385" cy="715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아시안 게임</a:t>
            </a: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</a:p>
          <a:p>
            <a:pPr algn="ctr"/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항저우</a:t>
            </a: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중국</a:t>
            </a:r>
            <a:endParaRPr lang="en-US" altLang="zh-CN" sz="10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스포츠 </a:t>
            </a:r>
            <a:r>
              <a:rPr lang="en-US" altLang="ko-KR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&amp; </a:t>
            </a: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레저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25" name="TextBox 31"/>
          <p:cNvSpPr txBox="1"/>
          <p:nvPr/>
        </p:nvSpPr>
        <p:spPr>
          <a:xfrm>
            <a:off x="3359765" y="3288584"/>
            <a:ext cx="2631460" cy="715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Imperial Kitchens, </a:t>
            </a:r>
          </a:p>
          <a:p>
            <a:pPr lvl="0" algn="ctr">
              <a:buClrTx/>
              <a:buSzTx/>
              <a:buFontTx/>
            </a:pPr>
            <a:r>
              <a:rPr lang="ko-KR" altLang="en-US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퀸즐랜드</a:t>
            </a: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뉴질랜드</a:t>
            </a: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제조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6481663" y="3288584"/>
            <a:ext cx="2116539" cy="715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교통 관리</a:t>
            </a: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</a:t>
            </a:r>
          </a:p>
          <a:p>
            <a:pPr algn="ctr"/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인도네시아</a:t>
            </a: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교통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3873" y="5699281"/>
            <a:ext cx="2487239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67"/>
              </a:spcAft>
            </a:pP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PKM </a:t>
            </a:r>
            <a:r>
              <a:rPr lang="en-US" altLang="zh-CN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Logistique</a:t>
            </a: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en-US" altLang="zh-CN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Clairoix</a:t>
            </a: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프랑스</a:t>
            </a:r>
            <a:endParaRPr lang="en-US" altLang="zh-CN" sz="10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물류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108883" y="5699281"/>
            <a:ext cx="2900381" cy="64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67"/>
              </a:spcAft>
            </a:pP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Seafood Water Farm, </a:t>
            </a:r>
            <a:r>
              <a:rPr lang="ko-KR" altLang="en-US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페라라</a:t>
            </a: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이탈리아</a:t>
            </a:r>
            <a:endParaRPr lang="en-US" altLang="ko-KR" sz="10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농수산업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9397278" y="5699281"/>
            <a:ext cx="2099516" cy="64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67"/>
              </a:spcAft>
            </a:pP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Intersport,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아테네</a:t>
            </a: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그리스</a:t>
            </a: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 err="1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리테일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32" name="TextBox 34"/>
          <p:cNvSpPr txBox="1"/>
          <p:nvPr/>
        </p:nvSpPr>
        <p:spPr>
          <a:xfrm>
            <a:off x="3400801" y="5699281"/>
            <a:ext cx="2451724" cy="64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67"/>
              </a:spcAft>
            </a:pP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Chaka Wind Farm, </a:t>
            </a:r>
            <a:r>
              <a:rPr lang="ko-KR" altLang="en-US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칭하이</a:t>
            </a:r>
            <a:r>
              <a:rPr lang="en-US" altLang="ko-KR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중국</a:t>
            </a: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에너지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  <p:pic>
        <p:nvPicPr>
          <p:cNvPr id="71" name="图片 70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7" t="25135" r="9071" b="64"/>
          <a:stretch>
            <a:fillRect/>
          </a:stretch>
        </p:blipFill>
        <p:spPr>
          <a:xfrm>
            <a:off x="3294242" y="4114531"/>
            <a:ext cx="2783457" cy="1503891"/>
          </a:xfrm>
          <a:custGeom>
            <a:avLst/>
            <a:gdLst>
              <a:gd name="connsiteX0" fmla="*/ 119385 w 2087593"/>
              <a:gd name="connsiteY0" fmla="*/ 0 h 1127918"/>
              <a:gd name="connsiteX1" fmla="*/ 1968208 w 2087593"/>
              <a:gd name="connsiteY1" fmla="*/ 0 h 1127918"/>
              <a:gd name="connsiteX2" fmla="*/ 2087593 w 2087593"/>
              <a:gd name="connsiteY2" fmla="*/ 119385 h 1127918"/>
              <a:gd name="connsiteX3" fmla="*/ 2087593 w 2087593"/>
              <a:gd name="connsiteY3" fmla="*/ 1127918 h 1127918"/>
              <a:gd name="connsiteX4" fmla="*/ 43864 w 2087593"/>
              <a:gd name="connsiteY4" fmla="*/ 1127918 h 1127918"/>
              <a:gd name="connsiteX5" fmla="*/ 0 w 2087593"/>
              <a:gd name="connsiteY5" fmla="*/ 1119062 h 1127918"/>
              <a:gd name="connsiteX6" fmla="*/ 0 w 2087593"/>
              <a:gd name="connsiteY6" fmla="*/ 119385 h 1127918"/>
              <a:gd name="connsiteX7" fmla="*/ 119385 w 2087593"/>
              <a:gd name="connsiteY7" fmla="*/ 0 h 112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7593" h="1127918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27918"/>
                </a:lnTo>
                <a:lnTo>
                  <a:pt x="43864" y="1127918"/>
                </a:lnTo>
                <a:lnTo>
                  <a:pt x="0" y="1119062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  <a:ln>
            <a:noFill/>
          </a:ln>
          <a:effectLst/>
        </p:spPr>
      </p:pic>
      <p:pic>
        <p:nvPicPr>
          <p:cNvPr id="69" name="图片 68" descr="https://www.hikvision.com/content/hikvision/en/newsroom/success-stories/logistics/using-innovation-to-secure-truck-parking-standard/_jcr_content/root/responsivegrid/image_copy.coreimg.100.992.jpeg/1604904537732/compressed---nigel-tadyanehondo-god2mdnujuu-unsplash-truck-car-park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" t="21834" r="8448" b="2754"/>
          <a:stretch/>
        </p:blipFill>
        <p:spPr bwMode="auto">
          <a:xfrm flipH="1">
            <a:off x="419228" y="4114531"/>
            <a:ext cx="2783457" cy="1513501"/>
          </a:xfrm>
          <a:custGeom>
            <a:avLst/>
            <a:gdLst>
              <a:gd name="connsiteX0" fmla="*/ 1968208 w 2087593"/>
              <a:gd name="connsiteY0" fmla="*/ 0 h 1135126"/>
              <a:gd name="connsiteX1" fmla="*/ 119385 w 2087593"/>
              <a:gd name="connsiteY1" fmla="*/ 0 h 1135126"/>
              <a:gd name="connsiteX2" fmla="*/ 0 w 2087593"/>
              <a:gd name="connsiteY2" fmla="*/ 119385 h 1135126"/>
              <a:gd name="connsiteX3" fmla="*/ 0 w 2087593"/>
              <a:gd name="connsiteY3" fmla="*/ 1126062 h 1135126"/>
              <a:gd name="connsiteX4" fmla="*/ 46066 w 2087593"/>
              <a:gd name="connsiteY4" fmla="*/ 1135126 h 1135126"/>
              <a:gd name="connsiteX5" fmla="*/ 2077287 w 2087593"/>
              <a:gd name="connsiteY5" fmla="*/ 1135126 h 1135126"/>
              <a:gd name="connsiteX6" fmla="*/ 2087593 w 2087593"/>
              <a:gd name="connsiteY6" fmla="*/ 1133098 h 1135126"/>
              <a:gd name="connsiteX7" fmla="*/ 2087593 w 2087593"/>
              <a:gd name="connsiteY7" fmla="*/ 119385 h 1135126"/>
              <a:gd name="connsiteX8" fmla="*/ 1968208 w 2087593"/>
              <a:gd name="connsiteY8" fmla="*/ 0 h 113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593" h="1135126">
                <a:moveTo>
                  <a:pt x="1968208" y="0"/>
                </a:moveTo>
                <a:lnTo>
                  <a:pt x="119385" y="0"/>
                </a:lnTo>
                <a:cubicBezTo>
                  <a:pt x="53450" y="0"/>
                  <a:pt x="0" y="53450"/>
                  <a:pt x="0" y="119385"/>
                </a:cubicBezTo>
                <a:lnTo>
                  <a:pt x="0" y="1126062"/>
                </a:lnTo>
                <a:lnTo>
                  <a:pt x="46066" y="1135126"/>
                </a:lnTo>
                <a:lnTo>
                  <a:pt x="2077287" y="1135126"/>
                </a:lnTo>
                <a:lnTo>
                  <a:pt x="2087593" y="1133098"/>
                </a:lnTo>
                <a:lnTo>
                  <a:pt x="2087593" y="119385"/>
                </a:lnTo>
                <a:cubicBezTo>
                  <a:pt x="2087593" y="53450"/>
                  <a:pt x="2034143" y="0"/>
                  <a:pt x="19682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图片 57" descr="https://www.hikvision.com/content/hikvision/en/newsroom/success-stories/manufacture/manufacturer-improves-staff-and-facility-safety-with-hikvision-s-fire-detection-solutions/_jcr_content/root/responsivegrid/image_copy.coreimg.100.1280.jpeg/1637115220111/20211117-case-study-image-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6" t="29683" r="14242" b="1612"/>
          <a:stretch>
            <a:fillRect/>
          </a:stretch>
        </p:blipFill>
        <p:spPr bwMode="auto">
          <a:xfrm>
            <a:off x="3294245" y="1720885"/>
            <a:ext cx="2783457" cy="1560859"/>
          </a:xfrm>
          <a:custGeom>
            <a:avLst/>
            <a:gdLst>
              <a:gd name="connsiteX0" fmla="*/ 119385 w 2087593"/>
              <a:gd name="connsiteY0" fmla="*/ 0 h 1132521"/>
              <a:gd name="connsiteX1" fmla="*/ 1968208 w 2087593"/>
              <a:gd name="connsiteY1" fmla="*/ 0 h 1132521"/>
              <a:gd name="connsiteX2" fmla="*/ 2087593 w 2087593"/>
              <a:gd name="connsiteY2" fmla="*/ 119385 h 1132521"/>
              <a:gd name="connsiteX3" fmla="*/ 2087593 w 2087593"/>
              <a:gd name="connsiteY3" fmla="*/ 1132521 h 1132521"/>
              <a:gd name="connsiteX4" fmla="*/ 0 w 2087593"/>
              <a:gd name="connsiteY4" fmla="*/ 1132521 h 1132521"/>
              <a:gd name="connsiteX5" fmla="*/ 0 w 2087593"/>
              <a:gd name="connsiteY5" fmla="*/ 119385 h 1132521"/>
              <a:gd name="connsiteX6" fmla="*/ 119385 w 2087593"/>
              <a:gd name="connsiteY6" fmla="*/ 0 h 11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7593" h="1132521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32521"/>
                </a:lnTo>
                <a:lnTo>
                  <a:pt x="0" y="1132521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图片 62" descr="https://www.hikvision.com/content/hikvision/en/newsroom/success-stories/traffic/indonesia-embraces-digitalization-for-greater-traffic-management-efficiency/_jcr_content/root/responsivegrid/image_copy.coreimg.100.1280.png/1665649535897/case-study-image-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t="18963" r="7514" b="2899"/>
          <a:stretch/>
        </p:blipFill>
        <p:spPr bwMode="auto">
          <a:xfrm>
            <a:off x="6155058" y="1725051"/>
            <a:ext cx="2783457" cy="1556693"/>
          </a:xfrm>
          <a:custGeom>
            <a:avLst/>
            <a:gdLst>
              <a:gd name="connsiteX0" fmla="*/ 119385 w 2087593"/>
              <a:gd name="connsiteY0" fmla="*/ 0 h 1167520"/>
              <a:gd name="connsiteX1" fmla="*/ 1968208 w 2087593"/>
              <a:gd name="connsiteY1" fmla="*/ 0 h 1167520"/>
              <a:gd name="connsiteX2" fmla="*/ 2087593 w 2087593"/>
              <a:gd name="connsiteY2" fmla="*/ 119385 h 1167520"/>
              <a:gd name="connsiteX3" fmla="*/ 2087593 w 2087593"/>
              <a:gd name="connsiteY3" fmla="*/ 1163994 h 1167520"/>
              <a:gd name="connsiteX4" fmla="*/ 2069012 w 2087593"/>
              <a:gd name="connsiteY4" fmla="*/ 1167520 h 1167520"/>
              <a:gd name="connsiteX5" fmla="*/ 11844 w 2087593"/>
              <a:gd name="connsiteY5" fmla="*/ 1167520 h 1167520"/>
              <a:gd name="connsiteX6" fmla="*/ 0 w 2087593"/>
              <a:gd name="connsiteY6" fmla="*/ 1165272 h 1167520"/>
              <a:gd name="connsiteX7" fmla="*/ 0 w 2087593"/>
              <a:gd name="connsiteY7" fmla="*/ 119385 h 1167520"/>
              <a:gd name="connsiteX8" fmla="*/ 119385 w 2087593"/>
              <a:gd name="connsiteY8" fmla="*/ 0 h 11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593" h="1167520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63994"/>
                </a:lnTo>
                <a:lnTo>
                  <a:pt x="2069012" y="1167520"/>
                </a:lnTo>
                <a:lnTo>
                  <a:pt x="11844" y="1167520"/>
                </a:lnTo>
                <a:lnTo>
                  <a:pt x="0" y="1165272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2" t="23027" r="6863" b="3361"/>
          <a:stretch/>
        </p:blipFill>
        <p:spPr>
          <a:xfrm>
            <a:off x="9015870" y="4114531"/>
            <a:ext cx="2783457" cy="1503891"/>
          </a:xfrm>
          <a:custGeom>
            <a:avLst/>
            <a:gdLst>
              <a:gd name="connsiteX0" fmla="*/ 119385 w 2087593"/>
              <a:gd name="connsiteY0" fmla="*/ 0 h 1127918"/>
              <a:gd name="connsiteX1" fmla="*/ 1968208 w 2087593"/>
              <a:gd name="connsiteY1" fmla="*/ 0 h 1127918"/>
              <a:gd name="connsiteX2" fmla="*/ 2087593 w 2087593"/>
              <a:gd name="connsiteY2" fmla="*/ 119385 h 1127918"/>
              <a:gd name="connsiteX3" fmla="*/ 2087593 w 2087593"/>
              <a:gd name="connsiteY3" fmla="*/ 1125016 h 1127918"/>
              <a:gd name="connsiteX4" fmla="*/ 2072481 w 2087593"/>
              <a:gd name="connsiteY4" fmla="*/ 1127918 h 1127918"/>
              <a:gd name="connsiteX5" fmla="*/ 0 w 2087593"/>
              <a:gd name="connsiteY5" fmla="*/ 1127918 h 1127918"/>
              <a:gd name="connsiteX6" fmla="*/ 0 w 2087593"/>
              <a:gd name="connsiteY6" fmla="*/ 119385 h 1127918"/>
              <a:gd name="connsiteX7" fmla="*/ 119385 w 2087593"/>
              <a:gd name="connsiteY7" fmla="*/ 0 h 112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7593" h="1127918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25016"/>
                </a:lnTo>
                <a:lnTo>
                  <a:pt x="2072481" y="1127918"/>
                </a:lnTo>
                <a:lnTo>
                  <a:pt x="0" y="1127918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</p:spPr>
      </p:pic>
      <p:pic>
        <p:nvPicPr>
          <p:cNvPr id="73" name="图片 72" descr="https://www.hikvision.com/content/hikvision/en/newsroom/success-stories/farming/protecting-valuable-seafood-products-at-an-open-water-farm-with-hikvision/_jcr_content/root/responsivegrid/image.coreimg.100.1280.png/1664505461952/protecting-valuable-seafood-products-0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1" t="21584" r="7530" b="3131"/>
          <a:stretch/>
        </p:blipFill>
        <p:spPr bwMode="auto">
          <a:xfrm>
            <a:off x="6145872" y="4114531"/>
            <a:ext cx="2783457" cy="1503891"/>
          </a:xfrm>
          <a:custGeom>
            <a:avLst/>
            <a:gdLst>
              <a:gd name="connsiteX0" fmla="*/ 119385 w 2087593"/>
              <a:gd name="connsiteY0" fmla="*/ 0 h 1127918"/>
              <a:gd name="connsiteX1" fmla="*/ 1968208 w 2087593"/>
              <a:gd name="connsiteY1" fmla="*/ 0 h 1127918"/>
              <a:gd name="connsiteX2" fmla="*/ 2087593 w 2087593"/>
              <a:gd name="connsiteY2" fmla="*/ 119385 h 1127918"/>
              <a:gd name="connsiteX3" fmla="*/ 2087593 w 2087593"/>
              <a:gd name="connsiteY3" fmla="*/ 1127918 h 1127918"/>
              <a:gd name="connsiteX4" fmla="*/ 2658 w 2087593"/>
              <a:gd name="connsiteY4" fmla="*/ 1127918 h 1127918"/>
              <a:gd name="connsiteX5" fmla="*/ 0 w 2087593"/>
              <a:gd name="connsiteY5" fmla="*/ 1127417 h 1127918"/>
              <a:gd name="connsiteX6" fmla="*/ 0 w 2087593"/>
              <a:gd name="connsiteY6" fmla="*/ 119385 h 1127918"/>
              <a:gd name="connsiteX7" fmla="*/ 119385 w 2087593"/>
              <a:gd name="connsiteY7" fmla="*/ 0 h 112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7593" h="1127918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27918"/>
                </a:lnTo>
                <a:lnTo>
                  <a:pt x="2658" y="1127918"/>
                </a:lnTo>
                <a:lnTo>
                  <a:pt x="0" y="1127417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8" t="17506" r="7884"/>
          <a:stretch/>
        </p:blipFill>
        <p:spPr>
          <a:xfrm>
            <a:off x="9015869" y="1720886"/>
            <a:ext cx="2783457" cy="1542231"/>
          </a:xfrm>
          <a:custGeom>
            <a:avLst/>
            <a:gdLst>
              <a:gd name="connsiteX0" fmla="*/ 119385 w 2087593"/>
              <a:gd name="connsiteY0" fmla="*/ 0 h 1156673"/>
              <a:gd name="connsiteX1" fmla="*/ 1968208 w 2087593"/>
              <a:gd name="connsiteY1" fmla="*/ 0 h 1156673"/>
              <a:gd name="connsiteX2" fmla="*/ 2087593 w 2087593"/>
              <a:gd name="connsiteY2" fmla="*/ 119385 h 1156673"/>
              <a:gd name="connsiteX3" fmla="*/ 2087593 w 2087593"/>
              <a:gd name="connsiteY3" fmla="*/ 1156673 h 1156673"/>
              <a:gd name="connsiteX4" fmla="*/ 0 w 2087593"/>
              <a:gd name="connsiteY4" fmla="*/ 1156673 h 1156673"/>
              <a:gd name="connsiteX5" fmla="*/ 0 w 2087593"/>
              <a:gd name="connsiteY5" fmla="*/ 119385 h 1156673"/>
              <a:gd name="connsiteX6" fmla="*/ 119385 w 2087593"/>
              <a:gd name="connsiteY6" fmla="*/ 0 h 115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7593" h="1156673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56673"/>
                </a:lnTo>
                <a:lnTo>
                  <a:pt x="0" y="1156673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7" t="16383" r="10844" b="3885"/>
          <a:stretch/>
        </p:blipFill>
        <p:spPr>
          <a:xfrm>
            <a:off x="433430" y="1720885"/>
            <a:ext cx="2783457" cy="1560859"/>
          </a:xfrm>
          <a:custGeom>
            <a:avLst/>
            <a:gdLst>
              <a:gd name="connsiteX0" fmla="*/ 119385 w 2087593"/>
              <a:gd name="connsiteY0" fmla="*/ 0 h 1156673"/>
              <a:gd name="connsiteX1" fmla="*/ 1968208 w 2087593"/>
              <a:gd name="connsiteY1" fmla="*/ 0 h 1156673"/>
              <a:gd name="connsiteX2" fmla="*/ 2087593 w 2087593"/>
              <a:gd name="connsiteY2" fmla="*/ 119385 h 1156673"/>
              <a:gd name="connsiteX3" fmla="*/ 2087593 w 2087593"/>
              <a:gd name="connsiteY3" fmla="*/ 1156673 h 1156673"/>
              <a:gd name="connsiteX4" fmla="*/ 0 w 2087593"/>
              <a:gd name="connsiteY4" fmla="*/ 1156673 h 1156673"/>
              <a:gd name="connsiteX5" fmla="*/ 0 w 2087593"/>
              <a:gd name="connsiteY5" fmla="*/ 119385 h 1156673"/>
              <a:gd name="connsiteX6" fmla="*/ 119385 w 2087593"/>
              <a:gd name="connsiteY6" fmla="*/ 0 h 115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7593" h="1156673">
                <a:moveTo>
                  <a:pt x="119385" y="0"/>
                </a:moveTo>
                <a:lnTo>
                  <a:pt x="1968208" y="0"/>
                </a:lnTo>
                <a:cubicBezTo>
                  <a:pt x="2034143" y="0"/>
                  <a:pt x="2087593" y="53450"/>
                  <a:pt x="2087593" y="119385"/>
                </a:cubicBezTo>
                <a:lnTo>
                  <a:pt x="2087593" y="1156673"/>
                </a:lnTo>
                <a:lnTo>
                  <a:pt x="0" y="1156673"/>
                </a:lnTo>
                <a:lnTo>
                  <a:pt x="0" y="119385"/>
                </a:lnTo>
                <a:cubicBezTo>
                  <a:pt x="0" y="53450"/>
                  <a:pt x="53450" y="0"/>
                  <a:pt x="119385" y="0"/>
                </a:cubicBezTo>
                <a:close/>
              </a:path>
            </a:pathLst>
          </a:custGeom>
        </p:spPr>
      </p:pic>
      <p:sp>
        <p:nvSpPr>
          <p:cNvPr id="43" name="TextBox 30"/>
          <p:cNvSpPr txBox="1"/>
          <p:nvPr/>
        </p:nvSpPr>
        <p:spPr>
          <a:xfrm>
            <a:off x="9291497" y="3288584"/>
            <a:ext cx="2311075" cy="715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East Point 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학교</a:t>
            </a:r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 </a:t>
            </a:r>
          </a:p>
          <a:p>
            <a:pPr algn="ctr"/>
            <a:r>
              <a: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UAE</a:t>
            </a:r>
          </a:p>
          <a:p>
            <a:pPr algn="ctr">
              <a:spcBef>
                <a:spcPts val="667"/>
              </a:spcBef>
              <a:spcAft>
                <a:spcPts val="667"/>
              </a:spcAft>
            </a:pPr>
            <a:r>
              <a:rPr lang="ko-KR" altLang="en-US" sz="13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cs typeface="+mn-ea"/>
                <a:sym typeface="+mn-lt"/>
              </a:rPr>
              <a:t>교육</a:t>
            </a:r>
            <a:endParaRPr lang="en-US" altLang="zh-CN" sz="1333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39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圆形">
            <a:extLst>
              <a:ext uri="{FF2B5EF4-FFF2-40B4-BE49-F238E27FC236}">
                <a16:creationId xmlns:a16="http://schemas.microsoft.com/office/drawing/2014/main" id="{030DCC3F-A3BA-606A-B35A-0EBFF6C767D8}"/>
              </a:ext>
            </a:extLst>
          </p:cNvPr>
          <p:cNvSpPr/>
          <p:nvPr/>
        </p:nvSpPr>
        <p:spPr>
          <a:xfrm>
            <a:off x="8986720" y="1471380"/>
            <a:ext cx="402083" cy="401472"/>
          </a:xfrm>
          <a:prstGeom prst="ellipse">
            <a:avLst/>
          </a:prstGeom>
          <a:gradFill>
            <a:gsLst>
              <a:gs pos="100000">
                <a:srgbClr val="2E4E8E"/>
              </a:gs>
              <a:gs pos="48000">
                <a:srgbClr val="01203D"/>
              </a:gs>
              <a:gs pos="7000">
                <a:srgbClr val="09AAFA"/>
              </a:gs>
            </a:gsLst>
            <a:lin ang="3600000" scaled="0"/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49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550320" latinLnBrk="0" hangingPunct="0"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endParaRPr sz="800" kern="0" dirty="0">
              <a:solidFill>
                <a:srgbClr val="FFFFFF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201" name="圆形">
            <a:extLst>
              <a:ext uri="{FF2B5EF4-FFF2-40B4-BE49-F238E27FC236}">
                <a16:creationId xmlns:a16="http://schemas.microsoft.com/office/drawing/2014/main" id="{030DCC3F-A3BA-606A-B35A-0EBFF6C767D8}"/>
              </a:ext>
            </a:extLst>
          </p:cNvPr>
          <p:cNvSpPr/>
          <p:nvPr/>
        </p:nvSpPr>
        <p:spPr>
          <a:xfrm>
            <a:off x="5130652" y="1481501"/>
            <a:ext cx="402083" cy="401472"/>
          </a:xfrm>
          <a:prstGeom prst="ellipse">
            <a:avLst/>
          </a:prstGeom>
          <a:gradFill>
            <a:gsLst>
              <a:gs pos="100000">
                <a:srgbClr val="2E4E8E"/>
              </a:gs>
              <a:gs pos="48000">
                <a:srgbClr val="01203D"/>
              </a:gs>
              <a:gs pos="7000">
                <a:srgbClr val="09AAFA"/>
              </a:gs>
            </a:gsLst>
            <a:lin ang="3600000" scaled="0"/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49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550320" latinLnBrk="0" hangingPunct="0"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endParaRPr sz="800" kern="0" dirty="0">
              <a:solidFill>
                <a:srgbClr val="FFFFFF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21" name="弧形 20"/>
          <p:cNvSpPr/>
          <p:nvPr/>
        </p:nvSpPr>
        <p:spPr>
          <a:xfrm>
            <a:off x="-2369611" y="2190001"/>
            <a:ext cx="16479060" cy="5595968"/>
          </a:xfrm>
          <a:prstGeom prst="arc">
            <a:avLst>
              <a:gd name="adj1" fmla="val 11872237"/>
              <a:gd name="adj2" fmla="val 20671560"/>
            </a:avLst>
          </a:prstGeom>
          <a:ln w="9525">
            <a:solidFill>
              <a:schemeClr val="bg1"/>
            </a:solidFill>
          </a:ln>
          <a:effectLst>
            <a:glow rad="63500">
              <a:schemeClr val="accent2">
                <a:lumMod val="20000"/>
                <a:lumOff val="80000"/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50" name="矩形 149"/>
          <p:cNvSpPr/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" y="460597"/>
            <a:ext cx="12191999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광범위한</a:t>
            </a:r>
            <a:r>
              <a:rPr lang="en-US" altLang="zh-CN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</a:rPr>
              <a:t> </a:t>
            </a:r>
            <a:r>
              <a:rPr lang="en-US" altLang="zh-CN" sz="3733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</a:rPr>
              <a:t>R&amp;D</a:t>
            </a:r>
            <a:r>
              <a:rPr lang="en-US" altLang="zh-CN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</a:rPr>
              <a:t> 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역량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616147" y="1428261"/>
            <a:ext cx="2817157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연간 수익의</a:t>
            </a:r>
            <a:r>
              <a:rPr lang="en-US" altLang="zh-CN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 </a:t>
            </a:r>
            <a:r>
              <a:rPr lang="en-US" altLang="zh-CN" sz="1333" dirty="0">
                <a:solidFill>
                  <a:srgbClr val="01203D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12.75% 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이상</a:t>
            </a:r>
            <a:endParaRPr lang="en-US" altLang="ko-KR" sz="1333" dirty="0">
              <a:solidFill>
                <a:srgbClr val="01203D"/>
              </a:solidFill>
              <a:latin typeface="Gilroy" panose="00000500000000000000" pitchFamily="50" charset="0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altLang="zh-CN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R&amp;D 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투자</a:t>
            </a:r>
            <a:r>
              <a:rPr lang="en-US" altLang="zh-CN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(2023)</a:t>
            </a:r>
          </a:p>
        </p:txBody>
      </p:sp>
      <p:sp>
        <p:nvSpPr>
          <p:cNvPr id="81" name="矩形 80"/>
          <p:cNvSpPr/>
          <p:nvPr/>
        </p:nvSpPr>
        <p:spPr>
          <a:xfrm>
            <a:off x="1796319" y="1428261"/>
            <a:ext cx="2756536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latinLnBrk="0">
              <a:defRPr/>
            </a:pP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임직원 중 약</a:t>
            </a:r>
            <a:r>
              <a:rPr lang="en-US" altLang="zh-CN" sz="1333" dirty="0">
                <a:solidFill>
                  <a:srgbClr val="01203D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 </a:t>
            </a:r>
            <a:r>
              <a:rPr lang="en-US" altLang="zh-CN" sz="1333" b="1" dirty="0">
                <a:solidFill>
                  <a:srgbClr val="01203D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1/2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이</a:t>
            </a:r>
            <a:endParaRPr lang="en-US" altLang="ko-KR" sz="1333" dirty="0">
              <a:solidFill>
                <a:srgbClr val="01203D"/>
              </a:solidFill>
              <a:latin typeface="Gilroy" panose="00000500000000000000" pitchFamily="50" charset="0"/>
              <a:ea typeface="微软雅黑" panose="020B0503020204020204" pitchFamily="34" charset="-122"/>
            </a:endParaRPr>
          </a:p>
          <a:p>
            <a:pPr defTabSz="1219170" latinLnBrk="0">
              <a:defRPr/>
            </a:pPr>
            <a:r>
              <a:rPr lang="en-US" altLang="zh-CN" sz="1333" dirty="0">
                <a:solidFill>
                  <a:srgbClr val="01203D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R&amp;D </a:t>
            </a:r>
            <a:r>
              <a:rPr lang="ko-KR" altLang="en-US" sz="1333" b="1" dirty="0">
                <a:solidFill>
                  <a:srgbClr val="01203D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엔지니어</a:t>
            </a:r>
            <a:endParaRPr lang="en-US" altLang="zh-CN" sz="1333" b="1" dirty="0">
              <a:solidFill>
                <a:srgbClr val="01203D"/>
              </a:solidFill>
              <a:latin typeface="Gilroy-Bold" panose="00000800000000000000" pitchFamily="50" charset="0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081861" y="1445676"/>
            <a:ext cx="504688" cy="409569"/>
            <a:chOff x="554625" y="2611812"/>
            <a:chExt cx="1350967" cy="1116005"/>
          </a:xfrm>
        </p:grpSpPr>
        <p:sp>
          <p:nvSpPr>
            <p:cNvPr id="87" name="等腰三角形 86"/>
            <p:cNvSpPr/>
            <p:nvPr/>
          </p:nvSpPr>
          <p:spPr>
            <a:xfrm rot="10800000">
              <a:off x="1151027" y="2611812"/>
              <a:ext cx="165300" cy="53439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zh-CN" altLang="en-US" sz="933" dirty="0">
                <a:solidFill>
                  <a:srgbClr val="000000"/>
                </a:solidFill>
                <a:latin typeface="Gilroy Medium" panose="00000600000000000000" pitchFamily="50" charset="0"/>
                <a:ea typeface="微软雅黑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54625" y="2889352"/>
              <a:ext cx="1350967" cy="838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latinLnBrk="0">
                <a:lnSpc>
                  <a:spcPct val="150000"/>
                </a:lnSpc>
                <a:defRPr/>
              </a:pPr>
              <a:r>
                <a:rPr lang="en-US" altLang="zh-CN" sz="933" b="1" dirty="0">
                  <a:solidFill>
                    <a:schemeClr val="bg1"/>
                  </a:solidFill>
                  <a:latin typeface="Gilroy Medium" panose="00000600000000000000" pitchFamily="50" charset="0"/>
                  <a:ea typeface="微软雅黑"/>
                </a:rPr>
                <a:t>R&amp;D</a:t>
              </a:r>
              <a:endParaRPr lang="en-US" altLang="zh-CN" sz="933" dirty="0">
                <a:solidFill>
                  <a:schemeClr val="bg1"/>
                </a:solidFill>
                <a:latin typeface="Gilroy Medium" panose="00000600000000000000" pitchFamily="50" charset="0"/>
                <a:ea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93200" y="1477735"/>
            <a:ext cx="402083" cy="401472"/>
            <a:chOff x="530556" y="1094757"/>
            <a:chExt cx="301562" cy="301104"/>
          </a:xfrm>
          <a:effectLst>
            <a:outerShdw blurRad="88900" dist="381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grpSpPr>
        <p:sp>
          <p:nvSpPr>
            <p:cNvPr id="110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530556" y="1094757"/>
              <a:ext cx="301562" cy="301104"/>
            </a:xfrm>
            <a:prstGeom prst="ellipse">
              <a:avLst/>
            </a:prstGeom>
            <a:gradFill>
              <a:gsLst>
                <a:gs pos="100000">
                  <a:srgbClr val="2E4E8E"/>
                </a:gs>
                <a:gs pos="48000">
                  <a:srgbClr val="01203D"/>
                </a:gs>
                <a:gs pos="7000">
                  <a:srgbClr val="09AAFA"/>
                </a:gs>
              </a:gsLst>
              <a:lin ang="36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 dirty="0">
                <a:solidFill>
                  <a:srgbClr val="FFFFFF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60089" y="1158612"/>
              <a:ext cx="256623" cy="134318"/>
              <a:chOff x="1472" y="3331"/>
              <a:chExt cx="2193" cy="1212"/>
            </a:xfrm>
            <a:solidFill>
              <a:schemeClr val="bg1"/>
            </a:solidFill>
          </p:grpSpPr>
          <p:grpSp>
            <p:nvGrpSpPr>
              <p:cNvPr id="97" name="组合 96"/>
              <p:cNvGrpSpPr/>
              <p:nvPr/>
            </p:nvGrpSpPr>
            <p:grpSpPr>
              <a:xfrm>
                <a:off x="2310" y="3459"/>
                <a:ext cx="508" cy="551"/>
                <a:chOff x="6559" y="5776"/>
                <a:chExt cx="268" cy="291"/>
              </a:xfrm>
              <a:grpFill/>
            </p:grpSpPr>
            <p:sp>
              <p:nvSpPr>
                <p:cNvPr id="104" name="Freeform 394"/>
                <p:cNvSpPr/>
                <p:nvPr/>
              </p:nvSpPr>
              <p:spPr bwMode="auto">
                <a:xfrm>
                  <a:off x="6559" y="5776"/>
                  <a:ext cx="268" cy="155"/>
                </a:xfrm>
                <a:custGeom>
                  <a:avLst/>
                  <a:gdLst>
                    <a:gd name="T0" fmla="*/ 27 w 133"/>
                    <a:gd name="T1" fmla="*/ 77 h 77"/>
                    <a:gd name="T2" fmla="*/ 39 w 133"/>
                    <a:gd name="T3" fmla="*/ 49 h 77"/>
                    <a:gd name="T4" fmla="*/ 39 w 133"/>
                    <a:gd name="T5" fmla="*/ 77 h 77"/>
                    <a:gd name="T6" fmla="*/ 91 w 133"/>
                    <a:gd name="T7" fmla="*/ 77 h 77"/>
                    <a:gd name="T8" fmla="*/ 91 w 133"/>
                    <a:gd name="T9" fmla="*/ 49 h 77"/>
                    <a:gd name="T10" fmla="*/ 103 w 133"/>
                    <a:gd name="T11" fmla="*/ 77 h 77"/>
                    <a:gd name="T12" fmla="*/ 125 w 133"/>
                    <a:gd name="T13" fmla="*/ 77 h 77"/>
                    <a:gd name="T14" fmla="*/ 133 w 133"/>
                    <a:gd name="T15" fmla="*/ 77 h 77"/>
                    <a:gd name="T16" fmla="*/ 67 w 133"/>
                    <a:gd name="T17" fmla="*/ 0 h 77"/>
                    <a:gd name="T18" fmla="*/ 0 w 133"/>
                    <a:gd name="T19" fmla="*/ 77 h 77"/>
                    <a:gd name="T20" fmla="*/ 8 w 133"/>
                    <a:gd name="T21" fmla="*/ 77 h 77"/>
                    <a:gd name="T22" fmla="*/ 27 w 133"/>
                    <a:gd name="T23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77">
                      <a:moveTo>
                        <a:pt x="27" y="77"/>
                      </a:move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103" y="77"/>
                        <a:pt x="103" y="77"/>
                        <a:pt x="103" y="77"/>
                      </a:cubicBezTo>
                      <a:cubicBezTo>
                        <a:pt x="125" y="77"/>
                        <a:pt x="125" y="77"/>
                        <a:pt x="125" y="77"/>
                      </a:cubicBezTo>
                      <a:cubicBezTo>
                        <a:pt x="133" y="77"/>
                        <a:pt x="133" y="77"/>
                        <a:pt x="133" y="77"/>
                      </a:cubicBezTo>
                      <a:cubicBezTo>
                        <a:pt x="133" y="34"/>
                        <a:pt x="103" y="0"/>
                        <a:pt x="67" y="0"/>
                      </a:cubicBezTo>
                      <a:cubicBezTo>
                        <a:pt x="30" y="0"/>
                        <a:pt x="0" y="34"/>
                        <a:pt x="0" y="77"/>
                      </a:cubicBezTo>
                      <a:cubicBezTo>
                        <a:pt x="8" y="77"/>
                        <a:pt x="8" y="77"/>
                        <a:pt x="8" y="77"/>
                      </a:cubicBezTo>
                      <a:lnTo>
                        <a:pt x="27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1219170" latinLnBrk="0">
                    <a:defRPr/>
                  </a:pPr>
                  <a:endParaRPr lang="zh-CN" altLang="en-US" sz="933" dirty="0">
                    <a:solidFill>
                      <a:srgbClr val="000000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  <p:sp>
              <p:nvSpPr>
                <p:cNvPr id="105" name="Freeform 395"/>
                <p:cNvSpPr/>
                <p:nvPr/>
              </p:nvSpPr>
              <p:spPr bwMode="auto">
                <a:xfrm>
                  <a:off x="6578" y="5951"/>
                  <a:ext cx="232" cy="117"/>
                </a:xfrm>
                <a:custGeom>
                  <a:avLst/>
                  <a:gdLst>
                    <a:gd name="T0" fmla="*/ 58 w 115"/>
                    <a:gd name="T1" fmla="*/ 58 h 58"/>
                    <a:gd name="T2" fmla="*/ 115 w 115"/>
                    <a:gd name="T3" fmla="*/ 0 h 58"/>
                    <a:gd name="T4" fmla="*/ 0 w 115"/>
                    <a:gd name="T5" fmla="*/ 0 h 58"/>
                    <a:gd name="T6" fmla="*/ 58 w 115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5" h="58">
                      <a:moveTo>
                        <a:pt x="58" y="58"/>
                      </a:moveTo>
                      <a:cubicBezTo>
                        <a:pt x="87" y="58"/>
                        <a:pt x="111" y="33"/>
                        <a:pt x="1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33"/>
                        <a:pt x="28" y="58"/>
                        <a:pt x="58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1219170" latinLnBrk="0">
                    <a:defRPr/>
                  </a:pPr>
                  <a:endParaRPr lang="zh-CN" altLang="en-US" sz="933" dirty="0">
                    <a:solidFill>
                      <a:srgbClr val="000000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</p:grpSp>
          <p:sp>
            <p:nvSpPr>
              <p:cNvPr id="98" name="Freeform 24"/>
              <p:cNvSpPr/>
              <p:nvPr/>
            </p:nvSpPr>
            <p:spPr bwMode="auto">
              <a:xfrm>
                <a:off x="2138" y="4053"/>
                <a:ext cx="855" cy="490"/>
              </a:xfrm>
              <a:custGeom>
                <a:avLst/>
                <a:gdLst>
                  <a:gd name="T0" fmla="*/ 99 w 192"/>
                  <a:gd name="T1" fmla="*/ 110 h 110"/>
                  <a:gd name="T2" fmla="*/ 103 w 192"/>
                  <a:gd name="T3" fmla="*/ 110 h 110"/>
                  <a:gd name="T4" fmla="*/ 192 w 192"/>
                  <a:gd name="T5" fmla="*/ 110 h 110"/>
                  <a:gd name="T6" fmla="*/ 192 w 192"/>
                  <a:gd name="T7" fmla="*/ 55 h 110"/>
                  <a:gd name="T8" fmla="*/ 140 w 192"/>
                  <a:gd name="T9" fmla="*/ 0 h 110"/>
                  <a:gd name="T10" fmla="*/ 99 w 192"/>
                  <a:gd name="T11" fmla="*/ 15 h 110"/>
                  <a:gd name="T12" fmla="*/ 118 w 192"/>
                  <a:gd name="T13" fmla="*/ 69 h 110"/>
                  <a:gd name="T14" fmla="*/ 99 w 192"/>
                  <a:gd name="T15" fmla="*/ 98 h 110"/>
                  <a:gd name="T16" fmla="*/ 80 w 192"/>
                  <a:gd name="T17" fmla="*/ 69 h 110"/>
                  <a:gd name="T18" fmla="*/ 99 w 192"/>
                  <a:gd name="T19" fmla="*/ 15 h 110"/>
                  <a:gd name="T20" fmla="*/ 52 w 192"/>
                  <a:gd name="T21" fmla="*/ 0 h 110"/>
                  <a:gd name="T22" fmla="*/ 0 w 192"/>
                  <a:gd name="T23" fmla="*/ 55 h 110"/>
                  <a:gd name="T24" fmla="*/ 0 w 192"/>
                  <a:gd name="T25" fmla="*/ 110 h 110"/>
                  <a:gd name="T26" fmla="*/ 89 w 192"/>
                  <a:gd name="T27" fmla="*/ 110 h 110"/>
                  <a:gd name="T28" fmla="*/ 99 w 192"/>
                  <a:gd name="T2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110">
                    <a:moveTo>
                      <a:pt x="99" y="110"/>
                    </a:move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92" y="110"/>
                      <a:pt x="192" y="110"/>
                      <a:pt x="192" y="110"/>
                    </a:cubicBezTo>
                    <a:cubicBezTo>
                      <a:pt x="192" y="110"/>
                      <a:pt x="192" y="110"/>
                      <a:pt x="192" y="55"/>
                    </a:cubicBezTo>
                    <a:cubicBezTo>
                      <a:pt x="192" y="23"/>
                      <a:pt x="164" y="8"/>
                      <a:pt x="140" y="0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118" y="69"/>
                      <a:pt x="118" y="69"/>
                      <a:pt x="118" y="69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8" y="8"/>
                      <a:pt x="0" y="23"/>
                      <a:pt x="0" y="55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89" y="110"/>
                      <a:pt x="89" y="110"/>
                      <a:pt x="89" y="110"/>
                    </a:cubicBezTo>
                    <a:lnTo>
                      <a:pt x="99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9170" latinLnBrk="0">
                  <a:defRPr/>
                </a:pPr>
                <a:endParaRPr lang="zh-CN" altLang="en-US" sz="933" dirty="0">
                  <a:solidFill>
                    <a:srgbClr val="000000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1472" y="3331"/>
                <a:ext cx="2193" cy="1133"/>
                <a:chOff x="5459309" y="1665756"/>
                <a:chExt cx="595323" cy="307718"/>
              </a:xfrm>
              <a:grpFill/>
            </p:grpSpPr>
            <p:sp>
              <p:nvSpPr>
                <p:cNvPr id="101" name="Freeform 587"/>
                <p:cNvSpPr/>
                <p:nvPr/>
              </p:nvSpPr>
              <p:spPr bwMode="auto">
                <a:xfrm>
                  <a:off x="5847444" y="1787464"/>
                  <a:ext cx="207188" cy="185549"/>
                </a:xfrm>
                <a:custGeom>
                  <a:avLst/>
                  <a:gdLst>
                    <a:gd name="T0" fmla="*/ 141 w 162"/>
                    <a:gd name="T1" fmla="*/ 17 h 145"/>
                    <a:gd name="T2" fmla="*/ 105 w 162"/>
                    <a:gd name="T3" fmla="*/ 0 h 145"/>
                    <a:gd name="T4" fmla="*/ 81 w 162"/>
                    <a:gd name="T5" fmla="*/ 9 h 145"/>
                    <a:gd name="T6" fmla="*/ 57 w 162"/>
                    <a:gd name="T7" fmla="*/ 0 h 145"/>
                    <a:gd name="T8" fmla="*/ 0 w 162"/>
                    <a:gd name="T9" fmla="*/ 56 h 145"/>
                    <a:gd name="T10" fmla="*/ 0 w 162"/>
                    <a:gd name="T11" fmla="*/ 59 h 145"/>
                    <a:gd name="T12" fmla="*/ 30 w 162"/>
                    <a:gd name="T13" fmla="*/ 109 h 145"/>
                    <a:gd name="T14" fmla="*/ 30 w 162"/>
                    <a:gd name="T15" fmla="*/ 140 h 145"/>
                    <a:gd name="T16" fmla="*/ 73 w 162"/>
                    <a:gd name="T17" fmla="*/ 145 h 145"/>
                    <a:gd name="T18" fmla="*/ 88 w 162"/>
                    <a:gd name="T19" fmla="*/ 145 h 145"/>
                    <a:gd name="T20" fmla="*/ 162 w 162"/>
                    <a:gd name="T21" fmla="*/ 118 h 145"/>
                    <a:gd name="T22" fmla="*/ 162 w 162"/>
                    <a:gd name="T23" fmla="*/ 56 h 145"/>
                    <a:gd name="T24" fmla="*/ 141 w 162"/>
                    <a:gd name="T25" fmla="*/ 1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2" h="145">
                      <a:moveTo>
                        <a:pt x="141" y="17"/>
                      </a:moveTo>
                      <a:cubicBezTo>
                        <a:pt x="130" y="8"/>
                        <a:pt x="116" y="3"/>
                        <a:pt x="105" y="0"/>
                      </a:cubicBezTo>
                      <a:cubicBezTo>
                        <a:pt x="81" y="9"/>
                        <a:pt x="81" y="9"/>
                        <a:pt x="81" y="9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35" y="5"/>
                        <a:pt x="0" y="20"/>
                        <a:pt x="0" y="56"/>
                      </a:cubicBezTo>
                      <a:cubicBezTo>
                        <a:pt x="0" y="57"/>
                        <a:pt x="0" y="58"/>
                        <a:pt x="0" y="59"/>
                      </a:cubicBezTo>
                      <a:cubicBezTo>
                        <a:pt x="16" y="69"/>
                        <a:pt x="30" y="85"/>
                        <a:pt x="30" y="109"/>
                      </a:cubicBezTo>
                      <a:cubicBezTo>
                        <a:pt x="30" y="121"/>
                        <a:pt x="30" y="132"/>
                        <a:pt x="30" y="140"/>
                      </a:cubicBezTo>
                      <a:cubicBezTo>
                        <a:pt x="40" y="143"/>
                        <a:pt x="54" y="145"/>
                        <a:pt x="73" y="145"/>
                      </a:cubicBezTo>
                      <a:cubicBezTo>
                        <a:pt x="88" y="145"/>
                        <a:pt x="88" y="145"/>
                        <a:pt x="88" y="145"/>
                      </a:cubicBezTo>
                      <a:cubicBezTo>
                        <a:pt x="160" y="145"/>
                        <a:pt x="162" y="118"/>
                        <a:pt x="162" y="118"/>
                      </a:cubicBezTo>
                      <a:cubicBezTo>
                        <a:pt x="162" y="118"/>
                        <a:pt x="162" y="109"/>
                        <a:pt x="162" y="56"/>
                      </a:cubicBezTo>
                      <a:cubicBezTo>
                        <a:pt x="162" y="38"/>
                        <a:pt x="153" y="26"/>
                        <a:pt x="1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1219170" latinLnBrk="0">
                    <a:defRPr/>
                  </a:pPr>
                  <a:endParaRPr lang="zh-CN" altLang="en-US" sz="933" dirty="0">
                    <a:solidFill>
                      <a:srgbClr val="000000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  <p:sp>
              <p:nvSpPr>
                <p:cNvPr id="102" name="Freeform 591"/>
                <p:cNvSpPr/>
                <p:nvPr/>
              </p:nvSpPr>
              <p:spPr bwMode="auto">
                <a:xfrm>
                  <a:off x="5459309" y="1788465"/>
                  <a:ext cx="207188" cy="185009"/>
                </a:xfrm>
                <a:custGeom>
                  <a:avLst/>
                  <a:gdLst>
                    <a:gd name="T0" fmla="*/ 162 w 162"/>
                    <a:gd name="T1" fmla="*/ 57 h 145"/>
                    <a:gd name="T2" fmla="*/ 162 w 162"/>
                    <a:gd name="T3" fmla="*/ 57 h 145"/>
                    <a:gd name="T4" fmla="*/ 142 w 162"/>
                    <a:gd name="T5" fmla="*/ 17 h 145"/>
                    <a:gd name="T6" fmla="*/ 105 w 162"/>
                    <a:gd name="T7" fmla="*/ 0 h 145"/>
                    <a:gd name="T8" fmla="*/ 81 w 162"/>
                    <a:gd name="T9" fmla="*/ 9 h 145"/>
                    <a:gd name="T10" fmla="*/ 57 w 162"/>
                    <a:gd name="T11" fmla="*/ 0 h 145"/>
                    <a:gd name="T12" fmla="*/ 0 w 162"/>
                    <a:gd name="T13" fmla="*/ 57 h 145"/>
                    <a:gd name="T14" fmla="*/ 0 w 162"/>
                    <a:gd name="T15" fmla="*/ 118 h 145"/>
                    <a:gd name="T16" fmla="*/ 74 w 162"/>
                    <a:gd name="T17" fmla="*/ 145 h 145"/>
                    <a:gd name="T18" fmla="*/ 88 w 162"/>
                    <a:gd name="T19" fmla="*/ 145 h 145"/>
                    <a:gd name="T20" fmla="*/ 129 w 162"/>
                    <a:gd name="T21" fmla="*/ 141 h 145"/>
                    <a:gd name="T22" fmla="*/ 129 w 162"/>
                    <a:gd name="T23" fmla="*/ 110 h 145"/>
                    <a:gd name="T24" fmla="*/ 162 w 162"/>
                    <a:gd name="T25" fmla="*/ 5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2" h="145">
                      <a:moveTo>
                        <a:pt x="162" y="57"/>
                      </a:move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2" y="39"/>
                        <a:pt x="153" y="26"/>
                        <a:pt x="142" y="17"/>
                      </a:cubicBezTo>
                      <a:cubicBezTo>
                        <a:pt x="130" y="8"/>
                        <a:pt x="116" y="3"/>
                        <a:pt x="105" y="0"/>
                      </a:cubicBezTo>
                      <a:cubicBezTo>
                        <a:pt x="81" y="9"/>
                        <a:pt x="81" y="9"/>
                        <a:pt x="81" y="9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35" y="6"/>
                        <a:pt x="0" y="21"/>
                        <a:pt x="0" y="57"/>
                      </a:cubicBezTo>
                      <a:cubicBezTo>
                        <a:pt x="0" y="109"/>
                        <a:pt x="0" y="118"/>
                        <a:pt x="0" y="118"/>
                      </a:cubicBezTo>
                      <a:cubicBezTo>
                        <a:pt x="0" y="118"/>
                        <a:pt x="2" y="145"/>
                        <a:pt x="74" y="145"/>
                      </a:cubicBezTo>
                      <a:cubicBezTo>
                        <a:pt x="88" y="145"/>
                        <a:pt x="88" y="145"/>
                        <a:pt x="88" y="145"/>
                      </a:cubicBezTo>
                      <a:cubicBezTo>
                        <a:pt x="105" y="145"/>
                        <a:pt x="118" y="143"/>
                        <a:pt x="129" y="141"/>
                      </a:cubicBezTo>
                      <a:cubicBezTo>
                        <a:pt x="129" y="133"/>
                        <a:pt x="129" y="122"/>
                        <a:pt x="129" y="110"/>
                      </a:cubicBezTo>
                      <a:cubicBezTo>
                        <a:pt x="129" y="84"/>
                        <a:pt x="144" y="68"/>
                        <a:pt x="16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1219170" latinLnBrk="0">
                    <a:defRPr/>
                  </a:pPr>
                  <a:endParaRPr lang="zh-CN" altLang="en-US" sz="933" dirty="0">
                    <a:solidFill>
                      <a:srgbClr val="000000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  <p:sp>
              <p:nvSpPr>
                <p:cNvPr id="103" name="Oval 592"/>
                <p:cNvSpPr>
                  <a:spLocks noChangeArrowheads="1"/>
                </p:cNvSpPr>
                <p:nvPr/>
              </p:nvSpPr>
              <p:spPr bwMode="auto">
                <a:xfrm>
                  <a:off x="5513610" y="1665756"/>
                  <a:ext cx="98828" cy="11379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1219170" latinLnBrk="0">
                    <a:defRPr/>
                  </a:pPr>
                  <a:endParaRPr lang="zh-CN" altLang="en-US" sz="933" dirty="0">
                    <a:solidFill>
                      <a:srgbClr val="000000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</p:grpSp>
          <p:sp>
            <p:nvSpPr>
              <p:cNvPr id="100" name="Oval 592"/>
              <p:cNvSpPr>
                <a:spLocks noChangeArrowheads="1"/>
              </p:cNvSpPr>
              <p:nvPr/>
            </p:nvSpPr>
            <p:spPr bwMode="auto">
              <a:xfrm>
                <a:off x="3102" y="3341"/>
                <a:ext cx="364" cy="4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9170" latinLnBrk="0">
                  <a:defRPr/>
                </a:pPr>
                <a:endParaRPr lang="zh-CN" altLang="en-US" sz="933" dirty="0">
                  <a:solidFill>
                    <a:srgbClr val="000000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</p:grpSp>
      </p:grpSp>
      <p:sp>
        <p:nvSpPr>
          <p:cNvPr id="109" name="矩形 108"/>
          <p:cNvSpPr/>
          <p:nvPr/>
        </p:nvSpPr>
        <p:spPr>
          <a:xfrm>
            <a:off x="9527411" y="1525723"/>
            <a:ext cx="2568555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altLang="zh-CN" sz="1333" dirty="0">
                <a:solidFill>
                  <a:srgbClr val="01203D"/>
                </a:solidFill>
                <a:latin typeface="Gilroy-Bold" panose="00000800000000000000" pitchFamily="50" charset="0"/>
                <a:cs typeface="Times New Roman" panose="02020603050405020304" pitchFamily="18" charset="0"/>
              </a:rPr>
              <a:t>10,000+</a:t>
            </a:r>
            <a:r>
              <a:rPr lang="en-US" altLang="zh-CN" sz="1333" b="1" dirty="0">
                <a:solidFill>
                  <a:srgbClr val="01203D"/>
                </a:solidFill>
                <a:latin typeface="Gilroy-Bold" panose="00000800000000000000" pitchFamily="50" charset="0"/>
                <a:cs typeface="Times New Roman" panose="02020603050405020304" pitchFamily="18" charset="0"/>
              </a:rPr>
              <a:t> 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</a:rPr>
              <a:t>개 특허</a:t>
            </a:r>
            <a:r>
              <a:rPr lang="en-US" altLang="zh-CN" sz="1333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8870554" y="1515678"/>
            <a:ext cx="657852" cy="335880"/>
            <a:chOff x="6213571" y="1145044"/>
            <a:chExt cx="493389" cy="251910"/>
          </a:xfrm>
          <a:effectLst>
            <a:outerShdw blurRad="88900" dist="381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grpSpPr>
        <p:grpSp>
          <p:nvGrpSpPr>
            <p:cNvPr id="112" name="组合 111"/>
            <p:cNvGrpSpPr/>
            <p:nvPr/>
          </p:nvGrpSpPr>
          <p:grpSpPr>
            <a:xfrm>
              <a:off x="6354816" y="1145044"/>
              <a:ext cx="214832" cy="64592"/>
              <a:chOff x="6319924" y="476074"/>
              <a:chExt cx="1155112" cy="235883"/>
            </a:xfrm>
            <a:solidFill>
              <a:schemeClr val="bg1"/>
            </a:solidFill>
          </p:grpSpPr>
          <p:sp>
            <p:nvSpPr>
              <p:cNvPr id="122" name="六角星 121"/>
              <p:cNvSpPr/>
              <p:nvPr/>
            </p:nvSpPr>
            <p:spPr>
              <a:xfrm>
                <a:off x="6827054" y="476074"/>
                <a:ext cx="136957" cy="136957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123" name="六角星 122"/>
              <p:cNvSpPr/>
              <p:nvPr/>
            </p:nvSpPr>
            <p:spPr>
              <a:xfrm>
                <a:off x="6560286" y="521906"/>
                <a:ext cx="121005" cy="121005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124" name="六角星 123"/>
              <p:cNvSpPr/>
              <p:nvPr/>
            </p:nvSpPr>
            <p:spPr>
              <a:xfrm>
                <a:off x="6319924" y="590952"/>
                <a:ext cx="121005" cy="121005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 flipH="1">
                <a:off x="7113669" y="521906"/>
                <a:ext cx="361367" cy="190051"/>
                <a:chOff x="7113669" y="521906"/>
                <a:chExt cx="361367" cy="190051"/>
              </a:xfrm>
              <a:grpFill/>
            </p:grpSpPr>
            <p:sp>
              <p:nvSpPr>
                <p:cNvPr id="126" name="六角星 125"/>
                <p:cNvSpPr/>
                <p:nvPr/>
              </p:nvSpPr>
              <p:spPr>
                <a:xfrm>
                  <a:off x="7354031" y="521906"/>
                  <a:ext cx="121005" cy="121005"/>
                </a:xfrm>
                <a:prstGeom prst="star6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 latinLnBrk="0">
                    <a:defRPr/>
                  </a:pPr>
                  <a:endParaRPr lang="zh-CN" altLang="en-US" sz="933" dirty="0">
                    <a:solidFill>
                      <a:srgbClr val="FFFFFF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  <p:sp>
              <p:nvSpPr>
                <p:cNvPr id="127" name="六角星 126"/>
                <p:cNvSpPr/>
                <p:nvPr/>
              </p:nvSpPr>
              <p:spPr>
                <a:xfrm>
                  <a:off x="7113669" y="590952"/>
                  <a:ext cx="121005" cy="121005"/>
                </a:xfrm>
                <a:prstGeom prst="star6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 latinLnBrk="0">
                    <a:defRPr/>
                  </a:pPr>
                  <a:endParaRPr lang="zh-CN" altLang="en-US" sz="933" dirty="0">
                    <a:solidFill>
                      <a:srgbClr val="FFFFFF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 flipH="1" flipV="1">
              <a:off x="6354816" y="1332360"/>
              <a:ext cx="214830" cy="64594"/>
              <a:chOff x="6319924" y="476074"/>
              <a:chExt cx="1155112" cy="235883"/>
            </a:xfrm>
            <a:solidFill>
              <a:schemeClr val="bg1"/>
            </a:solidFill>
          </p:grpSpPr>
          <p:sp>
            <p:nvSpPr>
              <p:cNvPr id="116" name="六角星 115"/>
              <p:cNvSpPr/>
              <p:nvPr/>
            </p:nvSpPr>
            <p:spPr>
              <a:xfrm>
                <a:off x="6827054" y="476074"/>
                <a:ext cx="136957" cy="136957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117" name="六角星 116"/>
              <p:cNvSpPr/>
              <p:nvPr/>
            </p:nvSpPr>
            <p:spPr>
              <a:xfrm>
                <a:off x="6560286" y="521906"/>
                <a:ext cx="121005" cy="121005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118" name="六角星 117"/>
              <p:cNvSpPr/>
              <p:nvPr/>
            </p:nvSpPr>
            <p:spPr>
              <a:xfrm>
                <a:off x="6319924" y="590952"/>
                <a:ext cx="121005" cy="121005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latinLnBrk="0">
                  <a:defRPr/>
                </a:pPr>
                <a:endParaRPr lang="zh-CN" altLang="en-US" sz="933" dirty="0">
                  <a:solidFill>
                    <a:srgbClr val="FFFFFF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grpSp>
            <p:nvGrpSpPr>
              <p:cNvPr id="119" name="组合 118"/>
              <p:cNvGrpSpPr/>
              <p:nvPr/>
            </p:nvGrpSpPr>
            <p:grpSpPr>
              <a:xfrm flipH="1">
                <a:off x="7113669" y="521906"/>
                <a:ext cx="361367" cy="190051"/>
                <a:chOff x="7113669" y="521906"/>
                <a:chExt cx="361367" cy="190051"/>
              </a:xfrm>
              <a:grpFill/>
            </p:grpSpPr>
            <p:sp>
              <p:nvSpPr>
                <p:cNvPr id="120" name="六角星 119"/>
                <p:cNvSpPr/>
                <p:nvPr/>
              </p:nvSpPr>
              <p:spPr>
                <a:xfrm>
                  <a:off x="7354031" y="521906"/>
                  <a:ext cx="121005" cy="121005"/>
                </a:xfrm>
                <a:prstGeom prst="star6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 latinLnBrk="0">
                    <a:defRPr/>
                  </a:pPr>
                  <a:endParaRPr lang="zh-CN" altLang="en-US" sz="933" dirty="0">
                    <a:solidFill>
                      <a:srgbClr val="FFFFFF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  <p:sp>
              <p:nvSpPr>
                <p:cNvPr id="121" name="六角星 120"/>
                <p:cNvSpPr/>
                <p:nvPr/>
              </p:nvSpPr>
              <p:spPr>
                <a:xfrm>
                  <a:off x="7113669" y="590952"/>
                  <a:ext cx="121005" cy="121005"/>
                </a:xfrm>
                <a:prstGeom prst="star6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 latinLnBrk="0">
                    <a:defRPr/>
                  </a:pPr>
                  <a:endParaRPr lang="zh-CN" altLang="en-US" sz="933" dirty="0">
                    <a:solidFill>
                      <a:srgbClr val="FFFFFF"/>
                    </a:solidFill>
                    <a:latin typeface="Gilroy Medium" panose="00000600000000000000" pitchFamily="50" charset="0"/>
                    <a:ea typeface="微软雅黑"/>
                  </a:endParaRPr>
                </a:p>
              </p:txBody>
            </p:sp>
          </p:grpSp>
        </p:grpSp>
        <p:sp>
          <p:nvSpPr>
            <p:cNvPr id="114" name="圆角矩形 113"/>
            <p:cNvSpPr/>
            <p:nvPr/>
          </p:nvSpPr>
          <p:spPr>
            <a:xfrm>
              <a:off x="6280160" y="1229466"/>
              <a:ext cx="360209" cy="834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zh-CN" altLang="en-US" sz="933" dirty="0">
                <a:solidFill>
                  <a:srgbClr val="FFFFFF"/>
                </a:solidFill>
                <a:latin typeface="Gilroy Medium" panose="00000600000000000000" pitchFamily="50" charset="0"/>
                <a:ea typeface="微软雅黑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6213571" y="1196921"/>
              <a:ext cx="493389" cy="146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latinLnBrk="0">
                <a:defRPr/>
              </a:pPr>
              <a:r>
                <a:rPr lang="en-US" altLang="zh-CN" sz="667" b="1" dirty="0">
                  <a:solidFill>
                    <a:srgbClr val="01203D"/>
                  </a:solidFill>
                  <a:latin typeface="Gilroy Medium" panose="00000600000000000000" pitchFamily="50" charset="0"/>
                  <a:ea typeface="微软雅黑"/>
                </a:rPr>
                <a:t>PATENT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3456" y="2410325"/>
            <a:ext cx="11506259" cy="4036000"/>
            <a:chOff x="310092" y="1744091"/>
            <a:chExt cx="8629694" cy="3027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18" y="1996017"/>
              <a:ext cx="6475629" cy="2571750"/>
            </a:xfrm>
            <a:prstGeom prst="rect">
              <a:avLst/>
            </a:prstGeom>
          </p:spPr>
        </p:pic>
        <p:sp>
          <p:nvSpPr>
            <p:cNvPr id="180" name="同侧圆角矩形 179"/>
            <p:cNvSpPr/>
            <p:nvPr/>
          </p:nvSpPr>
          <p:spPr>
            <a:xfrm rot="10800000" flipV="1">
              <a:off x="318306" y="2147325"/>
              <a:ext cx="916306" cy="342023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100000">
                  <a:srgbClr val="09AAFA"/>
                </a:gs>
                <a:gs pos="7000">
                  <a:srgbClr val="0AB898"/>
                </a:gs>
              </a:gsLst>
              <a:lin ang="3600000" scaled="0"/>
              <a:tileRect/>
            </a:gradFill>
            <a:ln w="12700">
              <a:solidFill>
                <a:schemeClr val="bg1"/>
              </a:solidFill>
            </a:ln>
            <a:effectLst>
              <a:glow rad="190500">
                <a:schemeClr val="accent1">
                  <a:lumMod val="20000"/>
                  <a:lumOff val="80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9" name="同侧圆角矩形 178"/>
            <p:cNvSpPr/>
            <p:nvPr/>
          </p:nvSpPr>
          <p:spPr>
            <a:xfrm rot="10800000" flipV="1">
              <a:off x="5082150" y="4214542"/>
              <a:ext cx="916306" cy="342023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100000">
                  <a:srgbClr val="09AAFA"/>
                </a:gs>
                <a:gs pos="7000">
                  <a:srgbClr val="0AB898"/>
                </a:gs>
              </a:gsLst>
              <a:lin ang="3600000" scaled="0"/>
              <a:tileRect/>
            </a:gradFill>
            <a:ln w="12700">
              <a:solidFill>
                <a:schemeClr val="bg1"/>
              </a:solidFill>
            </a:ln>
            <a:effectLst>
              <a:glow rad="190500">
                <a:schemeClr val="accent1">
                  <a:lumMod val="20000"/>
                  <a:lumOff val="80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2" name="圆角矩形 171"/>
            <p:cNvSpPr/>
            <p:nvPr/>
          </p:nvSpPr>
          <p:spPr>
            <a:xfrm flipV="1">
              <a:off x="7037612" y="1744091"/>
              <a:ext cx="1713599" cy="3027000"/>
            </a:xfrm>
            <a:prstGeom prst="roundRect">
              <a:avLst>
                <a:gd name="adj" fmla="val 7463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12700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47" name="同侧圆角矩形 146"/>
            <p:cNvSpPr/>
            <p:nvPr/>
          </p:nvSpPr>
          <p:spPr>
            <a:xfrm rot="10800000" flipV="1">
              <a:off x="2560278" y="4411848"/>
              <a:ext cx="916306" cy="342023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100000">
                  <a:srgbClr val="09AAFA"/>
                </a:gs>
                <a:gs pos="7000">
                  <a:srgbClr val="0AB898"/>
                </a:gs>
              </a:gsLst>
              <a:lin ang="3600000" scaled="0"/>
              <a:tileRect/>
            </a:gradFill>
            <a:ln w="12700">
              <a:solidFill>
                <a:schemeClr val="bg1"/>
              </a:solidFill>
            </a:ln>
            <a:effectLst>
              <a:glow rad="190500">
                <a:schemeClr val="accent1">
                  <a:lumMod val="20000"/>
                  <a:lumOff val="80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8469" y="2578879"/>
              <a:ext cx="1492891" cy="76204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9887" y="2901274"/>
              <a:ext cx="238190" cy="28296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311" y="2295917"/>
              <a:ext cx="238190" cy="282962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 flipV="1">
              <a:off x="5995642" y="1939473"/>
              <a:ext cx="487342" cy="729807"/>
            </a:xfrm>
            <a:prstGeom prst="line">
              <a:avLst/>
            </a:prstGeom>
            <a:ln w="9525">
              <a:solidFill>
                <a:srgbClr val="4692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479235" y="1939473"/>
              <a:ext cx="417254" cy="0"/>
            </a:xfrm>
            <a:prstGeom prst="line">
              <a:avLst/>
            </a:prstGeom>
            <a:ln w="9525">
              <a:solidFill>
                <a:srgbClr val="4692E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4764626" y="3019289"/>
              <a:ext cx="5484" cy="1204191"/>
            </a:xfrm>
            <a:prstGeom prst="line">
              <a:avLst/>
            </a:prstGeom>
            <a:ln w="9525">
              <a:solidFill>
                <a:srgbClr val="0AB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4770111" y="4223481"/>
              <a:ext cx="217354" cy="141778"/>
            </a:xfrm>
            <a:prstGeom prst="line">
              <a:avLst/>
            </a:prstGeom>
            <a:ln w="9525">
              <a:solidFill>
                <a:srgbClr val="0AB898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175" idx="7"/>
            </p:cNvCxnSpPr>
            <p:nvPr/>
          </p:nvCxnSpPr>
          <p:spPr>
            <a:xfrm flipH="1" flipV="1">
              <a:off x="1531867" y="2344465"/>
              <a:ext cx="188888" cy="851243"/>
            </a:xfrm>
            <a:prstGeom prst="line">
              <a:avLst/>
            </a:prstGeom>
            <a:ln w="9525">
              <a:solidFill>
                <a:srgbClr val="0AB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3566291" y="4319103"/>
              <a:ext cx="213568" cy="223046"/>
            </a:xfrm>
            <a:prstGeom prst="line">
              <a:avLst/>
            </a:prstGeom>
            <a:ln w="9525">
              <a:solidFill>
                <a:srgbClr val="0AB898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1372841" y="2344465"/>
              <a:ext cx="156498" cy="0"/>
            </a:xfrm>
            <a:prstGeom prst="line">
              <a:avLst/>
            </a:prstGeom>
            <a:ln w="9525">
              <a:solidFill>
                <a:srgbClr val="0AB898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7498147" y="1769700"/>
              <a:ext cx="792525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600" b="1" dirty="0">
                  <a:gradFill flip="none" rotWithShape="1">
                    <a:gsLst>
                      <a:gs pos="0">
                        <a:srgbClr val="2F68CF"/>
                      </a:gs>
                      <a:gs pos="50000">
                        <a:srgbClr val="5893F1"/>
                      </a:gs>
                      <a:gs pos="100000">
                        <a:srgbClr val="0AB898"/>
                      </a:gs>
                    </a:gsLst>
                    <a:lin ang="2700000" scaled="1"/>
                    <a:tileRect/>
                  </a:gradFill>
                  <a:effectLst>
                    <a:reflection blurRad="190500" stA="37000" endPos="45500" dist="12700" dir="5400000" sy="-100000" algn="bl" rotWithShape="0"/>
                  </a:effectLst>
                  <a:latin typeface="Gilroy-Bold" panose="00000800000000000000" pitchFamily="50" charset="0"/>
                  <a:cs typeface="+mn-ea"/>
                </a:rPr>
                <a:t>항저우</a:t>
              </a:r>
              <a:r>
                <a:rPr lang="en-US" altLang="zh-CN" sz="1600" b="1" dirty="0">
                  <a:gradFill flip="none" rotWithShape="1">
                    <a:gsLst>
                      <a:gs pos="0">
                        <a:srgbClr val="2F68CF"/>
                      </a:gs>
                      <a:gs pos="50000">
                        <a:srgbClr val="5893F1"/>
                      </a:gs>
                      <a:gs pos="100000">
                        <a:srgbClr val="0AB898"/>
                      </a:gs>
                    </a:gsLst>
                    <a:lin ang="2700000" scaled="1"/>
                    <a:tileRect/>
                  </a:gradFill>
                  <a:effectLst>
                    <a:reflection blurRad="190500" stA="37000" endPos="45500" dist="12700" dir="5400000" sy="-100000" algn="bl" rotWithShape="0"/>
                  </a:effectLst>
                  <a:latin typeface="Gilroy-Bold" panose="00000800000000000000" pitchFamily="50" charset="0"/>
                  <a:cs typeface="+mn-ea"/>
                </a:rPr>
                <a:t> </a:t>
              </a:r>
            </a:p>
            <a:p>
              <a:pPr algn="ctr">
                <a:defRPr/>
              </a:pPr>
              <a:r>
                <a:rPr lang="en-US" altLang="zh-CN" sz="1600" b="1" dirty="0">
                  <a:gradFill flip="none" rotWithShape="1">
                    <a:gsLst>
                      <a:gs pos="0">
                        <a:srgbClr val="2F68CF"/>
                      </a:gs>
                      <a:gs pos="50000">
                        <a:srgbClr val="5893F1"/>
                      </a:gs>
                      <a:gs pos="100000">
                        <a:srgbClr val="0AB898"/>
                      </a:gs>
                    </a:gsLst>
                    <a:lin ang="2700000" scaled="1"/>
                    <a:tileRect/>
                  </a:gradFill>
                  <a:effectLst>
                    <a:reflection blurRad="190500" stA="37000" endPos="45500" dist="12700" dir="5400000" sy="-100000" algn="bl" rotWithShape="0"/>
                  </a:effectLst>
                  <a:latin typeface="Gilroy-Bold" panose="00000800000000000000" pitchFamily="50" charset="0"/>
                  <a:cs typeface="+mn-ea"/>
                </a:rPr>
                <a:t>R&amp;D </a:t>
              </a:r>
              <a:r>
                <a:rPr lang="ko-KR" altLang="en-US" sz="1600" b="1" dirty="0">
                  <a:gradFill flip="none" rotWithShape="1">
                    <a:gsLst>
                      <a:gs pos="0">
                        <a:srgbClr val="2F68CF"/>
                      </a:gs>
                      <a:gs pos="50000">
                        <a:srgbClr val="5893F1"/>
                      </a:gs>
                      <a:gs pos="100000">
                        <a:srgbClr val="0AB898"/>
                      </a:gs>
                    </a:gsLst>
                    <a:lin ang="2700000" scaled="1"/>
                    <a:tileRect/>
                  </a:gradFill>
                  <a:effectLst>
                    <a:reflection blurRad="190500" stA="37000" endPos="45500" dist="12700" dir="5400000" sy="-100000" algn="bl" rotWithShape="0"/>
                  </a:effectLst>
                  <a:latin typeface="Gilroy-Bold" panose="00000800000000000000" pitchFamily="50" charset="0"/>
                  <a:cs typeface="+mn-ea"/>
                </a:rPr>
                <a:t>본사</a:t>
              </a:r>
              <a:endParaRPr lang="zh-CN" altLang="en-US" sz="1600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4309" y="3164474"/>
              <a:ext cx="238190" cy="282962"/>
            </a:xfrm>
            <a:prstGeom prst="rect">
              <a:avLst/>
            </a:prstGeom>
          </p:spPr>
        </p:pic>
        <p:cxnSp>
          <p:nvCxnSpPr>
            <p:cNvPr id="86" name="直接连接符 85"/>
            <p:cNvCxnSpPr/>
            <p:nvPr/>
          </p:nvCxnSpPr>
          <p:spPr>
            <a:xfrm flipH="1" flipV="1">
              <a:off x="3738231" y="2401797"/>
              <a:ext cx="38875" cy="1917306"/>
            </a:xfrm>
            <a:prstGeom prst="line">
              <a:avLst/>
            </a:prstGeom>
            <a:ln w="9525">
              <a:solidFill>
                <a:srgbClr val="0AB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74E7F82-A5FF-44F8-9F66-1DD595C5A242}"/>
                </a:ext>
              </a:extLst>
            </p:cNvPr>
            <p:cNvSpPr/>
            <p:nvPr/>
          </p:nvSpPr>
          <p:spPr>
            <a:xfrm>
              <a:off x="310092" y="2226671"/>
              <a:ext cx="965915" cy="21737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625519" latinLnBrk="0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Gilroy-Bold" panose="00000800000000000000" pitchFamily="50" charset="0"/>
                  <a:ea typeface="微软雅黑"/>
                </a:rPr>
                <a:t>멕시코 시티</a:t>
              </a:r>
              <a:r>
                <a:rPr lang="en-US" altLang="zh-CN" sz="1200" dirty="0">
                  <a:solidFill>
                    <a:schemeClr val="bg1"/>
                  </a:solidFill>
                  <a:latin typeface="Gilroy-Bold" panose="00000800000000000000" pitchFamily="50" charset="0"/>
                  <a:ea typeface="微软雅黑"/>
                </a:rPr>
                <a:t> </a:t>
              </a:r>
              <a:r>
                <a:rPr lang="en-US" altLang="zh-CN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R&amp;D </a:t>
              </a:r>
              <a:r>
                <a:rPr lang="ko-KR" altLang="en-US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센터</a:t>
              </a:r>
              <a:endParaRPr lang="zh-CN" altLang="en-US" sz="1200" dirty="0">
                <a:solidFill>
                  <a:schemeClr val="bg1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74E7F82-A5FF-44F8-9F66-1DD595C5A242}"/>
                </a:ext>
              </a:extLst>
            </p:cNvPr>
            <p:cNvSpPr/>
            <p:nvPr/>
          </p:nvSpPr>
          <p:spPr>
            <a:xfrm>
              <a:off x="2579120" y="4461381"/>
              <a:ext cx="909410" cy="270186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625519" latinLnBrk="0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Gilroy-Bold" panose="00000800000000000000" pitchFamily="50" charset="0"/>
                  <a:ea typeface="微软雅黑"/>
                </a:rPr>
                <a:t>런던</a:t>
              </a:r>
              <a:r>
                <a:rPr lang="en-US" altLang="zh-CN" sz="1200" dirty="0">
                  <a:solidFill>
                    <a:schemeClr val="bg1"/>
                  </a:solidFill>
                  <a:latin typeface="Gilroy-Bold" panose="00000800000000000000" pitchFamily="50" charset="0"/>
                  <a:ea typeface="微软雅黑"/>
                </a:rPr>
                <a:t> </a:t>
              </a:r>
            </a:p>
            <a:p>
              <a:pPr algn="ctr" defTabSz="1625519" latinLnBrk="0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R&amp;D </a:t>
              </a:r>
              <a:r>
                <a:rPr lang="ko-KR" altLang="en-US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센터</a:t>
              </a:r>
              <a:endParaRPr lang="zh-CN" altLang="en-US" sz="1200" dirty="0">
                <a:solidFill>
                  <a:schemeClr val="bg1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74E7F82-A5FF-44F8-9F66-1DD595C5A242}"/>
                </a:ext>
              </a:extLst>
            </p:cNvPr>
            <p:cNvSpPr/>
            <p:nvPr/>
          </p:nvSpPr>
          <p:spPr>
            <a:xfrm>
              <a:off x="5030705" y="4244050"/>
              <a:ext cx="1057071" cy="29037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625519" latinLnBrk="0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Gilroy-Bold" panose="00000800000000000000" pitchFamily="50" charset="0"/>
                  <a:ea typeface="微软雅黑"/>
                </a:rPr>
                <a:t>두바이</a:t>
              </a:r>
              <a:endParaRPr lang="en-US" altLang="ko-KR" sz="1200" b="1" dirty="0">
                <a:solidFill>
                  <a:schemeClr val="bg1"/>
                </a:solidFill>
                <a:latin typeface="Gilroy-Bold" panose="00000800000000000000" pitchFamily="50" charset="0"/>
                <a:ea typeface="微软雅黑"/>
              </a:endParaRPr>
            </a:p>
            <a:p>
              <a:pPr algn="ctr" defTabSz="1625519" latinLnBrk="0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R&amp;D </a:t>
              </a:r>
              <a:r>
                <a:rPr lang="ko-KR" altLang="en-US" sz="1200" dirty="0">
                  <a:solidFill>
                    <a:schemeClr val="bg1"/>
                  </a:solidFill>
                  <a:latin typeface="Gilroy" panose="00000500000000000000" pitchFamily="50" charset="0"/>
                  <a:ea typeface="微软雅黑"/>
                </a:rPr>
                <a:t>센터</a:t>
              </a:r>
              <a:endParaRPr lang="zh-CN" altLang="en-US" sz="1200" dirty="0">
                <a:solidFill>
                  <a:schemeClr val="bg1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947279" y="2274792"/>
              <a:ext cx="1894264" cy="447786"/>
              <a:chOff x="7090650" y="2151615"/>
              <a:chExt cx="1587937" cy="447786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52C1C97C-86AC-4F0A-B703-CB31E6B2C25F}"/>
                  </a:ext>
                </a:extLst>
              </p:cNvPr>
              <p:cNvSpPr/>
              <p:nvPr/>
            </p:nvSpPr>
            <p:spPr>
              <a:xfrm>
                <a:off x="7252147" y="2151615"/>
                <a:ext cx="1264943" cy="128111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40">
                  <a:defRPr/>
                </a:pPr>
                <a:r>
                  <a:rPr lang="ko-KR" altLang="en-US" sz="1067" dirty="0">
                    <a:solidFill>
                      <a:srgbClr val="01203D"/>
                    </a:solidFill>
                    <a:latin typeface="Gilroy Medium" panose="00000600000000000000" pitchFamily="50" charset="0"/>
                  </a:rPr>
                  <a:t>연구소</a:t>
                </a:r>
                <a:endParaRPr lang="zh-CN" altLang="en-US" sz="1067" dirty="0">
                  <a:solidFill>
                    <a:srgbClr val="01203D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52C1C97C-86AC-4F0A-B703-CB31E6B2C25F}"/>
                  </a:ext>
                </a:extLst>
              </p:cNvPr>
              <p:cNvSpPr/>
              <p:nvPr/>
            </p:nvSpPr>
            <p:spPr>
              <a:xfrm>
                <a:off x="7090650" y="2307985"/>
                <a:ext cx="1587937" cy="132902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40">
                  <a:defRPr/>
                </a:pPr>
                <a:r>
                  <a:rPr lang="ko-KR" altLang="en-US" sz="1067" dirty="0">
                    <a:solidFill>
                      <a:srgbClr val="01203D"/>
                    </a:solidFill>
                    <a:latin typeface="Gilroy Medium" panose="00000600000000000000" pitchFamily="50" charset="0"/>
                  </a:rPr>
                  <a:t>하드웨어 제품 </a:t>
                </a:r>
                <a:r>
                  <a:rPr lang="en-US" altLang="zh-CN" sz="1067" dirty="0">
                    <a:solidFill>
                      <a:srgbClr val="01203D"/>
                    </a:solidFill>
                    <a:latin typeface="Gilroy" panose="00000500000000000000" pitchFamily="50" charset="0"/>
                  </a:rPr>
                  <a:t>R&amp;D </a:t>
                </a:r>
                <a:r>
                  <a:rPr lang="ko-KR" altLang="en-US" sz="1067" dirty="0">
                    <a:solidFill>
                      <a:srgbClr val="01203D"/>
                    </a:solidFill>
                    <a:latin typeface="Gilroy" panose="00000500000000000000" pitchFamily="50" charset="0"/>
                  </a:rPr>
                  <a:t>센터</a:t>
                </a:r>
                <a:endParaRPr lang="zh-CN" altLang="en-US" sz="1067" dirty="0">
                  <a:solidFill>
                    <a:srgbClr val="01203D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52C1C97C-86AC-4F0A-B703-CB31E6B2C25F}"/>
                  </a:ext>
                </a:extLst>
              </p:cNvPr>
              <p:cNvSpPr/>
              <p:nvPr/>
            </p:nvSpPr>
            <p:spPr>
              <a:xfrm>
                <a:off x="7090650" y="2466499"/>
                <a:ext cx="1587937" cy="132902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40">
                  <a:defRPr/>
                </a:pPr>
                <a:r>
                  <a:rPr lang="ko-KR" altLang="en-US" sz="1067" dirty="0">
                    <a:solidFill>
                      <a:srgbClr val="01203D"/>
                    </a:solidFill>
                    <a:latin typeface="Gilroy Medium" panose="00000600000000000000" pitchFamily="50" charset="0"/>
                  </a:rPr>
                  <a:t>소프트웨어 </a:t>
                </a:r>
                <a:r>
                  <a:rPr lang="en-US" altLang="zh-CN" sz="1067" dirty="0">
                    <a:solidFill>
                      <a:srgbClr val="01203D"/>
                    </a:solidFill>
                    <a:latin typeface="Gilroy" panose="00000500000000000000" pitchFamily="50" charset="0"/>
                  </a:rPr>
                  <a:t>R&amp;D </a:t>
                </a:r>
                <a:r>
                  <a:rPr lang="ko-KR" altLang="en-US" sz="1067" dirty="0">
                    <a:solidFill>
                      <a:srgbClr val="01203D"/>
                    </a:solidFill>
                    <a:latin typeface="Gilroy" panose="00000500000000000000" pitchFamily="50" charset="0"/>
                  </a:rPr>
                  <a:t>센터</a:t>
                </a:r>
                <a:endParaRPr lang="zh-CN" altLang="en-US" sz="1067" dirty="0">
                  <a:solidFill>
                    <a:srgbClr val="01203D"/>
                  </a:solidFill>
                  <a:latin typeface="Gilroy Medium" panose="00000600000000000000" pitchFamily="50" charset="0"/>
                  <a:ea typeface="微软雅黑"/>
                </a:endParaRPr>
              </a:p>
            </p:txBody>
          </p:sp>
        </p:grpSp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5774261" y="2592386"/>
              <a:ext cx="260503" cy="372803"/>
              <a:chOff x="-878" y="-3758"/>
              <a:chExt cx="7516" cy="10756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-878" y="-3756"/>
                <a:ext cx="7516" cy="10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-878" y="-3758"/>
                <a:ext cx="7514" cy="10756"/>
              </a:xfrm>
              <a:custGeom>
                <a:avLst/>
                <a:gdLst>
                  <a:gd name="T0" fmla="*/ 1583 w 3167"/>
                  <a:gd name="T1" fmla="*/ 0 h 4535"/>
                  <a:gd name="T2" fmla="*/ 0 w 3167"/>
                  <a:gd name="T3" fmla="*/ 1584 h 4535"/>
                  <a:gd name="T4" fmla="*/ 1583 w 3167"/>
                  <a:gd name="T5" fmla="*/ 4535 h 4535"/>
                  <a:gd name="T6" fmla="*/ 3167 w 3167"/>
                  <a:gd name="T7" fmla="*/ 1584 h 4535"/>
                  <a:gd name="T8" fmla="*/ 1583 w 3167"/>
                  <a:gd name="T9" fmla="*/ 0 h 4535"/>
                  <a:gd name="T10" fmla="*/ 1583 w 3167"/>
                  <a:gd name="T11" fmla="*/ 2186 h 4535"/>
                  <a:gd name="T12" fmla="*/ 981 w 3167"/>
                  <a:gd name="T13" fmla="*/ 1584 h 4535"/>
                  <a:gd name="T14" fmla="*/ 1583 w 3167"/>
                  <a:gd name="T15" fmla="*/ 982 h 4535"/>
                  <a:gd name="T16" fmla="*/ 2185 w 3167"/>
                  <a:gd name="T17" fmla="*/ 1584 h 4535"/>
                  <a:gd name="T18" fmla="*/ 1583 w 3167"/>
                  <a:gd name="T19" fmla="*/ 2186 h 4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7" h="4535">
                    <a:moveTo>
                      <a:pt x="1583" y="0"/>
                    </a:moveTo>
                    <a:cubicBezTo>
                      <a:pt x="709" y="0"/>
                      <a:pt x="0" y="709"/>
                      <a:pt x="0" y="1584"/>
                    </a:cubicBezTo>
                    <a:cubicBezTo>
                      <a:pt x="0" y="2459"/>
                      <a:pt x="1583" y="4535"/>
                      <a:pt x="1583" y="4535"/>
                    </a:cubicBezTo>
                    <a:cubicBezTo>
                      <a:pt x="1583" y="4535"/>
                      <a:pt x="3167" y="2459"/>
                      <a:pt x="3167" y="1584"/>
                    </a:cubicBezTo>
                    <a:cubicBezTo>
                      <a:pt x="3167" y="709"/>
                      <a:pt x="2458" y="0"/>
                      <a:pt x="1583" y="0"/>
                    </a:cubicBezTo>
                    <a:close/>
                    <a:moveTo>
                      <a:pt x="1583" y="2186"/>
                    </a:moveTo>
                    <a:cubicBezTo>
                      <a:pt x="1251" y="2186"/>
                      <a:pt x="981" y="1916"/>
                      <a:pt x="981" y="1584"/>
                    </a:cubicBezTo>
                    <a:cubicBezTo>
                      <a:pt x="981" y="1251"/>
                      <a:pt x="1251" y="982"/>
                      <a:pt x="1583" y="982"/>
                    </a:cubicBezTo>
                    <a:cubicBezTo>
                      <a:pt x="1916" y="982"/>
                      <a:pt x="2185" y="1251"/>
                      <a:pt x="2185" y="1584"/>
                    </a:cubicBezTo>
                    <a:cubicBezTo>
                      <a:pt x="2185" y="1916"/>
                      <a:pt x="1916" y="2186"/>
                      <a:pt x="1583" y="2186"/>
                    </a:cubicBezTo>
                    <a:close/>
                  </a:path>
                </a:pathLst>
              </a:custGeom>
              <a:gradFill>
                <a:gsLst>
                  <a:gs pos="83000">
                    <a:srgbClr val="0AB7A0"/>
                  </a:gs>
                  <a:gs pos="0">
                    <a:schemeClr val="accent3">
                      <a:lumMod val="60000"/>
                      <a:lumOff val="40000"/>
                    </a:schemeClr>
                  </a:gs>
                  <a:gs pos="51000">
                    <a:srgbClr val="3C76DA"/>
                  </a:gs>
                </a:gsLst>
                <a:lin ang="30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78508" y="2575673"/>
              <a:ext cx="1028188" cy="586709"/>
              <a:chOff x="5539642" y="2503086"/>
              <a:chExt cx="1028188" cy="586709"/>
            </a:xfrm>
          </p:grpSpPr>
          <p:grpSp>
            <p:nvGrpSpPr>
              <p:cNvPr id="151" name="Group 4"/>
              <p:cNvGrpSpPr>
                <a:grpSpLocks noChangeAspect="1"/>
              </p:cNvGrpSpPr>
              <p:nvPr/>
            </p:nvGrpSpPr>
            <p:grpSpPr bwMode="auto">
              <a:xfrm>
                <a:off x="5904375" y="2854232"/>
                <a:ext cx="125292" cy="179237"/>
                <a:chOff x="-878" y="-3756"/>
                <a:chExt cx="7516" cy="10752"/>
              </a:xfrm>
            </p:grpSpPr>
            <p:sp>
              <p:nvSpPr>
                <p:cNvPr id="15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-878" y="-3756"/>
                  <a:ext cx="7516" cy="107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153" name="Freeform 5"/>
                <p:cNvSpPr>
                  <a:spLocks noEditPoints="1"/>
                </p:cNvSpPr>
                <p:nvPr/>
              </p:nvSpPr>
              <p:spPr bwMode="auto">
                <a:xfrm>
                  <a:off x="-878" y="-3758"/>
                  <a:ext cx="7514" cy="10756"/>
                </a:xfrm>
                <a:custGeom>
                  <a:avLst/>
                  <a:gdLst>
                    <a:gd name="T0" fmla="*/ 1583 w 3167"/>
                    <a:gd name="T1" fmla="*/ 0 h 4535"/>
                    <a:gd name="T2" fmla="*/ 0 w 3167"/>
                    <a:gd name="T3" fmla="*/ 1584 h 4535"/>
                    <a:gd name="T4" fmla="*/ 1583 w 3167"/>
                    <a:gd name="T5" fmla="*/ 4535 h 4535"/>
                    <a:gd name="T6" fmla="*/ 3167 w 3167"/>
                    <a:gd name="T7" fmla="*/ 1584 h 4535"/>
                    <a:gd name="T8" fmla="*/ 1583 w 3167"/>
                    <a:gd name="T9" fmla="*/ 0 h 4535"/>
                    <a:gd name="T10" fmla="*/ 1583 w 3167"/>
                    <a:gd name="T11" fmla="*/ 2186 h 4535"/>
                    <a:gd name="T12" fmla="*/ 981 w 3167"/>
                    <a:gd name="T13" fmla="*/ 1584 h 4535"/>
                    <a:gd name="T14" fmla="*/ 1583 w 3167"/>
                    <a:gd name="T15" fmla="*/ 982 h 4535"/>
                    <a:gd name="T16" fmla="*/ 2185 w 3167"/>
                    <a:gd name="T17" fmla="*/ 1584 h 4535"/>
                    <a:gd name="T18" fmla="*/ 1583 w 3167"/>
                    <a:gd name="T19" fmla="*/ 2186 h 4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7" h="4535">
                      <a:moveTo>
                        <a:pt x="1583" y="0"/>
                      </a:moveTo>
                      <a:cubicBezTo>
                        <a:pt x="709" y="0"/>
                        <a:pt x="0" y="709"/>
                        <a:pt x="0" y="1584"/>
                      </a:cubicBezTo>
                      <a:cubicBezTo>
                        <a:pt x="0" y="2459"/>
                        <a:pt x="1583" y="4535"/>
                        <a:pt x="1583" y="4535"/>
                      </a:cubicBezTo>
                      <a:cubicBezTo>
                        <a:pt x="1583" y="4535"/>
                        <a:pt x="3167" y="2459"/>
                        <a:pt x="3167" y="1584"/>
                      </a:cubicBezTo>
                      <a:cubicBezTo>
                        <a:pt x="3167" y="709"/>
                        <a:pt x="2458" y="0"/>
                        <a:pt x="1583" y="0"/>
                      </a:cubicBezTo>
                      <a:close/>
                      <a:moveTo>
                        <a:pt x="1583" y="2186"/>
                      </a:moveTo>
                      <a:cubicBezTo>
                        <a:pt x="1251" y="2186"/>
                        <a:pt x="981" y="1916"/>
                        <a:pt x="981" y="1584"/>
                      </a:cubicBezTo>
                      <a:cubicBezTo>
                        <a:pt x="981" y="1251"/>
                        <a:pt x="1251" y="982"/>
                        <a:pt x="1583" y="982"/>
                      </a:cubicBezTo>
                      <a:cubicBezTo>
                        <a:pt x="1916" y="982"/>
                        <a:pt x="2185" y="1251"/>
                        <a:pt x="2185" y="1584"/>
                      </a:cubicBezTo>
                      <a:cubicBezTo>
                        <a:pt x="2185" y="1916"/>
                        <a:pt x="1916" y="2186"/>
                        <a:pt x="1583" y="2186"/>
                      </a:cubicBezTo>
                      <a:close/>
                    </a:path>
                  </a:pathLst>
                </a:custGeom>
                <a:solidFill>
                  <a:srgbClr val="4692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5539642" y="2503086"/>
                <a:ext cx="1028188" cy="586709"/>
                <a:chOff x="5539642" y="2503086"/>
                <a:chExt cx="1028188" cy="586709"/>
              </a:xfrm>
            </p:grpSpPr>
            <p:grpSp>
              <p:nvGrpSpPr>
                <p:cNvPr id="154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5638808" y="2779058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55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56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</p:grpSp>
            <p:grpSp>
              <p:nvGrpSpPr>
                <p:cNvPr id="157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5539642" y="2599732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58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59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</p:grpSp>
            <p:grpSp>
              <p:nvGrpSpPr>
                <p:cNvPr id="160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5769988" y="2503086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61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62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</p:grpSp>
            <p:grpSp>
              <p:nvGrpSpPr>
                <p:cNvPr id="163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265563" y="2634933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64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65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</p:grpSp>
            <p:grpSp>
              <p:nvGrpSpPr>
                <p:cNvPr id="166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442538" y="2841837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67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68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solidFill>
                        <a:srgbClr val="4692EC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grpSp>
              <p:nvGrpSpPr>
                <p:cNvPr id="169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202917" y="2910491"/>
                  <a:ext cx="125292" cy="179304"/>
                  <a:chOff x="-878" y="-3758"/>
                  <a:chExt cx="7516" cy="10756"/>
                </a:xfrm>
              </p:grpSpPr>
              <p:sp>
                <p:nvSpPr>
                  <p:cNvPr id="170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-878" y="-3756"/>
                    <a:ext cx="7516" cy="107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71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-878" y="-3758"/>
                    <a:ext cx="7514" cy="10756"/>
                  </a:xfrm>
                  <a:custGeom>
                    <a:avLst/>
                    <a:gdLst>
                      <a:gd name="T0" fmla="*/ 1583 w 3167"/>
                      <a:gd name="T1" fmla="*/ 0 h 4535"/>
                      <a:gd name="T2" fmla="*/ 0 w 3167"/>
                      <a:gd name="T3" fmla="*/ 1584 h 4535"/>
                      <a:gd name="T4" fmla="*/ 1583 w 3167"/>
                      <a:gd name="T5" fmla="*/ 4535 h 4535"/>
                      <a:gd name="T6" fmla="*/ 3167 w 3167"/>
                      <a:gd name="T7" fmla="*/ 1584 h 4535"/>
                      <a:gd name="T8" fmla="*/ 1583 w 3167"/>
                      <a:gd name="T9" fmla="*/ 0 h 4535"/>
                      <a:gd name="T10" fmla="*/ 1583 w 3167"/>
                      <a:gd name="T11" fmla="*/ 2186 h 4535"/>
                      <a:gd name="T12" fmla="*/ 981 w 3167"/>
                      <a:gd name="T13" fmla="*/ 1584 h 4535"/>
                      <a:gd name="T14" fmla="*/ 1583 w 3167"/>
                      <a:gd name="T15" fmla="*/ 982 h 4535"/>
                      <a:gd name="T16" fmla="*/ 2185 w 3167"/>
                      <a:gd name="T17" fmla="*/ 1584 h 4535"/>
                      <a:gd name="T18" fmla="*/ 1583 w 3167"/>
                      <a:gd name="T19" fmla="*/ 2186 h 4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67" h="4535">
                        <a:moveTo>
                          <a:pt x="1583" y="0"/>
                        </a:moveTo>
                        <a:cubicBezTo>
                          <a:pt x="709" y="0"/>
                          <a:pt x="0" y="709"/>
                          <a:pt x="0" y="1584"/>
                        </a:cubicBezTo>
                        <a:cubicBezTo>
                          <a:pt x="0" y="2459"/>
                          <a:pt x="1583" y="4535"/>
                          <a:pt x="1583" y="4535"/>
                        </a:cubicBezTo>
                        <a:cubicBezTo>
                          <a:pt x="1583" y="4535"/>
                          <a:pt x="3167" y="2459"/>
                          <a:pt x="3167" y="1584"/>
                        </a:cubicBezTo>
                        <a:cubicBezTo>
                          <a:pt x="3167" y="709"/>
                          <a:pt x="2458" y="0"/>
                          <a:pt x="1583" y="0"/>
                        </a:cubicBezTo>
                        <a:close/>
                        <a:moveTo>
                          <a:pt x="1583" y="2186"/>
                        </a:moveTo>
                        <a:cubicBezTo>
                          <a:pt x="1251" y="2186"/>
                          <a:pt x="981" y="1916"/>
                          <a:pt x="981" y="1584"/>
                        </a:cubicBezTo>
                        <a:cubicBezTo>
                          <a:pt x="981" y="1251"/>
                          <a:pt x="1251" y="982"/>
                          <a:pt x="1583" y="982"/>
                        </a:cubicBezTo>
                        <a:cubicBezTo>
                          <a:pt x="1916" y="982"/>
                          <a:pt x="2185" y="1251"/>
                          <a:pt x="2185" y="1584"/>
                        </a:cubicBezTo>
                        <a:cubicBezTo>
                          <a:pt x="2185" y="1916"/>
                          <a:pt x="1916" y="2186"/>
                          <a:pt x="1583" y="2186"/>
                        </a:cubicBezTo>
                        <a:close/>
                      </a:path>
                    </a:pathLst>
                  </a:custGeom>
                  <a:solidFill>
                    <a:srgbClr val="4692E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 dirty="0">
                      <a:latin typeface="Gilroy" panose="00000500000000000000" pitchFamily="50" charset="0"/>
                    </a:endParaRPr>
                  </a:p>
                </p:txBody>
              </p:sp>
            </p:grpSp>
          </p:grpSp>
        </p:grpSp>
        <p:sp>
          <p:nvSpPr>
            <p:cNvPr id="175" name="Freeform 5"/>
            <p:cNvSpPr>
              <a:spLocks noEditPoints="1"/>
            </p:cNvSpPr>
            <p:nvPr/>
          </p:nvSpPr>
          <p:spPr bwMode="auto">
            <a:xfrm>
              <a:off x="1658145" y="3156882"/>
              <a:ext cx="125259" cy="179304"/>
            </a:xfrm>
            <a:custGeom>
              <a:avLst/>
              <a:gdLst>
                <a:gd name="T0" fmla="*/ 1583 w 3167"/>
                <a:gd name="T1" fmla="*/ 0 h 4535"/>
                <a:gd name="T2" fmla="*/ 0 w 3167"/>
                <a:gd name="T3" fmla="*/ 1584 h 4535"/>
                <a:gd name="T4" fmla="*/ 1583 w 3167"/>
                <a:gd name="T5" fmla="*/ 4535 h 4535"/>
                <a:gd name="T6" fmla="*/ 3167 w 3167"/>
                <a:gd name="T7" fmla="*/ 1584 h 4535"/>
                <a:gd name="T8" fmla="*/ 1583 w 3167"/>
                <a:gd name="T9" fmla="*/ 0 h 4535"/>
                <a:gd name="T10" fmla="*/ 1583 w 3167"/>
                <a:gd name="T11" fmla="*/ 2186 h 4535"/>
                <a:gd name="T12" fmla="*/ 981 w 3167"/>
                <a:gd name="T13" fmla="*/ 1584 h 4535"/>
                <a:gd name="T14" fmla="*/ 1583 w 3167"/>
                <a:gd name="T15" fmla="*/ 982 h 4535"/>
                <a:gd name="T16" fmla="*/ 2185 w 3167"/>
                <a:gd name="T17" fmla="*/ 1584 h 4535"/>
                <a:gd name="T18" fmla="*/ 1583 w 3167"/>
                <a:gd name="T19" fmla="*/ 2186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7" h="4535">
                  <a:moveTo>
                    <a:pt x="1583" y="0"/>
                  </a:moveTo>
                  <a:cubicBezTo>
                    <a:pt x="709" y="0"/>
                    <a:pt x="0" y="709"/>
                    <a:pt x="0" y="1584"/>
                  </a:cubicBezTo>
                  <a:cubicBezTo>
                    <a:pt x="0" y="2459"/>
                    <a:pt x="1583" y="4535"/>
                    <a:pt x="1583" y="4535"/>
                  </a:cubicBezTo>
                  <a:cubicBezTo>
                    <a:pt x="1583" y="4535"/>
                    <a:pt x="3167" y="2459"/>
                    <a:pt x="3167" y="1584"/>
                  </a:cubicBezTo>
                  <a:cubicBezTo>
                    <a:pt x="3167" y="709"/>
                    <a:pt x="2458" y="0"/>
                    <a:pt x="1583" y="0"/>
                  </a:cubicBezTo>
                  <a:close/>
                  <a:moveTo>
                    <a:pt x="1583" y="2186"/>
                  </a:moveTo>
                  <a:cubicBezTo>
                    <a:pt x="1251" y="2186"/>
                    <a:pt x="981" y="1916"/>
                    <a:pt x="981" y="1584"/>
                  </a:cubicBezTo>
                  <a:cubicBezTo>
                    <a:pt x="981" y="1251"/>
                    <a:pt x="1251" y="982"/>
                    <a:pt x="1583" y="982"/>
                  </a:cubicBezTo>
                  <a:cubicBezTo>
                    <a:pt x="1916" y="982"/>
                    <a:pt x="2185" y="1251"/>
                    <a:pt x="2185" y="1584"/>
                  </a:cubicBezTo>
                  <a:cubicBezTo>
                    <a:pt x="2185" y="1916"/>
                    <a:pt x="1916" y="2186"/>
                    <a:pt x="1583" y="2186"/>
                  </a:cubicBezTo>
                  <a:close/>
                </a:path>
              </a:pathLst>
            </a:custGeom>
            <a:gradFill>
              <a:gsLst>
                <a:gs pos="0">
                  <a:srgbClr val="31EDBE"/>
                </a:gs>
                <a:gs pos="21000">
                  <a:srgbClr val="0AB898"/>
                </a:gs>
                <a:gs pos="66000">
                  <a:srgbClr val="09AAFA"/>
                </a:gs>
              </a:gsLst>
              <a:lin ang="3000000" scaled="0"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76" name="Freeform 5"/>
            <p:cNvSpPr>
              <a:spLocks noEditPoints="1"/>
            </p:cNvSpPr>
            <p:nvPr/>
          </p:nvSpPr>
          <p:spPr bwMode="auto">
            <a:xfrm>
              <a:off x="3676311" y="2283530"/>
              <a:ext cx="125259" cy="179304"/>
            </a:xfrm>
            <a:custGeom>
              <a:avLst/>
              <a:gdLst>
                <a:gd name="T0" fmla="*/ 1583 w 3167"/>
                <a:gd name="T1" fmla="*/ 0 h 4535"/>
                <a:gd name="T2" fmla="*/ 0 w 3167"/>
                <a:gd name="T3" fmla="*/ 1584 h 4535"/>
                <a:gd name="T4" fmla="*/ 1583 w 3167"/>
                <a:gd name="T5" fmla="*/ 4535 h 4535"/>
                <a:gd name="T6" fmla="*/ 3167 w 3167"/>
                <a:gd name="T7" fmla="*/ 1584 h 4535"/>
                <a:gd name="T8" fmla="*/ 1583 w 3167"/>
                <a:gd name="T9" fmla="*/ 0 h 4535"/>
                <a:gd name="T10" fmla="*/ 1583 w 3167"/>
                <a:gd name="T11" fmla="*/ 2186 h 4535"/>
                <a:gd name="T12" fmla="*/ 981 w 3167"/>
                <a:gd name="T13" fmla="*/ 1584 h 4535"/>
                <a:gd name="T14" fmla="*/ 1583 w 3167"/>
                <a:gd name="T15" fmla="*/ 982 h 4535"/>
                <a:gd name="T16" fmla="*/ 2185 w 3167"/>
                <a:gd name="T17" fmla="*/ 1584 h 4535"/>
                <a:gd name="T18" fmla="*/ 1583 w 3167"/>
                <a:gd name="T19" fmla="*/ 2186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7" h="4535">
                  <a:moveTo>
                    <a:pt x="1583" y="0"/>
                  </a:moveTo>
                  <a:cubicBezTo>
                    <a:pt x="709" y="0"/>
                    <a:pt x="0" y="709"/>
                    <a:pt x="0" y="1584"/>
                  </a:cubicBezTo>
                  <a:cubicBezTo>
                    <a:pt x="0" y="2459"/>
                    <a:pt x="1583" y="4535"/>
                    <a:pt x="1583" y="4535"/>
                  </a:cubicBezTo>
                  <a:cubicBezTo>
                    <a:pt x="1583" y="4535"/>
                    <a:pt x="3167" y="2459"/>
                    <a:pt x="3167" y="1584"/>
                  </a:cubicBezTo>
                  <a:cubicBezTo>
                    <a:pt x="3167" y="709"/>
                    <a:pt x="2458" y="0"/>
                    <a:pt x="1583" y="0"/>
                  </a:cubicBezTo>
                  <a:close/>
                  <a:moveTo>
                    <a:pt x="1583" y="2186"/>
                  </a:moveTo>
                  <a:cubicBezTo>
                    <a:pt x="1251" y="2186"/>
                    <a:pt x="981" y="1916"/>
                    <a:pt x="981" y="1584"/>
                  </a:cubicBezTo>
                  <a:cubicBezTo>
                    <a:pt x="981" y="1251"/>
                    <a:pt x="1251" y="982"/>
                    <a:pt x="1583" y="982"/>
                  </a:cubicBezTo>
                  <a:cubicBezTo>
                    <a:pt x="1916" y="982"/>
                    <a:pt x="2185" y="1251"/>
                    <a:pt x="2185" y="1584"/>
                  </a:cubicBezTo>
                  <a:cubicBezTo>
                    <a:pt x="2185" y="1916"/>
                    <a:pt x="1916" y="2186"/>
                    <a:pt x="1583" y="2186"/>
                  </a:cubicBezTo>
                  <a:close/>
                </a:path>
              </a:pathLst>
            </a:custGeom>
            <a:gradFill>
              <a:gsLst>
                <a:gs pos="0">
                  <a:srgbClr val="31EDBE"/>
                </a:gs>
                <a:gs pos="21000">
                  <a:srgbClr val="0AB898"/>
                </a:gs>
                <a:gs pos="66000">
                  <a:srgbClr val="09AAFA"/>
                </a:gs>
              </a:gsLst>
              <a:lin ang="3000000" scaled="0"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77" name="Freeform 5"/>
            <p:cNvSpPr>
              <a:spLocks noEditPoints="1"/>
            </p:cNvSpPr>
            <p:nvPr/>
          </p:nvSpPr>
          <p:spPr bwMode="auto">
            <a:xfrm>
              <a:off x="4701630" y="2884080"/>
              <a:ext cx="125259" cy="179304"/>
            </a:xfrm>
            <a:custGeom>
              <a:avLst/>
              <a:gdLst>
                <a:gd name="T0" fmla="*/ 1583 w 3167"/>
                <a:gd name="T1" fmla="*/ 0 h 4535"/>
                <a:gd name="T2" fmla="*/ 0 w 3167"/>
                <a:gd name="T3" fmla="*/ 1584 h 4535"/>
                <a:gd name="T4" fmla="*/ 1583 w 3167"/>
                <a:gd name="T5" fmla="*/ 4535 h 4535"/>
                <a:gd name="T6" fmla="*/ 3167 w 3167"/>
                <a:gd name="T7" fmla="*/ 1584 h 4535"/>
                <a:gd name="T8" fmla="*/ 1583 w 3167"/>
                <a:gd name="T9" fmla="*/ 0 h 4535"/>
                <a:gd name="T10" fmla="*/ 1583 w 3167"/>
                <a:gd name="T11" fmla="*/ 2186 h 4535"/>
                <a:gd name="T12" fmla="*/ 981 w 3167"/>
                <a:gd name="T13" fmla="*/ 1584 h 4535"/>
                <a:gd name="T14" fmla="*/ 1583 w 3167"/>
                <a:gd name="T15" fmla="*/ 982 h 4535"/>
                <a:gd name="T16" fmla="*/ 2185 w 3167"/>
                <a:gd name="T17" fmla="*/ 1584 h 4535"/>
                <a:gd name="T18" fmla="*/ 1583 w 3167"/>
                <a:gd name="T19" fmla="*/ 2186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7" h="4535">
                  <a:moveTo>
                    <a:pt x="1583" y="0"/>
                  </a:moveTo>
                  <a:cubicBezTo>
                    <a:pt x="709" y="0"/>
                    <a:pt x="0" y="709"/>
                    <a:pt x="0" y="1584"/>
                  </a:cubicBezTo>
                  <a:cubicBezTo>
                    <a:pt x="0" y="2459"/>
                    <a:pt x="1583" y="4535"/>
                    <a:pt x="1583" y="4535"/>
                  </a:cubicBezTo>
                  <a:cubicBezTo>
                    <a:pt x="1583" y="4535"/>
                    <a:pt x="3167" y="2459"/>
                    <a:pt x="3167" y="1584"/>
                  </a:cubicBezTo>
                  <a:cubicBezTo>
                    <a:pt x="3167" y="709"/>
                    <a:pt x="2458" y="0"/>
                    <a:pt x="1583" y="0"/>
                  </a:cubicBezTo>
                  <a:close/>
                  <a:moveTo>
                    <a:pt x="1583" y="2186"/>
                  </a:moveTo>
                  <a:cubicBezTo>
                    <a:pt x="1251" y="2186"/>
                    <a:pt x="981" y="1916"/>
                    <a:pt x="981" y="1584"/>
                  </a:cubicBezTo>
                  <a:cubicBezTo>
                    <a:pt x="981" y="1251"/>
                    <a:pt x="1251" y="982"/>
                    <a:pt x="1583" y="982"/>
                  </a:cubicBezTo>
                  <a:cubicBezTo>
                    <a:pt x="1916" y="982"/>
                    <a:pt x="2185" y="1251"/>
                    <a:pt x="2185" y="1584"/>
                  </a:cubicBezTo>
                  <a:cubicBezTo>
                    <a:pt x="2185" y="1916"/>
                    <a:pt x="1916" y="2186"/>
                    <a:pt x="1583" y="2186"/>
                  </a:cubicBezTo>
                  <a:close/>
                </a:path>
              </a:pathLst>
            </a:custGeom>
            <a:gradFill>
              <a:gsLst>
                <a:gs pos="0">
                  <a:srgbClr val="31EDBE"/>
                </a:gs>
                <a:gs pos="21000">
                  <a:srgbClr val="0AB898"/>
                </a:gs>
                <a:gs pos="66000">
                  <a:srgbClr val="09AAFA"/>
                </a:gs>
              </a:gsLst>
              <a:lin ang="3000000" scaled="0"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195819" y="2896482"/>
              <a:ext cx="64816" cy="1711866"/>
              <a:chOff x="7247492" y="2862264"/>
              <a:chExt cx="64816" cy="1711866"/>
            </a:xfrm>
            <a:solidFill>
              <a:srgbClr val="4692EC"/>
            </a:solidFill>
          </p:grpSpPr>
          <p:sp>
            <p:nvSpPr>
              <p:cNvPr id="54" name="椭圆 53"/>
              <p:cNvSpPr/>
              <p:nvPr/>
            </p:nvSpPr>
            <p:spPr>
              <a:xfrm>
                <a:off x="7251412" y="2862264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247492" y="3138431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7247492" y="3414598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7247492" y="3690765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257444" y="3966932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7253662" y="4243099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253662" y="4519266"/>
                <a:ext cx="54864" cy="54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 latinLnBrk="0">
                  <a:defRPr/>
                </a:pPr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2797746"/>
              <a:ext cx="1383396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우한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3075034"/>
              <a:ext cx="1273573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시안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3352322"/>
              <a:ext cx="1468249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충칭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3629610"/>
              <a:ext cx="1468249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</a:rPr>
                <a:t>청두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3906898"/>
              <a:ext cx="1370696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베이징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4184186"/>
              <a:ext cx="1618529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</a:rPr>
                <a:t>스자좡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  <a:ea typeface="微软雅黑"/>
                </a:rPr>
                <a:t> 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ea typeface="微软雅黑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52C1C97C-86AC-4F0A-B703-CB31E6B2C25F}"/>
                </a:ext>
              </a:extLst>
            </p:cNvPr>
            <p:cNvSpPr/>
            <p:nvPr/>
          </p:nvSpPr>
          <p:spPr>
            <a:xfrm>
              <a:off x="7321257" y="4461474"/>
              <a:ext cx="1411827" cy="25126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4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상하이 </a:t>
              </a:r>
              <a:r>
                <a:rPr lang="en-US" altLang="zh-CN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R&amp;D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</a:rPr>
                <a:t>센터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cxnSp>
          <p:nvCxnSpPr>
            <p:cNvPr id="178" name="直接连接符 177"/>
            <p:cNvCxnSpPr/>
            <p:nvPr/>
          </p:nvCxnSpPr>
          <p:spPr>
            <a:xfrm>
              <a:off x="7109395" y="2229707"/>
              <a:ext cx="1570032" cy="0"/>
            </a:xfrm>
            <a:prstGeom prst="line">
              <a:avLst/>
            </a:prstGeom>
            <a:ln w="9525">
              <a:solidFill>
                <a:schemeClr val="bg1"/>
              </a:solidFill>
            </a:ln>
            <a:effectLst>
              <a:glow rad="38100">
                <a:schemeClr val="bg1">
                  <a:alpha val="15000"/>
                </a:schemeClr>
              </a:glow>
              <a:outerShdw blurRad="139700" sx="102000" sy="102000" algn="ctr" rotWithShape="0">
                <a:schemeClr val="tx2">
                  <a:lumMod val="60000"/>
                  <a:lumOff val="40000"/>
                  <a:alpha val="40000"/>
                </a:schemeClr>
              </a:outerShd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8891183" y="1387268"/>
            <a:ext cx="581917" cy="58191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5044580" y="1387268"/>
            <a:ext cx="581917" cy="58191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1197979" y="1387268"/>
            <a:ext cx="581917" cy="58191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>
          <a:xfrm rot="10800000" flipV="1">
            <a:off x="487414" y="5427382"/>
            <a:ext cx="5384932" cy="646689"/>
          </a:xfrm>
          <a:prstGeom prst="roundRect">
            <a:avLst>
              <a:gd name="adj" fmla="val 18718"/>
            </a:avLst>
          </a:prstGeom>
          <a:gradFill>
            <a:gsLst>
              <a:gs pos="57000">
                <a:srgbClr val="E4EBFC">
                  <a:alpha val="1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noFill/>
          </a:ln>
          <a:effectLst>
            <a:glow rad="76200">
              <a:schemeClr val="accent3">
                <a:lumMod val="20000"/>
                <a:lumOff val="80000"/>
                <a:alpha val="20000"/>
              </a:scheme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E6A8C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68" name="圆角矩形 67"/>
          <p:cNvSpPr/>
          <p:nvPr/>
        </p:nvSpPr>
        <p:spPr>
          <a:xfrm rot="10800000" flipV="1">
            <a:off x="6269706" y="5450585"/>
            <a:ext cx="5330708" cy="646689"/>
          </a:xfrm>
          <a:prstGeom prst="roundRect">
            <a:avLst>
              <a:gd name="adj" fmla="val 16971"/>
            </a:avLst>
          </a:prstGeom>
          <a:gradFill>
            <a:gsLst>
              <a:gs pos="57000">
                <a:srgbClr val="E4EBFC">
                  <a:alpha val="1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noFill/>
          </a:ln>
          <a:effectLst>
            <a:glow rad="76200">
              <a:schemeClr val="accent3">
                <a:lumMod val="20000"/>
                <a:lumOff val="80000"/>
                <a:alpha val="20000"/>
              </a:scheme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E6A8C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2" t="11009" r="6646" b="516"/>
          <a:stretch/>
        </p:blipFill>
        <p:spPr>
          <a:xfrm>
            <a:off x="9048325" y="3178413"/>
            <a:ext cx="2654716" cy="1143289"/>
          </a:xfrm>
          <a:prstGeom prst="roundRect">
            <a:avLst>
              <a:gd name="adj" fmla="val 7715"/>
            </a:avLst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518B23D-1613-4B62-9AB7-AFDDF3F990BD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l="2498" t="12520" r="31374" b="4721"/>
          <a:stretch/>
        </p:blipFill>
        <p:spPr>
          <a:xfrm>
            <a:off x="9937199" y="4386995"/>
            <a:ext cx="1765843" cy="939559"/>
          </a:xfrm>
          <a:prstGeom prst="roundRect">
            <a:avLst>
              <a:gd name="adj" fmla="val 7080"/>
            </a:avLst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/>
          <a:srcRect t="8240" r="32481"/>
          <a:stretch/>
        </p:blipFill>
        <p:spPr>
          <a:xfrm>
            <a:off x="8145178" y="4386995"/>
            <a:ext cx="1755804" cy="939559"/>
          </a:xfrm>
          <a:prstGeom prst="roundRect">
            <a:avLst>
              <a:gd name="adj" fmla="val 7585"/>
            </a:avLst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/>
          <a:srcRect l="24121" r="6332" b="13616"/>
          <a:stretch/>
        </p:blipFill>
        <p:spPr>
          <a:xfrm>
            <a:off x="6372334" y="4397918"/>
            <a:ext cx="1722997" cy="928636"/>
          </a:xfrm>
          <a:prstGeom prst="roundRect">
            <a:avLst>
              <a:gd name="adj" fmla="val 6733"/>
            </a:avLst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08"/>
          <a:stretch/>
        </p:blipFill>
        <p:spPr>
          <a:xfrm>
            <a:off x="6372334" y="3178412"/>
            <a:ext cx="2624548" cy="1154211"/>
          </a:xfrm>
          <a:prstGeom prst="roundRect">
            <a:avLst>
              <a:gd name="adj" fmla="val 4630"/>
            </a:avLst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76" t="13759" b="20578"/>
          <a:stretch/>
        </p:blipFill>
        <p:spPr>
          <a:xfrm>
            <a:off x="9048325" y="1976272"/>
            <a:ext cx="2654716" cy="1136845"/>
          </a:xfrm>
          <a:prstGeom prst="roundRect">
            <a:avLst>
              <a:gd name="adj" fmla="val 6449"/>
            </a:avLst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/>
          <a:srcRect l="5136" t="7822" r="1926" b="10447"/>
          <a:stretch/>
        </p:blipFill>
        <p:spPr>
          <a:xfrm>
            <a:off x="6372334" y="1976272"/>
            <a:ext cx="2624548" cy="1136845"/>
          </a:xfrm>
          <a:prstGeom prst="roundRect">
            <a:avLst>
              <a:gd name="adj" fmla="val 6221"/>
            </a:avLst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595" y="1976272"/>
            <a:ext cx="2624548" cy="1612067"/>
          </a:xfrm>
          <a:prstGeom prst="roundRect">
            <a:avLst>
              <a:gd name="adj" fmla="val 4339"/>
            </a:avLst>
          </a:prstGeom>
        </p:spPr>
      </p:pic>
      <p:sp>
        <p:nvSpPr>
          <p:cNvPr id="17" name="同侧圆角矩形 16"/>
          <p:cNvSpPr/>
          <p:nvPr/>
        </p:nvSpPr>
        <p:spPr>
          <a:xfrm flipV="1">
            <a:off x="491595" y="3078650"/>
            <a:ext cx="2624549" cy="509687"/>
          </a:xfrm>
          <a:prstGeom prst="round2SameRect">
            <a:avLst>
              <a:gd name="adj1" fmla="val 7599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9239" y="3178411"/>
            <a:ext cx="1980560" cy="346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효율적이고 빠른</a:t>
            </a:r>
            <a:endParaRPr lang="en-US" altLang="ko-KR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정보 시스템</a:t>
            </a:r>
            <a:endParaRPr lang="en-US" altLang="zh-CN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65" y="1976272"/>
            <a:ext cx="2657368" cy="1612067"/>
          </a:xfrm>
          <a:prstGeom prst="roundRect">
            <a:avLst>
              <a:gd name="adj" fmla="val 6326"/>
            </a:avLst>
          </a:prstGeom>
        </p:spPr>
      </p:pic>
      <p:sp>
        <p:nvSpPr>
          <p:cNvPr id="20" name="同侧圆角矩形 19"/>
          <p:cNvSpPr/>
          <p:nvPr/>
        </p:nvSpPr>
        <p:spPr>
          <a:xfrm flipV="1">
            <a:off x="3222465" y="3051048"/>
            <a:ext cx="2657369" cy="537288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78630" y="3217271"/>
            <a:ext cx="2072367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유연하고 자동화된</a:t>
            </a:r>
            <a:endParaRPr lang="en-US" altLang="ko-KR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생산 라인</a:t>
            </a:r>
            <a:endParaRPr lang="en-US" altLang="zh-CN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95" y="3735497"/>
            <a:ext cx="2624548" cy="1591056"/>
          </a:xfrm>
          <a:prstGeom prst="roundRect">
            <a:avLst>
              <a:gd name="adj" fmla="val 6326"/>
            </a:avLst>
          </a:prstGeom>
        </p:spPr>
      </p:pic>
      <p:sp>
        <p:nvSpPr>
          <p:cNvPr id="23" name="同侧圆角矩形 22"/>
          <p:cNvSpPr/>
          <p:nvPr/>
        </p:nvSpPr>
        <p:spPr>
          <a:xfrm flipV="1">
            <a:off x="491595" y="4788625"/>
            <a:ext cx="2624549" cy="537929"/>
          </a:xfrm>
          <a:prstGeom prst="round2SameRect">
            <a:avLst>
              <a:gd name="adj1" fmla="val 7599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9237" y="4915075"/>
            <a:ext cx="1883947" cy="347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지능형</a:t>
            </a:r>
            <a:endParaRPr lang="en-US" altLang="ko-KR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창고 시스템</a:t>
            </a:r>
            <a:endParaRPr lang="en-US" altLang="zh-CN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5" name="同侧圆角矩形 34"/>
          <p:cNvSpPr/>
          <p:nvPr/>
        </p:nvSpPr>
        <p:spPr>
          <a:xfrm flipV="1">
            <a:off x="6372334" y="2621726"/>
            <a:ext cx="2624548" cy="491385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12326" y="2754405"/>
            <a:ext cx="1823156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400" dirty="0" err="1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통루</a:t>
            </a:r>
            <a:r>
              <a:rPr lang="en-US" altLang="ko-KR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항저우</a:t>
            </a:r>
            <a:endParaRPr lang="zh-CN" altLang="en-US" sz="14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7" name="同侧圆角矩形 36"/>
          <p:cNvSpPr/>
          <p:nvPr/>
        </p:nvSpPr>
        <p:spPr>
          <a:xfrm flipV="1">
            <a:off x="9048323" y="2621728"/>
            <a:ext cx="2647231" cy="491385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87776" y="2754403"/>
            <a:ext cx="1210289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r>
              <a:rPr lang="ko-KR" altLang="en-US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충칭</a:t>
            </a:r>
            <a:endParaRPr lang="zh-CN" altLang="en-US" sz="14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9" name="同侧圆角矩形 38"/>
          <p:cNvSpPr/>
          <p:nvPr/>
        </p:nvSpPr>
        <p:spPr>
          <a:xfrm flipV="1">
            <a:off x="6372334" y="3778550"/>
            <a:ext cx="2624548" cy="563533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53061" y="3972806"/>
            <a:ext cx="1986844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r>
              <a:rPr lang="ko-KR" altLang="en-US" sz="1400" dirty="0" err="1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빈장</a:t>
            </a:r>
            <a:r>
              <a:rPr lang="en-US" altLang="ko-KR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항저우</a:t>
            </a:r>
            <a:endParaRPr lang="zh-CN" altLang="en-US" sz="14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1" name="同侧圆角矩形 40"/>
          <p:cNvSpPr/>
          <p:nvPr/>
        </p:nvSpPr>
        <p:spPr>
          <a:xfrm flipV="1">
            <a:off x="6372334" y="4879943"/>
            <a:ext cx="1722997" cy="446739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58009" y="4987823"/>
            <a:ext cx="553968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 latinLnBrk="0"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…</a:t>
            </a:r>
            <a:endParaRPr lang="zh-CN" altLang="en-US" sz="1400" b="1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3" name="同侧圆角矩形 42"/>
          <p:cNvSpPr/>
          <p:nvPr/>
        </p:nvSpPr>
        <p:spPr>
          <a:xfrm flipV="1">
            <a:off x="8145178" y="4878784"/>
            <a:ext cx="1755804" cy="446739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39905" y="4988662"/>
            <a:ext cx="691444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 latinLnBrk="0"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…</a:t>
            </a:r>
            <a:endParaRPr lang="zh-CN" altLang="en-US" sz="1400" b="1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5" name="同侧圆角矩形 44"/>
          <p:cNvSpPr/>
          <p:nvPr/>
        </p:nvSpPr>
        <p:spPr>
          <a:xfrm flipV="1">
            <a:off x="9937199" y="4874871"/>
            <a:ext cx="1765843" cy="450651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371937" y="4983647"/>
            <a:ext cx="991731" cy="296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…</a:t>
            </a:r>
            <a:endParaRPr lang="zh-CN" altLang="en-US" sz="1400" b="1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8" name="同侧圆角矩形 47"/>
          <p:cNvSpPr/>
          <p:nvPr/>
        </p:nvSpPr>
        <p:spPr>
          <a:xfrm flipV="1">
            <a:off x="9048323" y="3942725"/>
            <a:ext cx="2647231" cy="379375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951884" y="3942725"/>
            <a:ext cx="882069" cy="356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r>
              <a:rPr lang="ko-KR" altLang="en-US" sz="14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우한</a:t>
            </a:r>
            <a:endParaRPr lang="zh-CN" altLang="en-US" sz="14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" t="10538" r="22755" b="9000"/>
          <a:stretch>
            <a:fillRect/>
          </a:stretch>
        </p:blipFill>
        <p:spPr>
          <a:xfrm>
            <a:off x="3214978" y="3739897"/>
            <a:ext cx="2657369" cy="1585624"/>
          </a:xfrm>
          <a:custGeom>
            <a:avLst/>
            <a:gdLst>
              <a:gd name="connsiteX0" fmla="*/ 93406 w 1993027"/>
              <a:gd name="connsiteY0" fmla="*/ 0 h 1203378"/>
              <a:gd name="connsiteX1" fmla="*/ 1899621 w 1993027"/>
              <a:gd name="connsiteY1" fmla="*/ 0 h 1203378"/>
              <a:gd name="connsiteX2" fmla="*/ 1993027 w 1993027"/>
              <a:gd name="connsiteY2" fmla="*/ 93406 h 1203378"/>
              <a:gd name="connsiteX3" fmla="*/ 1993027 w 1993027"/>
              <a:gd name="connsiteY3" fmla="*/ 1109972 h 1203378"/>
              <a:gd name="connsiteX4" fmla="*/ 1899621 w 1993027"/>
              <a:gd name="connsiteY4" fmla="*/ 1203378 h 1203378"/>
              <a:gd name="connsiteX5" fmla="*/ 93406 w 1993027"/>
              <a:gd name="connsiteY5" fmla="*/ 1203378 h 1203378"/>
              <a:gd name="connsiteX6" fmla="*/ 0 w 1993027"/>
              <a:gd name="connsiteY6" fmla="*/ 1109972 h 1203378"/>
              <a:gd name="connsiteX7" fmla="*/ 0 w 1993027"/>
              <a:gd name="connsiteY7" fmla="*/ 93406 h 1203378"/>
              <a:gd name="connsiteX8" fmla="*/ 93406 w 1993027"/>
              <a:gd name="connsiteY8" fmla="*/ 0 h 1203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3027" h="1203378">
                <a:moveTo>
                  <a:pt x="93406" y="0"/>
                </a:moveTo>
                <a:lnTo>
                  <a:pt x="1899621" y="0"/>
                </a:lnTo>
                <a:cubicBezTo>
                  <a:pt x="1951208" y="0"/>
                  <a:pt x="1993027" y="41819"/>
                  <a:pt x="1993027" y="93406"/>
                </a:cubicBezTo>
                <a:lnTo>
                  <a:pt x="1993027" y="1109972"/>
                </a:lnTo>
                <a:cubicBezTo>
                  <a:pt x="1993027" y="1161559"/>
                  <a:pt x="1951208" y="1203378"/>
                  <a:pt x="1899621" y="1203378"/>
                </a:cubicBezTo>
                <a:lnTo>
                  <a:pt x="93406" y="1203378"/>
                </a:lnTo>
                <a:cubicBezTo>
                  <a:pt x="41819" y="1203378"/>
                  <a:pt x="0" y="1161559"/>
                  <a:pt x="0" y="1109972"/>
                </a:cubicBezTo>
                <a:lnTo>
                  <a:pt x="0" y="93406"/>
                </a:lnTo>
                <a:cubicBezTo>
                  <a:pt x="0" y="41819"/>
                  <a:pt x="41819" y="0"/>
                  <a:pt x="93406" y="0"/>
                </a:cubicBez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605916" y="332937"/>
            <a:ext cx="110345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인하우스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생산</a:t>
            </a:r>
            <a:endParaRPr lang="es-ES" altLang="ko-KR" sz="3733" b="1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7680" y="1267179"/>
            <a:ext cx="3228769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867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  <a:sym typeface="+mn-lt"/>
              </a:rPr>
              <a:t>지능적이고 유연한 제조 공정</a:t>
            </a:r>
            <a:endParaRPr lang="zh-CN" altLang="en-US" sz="1867" b="1" dirty="0">
              <a:gradFill flip="none" rotWithShape="1">
                <a:gsLst>
                  <a:gs pos="0">
                    <a:srgbClr val="2F68CF"/>
                  </a:gs>
                  <a:gs pos="50000">
                    <a:srgbClr val="5893F1"/>
                  </a:gs>
                  <a:gs pos="100000">
                    <a:srgbClr val="0AB898"/>
                  </a:gs>
                </a:gsLst>
                <a:lin ang="2700000" scaled="1"/>
                <a:tileRect/>
              </a:gradFill>
              <a:effectLst>
                <a:reflection blurRad="190500" stA="37000" endPos="45500" dist="12700" dir="5400000" sy="-100000" algn="bl" rotWithShape="0"/>
              </a:effectLst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77719" y="1267179"/>
            <a:ext cx="4320195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>
              <a:defRPr/>
            </a:pPr>
            <a:r>
              <a:rPr lang="ko-KR" altLang="en-US" sz="1867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  <a:sym typeface="+mn-lt"/>
              </a:rPr>
              <a:t>제조 기지 확장</a:t>
            </a:r>
            <a:endParaRPr lang="zh-CN" altLang="en-US" sz="1867" b="1" dirty="0">
              <a:gradFill flip="none" rotWithShape="1">
                <a:gsLst>
                  <a:gs pos="0">
                    <a:srgbClr val="2F68CF"/>
                  </a:gs>
                  <a:gs pos="50000">
                    <a:srgbClr val="5893F1"/>
                  </a:gs>
                  <a:gs pos="100000">
                    <a:srgbClr val="0AB898"/>
                  </a:gs>
                </a:gsLst>
                <a:lin ang="2700000" scaled="1"/>
                <a:tileRect/>
              </a:gradFill>
              <a:effectLst>
                <a:reflection blurRad="190500" stA="37000" endPos="45500" dist="12700" dir="5400000" sy="-100000" algn="bl" rotWithShape="0"/>
              </a:effectLst>
              <a:latin typeface="Gilroy-Bold" panose="00000800000000000000" pitchFamily="50" charset="0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5531" y="5573152"/>
            <a:ext cx="4430707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1467" dirty="0">
                <a:solidFill>
                  <a:srgbClr val="002060"/>
                </a:solidFill>
                <a:latin typeface="Gilroy" panose="00000500000000000000" pitchFamily="50" charset="0"/>
                <a:cs typeface="+mn-ea"/>
                <a:sym typeface="+mn-lt"/>
              </a:rPr>
              <a:t>일일 생산 능력</a:t>
            </a:r>
            <a:r>
              <a:rPr lang="en-US" altLang="ko-KR" sz="1467" dirty="0">
                <a:solidFill>
                  <a:srgbClr val="002060"/>
                </a:solidFill>
                <a:latin typeface="Gilroy" panose="00000500000000000000" pitchFamily="50" charset="0"/>
                <a:cs typeface="+mn-ea"/>
                <a:sym typeface="+mn-lt"/>
              </a:rPr>
              <a:t>: </a:t>
            </a:r>
            <a:r>
              <a:rPr lang="en-US" altLang="zh-CN" sz="1467" dirty="0">
                <a:solidFill>
                  <a:srgbClr val="002060"/>
                </a:solidFill>
                <a:latin typeface="Gilroy-Bold" panose="00000800000000000000" pitchFamily="50" charset="0"/>
                <a:cs typeface="+mn-ea"/>
                <a:sym typeface="+mn-lt"/>
              </a:rPr>
              <a:t>580,000+ </a:t>
            </a:r>
            <a:r>
              <a:rPr lang="ko-KR" altLang="en-US" sz="1467" b="1" dirty="0">
                <a:solidFill>
                  <a:srgbClr val="002060"/>
                </a:solidFill>
                <a:latin typeface="Gilroy" panose="00000500000000000000" pitchFamily="50" charset="0"/>
                <a:cs typeface="+mn-ea"/>
                <a:sym typeface="+mn-lt"/>
              </a:rPr>
              <a:t>개</a:t>
            </a:r>
            <a:endParaRPr lang="en-US" altLang="zh-CN" sz="1467" dirty="0">
              <a:solidFill>
                <a:srgbClr val="002060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448859" y="5599523"/>
            <a:ext cx="3731100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467" dirty="0">
                <a:solidFill>
                  <a:srgbClr val="002060"/>
                </a:solidFill>
                <a:latin typeface="Gilroy" panose="00000500000000000000" pitchFamily="50" charset="0"/>
                <a:cs typeface="+mn-ea"/>
                <a:sym typeface="+mn-lt"/>
              </a:rPr>
              <a:t>전 세계적으로 </a:t>
            </a:r>
            <a:r>
              <a:rPr lang="en-US" altLang="zh-CN" sz="1467" b="1" dirty="0">
                <a:solidFill>
                  <a:srgbClr val="002060"/>
                </a:solidFill>
                <a:latin typeface="Gilroy-Bold" panose="00000800000000000000" pitchFamily="50" charset="0"/>
                <a:cs typeface="+mn-ea"/>
                <a:sym typeface="+mn-lt"/>
              </a:rPr>
              <a:t>1,000+</a:t>
            </a:r>
            <a:r>
              <a:rPr lang="en-US" altLang="zh-CN" sz="1467" dirty="0">
                <a:solidFill>
                  <a:srgbClr val="002060"/>
                </a:solidFill>
                <a:latin typeface="Gilroy-Bold" panose="00000800000000000000" pitchFamily="50" charset="0"/>
                <a:cs typeface="+mn-ea"/>
                <a:sym typeface="+mn-lt"/>
              </a:rPr>
              <a:t> </a:t>
            </a:r>
            <a:r>
              <a:rPr lang="ko-KR" altLang="en-US" sz="1467" dirty="0">
                <a:solidFill>
                  <a:srgbClr val="002060"/>
                </a:solidFill>
                <a:latin typeface="Gilroy-Bold" panose="00000800000000000000" pitchFamily="50" charset="0"/>
                <a:cs typeface="+mn-ea"/>
                <a:sym typeface="+mn-lt"/>
              </a:rPr>
              <a:t>개</a:t>
            </a:r>
            <a:r>
              <a:rPr lang="ko-KR" altLang="en-US" sz="1467" dirty="0">
                <a:solidFill>
                  <a:srgbClr val="002060"/>
                </a:solidFill>
                <a:latin typeface="Gilroy" panose="00000500000000000000" pitchFamily="50" charset="0"/>
                <a:cs typeface="+mn-ea"/>
                <a:sym typeface="+mn-lt"/>
              </a:rPr>
              <a:t>의 장기 공급 기업</a:t>
            </a:r>
            <a:endParaRPr lang="en-US" altLang="zh-CN" sz="1467" dirty="0">
              <a:solidFill>
                <a:srgbClr val="002060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6" name="同侧圆角矩形 25"/>
          <p:cNvSpPr/>
          <p:nvPr/>
        </p:nvSpPr>
        <p:spPr>
          <a:xfrm flipV="1">
            <a:off x="3222465" y="4759493"/>
            <a:ext cx="2657369" cy="567060"/>
          </a:xfrm>
          <a:prstGeom prst="round2SameRect">
            <a:avLst>
              <a:gd name="adj1" fmla="val 12980"/>
              <a:gd name="adj2" fmla="val 0"/>
            </a:avLst>
          </a:prstGeom>
          <a:gradFill flip="none" rotWithShape="1">
            <a:gsLst>
              <a:gs pos="97333">
                <a:srgbClr val="1F3555">
                  <a:alpha val="0"/>
                </a:srgbClr>
              </a:gs>
              <a:gs pos="29000">
                <a:srgbClr val="1F3555"/>
              </a:gs>
              <a:gs pos="0">
                <a:srgbClr val="06233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49821" y="4909224"/>
            <a:ext cx="1825396" cy="371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ko-KR" altLang="en-US" sz="1200" dirty="0">
                <a:solidFill>
                  <a:srgbClr val="FFFFFF"/>
                </a:solidFill>
                <a:latin typeface="Gilroy" panose="00000500000000000000" pitchFamily="50" charset="0"/>
                <a:cs typeface="+mn-ea"/>
                <a:sym typeface="+mn-lt"/>
              </a:rPr>
              <a:t>스마트 스케줄링 시스템</a:t>
            </a:r>
            <a:endParaRPr lang="zh-CN" altLang="en-US" sz="1200" dirty="0">
              <a:solidFill>
                <a:srgbClr val="FFFFFF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302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 flipV="1">
            <a:off x="8146270" y="3877572"/>
            <a:ext cx="3658543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 flipV="1">
            <a:off x="4260631" y="3877572"/>
            <a:ext cx="3658543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 flipV="1">
            <a:off x="374994" y="3896573"/>
            <a:ext cx="3658543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396544" y="2028647"/>
            <a:ext cx="3338632" cy="394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B75D9"/>
              </a:gs>
              <a:gs pos="100000">
                <a:srgbClr val="26AAB9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  <a:reflection blurRad="6350" stA="50000" endA="300" endPos="55000" dir="5400000" sy="-100000" algn="bl" rotWithShape="0"/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8284464" y="2028647"/>
            <a:ext cx="3338632" cy="394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B75D9"/>
              </a:gs>
              <a:gs pos="100000">
                <a:srgbClr val="26AAB9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  <a:reflection blurRad="6350" stA="50000" endA="300" endPos="55000" dir="5400000" sy="-100000" algn="bl" rotWithShape="0"/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1864" y="2028647"/>
            <a:ext cx="3338632" cy="394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B75D9"/>
              </a:gs>
              <a:gs pos="100000">
                <a:srgbClr val="26AAB9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  <a:reflection blurRad="6350" stA="50000" endA="300" endPos="55000" dir="5400000" sy="-100000" algn="bl" rotWithShape="0"/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6" name="矩形 93">
            <a:extLst>
              <a:ext uri="{FF2B5EF4-FFF2-40B4-BE49-F238E27FC236}">
                <a16:creationId xmlns:a16="http://schemas.microsoft.com/office/drawing/2014/main" id="{CF021A7A-1849-7046-A95E-5CC0145C0AE7}"/>
              </a:ext>
            </a:extLst>
          </p:cNvPr>
          <p:cNvSpPr/>
          <p:nvPr/>
        </p:nvSpPr>
        <p:spPr>
          <a:xfrm>
            <a:off x="2366446" y="1127938"/>
            <a:ext cx="7459109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Gilroy Medium"/>
              </a:rPr>
              <a:t>우리는 제품 수명주기 전반에 걸쳐 제품의 품질에 중점을 두고 있습니다</a:t>
            </a:r>
            <a:r>
              <a:rPr lang="en-US" altLang="ko-KR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Gilroy Medium"/>
              </a:rPr>
              <a:t>.</a:t>
            </a:r>
            <a:endParaRPr lang="en-US" altLang="zh-CN" sz="13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Gilroy Medium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1808" y="2038504"/>
            <a:ext cx="2721099" cy="34887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sz="1667" b="1" dirty="0">
                <a:solidFill>
                  <a:schemeClr val="bg1"/>
                </a:solidFill>
                <a:latin typeface="Gilroy-Bold" panose="00000800000000000000" pitchFamily="50" charset="0"/>
              </a:rPr>
              <a:t>고품질 재료</a:t>
            </a:r>
            <a:endParaRPr lang="en-US" altLang="zh-CN" sz="1667" b="1" dirty="0">
              <a:solidFill>
                <a:schemeClr val="bg1"/>
              </a:solidFill>
              <a:latin typeface="Gilroy-Bold" panose="00000800000000000000" pitchFamily="50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9170" y="2038504"/>
            <a:ext cx="3373396" cy="34887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sz="1667" b="1" dirty="0">
                <a:solidFill>
                  <a:schemeClr val="bg1"/>
                </a:solidFill>
                <a:latin typeface="Gilroy-Bold" panose="00000800000000000000" pitchFamily="50" charset="0"/>
              </a:rPr>
              <a:t>엄격한 품질 보증</a:t>
            </a:r>
            <a:endParaRPr lang="zh-CN" altLang="en-US" sz="1667" b="1" dirty="0">
              <a:solidFill>
                <a:schemeClr val="bg1"/>
              </a:solidFill>
              <a:latin typeface="Gilroy-Bold" panose="00000800000000000000" pitchFamily="50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16667" y="2038504"/>
            <a:ext cx="3532447" cy="34887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/>
            <a:r>
              <a:rPr lang="ko-KR" altLang="en-US" sz="1667" b="1" dirty="0">
                <a:solidFill>
                  <a:schemeClr val="bg1"/>
                </a:solidFill>
                <a:latin typeface="Gilroy-Bold" panose="00000800000000000000" pitchFamily="50" charset="0"/>
              </a:rPr>
              <a:t>신뢰할 수 있는 품질 약속</a:t>
            </a:r>
            <a:endParaRPr lang="zh-CN" altLang="en-US" sz="1667" b="1" u="sng" dirty="0">
              <a:solidFill>
                <a:schemeClr val="bg1"/>
              </a:solidFill>
              <a:latin typeface="Gilroy-Bold" panose="00000800000000000000" pitchFamily="50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" t="619" r="6623" b="13971"/>
          <a:stretch>
            <a:fillRect/>
          </a:stretch>
        </p:blipFill>
        <p:spPr>
          <a:xfrm>
            <a:off x="4396937" y="2785660"/>
            <a:ext cx="3338632" cy="2194419"/>
          </a:xfrm>
          <a:custGeom>
            <a:avLst/>
            <a:gdLst>
              <a:gd name="connsiteX0" fmla="*/ 77468 w 2503974"/>
              <a:gd name="connsiteY0" fmla="*/ 0 h 1645814"/>
              <a:gd name="connsiteX1" fmla="*/ 2426506 w 2503974"/>
              <a:gd name="connsiteY1" fmla="*/ 0 h 1645814"/>
              <a:gd name="connsiteX2" fmla="*/ 2503974 w 2503974"/>
              <a:gd name="connsiteY2" fmla="*/ 77468 h 1645814"/>
              <a:gd name="connsiteX3" fmla="*/ 2503974 w 2503974"/>
              <a:gd name="connsiteY3" fmla="*/ 1568346 h 1645814"/>
              <a:gd name="connsiteX4" fmla="*/ 2426506 w 2503974"/>
              <a:gd name="connsiteY4" fmla="*/ 1645814 h 1645814"/>
              <a:gd name="connsiteX5" fmla="*/ 77468 w 2503974"/>
              <a:gd name="connsiteY5" fmla="*/ 1645814 h 1645814"/>
              <a:gd name="connsiteX6" fmla="*/ 0 w 2503974"/>
              <a:gd name="connsiteY6" fmla="*/ 1568346 h 1645814"/>
              <a:gd name="connsiteX7" fmla="*/ 0 w 2503974"/>
              <a:gd name="connsiteY7" fmla="*/ 77468 h 1645814"/>
              <a:gd name="connsiteX8" fmla="*/ 77468 w 2503974"/>
              <a:gd name="connsiteY8" fmla="*/ 0 h 164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974" h="1645814">
                <a:moveTo>
                  <a:pt x="77468" y="0"/>
                </a:moveTo>
                <a:lnTo>
                  <a:pt x="2426506" y="0"/>
                </a:lnTo>
                <a:cubicBezTo>
                  <a:pt x="2469290" y="0"/>
                  <a:pt x="2503974" y="34684"/>
                  <a:pt x="2503974" y="77468"/>
                </a:cubicBezTo>
                <a:lnTo>
                  <a:pt x="2503974" y="1568346"/>
                </a:lnTo>
                <a:cubicBezTo>
                  <a:pt x="2503974" y="1611130"/>
                  <a:pt x="2469290" y="1645814"/>
                  <a:pt x="2426506" y="1645814"/>
                </a:cubicBezTo>
                <a:lnTo>
                  <a:pt x="77468" y="1645814"/>
                </a:lnTo>
                <a:cubicBezTo>
                  <a:pt x="34684" y="1645814"/>
                  <a:pt x="0" y="1611130"/>
                  <a:pt x="0" y="1568346"/>
                </a:cubicBezTo>
                <a:lnTo>
                  <a:pt x="0" y="77468"/>
                </a:lnTo>
                <a:cubicBezTo>
                  <a:pt x="0" y="34684"/>
                  <a:pt x="34684" y="0"/>
                  <a:pt x="77468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t="3927" r="4162" b="3741"/>
          <a:stretch>
            <a:fillRect/>
          </a:stretch>
        </p:blipFill>
        <p:spPr>
          <a:xfrm>
            <a:off x="521864" y="2785660"/>
            <a:ext cx="3338632" cy="2194419"/>
          </a:xfrm>
          <a:custGeom>
            <a:avLst/>
            <a:gdLst>
              <a:gd name="connsiteX0" fmla="*/ 77468 w 2503974"/>
              <a:gd name="connsiteY0" fmla="*/ 0 h 1645814"/>
              <a:gd name="connsiteX1" fmla="*/ 2426506 w 2503974"/>
              <a:gd name="connsiteY1" fmla="*/ 0 h 1645814"/>
              <a:gd name="connsiteX2" fmla="*/ 2503974 w 2503974"/>
              <a:gd name="connsiteY2" fmla="*/ 77468 h 1645814"/>
              <a:gd name="connsiteX3" fmla="*/ 2503974 w 2503974"/>
              <a:gd name="connsiteY3" fmla="*/ 1568346 h 1645814"/>
              <a:gd name="connsiteX4" fmla="*/ 2426506 w 2503974"/>
              <a:gd name="connsiteY4" fmla="*/ 1645814 h 1645814"/>
              <a:gd name="connsiteX5" fmla="*/ 77468 w 2503974"/>
              <a:gd name="connsiteY5" fmla="*/ 1645814 h 1645814"/>
              <a:gd name="connsiteX6" fmla="*/ 0 w 2503974"/>
              <a:gd name="connsiteY6" fmla="*/ 1568346 h 1645814"/>
              <a:gd name="connsiteX7" fmla="*/ 0 w 2503974"/>
              <a:gd name="connsiteY7" fmla="*/ 77468 h 1645814"/>
              <a:gd name="connsiteX8" fmla="*/ 77468 w 2503974"/>
              <a:gd name="connsiteY8" fmla="*/ 0 h 164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974" h="1645814">
                <a:moveTo>
                  <a:pt x="77468" y="0"/>
                </a:moveTo>
                <a:lnTo>
                  <a:pt x="2426506" y="0"/>
                </a:lnTo>
                <a:cubicBezTo>
                  <a:pt x="2469290" y="0"/>
                  <a:pt x="2503974" y="34684"/>
                  <a:pt x="2503974" y="77468"/>
                </a:cubicBezTo>
                <a:lnTo>
                  <a:pt x="2503974" y="1568346"/>
                </a:lnTo>
                <a:cubicBezTo>
                  <a:pt x="2503974" y="1611130"/>
                  <a:pt x="2469290" y="1645814"/>
                  <a:pt x="2426506" y="1645814"/>
                </a:cubicBezTo>
                <a:lnTo>
                  <a:pt x="77468" y="1645814"/>
                </a:lnTo>
                <a:cubicBezTo>
                  <a:pt x="34684" y="1645814"/>
                  <a:pt x="0" y="1611130"/>
                  <a:pt x="0" y="1568346"/>
                </a:cubicBezTo>
                <a:lnTo>
                  <a:pt x="0" y="77468"/>
                </a:lnTo>
                <a:cubicBezTo>
                  <a:pt x="0" y="34684"/>
                  <a:pt x="34684" y="0"/>
                  <a:pt x="77468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t="1322" r="2769" b="4753"/>
          <a:stretch>
            <a:fillRect/>
          </a:stretch>
        </p:blipFill>
        <p:spPr>
          <a:xfrm>
            <a:off x="8301396" y="2796184"/>
            <a:ext cx="3338633" cy="2194419"/>
          </a:xfrm>
          <a:custGeom>
            <a:avLst/>
            <a:gdLst>
              <a:gd name="connsiteX0" fmla="*/ 91244 w 2503975"/>
              <a:gd name="connsiteY0" fmla="*/ 0 h 1645814"/>
              <a:gd name="connsiteX1" fmla="*/ 2412731 w 2503975"/>
              <a:gd name="connsiteY1" fmla="*/ 0 h 1645814"/>
              <a:gd name="connsiteX2" fmla="*/ 2503975 w 2503975"/>
              <a:gd name="connsiteY2" fmla="*/ 91244 h 1645814"/>
              <a:gd name="connsiteX3" fmla="*/ 2503975 w 2503975"/>
              <a:gd name="connsiteY3" fmla="*/ 1554570 h 1645814"/>
              <a:gd name="connsiteX4" fmla="*/ 2412731 w 2503975"/>
              <a:gd name="connsiteY4" fmla="*/ 1645814 h 1645814"/>
              <a:gd name="connsiteX5" fmla="*/ 91244 w 2503975"/>
              <a:gd name="connsiteY5" fmla="*/ 1645814 h 1645814"/>
              <a:gd name="connsiteX6" fmla="*/ 0 w 2503975"/>
              <a:gd name="connsiteY6" fmla="*/ 1554570 h 1645814"/>
              <a:gd name="connsiteX7" fmla="*/ 0 w 2503975"/>
              <a:gd name="connsiteY7" fmla="*/ 91244 h 1645814"/>
              <a:gd name="connsiteX8" fmla="*/ 91244 w 2503975"/>
              <a:gd name="connsiteY8" fmla="*/ 0 h 164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975" h="1645814">
                <a:moveTo>
                  <a:pt x="91244" y="0"/>
                </a:moveTo>
                <a:lnTo>
                  <a:pt x="2412731" y="0"/>
                </a:lnTo>
                <a:cubicBezTo>
                  <a:pt x="2463124" y="0"/>
                  <a:pt x="2503975" y="40851"/>
                  <a:pt x="2503975" y="91244"/>
                </a:cubicBezTo>
                <a:lnTo>
                  <a:pt x="2503975" y="1554570"/>
                </a:lnTo>
                <a:cubicBezTo>
                  <a:pt x="2503975" y="1604963"/>
                  <a:pt x="2463124" y="1645814"/>
                  <a:pt x="2412731" y="1645814"/>
                </a:cubicBezTo>
                <a:lnTo>
                  <a:pt x="91244" y="1645814"/>
                </a:lnTo>
                <a:cubicBezTo>
                  <a:pt x="40851" y="1645814"/>
                  <a:pt x="0" y="1604963"/>
                  <a:pt x="0" y="1554570"/>
                </a:cubicBezTo>
                <a:lnTo>
                  <a:pt x="0" y="91244"/>
                </a:lnTo>
                <a:cubicBezTo>
                  <a:pt x="0" y="40851"/>
                  <a:pt x="40851" y="0"/>
                  <a:pt x="91244" y="0"/>
                </a:cubicBezTo>
                <a:close/>
              </a:path>
            </a:pathLst>
          </a:custGeom>
        </p:spPr>
      </p:pic>
      <p:sp>
        <p:nvSpPr>
          <p:cNvPr id="34" name="矩形 33"/>
          <p:cNvSpPr/>
          <p:nvPr/>
        </p:nvSpPr>
        <p:spPr>
          <a:xfrm>
            <a:off x="579730" y="286623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강력한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품질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</a:t>
            </a:r>
            <a:r>
              <a:rPr lang="ko-KR" altLang="en-US" sz="3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보증</a:t>
            </a:r>
            <a:endParaRPr lang="en-US" altLang="zh-CN" sz="3067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157" y="5142640"/>
            <a:ext cx="3498587" cy="584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598">
              <a:spcAft>
                <a:spcPts val="800"/>
              </a:spcAft>
            </a:pP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신중하게 새로운 재료를 선택하고 공급업체가 우리의 품질 요구 사항을 충족하는지 확인하며 들어오는 모든 재료에 대해 품질 검사를 수행합니다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zh-CN" sz="1067" dirty="0">
              <a:solidFill>
                <a:srgbClr val="001F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6573" y="5142639"/>
            <a:ext cx="3498587" cy="42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598">
              <a:spcAft>
                <a:spcPts val="800"/>
              </a:spcAft>
            </a:pP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업계 최고의 시스템을 활용해 다양한 품질 테스트를 진행하고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AI </a:t>
            </a: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기반 </a:t>
            </a:r>
            <a:r>
              <a:rPr lang="ko-KR" altLang="en-US" sz="1067" dirty="0" err="1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머신비전으로</a:t>
            </a: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결함을 찾아냅니다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zh-CN" sz="1067" dirty="0">
              <a:solidFill>
                <a:srgbClr val="001F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2365" y="5142639"/>
            <a:ext cx="3498587" cy="584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598">
              <a:spcAft>
                <a:spcPts val="800"/>
              </a:spcAft>
            </a:pP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일부 제품에 대해 프리미엄 보증 기간을 제공합니다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067" dirty="0" err="1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하이크비전의</a:t>
            </a: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zh-CN" sz="1067" dirty="0">
                <a:solidFill>
                  <a:srgbClr val="3D78DB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6"/>
              </a:rPr>
              <a:t>RMA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반품 승인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정책을 참조하세요</a:t>
            </a:r>
            <a:r>
              <a:rPr lang="en-US" altLang="ko-KR" sz="1067" dirty="0">
                <a:solidFill>
                  <a:srgbClr val="001F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zh-CN" sz="1067" dirty="0">
              <a:solidFill>
                <a:srgbClr val="001F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04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 flipV="1">
            <a:off x="834342" y="3823396"/>
            <a:ext cx="2493111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 flipV="1">
            <a:off x="3543735" y="3823396"/>
            <a:ext cx="2493111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 flipV="1">
            <a:off x="6253129" y="3823396"/>
            <a:ext cx="2493111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 flipV="1">
            <a:off x="8962523" y="3823396"/>
            <a:ext cx="2493111" cy="2021625"/>
          </a:xfrm>
          <a:prstGeom prst="roundRect">
            <a:avLst>
              <a:gd name="adj" fmla="val 805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8969332" y="3335423"/>
            <a:ext cx="2491664" cy="754791"/>
          </a:xfrm>
          <a:prstGeom prst="roundRect">
            <a:avLst>
              <a:gd name="adj" fmla="val 11479"/>
            </a:avLst>
          </a:prstGeom>
          <a:gradFill flip="none" rotWithShape="1">
            <a:gsLst>
              <a:gs pos="0">
                <a:srgbClr val="001F37"/>
              </a:gs>
              <a:gs pos="37000">
                <a:srgbClr val="203656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254575" y="3335423"/>
            <a:ext cx="2491664" cy="754791"/>
          </a:xfrm>
          <a:prstGeom prst="roundRect">
            <a:avLst>
              <a:gd name="adj" fmla="val 11479"/>
            </a:avLst>
          </a:prstGeom>
          <a:gradFill flip="none" rotWithShape="1">
            <a:gsLst>
              <a:gs pos="0">
                <a:srgbClr val="001F37"/>
              </a:gs>
              <a:gs pos="37000">
                <a:srgbClr val="203656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545181" y="3335423"/>
            <a:ext cx="2491664" cy="754791"/>
          </a:xfrm>
          <a:prstGeom prst="roundRect">
            <a:avLst>
              <a:gd name="adj" fmla="val 11479"/>
            </a:avLst>
          </a:prstGeom>
          <a:gradFill flip="none" rotWithShape="1">
            <a:gsLst>
              <a:gs pos="0">
                <a:srgbClr val="001F37"/>
              </a:gs>
              <a:gs pos="37000">
                <a:srgbClr val="203656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835789" y="3335423"/>
            <a:ext cx="2491664" cy="754791"/>
          </a:xfrm>
          <a:prstGeom prst="roundRect">
            <a:avLst>
              <a:gd name="adj" fmla="val 11479"/>
            </a:avLst>
          </a:prstGeom>
          <a:gradFill flip="none" rotWithShape="1">
            <a:gsLst>
              <a:gs pos="0">
                <a:srgbClr val="001F37"/>
              </a:gs>
              <a:gs pos="37000">
                <a:srgbClr val="203656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/>
            <a:endParaRPr lang="zh-CN" altLang="en-US" sz="472" dirty="0">
              <a:solidFill>
                <a:srgbClr val="001F37"/>
              </a:solidFill>
              <a:latin typeface="Gilroy Bold" panose="00000800000000000000" pitchFamily="50" charset="0"/>
              <a:ea typeface="+mj-ea"/>
              <a:cs typeface="+mj-c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" r="5994" b="4261"/>
          <a:stretch>
            <a:fillRect/>
          </a:stretch>
        </p:blipFill>
        <p:spPr>
          <a:xfrm>
            <a:off x="6254575" y="2139150"/>
            <a:ext cx="2491664" cy="1384300"/>
          </a:xfrm>
          <a:custGeom>
            <a:avLst/>
            <a:gdLst>
              <a:gd name="connsiteX0" fmla="*/ 51911 w 1868748"/>
              <a:gd name="connsiteY0" fmla="*/ 0 h 1038225"/>
              <a:gd name="connsiteX1" fmla="*/ 1816837 w 1868748"/>
              <a:gd name="connsiteY1" fmla="*/ 0 h 1038225"/>
              <a:gd name="connsiteX2" fmla="*/ 1868748 w 1868748"/>
              <a:gd name="connsiteY2" fmla="*/ 51911 h 1038225"/>
              <a:gd name="connsiteX3" fmla="*/ 1868748 w 1868748"/>
              <a:gd name="connsiteY3" fmla="*/ 986314 h 1038225"/>
              <a:gd name="connsiteX4" fmla="*/ 1816837 w 1868748"/>
              <a:gd name="connsiteY4" fmla="*/ 1038225 h 1038225"/>
              <a:gd name="connsiteX5" fmla="*/ 51911 w 1868748"/>
              <a:gd name="connsiteY5" fmla="*/ 1038225 h 1038225"/>
              <a:gd name="connsiteX6" fmla="*/ 0 w 1868748"/>
              <a:gd name="connsiteY6" fmla="*/ 986314 h 1038225"/>
              <a:gd name="connsiteX7" fmla="*/ 0 w 1868748"/>
              <a:gd name="connsiteY7" fmla="*/ 51911 h 1038225"/>
              <a:gd name="connsiteX8" fmla="*/ 51911 w 1868748"/>
              <a:gd name="connsiteY8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8748" h="1038225">
                <a:moveTo>
                  <a:pt x="51911" y="0"/>
                </a:moveTo>
                <a:lnTo>
                  <a:pt x="1816837" y="0"/>
                </a:lnTo>
                <a:cubicBezTo>
                  <a:pt x="1845507" y="0"/>
                  <a:pt x="1868748" y="23241"/>
                  <a:pt x="1868748" y="51911"/>
                </a:cubicBezTo>
                <a:lnTo>
                  <a:pt x="1868748" y="986314"/>
                </a:lnTo>
                <a:cubicBezTo>
                  <a:pt x="1868748" y="1014984"/>
                  <a:pt x="1845507" y="1038225"/>
                  <a:pt x="1816837" y="1038225"/>
                </a:cubicBezTo>
                <a:lnTo>
                  <a:pt x="51911" y="1038225"/>
                </a:lnTo>
                <a:cubicBezTo>
                  <a:pt x="23241" y="1038225"/>
                  <a:pt x="0" y="1014984"/>
                  <a:pt x="0" y="986314"/>
                </a:cubicBezTo>
                <a:lnTo>
                  <a:pt x="0" y="51911"/>
                </a:lnTo>
                <a:cubicBezTo>
                  <a:pt x="0" y="23241"/>
                  <a:pt x="23241" y="0"/>
                  <a:pt x="51911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0" t="9650" r="8577" b="7495"/>
          <a:stretch>
            <a:fillRect/>
          </a:stretch>
        </p:blipFill>
        <p:spPr>
          <a:xfrm>
            <a:off x="8969332" y="2139149"/>
            <a:ext cx="2491664" cy="1384300"/>
          </a:xfrm>
          <a:custGeom>
            <a:avLst/>
            <a:gdLst>
              <a:gd name="connsiteX0" fmla="*/ 51911 w 1868748"/>
              <a:gd name="connsiteY0" fmla="*/ 0 h 1038225"/>
              <a:gd name="connsiteX1" fmla="*/ 1816837 w 1868748"/>
              <a:gd name="connsiteY1" fmla="*/ 0 h 1038225"/>
              <a:gd name="connsiteX2" fmla="*/ 1868748 w 1868748"/>
              <a:gd name="connsiteY2" fmla="*/ 51911 h 1038225"/>
              <a:gd name="connsiteX3" fmla="*/ 1868748 w 1868748"/>
              <a:gd name="connsiteY3" fmla="*/ 986314 h 1038225"/>
              <a:gd name="connsiteX4" fmla="*/ 1816837 w 1868748"/>
              <a:gd name="connsiteY4" fmla="*/ 1038225 h 1038225"/>
              <a:gd name="connsiteX5" fmla="*/ 51911 w 1868748"/>
              <a:gd name="connsiteY5" fmla="*/ 1038225 h 1038225"/>
              <a:gd name="connsiteX6" fmla="*/ 0 w 1868748"/>
              <a:gd name="connsiteY6" fmla="*/ 986314 h 1038225"/>
              <a:gd name="connsiteX7" fmla="*/ 0 w 1868748"/>
              <a:gd name="connsiteY7" fmla="*/ 51911 h 1038225"/>
              <a:gd name="connsiteX8" fmla="*/ 51911 w 1868748"/>
              <a:gd name="connsiteY8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8748" h="1038225">
                <a:moveTo>
                  <a:pt x="51911" y="0"/>
                </a:moveTo>
                <a:lnTo>
                  <a:pt x="1816837" y="0"/>
                </a:lnTo>
                <a:cubicBezTo>
                  <a:pt x="1845507" y="0"/>
                  <a:pt x="1868748" y="23241"/>
                  <a:pt x="1868748" y="51911"/>
                </a:cubicBezTo>
                <a:lnTo>
                  <a:pt x="1868748" y="986314"/>
                </a:lnTo>
                <a:cubicBezTo>
                  <a:pt x="1868748" y="1014984"/>
                  <a:pt x="1845507" y="1038225"/>
                  <a:pt x="1816837" y="1038225"/>
                </a:cubicBezTo>
                <a:lnTo>
                  <a:pt x="51911" y="1038225"/>
                </a:lnTo>
                <a:cubicBezTo>
                  <a:pt x="23241" y="1038225"/>
                  <a:pt x="0" y="1014984"/>
                  <a:pt x="0" y="986314"/>
                </a:cubicBezTo>
                <a:lnTo>
                  <a:pt x="0" y="51911"/>
                </a:lnTo>
                <a:cubicBezTo>
                  <a:pt x="0" y="23241"/>
                  <a:pt x="23241" y="0"/>
                  <a:pt x="51911" y="0"/>
                </a:cubicBezTo>
                <a:close/>
              </a:path>
            </a:pathLst>
          </a:custGeom>
        </p:spPr>
      </p:pic>
      <p:pic>
        <p:nvPicPr>
          <p:cNvPr id="32" name="图片 31" descr="https://www.hikvision.com/content/dam/hikvision/en/marketing/image/about-us/sustainability/green-practices/new-landingpage/Towards-a-Greener-Footprint_Green-operations01_P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3" t="15476" r="53155" b="46039"/>
          <a:stretch/>
        </p:blipFill>
        <p:spPr bwMode="auto">
          <a:xfrm>
            <a:off x="3545181" y="2139150"/>
            <a:ext cx="2491664" cy="1384300"/>
          </a:xfrm>
          <a:custGeom>
            <a:avLst/>
            <a:gdLst>
              <a:gd name="connsiteX0" fmla="*/ 51911 w 1868748"/>
              <a:gd name="connsiteY0" fmla="*/ 0 h 1038225"/>
              <a:gd name="connsiteX1" fmla="*/ 1816837 w 1868748"/>
              <a:gd name="connsiteY1" fmla="*/ 0 h 1038225"/>
              <a:gd name="connsiteX2" fmla="*/ 1868748 w 1868748"/>
              <a:gd name="connsiteY2" fmla="*/ 51911 h 1038225"/>
              <a:gd name="connsiteX3" fmla="*/ 1868748 w 1868748"/>
              <a:gd name="connsiteY3" fmla="*/ 986314 h 1038225"/>
              <a:gd name="connsiteX4" fmla="*/ 1816837 w 1868748"/>
              <a:gd name="connsiteY4" fmla="*/ 1038225 h 1038225"/>
              <a:gd name="connsiteX5" fmla="*/ 51911 w 1868748"/>
              <a:gd name="connsiteY5" fmla="*/ 1038225 h 1038225"/>
              <a:gd name="connsiteX6" fmla="*/ 0 w 1868748"/>
              <a:gd name="connsiteY6" fmla="*/ 986314 h 1038225"/>
              <a:gd name="connsiteX7" fmla="*/ 0 w 1868748"/>
              <a:gd name="connsiteY7" fmla="*/ 51911 h 1038225"/>
              <a:gd name="connsiteX8" fmla="*/ 51911 w 1868748"/>
              <a:gd name="connsiteY8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8748" h="1038225">
                <a:moveTo>
                  <a:pt x="51911" y="0"/>
                </a:moveTo>
                <a:lnTo>
                  <a:pt x="1816837" y="0"/>
                </a:lnTo>
                <a:cubicBezTo>
                  <a:pt x="1845507" y="0"/>
                  <a:pt x="1868748" y="23241"/>
                  <a:pt x="1868748" y="51911"/>
                </a:cubicBezTo>
                <a:lnTo>
                  <a:pt x="1868748" y="986314"/>
                </a:lnTo>
                <a:cubicBezTo>
                  <a:pt x="1868748" y="1014984"/>
                  <a:pt x="1845507" y="1038225"/>
                  <a:pt x="1816837" y="1038225"/>
                </a:cubicBezTo>
                <a:lnTo>
                  <a:pt x="51911" y="1038225"/>
                </a:lnTo>
                <a:cubicBezTo>
                  <a:pt x="23241" y="1038225"/>
                  <a:pt x="0" y="1014984"/>
                  <a:pt x="0" y="986314"/>
                </a:cubicBezTo>
                <a:lnTo>
                  <a:pt x="0" y="51911"/>
                </a:lnTo>
                <a:cubicBezTo>
                  <a:pt x="0" y="23241"/>
                  <a:pt x="23241" y="0"/>
                  <a:pt x="5191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" t="66631" r="26320" b="481"/>
          <a:stretch/>
        </p:blipFill>
        <p:spPr>
          <a:xfrm>
            <a:off x="835788" y="2139151"/>
            <a:ext cx="2491664" cy="1384300"/>
          </a:xfrm>
          <a:custGeom>
            <a:avLst/>
            <a:gdLst>
              <a:gd name="connsiteX0" fmla="*/ 51911 w 1868748"/>
              <a:gd name="connsiteY0" fmla="*/ 0 h 1038225"/>
              <a:gd name="connsiteX1" fmla="*/ 1816837 w 1868748"/>
              <a:gd name="connsiteY1" fmla="*/ 0 h 1038225"/>
              <a:gd name="connsiteX2" fmla="*/ 1868748 w 1868748"/>
              <a:gd name="connsiteY2" fmla="*/ 51911 h 1038225"/>
              <a:gd name="connsiteX3" fmla="*/ 1868748 w 1868748"/>
              <a:gd name="connsiteY3" fmla="*/ 986314 h 1038225"/>
              <a:gd name="connsiteX4" fmla="*/ 1816837 w 1868748"/>
              <a:gd name="connsiteY4" fmla="*/ 1038225 h 1038225"/>
              <a:gd name="connsiteX5" fmla="*/ 51911 w 1868748"/>
              <a:gd name="connsiteY5" fmla="*/ 1038225 h 1038225"/>
              <a:gd name="connsiteX6" fmla="*/ 0 w 1868748"/>
              <a:gd name="connsiteY6" fmla="*/ 986314 h 1038225"/>
              <a:gd name="connsiteX7" fmla="*/ 0 w 1868748"/>
              <a:gd name="connsiteY7" fmla="*/ 51911 h 1038225"/>
              <a:gd name="connsiteX8" fmla="*/ 51911 w 1868748"/>
              <a:gd name="connsiteY8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8748" h="1038225">
                <a:moveTo>
                  <a:pt x="51911" y="0"/>
                </a:moveTo>
                <a:lnTo>
                  <a:pt x="1816837" y="0"/>
                </a:lnTo>
                <a:cubicBezTo>
                  <a:pt x="1845507" y="0"/>
                  <a:pt x="1868748" y="23241"/>
                  <a:pt x="1868748" y="51911"/>
                </a:cubicBezTo>
                <a:lnTo>
                  <a:pt x="1868748" y="986314"/>
                </a:lnTo>
                <a:cubicBezTo>
                  <a:pt x="1868748" y="1014984"/>
                  <a:pt x="1845507" y="1038225"/>
                  <a:pt x="1816837" y="1038225"/>
                </a:cubicBezTo>
                <a:lnTo>
                  <a:pt x="51911" y="1038225"/>
                </a:lnTo>
                <a:cubicBezTo>
                  <a:pt x="23241" y="1038225"/>
                  <a:pt x="0" y="1014984"/>
                  <a:pt x="0" y="986314"/>
                </a:cubicBezTo>
                <a:lnTo>
                  <a:pt x="0" y="51911"/>
                </a:lnTo>
                <a:cubicBezTo>
                  <a:pt x="0" y="23241"/>
                  <a:pt x="23241" y="0"/>
                  <a:pt x="51911" y="0"/>
                </a:cubicBezTo>
                <a:close/>
              </a:path>
            </a:pathLst>
          </a:custGeom>
        </p:spPr>
      </p:pic>
      <p:sp>
        <p:nvSpPr>
          <p:cNvPr id="70" name="文本框 49"/>
          <p:cNvSpPr txBox="1"/>
          <p:nvPr/>
        </p:nvSpPr>
        <p:spPr>
          <a:xfrm>
            <a:off x="1033846" y="1114801"/>
            <a:ext cx="10124311" cy="502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3681" rIns="1368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000">
                <a:solidFill>
                  <a:srgbClr val="00206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저탄소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 원칙과 친환경 정책을 채택하여 </a:t>
            </a:r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하이크비전은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 자원이 효율적으로 활용되도록 합니다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 </a:t>
            </a:r>
          </a:p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환경 지속 가능성에 대한 헌신은 </a:t>
            </a:r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하이크비전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가치의 핵심입니다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  <a:endParaRPr lang="en-US" sz="13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38373" y="3618075"/>
            <a:ext cx="2487524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67" dirty="0">
                <a:solidFill>
                  <a:schemeClr val="bg1"/>
                </a:solidFill>
                <a:latin typeface="Gilroy Medium" panose="00000600000000000000" pitchFamily="50" charset="0"/>
              </a:rPr>
              <a:t>친환경 운영</a:t>
            </a:r>
            <a:endParaRPr lang="zh-CN" altLang="en-US" sz="1667" dirty="0">
              <a:solidFill>
                <a:schemeClr val="bg1"/>
              </a:solidFill>
              <a:latin typeface="Gilroy Medium" panose="00000600000000000000" pitchFamily="50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65465" y="3618075"/>
            <a:ext cx="2480775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67" dirty="0">
                <a:solidFill>
                  <a:schemeClr val="bg1"/>
                </a:solidFill>
                <a:latin typeface="Gilroy Medium" panose="00000600000000000000" pitchFamily="50" charset="0"/>
              </a:rPr>
              <a:t>친환경 기술</a:t>
            </a:r>
            <a:endParaRPr lang="zh-CN" altLang="en-US" sz="1667" dirty="0">
              <a:solidFill>
                <a:schemeClr val="bg1"/>
              </a:solidFill>
              <a:latin typeface="Gilroy Medium" panose="00000600000000000000" pitchFamily="50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939079" y="3618075"/>
            <a:ext cx="2617135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67" dirty="0">
                <a:solidFill>
                  <a:schemeClr val="bg1"/>
                </a:solidFill>
                <a:latin typeface="Gilroy Medium" panose="00000600000000000000" pitchFamily="50" charset="0"/>
              </a:rPr>
              <a:t>친환경 솔루션</a:t>
            </a:r>
            <a:endParaRPr lang="zh-CN" altLang="en-US" sz="1667" dirty="0">
              <a:solidFill>
                <a:schemeClr val="bg1"/>
              </a:solidFill>
              <a:latin typeface="Gilroy Medium" panose="00000600000000000000" pitchFamily="50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1245" y="4234755"/>
            <a:ext cx="1987803" cy="738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108000">
              <a:spcAft>
                <a:spcPts val="600"/>
              </a:spcAft>
              <a:buFont typeface="Arial" panose="020B0604020202020204" pitchFamily="34" charset="0"/>
              <a:buChar char="•"/>
              <a:defRPr sz="1000">
                <a:latin typeface="Helvetica Now Text" panose="020B0504030202020204"/>
              </a:defRPr>
            </a:lvl1pPr>
          </a:lstStyle>
          <a:p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청정 에너지</a:t>
            </a:r>
          </a:p>
          <a:p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더 깨끗한 재료</a:t>
            </a:r>
          </a:p>
          <a:p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친환경 포장</a:t>
            </a:r>
            <a:endParaRPr lang="zh-CN" altLang="en-US" sz="10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346710" y="4234755"/>
            <a:ext cx="2478964" cy="1144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108000">
              <a:spcAft>
                <a:spcPts val="600"/>
              </a:spcAft>
              <a:buFont typeface="Arial" panose="020B0604020202020204" pitchFamily="34" charset="0"/>
              <a:buChar char="•"/>
              <a:defRPr sz="1000">
                <a:latin typeface="Helvetica Now Text" panose="020B0504030202020204"/>
              </a:defRPr>
            </a:lvl1pPr>
          </a:lstStyle>
          <a:p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더욱 스마트해진 에너지 소비</a:t>
            </a:r>
          </a:p>
          <a:p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지속가능한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물 사용</a:t>
            </a:r>
          </a:p>
          <a:p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클라우드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기반 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R&amp;D 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플랫폼을 통한 전력사용량 절감</a:t>
            </a:r>
          </a:p>
          <a:p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"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그린 오피스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" 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이니셔티브</a:t>
            </a:r>
            <a:endParaRPr lang="zh-CN" altLang="en-US" sz="10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025895" y="4234756"/>
            <a:ext cx="2734675" cy="123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108000">
              <a:spcAft>
                <a:spcPts val="600"/>
              </a:spcAft>
              <a:buFont typeface="Arial" panose="020B0604020202020204" pitchFamily="34" charset="0"/>
              <a:buChar char="•"/>
              <a:defRPr sz="1000">
                <a:latin typeface="Helvetica Now Text" panose="020B0504030202020204"/>
              </a:defRPr>
            </a:lvl1pPr>
          </a:lstStyle>
          <a:p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태양광 영상 보안</a:t>
            </a:r>
          </a:p>
          <a:p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초저조도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이미징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및 모션 트리거 보조 조명으로 에너지 사용량 감소</a:t>
            </a:r>
          </a:p>
          <a:p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플립칩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COB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를 갖춘 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/>
            </a:r>
            <a:b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</a:b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LED 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디스플레이는 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/>
            </a:r>
            <a:b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</a:b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전력 소비 약 </a:t>
            </a:r>
            <a:r>
              <a:rPr lang="en-US" altLang="ko-KR" sz="1067" dirty="0">
                <a:solidFill>
                  <a:srgbClr val="001F37"/>
                </a:solidFill>
                <a:latin typeface="Gilroy" panose="00000500000000000000" pitchFamily="50" charset="0"/>
              </a:rPr>
              <a:t>45% 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감소</a:t>
            </a:r>
            <a:endParaRPr lang="en-US" altLang="zh-CN" sz="10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756300" y="4234755"/>
            <a:ext cx="2774933" cy="1056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143996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도시 폐기물 관리</a:t>
            </a:r>
          </a:p>
          <a:p>
            <a:pPr marL="380990" indent="-143996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차량 배기가스 저감</a:t>
            </a:r>
          </a:p>
          <a:p>
            <a:pPr marL="380990" indent="-143996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수질 모니터링</a:t>
            </a:r>
          </a:p>
          <a:p>
            <a:pPr marL="380990" indent="-143996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067" dirty="0" err="1">
                <a:solidFill>
                  <a:srgbClr val="001F37"/>
                </a:solidFill>
                <a:latin typeface="Gilroy" panose="00000500000000000000" pitchFamily="50" charset="0"/>
              </a:rPr>
              <a:t>공기질</a:t>
            </a:r>
            <a:r>
              <a:rPr lang="ko-KR" altLang="en-US" sz="1067" dirty="0">
                <a:solidFill>
                  <a:srgbClr val="001F37"/>
                </a:solidFill>
                <a:latin typeface="Gilroy" panose="00000500000000000000" pitchFamily="50" charset="0"/>
              </a:rPr>
              <a:t> 모니터링</a:t>
            </a:r>
            <a:endParaRPr lang="zh-CN" altLang="en-US" sz="10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9730" y="291975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친환경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</a:t>
            </a:r>
            <a:r>
              <a:rPr lang="ko-KR" altLang="en-US" sz="3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및 </a:t>
            </a:r>
            <a:r>
              <a:rPr lang="ko-KR" altLang="en-US" sz="3067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저탄소</a:t>
            </a:r>
            <a:r>
              <a:rPr lang="ko-KR" altLang="en-US" sz="3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실천</a:t>
            </a:r>
            <a:endParaRPr lang="en-US" altLang="zh-CN" sz="3067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4281" y="3618075"/>
            <a:ext cx="2490999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67" dirty="0">
                <a:solidFill>
                  <a:schemeClr val="bg1"/>
                </a:solidFill>
                <a:latin typeface="Gilroy Medium" panose="00000600000000000000" pitchFamily="50" charset="0"/>
              </a:rPr>
              <a:t>친환경 제조</a:t>
            </a:r>
            <a:endParaRPr lang="zh-CN" altLang="en-US" sz="1667" dirty="0">
              <a:solidFill>
                <a:schemeClr val="bg1"/>
              </a:solidFill>
              <a:latin typeface="Gilroy Medium" panose="000006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5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同侧圆角矩形 121"/>
          <p:cNvSpPr/>
          <p:nvPr/>
        </p:nvSpPr>
        <p:spPr>
          <a:xfrm>
            <a:off x="816076" y="1947106"/>
            <a:ext cx="9504619" cy="1013373"/>
          </a:xfrm>
          <a:prstGeom prst="round2SameRect">
            <a:avLst>
              <a:gd name="adj1" fmla="val 14409"/>
              <a:gd name="adj2" fmla="val 0"/>
            </a:avLst>
          </a:prstGeom>
          <a:gradFill flip="none" rotWithShape="1">
            <a:gsLst>
              <a:gs pos="0">
                <a:srgbClr val="09AAFA"/>
              </a:gs>
              <a:gs pos="3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latinLnBrk="0">
              <a:defRPr/>
            </a:pPr>
            <a:endParaRPr lang="zh-CN" altLang="en-US"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22155" y="2211579"/>
            <a:ext cx="7692779" cy="362117"/>
            <a:chOff x="1891616" y="1689174"/>
            <a:chExt cx="5769584" cy="271588"/>
          </a:xfrm>
        </p:grpSpPr>
        <p:sp>
          <p:nvSpPr>
            <p:cNvPr id="196" name="圆角矩形 195"/>
            <p:cNvSpPr/>
            <p:nvPr/>
          </p:nvSpPr>
          <p:spPr>
            <a:xfrm flipV="1">
              <a:off x="1891616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97" name="圆角矩形 196"/>
            <p:cNvSpPr/>
            <p:nvPr/>
          </p:nvSpPr>
          <p:spPr>
            <a:xfrm flipV="1">
              <a:off x="2535632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98" name="圆角矩形 197"/>
            <p:cNvSpPr/>
            <p:nvPr/>
          </p:nvSpPr>
          <p:spPr>
            <a:xfrm flipV="1">
              <a:off x="3179648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99" name="圆角矩形 198"/>
            <p:cNvSpPr/>
            <p:nvPr/>
          </p:nvSpPr>
          <p:spPr>
            <a:xfrm flipV="1">
              <a:off x="3823664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07" name="圆角矩形 206"/>
            <p:cNvSpPr/>
            <p:nvPr/>
          </p:nvSpPr>
          <p:spPr>
            <a:xfrm flipV="1">
              <a:off x="4467680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08" name="圆角矩形 207"/>
            <p:cNvSpPr/>
            <p:nvPr/>
          </p:nvSpPr>
          <p:spPr>
            <a:xfrm flipV="1">
              <a:off x="5111696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09" name="圆角矩形 208"/>
            <p:cNvSpPr/>
            <p:nvPr/>
          </p:nvSpPr>
          <p:spPr>
            <a:xfrm flipV="1">
              <a:off x="5755712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0" name="圆角矩形 209"/>
            <p:cNvSpPr/>
            <p:nvPr/>
          </p:nvSpPr>
          <p:spPr>
            <a:xfrm flipV="1">
              <a:off x="6399728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1" name="圆角矩形 210"/>
            <p:cNvSpPr/>
            <p:nvPr/>
          </p:nvSpPr>
          <p:spPr>
            <a:xfrm flipV="1">
              <a:off x="7043741" y="1689174"/>
              <a:ext cx="617459" cy="271588"/>
            </a:xfrm>
            <a:prstGeom prst="roundRect">
              <a:avLst>
                <a:gd name="adj" fmla="val 8050"/>
              </a:avLst>
            </a:prstGeom>
            <a:gradFill>
              <a:gsLst>
                <a:gs pos="22000">
                  <a:srgbClr val="DDEEF8"/>
                </a:gs>
                <a:gs pos="92000">
                  <a:srgbClr val="F2F8FC"/>
                </a:gs>
              </a:gsLst>
              <a:lin ang="7800000" scaled="0"/>
            </a:gradFill>
            <a:ln w="9525">
              <a:solidFill>
                <a:schemeClr val="bg1"/>
              </a:solidFill>
            </a:ln>
            <a:effectLst>
              <a:glow rad="127000">
                <a:srgbClr val="BDD0F5">
                  <a:alpha val="15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39" name="同侧圆角矩形 138"/>
          <p:cNvSpPr/>
          <p:nvPr/>
        </p:nvSpPr>
        <p:spPr>
          <a:xfrm>
            <a:off x="816076" y="3407061"/>
            <a:ext cx="9504619" cy="3166460"/>
          </a:xfrm>
          <a:prstGeom prst="round2SameRect">
            <a:avLst>
              <a:gd name="adj1" fmla="val 4358"/>
              <a:gd name="adj2" fmla="val 0"/>
            </a:avLst>
          </a:prstGeom>
          <a:gradFill flip="none" rotWithShape="1">
            <a:gsLst>
              <a:gs pos="95146">
                <a:srgbClr val="E5ECFB">
                  <a:alpha val="0"/>
                </a:srgbClr>
              </a:gs>
              <a:gs pos="13000">
                <a:srgbClr val="8CAAF6">
                  <a:alpha val="40000"/>
                </a:srgbClr>
              </a:gs>
              <a:gs pos="2000">
                <a:srgbClr val="2C65F2">
                  <a:alpha val="56000"/>
                </a:srgbClr>
              </a:gs>
              <a:gs pos="36000">
                <a:schemeClr val="bg1">
                  <a:alpha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</p:txBody>
      </p:sp>
      <p:sp>
        <p:nvSpPr>
          <p:cNvPr id="264" name="圆角矩形"/>
          <p:cNvSpPr/>
          <p:nvPr/>
        </p:nvSpPr>
        <p:spPr>
          <a:xfrm>
            <a:off x="2539341" y="3629238"/>
            <a:ext cx="7467187" cy="676985"/>
          </a:xfrm>
          <a:prstGeom prst="roundRect">
            <a:avLst>
              <a:gd name="adj" fmla="val 17509"/>
            </a:avLst>
          </a:prstGeom>
          <a:gradFill>
            <a:gsLst>
              <a:gs pos="57000">
                <a:srgbClr val="E4EBFC">
                  <a:alpha val="31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42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96" name="圆角矩形"/>
          <p:cNvSpPr/>
          <p:nvPr/>
        </p:nvSpPr>
        <p:spPr>
          <a:xfrm>
            <a:off x="5606294" y="3754719"/>
            <a:ext cx="1471844" cy="4102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</a:ln>
          <a:effectLst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98" name="圆角矩形"/>
          <p:cNvSpPr/>
          <p:nvPr/>
        </p:nvSpPr>
        <p:spPr>
          <a:xfrm>
            <a:off x="7727599" y="3747690"/>
            <a:ext cx="1930752" cy="4102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</a:ln>
          <a:effectLst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333" name="TextBox 1"/>
          <p:cNvSpPr txBox="1"/>
          <p:nvPr/>
        </p:nvSpPr>
        <p:spPr>
          <a:xfrm>
            <a:off x="0" y="1136278"/>
            <a:ext cx="12192000" cy="297454"/>
          </a:xfrm>
          <a:prstGeom prst="rect">
            <a:avLst/>
          </a:prstGeom>
          <a:ln w="12700">
            <a:miter lim="400000"/>
          </a:ln>
        </p:spPr>
        <p:txBody>
          <a:bodyPr wrap="square" lIns="13681" rIns="1368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000">
                <a:solidFill>
                  <a:srgbClr val="00206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지속적으로 </a:t>
            </a:r>
            <a:r>
              <a:rPr lang="en-US" altLang="ko-KR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AIoT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제품을 강화하여 파트너가 다양한 애플리케이션에서 </a:t>
            </a:r>
            <a:r>
              <a:rPr lang="en-US" altLang="ko-KR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AIoT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가치를 극대화할 수 있도록 합니다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</a:p>
        </p:txBody>
      </p:sp>
      <p:sp>
        <p:nvSpPr>
          <p:cNvPr id="458" name="圆角矩形"/>
          <p:cNvSpPr/>
          <p:nvPr/>
        </p:nvSpPr>
        <p:spPr>
          <a:xfrm>
            <a:off x="10455474" y="1947105"/>
            <a:ext cx="957129" cy="3430803"/>
          </a:xfrm>
          <a:prstGeom prst="roundRect">
            <a:avLst>
              <a:gd name="adj" fmla="val 16235"/>
            </a:avLst>
          </a:prstGeom>
          <a:gradFill flip="none" rotWithShape="1">
            <a:gsLst>
              <a:gs pos="98125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</p:txBody>
      </p:sp>
      <p:sp>
        <p:nvSpPr>
          <p:cNvPr id="459" name="Third-party Systems…"/>
          <p:cNvSpPr txBox="1"/>
          <p:nvPr/>
        </p:nvSpPr>
        <p:spPr>
          <a:xfrm>
            <a:off x="10686550" y="2898081"/>
            <a:ext cx="488900" cy="1729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6980" tIns="26980" rIns="26980" bIns="26980" numCol="1" anchor="t">
            <a:spAutoFit/>
          </a:bodyPr>
          <a:lstStyle/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dirty="0">
                <a:solidFill>
                  <a:srgbClr val="001F37"/>
                </a:solidFill>
                <a:latin typeface="Gilroy-Bold" panose="00000800000000000000" pitchFamily="50" charset="0"/>
              </a:rPr>
              <a:t>BMS</a:t>
            </a:r>
            <a:endParaRPr sz="1067" dirty="0">
              <a:solidFill>
                <a:srgbClr val="001F37"/>
              </a:solidFill>
              <a:latin typeface="Gilroy-Bold" panose="00000800000000000000" pitchFamily="50" charset="0"/>
              <a:ea typeface="Gilroy-Bold"/>
              <a:cs typeface="Gilroy-Bold"/>
              <a:sym typeface="Gilroy-Bold"/>
            </a:endParaRPr>
          </a:p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b="1" dirty="0">
                <a:solidFill>
                  <a:srgbClr val="001F37"/>
                </a:solidFill>
                <a:latin typeface="Gilroy-Bold" panose="00000800000000000000" pitchFamily="50" charset="0"/>
              </a:rPr>
              <a:t>MES</a:t>
            </a:r>
            <a:endParaRPr sz="1067" b="1" dirty="0">
              <a:solidFill>
                <a:srgbClr val="001F37"/>
              </a:solidFill>
              <a:latin typeface="Gilroy-Bold" panose="00000800000000000000" pitchFamily="50" charset="0"/>
              <a:ea typeface="Gilroy-Bold"/>
              <a:cs typeface="Gilroy-Bold"/>
              <a:sym typeface="Gilroy-Bold"/>
            </a:endParaRPr>
          </a:p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b="1" dirty="0">
                <a:solidFill>
                  <a:srgbClr val="001F37"/>
                </a:solidFill>
                <a:latin typeface="Gilroy-Bold" panose="00000800000000000000" pitchFamily="50" charset="0"/>
              </a:rPr>
              <a:t>CRM</a:t>
            </a:r>
            <a:endParaRPr sz="1067" b="1" dirty="0">
              <a:solidFill>
                <a:srgbClr val="001F37"/>
              </a:solidFill>
              <a:latin typeface="Gilroy-Bold" panose="00000800000000000000" pitchFamily="50" charset="0"/>
              <a:ea typeface="Gilroy-Bold"/>
              <a:cs typeface="Gilroy-Bold"/>
              <a:sym typeface="Gilroy-Bold"/>
            </a:endParaRPr>
          </a:p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b="1" dirty="0">
                <a:solidFill>
                  <a:srgbClr val="001F37"/>
                </a:solidFill>
                <a:latin typeface="Gilroy-Bold" panose="00000800000000000000" pitchFamily="50" charset="0"/>
              </a:rPr>
              <a:t>Payroll</a:t>
            </a:r>
            <a:endParaRPr sz="1067" b="1" dirty="0">
              <a:solidFill>
                <a:srgbClr val="001F37"/>
              </a:solidFill>
              <a:latin typeface="Gilroy-Bold" panose="00000800000000000000" pitchFamily="50" charset="0"/>
              <a:ea typeface="Gilroy-Bold"/>
              <a:cs typeface="Gilroy-Bold"/>
              <a:sym typeface="Gilroy-Bold"/>
            </a:endParaRPr>
          </a:p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b="1" dirty="0">
                <a:solidFill>
                  <a:srgbClr val="001F37"/>
                </a:solidFill>
                <a:latin typeface="Gilroy-Bold" panose="00000800000000000000" pitchFamily="50" charset="0"/>
              </a:rPr>
              <a:t>HVAC</a:t>
            </a:r>
            <a:endParaRPr sz="1067" b="1" dirty="0">
              <a:solidFill>
                <a:srgbClr val="001F37"/>
              </a:solidFill>
              <a:latin typeface="Gilroy-Bold" panose="00000800000000000000" pitchFamily="50" charset="0"/>
              <a:ea typeface="Gilroy-Bold"/>
              <a:cs typeface="Gilroy-Bold"/>
              <a:sym typeface="Gilroy-Bold"/>
            </a:endParaRPr>
          </a:p>
          <a:p>
            <a:pPr algn="ctr" defTabSz="539604">
              <a:lnSpc>
                <a:spcPct val="17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b="1" dirty="0">
                <a:solidFill>
                  <a:srgbClr val="001F37"/>
                </a:solidFill>
                <a:latin typeface="Gilroy-Bold" panose="00000800000000000000" pitchFamily="50" charset="0"/>
              </a:rPr>
              <a:t>….</a:t>
            </a:r>
          </a:p>
        </p:txBody>
      </p:sp>
      <p:sp>
        <p:nvSpPr>
          <p:cNvPr id="460" name="Third-party…"/>
          <p:cNvSpPr txBox="1"/>
          <p:nvPr/>
        </p:nvSpPr>
        <p:spPr>
          <a:xfrm>
            <a:off x="10715231" y="2186992"/>
            <a:ext cx="437619" cy="348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numCol="1" anchor="t">
            <a:spAutoFit/>
          </a:bodyPr>
          <a:lstStyle/>
          <a:p>
            <a:pPr algn="ctr" defTabSz="539604"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11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</a:rPr>
              <a:t>제</a:t>
            </a:r>
            <a:r>
              <a:rPr lang="en-US" altLang="ko-KR" sz="11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</a:rPr>
              <a:t>3</a:t>
            </a:r>
            <a:r>
              <a:rPr lang="ko-KR" altLang="en-US" sz="11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</a:rPr>
              <a:t>자</a:t>
            </a:r>
          </a:p>
          <a:p>
            <a:pPr algn="ctr" defTabSz="539604"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1133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</a:rPr>
              <a:t>시스템</a:t>
            </a:r>
          </a:p>
        </p:txBody>
      </p:sp>
      <p:sp>
        <p:nvSpPr>
          <p:cNvPr id="447" name="文本框 831">
            <a:extLst>
              <a:ext uri="{FF2B5EF4-FFF2-40B4-BE49-F238E27FC236}">
                <a16:creationId xmlns:a16="http://schemas.microsoft.com/office/drawing/2014/main" id="{F8D94574-C0F6-9829-85D0-572C81C8C955}"/>
              </a:ext>
            </a:extLst>
          </p:cNvPr>
          <p:cNvSpPr txBox="1"/>
          <p:nvPr/>
        </p:nvSpPr>
        <p:spPr>
          <a:xfrm>
            <a:off x="3494924" y="3004121"/>
            <a:ext cx="5355144" cy="239153"/>
          </a:xfrm>
          <a:prstGeom prst="rect">
            <a:avLst/>
          </a:prstGeom>
          <a:ln w="12700">
            <a:miter lim="400000"/>
          </a:ln>
          <a:effectLst>
            <a:outerShdw blurRad="76200" dist="2942" dir="5400000" rotWithShape="0">
              <a:srgbClr val="FFFFFF">
                <a:alpha val="19471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980" tIns="26980" rIns="26980" bIns="26980">
            <a:spAutoFit/>
          </a:bodyPr>
          <a:lstStyle>
            <a:lvl1pPr algn="ctr" defTabSz="2438216">
              <a:defRPr sz="3400" b="1">
                <a:solidFill>
                  <a:srgbClr val="2526FF"/>
                </a:solidFill>
                <a:latin typeface="Gilroy Bold"/>
                <a:ea typeface="Gilroy Bold"/>
                <a:cs typeface="Gilroy Bold"/>
                <a:sym typeface="Gilroy Bold"/>
              </a:defRPr>
            </a:lvl1pPr>
          </a:lstStyle>
          <a:p>
            <a:r>
              <a:rPr lang="ko-KR" altLang="en-US" sz="1200" b="0" dirty="0">
                <a:solidFill>
                  <a:srgbClr val="001F37"/>
                </a:solidFill>
                <a:latin typeface="Gilroy" panose="00000500000000000000" pitchFamily="50" charset="0"/>
              </a:rPr>
              <a:t>각 계층의 역량을 강화할 수 있는 </a:t>
            </a:r>
            <a:r>
              <a:rPr lang="ko-KR" altLang="en-US" sz="1200" b="0" dirty="0" err="1">
                <a:solidFill>
                  <a:srgbClr val="001F37"/>
                </a:solidFill>
                <a:latin typeface="Gilroy" panose="00000500000000000000" pitchFamily="50" charset="0"/>
              </a:rPr>
              <a:t>버티컬</a:t>
            </a:r>
            <a:r>
              <a:rPr lang="ko-KR" altLang="en-US" sz="1200" b="0" dirty="0">
                <a:solidFill>
                  <a:srgbClr val="001F37"/>
                </a:solidFill>
                <a:latin typeface="Gilroy" panose="00000500000000000000" pitchFamily="50" charset="0"/>
              </a:rPr>
              <a:t> 생태계 기능 제공</a:t>
            </a:r>
            <a:endParaRPr sz="1200" b="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08" name="矩形 9"/>
          <p:cNvSpPr txBox="1"/>
          <p:nvPr/>
        </p:nvSpPr>
        <p:spPr>
          <a:xfrm>
            <a:off x="1914332" y="2274359"/>
            <a:ext cx="443136" cy="211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980" tIns="26980" rIns="26980" bIns="26980"/>
          <a:lstStyle/>
          <a:p>
            <a:pPr algn="ctr" defTabSz="539604">
              <a:defRPr sz="4000">
                <a:solidFill>
                  <a:srgbClr val="82EEFC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dirty="0">
                <a:solidFill>
                  <a:srgbClr val="001F37"/>
                </a:solidFill>
                <a:latin typeface="Gilroy-Bold" panose="00000800000000000000" pitchFamily="50" charset="0"/>
              </a:rPr>
              <a:t>SaaS</a:t>
            </a:r>
          </a:p>
        </p:txBody>
      </p:sp>
      <p:sp>
        <p:nvSpPr>
          <p:cNvPr id="409" name="文本框 408">
            <a:extLst>
              <a:ext uri="{FF2B5EF4-FFF2-40B4-BE49-F238E27FC236}">
                <a16:creationId xmlns:a16="http://schemas.microsoft.com/office/drawing/2014/main" id="{88BC886E-A59B-6029-0300-27B15EE120D7}"/>
              </a:ext>
            </a:extLst>
          </p:cNvPr>
          <p:cNvSpPr txBox="1"/>
          <p:nvPr/>
        </p:nvSpPr>
        <p:spPr>
          <a:xfrm>
            <a:off x="816077" y="2134074"/>
            <a:ext cx="1238423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539604"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1400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ea typeface="+mj-ea"/>
                <a:cs typeface="+mj-cs"/>
              </a:rPr>
              <a:t>에코시스템</a:t>
            </a:r>
          </a:p>
          <a:p>
            <a:pPr defTabSz="539604"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1400" b="1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ea typeface="+mj-ea"/>
                <a:cs typeface="+mj-cs"/>
              </a:rPr>
              <a:t>파트너</a:t>
            </a:r>
          </a:p>
        </p:txBody>
      </p:sp>
      <p:sp>
        <p:nvSpPr>
          <p:cNvPr id="428" name="Municipal…"/>
          <p:cNvSpPr txBox="1"/>
          <p:nvPr/>
        </p:nvSpPr>
        <p:spPr>
          <a:xfrm>
            <a:off x="4235136" y="2309498"/>
            <a:ext cx="824752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자치관리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29" name="Logistics…"/>
          <p:cNvSpPr txBox="1"/>
          <p:nvPr/>
        </p:nvSpPr>
        <p:spPr>
          <a:xfrm>
            <a:off x="5110941" y="2306549"/>
            <a:ext cx="812544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물류</a:t>
            </a:r>
            <a:endParaRPr lang="en-US"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0" name="Retail…"/>
          <p:cNvSpPr txBox="1"/>
          <p:nvPr/>
        </p:nvSpPr>
        <p:spPr>
          <a:xfrm>
            <a:off x="5956866" y="2306549"/>
            <a:ext cx="809084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 err="1">
                <a:solidFill>
                  <a:srgbClr val="001F37"/>
                </a:solidFill>
                <a:latin typeface="Gilroy" panose="00000500000000000000" pitchFamily="50" charset="0"/>
              </a:rPr>
              <a:t>리테일</a:t>
            </a:r>
            <a:r>
              <a:rPr sz="933" dirty="0">
                <a:solidFill>
                  <a:srgbClr val="001F37"/>
                </a:solidFill>
                <a:latin typeface="Gilroy" panose="00000500000000000000" pitchFamily="50" charset="0"/>
              </a:rPr>
              <a:t> </a:t>
            </a:r>
            <a:endParaRPr lang="en-US"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1" name="Energy…"/>
          <p:cNvSpPr txBox="1"/>
          <p:nvPr/>
        </p:nvSpPr>
        <p:spPr>
          <a:xfrm>
            <a:off x="7656227" y="2309755"/>
            <a:ext cx="833252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에너지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2" name="Healthcare…"/>
          <p:cNvSpPr txBox="1"/>
          <p:nvPr/>
        </p:nvSpPr>
        <p:spPr>
          <a:xfrm>
            <a:off x="6819619" y="2309755"/>
            <a:ext cx="811132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헬스케어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3" name="Manufacturing…"/>
          <p:cNvSpPr txBox="1"/>
          <p:nvPr/>
        </p:nvSpPr>
        <p:spPr>
          <a:xfrm>
            <a:off x="8499085" y="2309755"/>
            <a:ext cx="869495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제조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4" name="Education…"/>
          <p:cNvSpPr txBox="1"/>
          <p:nvPr/>
        </p:nvSpPr>
        <p:spPr>
          <a:xfrm>
            <a:off x="9447123" y="2316936"/>
            <a:ext cx="718928" cy="154964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7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교육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5" name="Public Security…"/>
          <p:cNvSpPr txBox="1"/>
          <p:nvPr/>
        </p:nvSpPr>
        <p:spPr>
          <a:xfrm>
            <a:off x="3452239" y="2309498"/>
            <a:ext cx="687360" cy="284165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물리적 보안</a:t>
            </a:r>
            <a:endParaRPr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436" name="Public Security…"/>
          <p:cNvSpPr txBox="1"/>
          <p:nvPr/>
        </p:nvSpPr>
        <p:spPr>
          <a:xfrm>
            <a:off x="2624995" y="2309755"/>
            <a:ext cx="629496" cy="16932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dirty="0">
                <a:solidFill>
                  <a:srgbClr val="001F37"/>
                </a:solidFill>
                <a:latin typeface="Gilroy" panose="00000500000000000000" pitchFamily="50" charset="0"/>
              </a:rPr>
              <a:t>교통</a:t>
            </a:r>
            <a:endParaRPr lang="en-US" sz="9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63" name="矩形 9"/>
          <p:cNvSpPr txBox="1"/>
          <p:nvPr/>
        </p:nvSpPr>
        <p:spPr>
          <a:xfrm>
            <a:off x="1914333" y="3877029"/>
            <a:ext cx="509655" cy="218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980" tIns="26980" rIns="26980" bIns="26980">
            <a:spAutoFit/>
          </a:bodyPr>
          <a:lstStyle/>
          <a:p>
            <a:pPr algn="ctr" defTabSz="539604">
              <a:defRPr sz="4000">
                <a:solidFill>
                  <a:srgbClr val="82EEFC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1067" dirty="0">
                <a:solidFill>
                  <a:srgbClr val="001F37"/>
                </a:solidFill>
                <a:latin typeface="Gilroy-Bold" panose="00000800000000000000" pitchFamily="50" charset="0"/>
              </a:rPr>
              <a:t>PaaS </a:t>
            </a:r>
          </a:p>
        </p:txBody>
      </p:sp>
      <p:sp>
        <p:nvSpPr>
          <p:cNvPr id="271" name="文本框 167"/>
          <p:cNvSpPr txBox="1"/>
          <p:nvPr/>
        </p:nvSpPr>
        <p:spPr>
          <a:xfrm>
            <a:off x="5794161" y="3782484"/>
            <a:ext cx="1073560" cy="35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>
            <a:lvl1pPr algn="ctr" defTabSz="914400">
              <a:defRPr sz="2500" b="1">
                <a:gradFill flip="none" rotWithShape="1">
                  <a:gsLst>
                    <a:gs pos="14297">
                      <a:srgbClr val="FFFFFF"/>
                    </a:gs>
                    <a:gs pos="100000">
                      <a:srgbClr val="72F9E5"/>
                    </a:gs>
                  </a:gsLst>
                  <a:lin ang="2700000" scaled="0"/>
                </a:gra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 defTabSz="2438339">
              <a:lnSpc>
                <a:spcPct val="90000"/>
              </a:lnSpc>
            </a:pPr>
            <a:r>
              <a:rPr lang="ko-KR" altLang="en-US" sz="1067" dirty="0">
                <a:solidFill>
                  <a:srgbClr val="001F37"/>
                </a:solidFill>
                <a:latin typeface="Gilroy-Bold" panose="00000800000000000000" pitchFamily="50" charset="0"/>
              </a:rPr>
              <a:t>시나리오 기반 애플리케이션</a:t>
            </a:r>
          </a:p>
        </p:txBody>
      </p:sp>
      <p:sp>
        <p:nvSpPr>
          <p:cNvPr id="273" name="圆角矩形"/>
          <p:cNvSpPr/>
          <p:nvPr/>
        </p:nvSpPr>
        <p:spPr>
          <a:xfrm>
            <a:off x="3430597" y="3757062"/>
            <a:ext cx="1472311" cy="4102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</a:ln>
          <a:effectLst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80" name="文本框 167"/>
          <p:cNvSpPr txBox="1"/>
          <p:nvPr/>
        </p:nvSpPr>
        <p:spPr>
          <a:xfrm>
            <a:off x="3504361" y="3782485"/>
            <a:ext cx="1335041" cy="35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980" tIns="26980" rIns="26980" bIns="26980">
            <a:spAutoFit/>
          </a:bodyPr>
          <a:lstStyle>
            <a:lvl1pPr algn="ctr" defTabSz="1828800">
              <a:lnSpc>
                <a:spcPct val="90000"/>
              </a:lnSpc>
              <a:defRPr sz="2500" b="1">
                <a:gradFill flip="none" rotWithShape="1">
                  <a:gsLst>
                    <a:gs pos="14297">
                      <a:srgbClr val="FFFFFF"/>
                    </a:gs>
                    <a:gs pos="100000">
                      <a:srgbClr val="72F9E5"/>
                    </a:gs>
                  </a:gsLst>
                  <a:lin ang="2700000" scaled="0"/>
                </a:gra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sz="1067" b="0" dirty="0" err="1">
                <a:solidFill>
                  <a:srgbClr val="001F37"/>
                </a:solidFill>
                <a:latin typeface="Gilroy-Bold" panose="00000800000000000000" pitchFamily="50" charset="0"/>
              </a:rPr>
              <a:t>AIoT</a:t>
            </a:r>
            <a:r>
              <a:rPr sz="1067" b="0" dirty="0">
                <a:solidFill>
                  <a:srgbClr val="001F37"/>
                </a:solidFill>
                <a:latin typeface="Gilroy-Bold" panose="00000800000000000000" pitchFamily="50" charset="0"/>
              </a:rPr>
              <a:t> </a:t>
            </a:r>
            <a:endParaRPr lang="en-US" sz="1067" b="0" dirty="0">
              <a:solidFill>
                <a:srgbClr val="001F37"/>
              </a:solidFill>
              <a:latin typeface="Gilroy-Bold" panose="00000800000000000000" pitchFamily="50" charset="0"/>
            </a:endParaRPr>
          </a:p>
          <a:p>
            <a:r>
              <a:rPr lang="ko-KR" altLang="en-US" sz="1067" dirty="0">
                <a:solidFill>
                  <a:srgbClr val="001F37"/>
                </a:solidFill>
                <a:latin typeface="Gilroy-Bold" panose="00000800000000000000" pitchFamily="50" charset="0"/>
              </a:rPr>
              <a:t>융합</a:t>
            </a:r>
            <a:endParaRPr sz="1067" dirty="0">
              <a:solidFill>
                <a:srgbClr val="001F37"/>
              </a:solidFill>
              <a:latin typeface="Gilroy-Bold" panose="00000800000000000000" pitchFamily="50" charset="0"/>
            </a:endParaRPr>
          </a:p>
        </p:txBody>
      </p:sp>
      <p:sp>
        <p:nvSpPr>
          <p:cNvPr id="281" name="文本框 167"/>
          <p:cNvSpPr txBox="1"/>
          <p:nvPr/>
        </p:nvSpPr>
        <p:spPr>
          <a:xfrm>
            <a:off x="7895960" y="3782484"/>
            <a:ext cx="1612333" cy="382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defRPr sz="2500" b="1">
                <a:gradFill flip="none" rotWithShape="1">
                  <a:gsLst>
                    <a:gs pos="14297">
                      <a:srgbClr val="FFFFFF"/>
                    </a:gs>
                    <a:gs pos="100000">
                      <a:srgbClr val="72F9E5"/>
                    </a:gs>
                  </a:gsLst>
                  <a:lin ang="2700000" scaled="0"/>
                </a:gra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lang="ko-KR" altLang="en-US" sz="1067" dirty="0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통합 </a:t>
            </a:r>
            <a:r>
              <a:rPr lang="ko-KR" altLang="en-US" sz="1067" dirty="0" err="1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클라우드</a:t>
            </a:r>
            <a:r>
              <a:rPr lang="ko-KR" altLang="en-US" sz="1067" dirty="0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 </a:t>
            </a:r>
            <a:r>
              <a:rPr lang="en-US" altLang="ko-KR" sz="1067" dirty="0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&amp;</a:t>
            </a:r>
          </a:p>
          <a:p>
            <a:pPr algn="ctr" defTabSz="539604">
              <a:defRPr sz="2500" b="1">
                <a:gradFill flip="none" rotWithShape="1">
                  <a:gsLst>
                    <a:gs pos="14297">
                      <a:srgbClr val="FFFFFF"/>
                    </a:gs>
                    <a:gs pos="100000">
                      <a:srgbClr val="72F9E5"/>
                    </a:gs>
                  </a:gsLst>
                  <a:lin ang="2700000" scaled="0"/>
                </a:gra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lang="en-US" altLang="ko-KR" sz="1067" dirty="0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 </a:t>
            </a:r>
            <a:r>
              <a:rPr lang="ko-KR" altLang="en-US" sz="1067" dirty="0" err="1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엣지</a:t>
            </a:r>
            <a:r>
              <a:rPr lang="ko-KR" altLang="en-US" sz="1067" dirty="0">
                <a:solidFill>
                  <a:srgbClr val="001F37"/>
                </a:solidFill>
                <a:latin typeface="Gilroy-Bold" panose="00000800000000000000" pitchFamily="50" charset="0"/>
                <a:ea typeface="Microsoft YaHei"/>
                <a:cs typeface="Microsoft YaHei"/>
                <a:sym typeface="Microsoft YaHei"/>
              </a:rPr>
              <a:t> 배치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7EFB4242-E23C-9C4E-8A1A-5B3D372EBF47}"/>
              </a:ext>
            </a:extLst>
          </p:cNvPr>
          <p:cNvSpPr txBox="1"/>
          <p:nvPr/>
        </p:nvSpPr>
        <p:spPr>
          <a:xfrm>
            <a:off x="823409" y="3819055"/>
            <a:ext cx="1140401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539604"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1400" b="1" dirty="0" err="1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ea typeface="+mj-ea"/>
                <a:cs typeface="+mj-cs"/>
              </a:rPr>
              <a:t>하이크비전</a:t>
            </a:r>
            <a:endParaRPr lang="zh-CN" altLang="en-US" sz="1400" b="1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ea typeface="+mj-ea"/>
              <a:cs typeface="+mj-cs"/>
            </a:endParaRPr>
          </a:p>
        </p:txBody>
      </p:sp>
      <p:sp>
        <p:nvSpPr>
          <p:cNvPr id="285" name="矩形 9"/>
          <p:cNvSpPr txBox="1"/>
          <p:nvPr/>
        </p:nvSpPr>
        <p:spPr>
          <a:xfrm>
            <a:off x="1914333" y="5378214"/>
            <a:ext cx="509655" cy="218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6980" tIns="26980" rIns="26980" bIns="26980">
            <a:spAutoFit/>
          </a:bodyPr>
          <a:lstStyle>
            <a:lvl1pPr algn="ctr" defTabSz="1828800">
              <a:defRPr sz="4000">
                <a:solidFill>
                  <a:srgbClr val="82EEFC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r>
              <a:rPr sz="1067" dirty="0">
                <a:solidFill>
                  <a:srgbClr val="001F37"/>
                </a:solidFill>
                <a:latin typeface="Gilroy-Bold" panose="00000800000000000000" pitchFamily="50" charset="0"/>
              </a:rPr>
              <a:t>IaaS</a:t>
            </a:r>
          </a:p>
        </p:txBody>
      </p:sp>
      <p:sp>
        <p:nvSpPr>
          <p:cNvPr id="286" name="矩形"/>
          <p:cNvSpPr/>
          <p:nvPr/>
        </p:nvSpPr>
        <p:spPr>
          <a:xfrm>
            <a:off x="7819625" y="4633875"/>
            <a:ext cx="2182059" cy="1711285"/>
          </a:xfrm>
          <a:prstGeom prst="roundRect">
            <a:avLst>
              <a:gd name="adj" fmla="val 7761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42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87" name="矩形 218"/>
          <p:cNvSpPr txBox="1"/>
          <p:nvPr/>
        </p:nvSpPr>
        <p:spPr>
          <a:xfrm>
            <a:off x="8327541" y="4717782"/>
            <a:ext cx="1179795" cy="1980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6980" tIns="26980" rIns="26980" bIns="26980">
            <a:spAutoFit/>
          </a:bodyPr>
          <a:lstStyle/>
          <a:p>
            <a:pPr algn="ctr" defTabSz="539604">
              <a:defRPr sz="25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제</a:t>
            </a:r>
            <a:r>
              <a:rPr lang="en-US" altLang="ko-KR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3</a:t>
            </a: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자 </a:t>
            </a:r>
            <a:r>
              <a:rPr lang="en-US" altLang="ko-KR" sz="933" b="1" dirty="0" err="1">
                <a:solidFill>
                  <a:srgbClr val="001F37"/>
                </a:solidFill>
                <a:latin typeface="Gilroy-Bold" panose="00000800000000000000" pitchFamily="50" charset="0"/>
              </a:rPr>
              <a:t>AIoT</a:t>
            </a:r>
            <a:r>
              <a:rPr lang="en-US" altLang="ko-KR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 </a:t>
            </a: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장치 통합</a:t>
            </a:r>
            <a:endParaRPr sz="933" b="1" dirty="0">
              <a:solidFill>
                <a:srgbClr val="001F37"/>
              </a:solidFill>
              <a:latin typeface="Gilroy-Bold" panose="00000800000000000000" pitchFamily="50" charset="0"/>
            </a:endParaRPr>
          </a:p>
        </p:txBody>
      </p:sp>
      <p:sp>
        <p:nvSpPr>
          <p:cNvPr id="288" name="文本框 99"/>
          <p:cNvSpPr txBox="1"/>
          <p:nvPr/>
        </p:nvSpPr>
        <p:spPr>
          <a:xfrm>
            <a:off x="8022373" y="5475775"/>
            <a:ext cx="895172" cy="136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algn="ctr" defTabSz="539604">
              <a:lnSpc>
                <a:spcPct val="80000"/>
              </a:lnSpc>
              <a:defRPr sz="13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소방 장비</a:t>
            </a:r>
            <a:endParaRPr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89" name="文本框 215"/>
          <p:cNvSpPr txBox="1"/>
          <p:nvPr/>
        </p:nvSpPr>
        <p:spPr>
          <a:xfrm>
            <a:off x="9184124" y="5475775"/>
            <a:ext cx="423178" cy="157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6980" tIns="26980" rIns="26980" bIns="26980">
            <a:spAutoFit/>
          </a:bodyPr>
          <a:lstStyle>
            <a:lvl1pPr defTabSz="1828800">
              <a:defRPr sz="13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 algn="ctr"/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조명 장치</a:t>
            </a:r>
            <a:endParaRPr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90" name="文本框 216"/>
          <p:cNvSpPr txBox="1"/>
          <p:nvPr/>
        </p:nvSpPr>
        <p:spPr>
          <a:xfrm>
            <a:off x="8249934" y="6084353"/>
            <a:ext cx="423178" cy="157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6980" tIns="26980" rIns="26980" bIns="26980">
            <a:spAutoFit/>
          </a:bodyPr>
          <a:lstStyle>
            <a:lvl1pPr defTabSz="1828800">
              <a:defRPr sz="13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 algn="ctr"/>
            <a:r>
              <a:rPr sz="667" dirty="0">
                <a:solidFill>
                  <a:srgbClr val="001F37"/>
                </a:solidFill>
                <a:latin typeface="Gilroy" panose="00000500000000000000" pitchFamily="50" charset="0"/>
              </a:rPr>
              <a:t>UPS </a:t>
            </a:r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장치</a:t>
            </a:r>
            <a:endParaRPr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91" name="文本框 217"/>
          <p:cNvSpPr txBox="1"/>
          <p:nvPr/>
        </p:nvSpPr>
        <p:spPr>
          <a:xfrm>
            <a:off x="8926544" y="6084353"/>
            <a:ext cx="938477" cy="157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>
            <a:lvl1pPr algn="ctr" defTabSz="1828800">
              <a:lnSpc>
                <a:spcPct val="90000"/>
              </a:lnSpc>
              <a:defRPr sz="13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에너지 소비 센서</a:t>
            </a:r>
            <a:endParaRPr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300" name="矩形"/>
          <p:cNvSpPr/>
          <p:nvPr/>
        </p:nvSpPr>
        <p:spPr>
          <a:xfrm>
            <a:off x="2544233" y="4633875"/>
            <a:ext cx="5127441" cy="1711285"/>
          </a:xfrm>
          <a:prstGeom prst="roundRect">
            <a:avLst>
              <a:gd name="adj" fmla="val 7761"/>
            </a:avLst>
          </a:prstGeom>
          <a:gradFill>
            <a:gsLst>
              <a:gs pos="57000">
                <a:srgbClr val="E4EBFC">
                  <a:alpha val="50000"/>
                </a:srgbClr>
              </a:gs>
              <a:gs pos="100000">
                <a:srgbClr val="F5F7FE">
                  <a:alpha val="95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42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40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301" name="矩形 205"/>
          <p:cNvSpPr txBox="1"/>
          <p:nvPr/>
        </p:nvSpPr>
        <p:spPr>
          <a:xfrm>
            <a:off x="2614782" y="5077870"/>
            <a:ext cx="1061535" cy="1131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6980" tIns="26980" rIns="26980" bIns="26980">
            <a:spAutoFit/>
          </a:bodyPr>
          <a:lstStyle/>
          <a:p>
            <a:pPr defTabSz="539604">
              <a:lnSpc>
                <a:spcPct val="150000"/>
              </a:lnSpc>
              <a:defRPr sz="2500">
                <a:solidFill>
                  <a:srgbClr val="599AFC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b="1" dirty="0" err="1">
                <a:solidFill>
                  <a:srgbClr val="001F37"/>
                </a:solidFill>
                <a:latin typeface="Gilroy-Bold" panose="00000800000000000000" pitchFamily="50" charset="0"/>
              </a:rPr>
              <a:t>하이크비전의</a:t>
            </a:r>
            <a:endParaRPr lang="en-US" altLang="ko-KR" sz="933" b="1" dirty="0">
              <a:solidFill>
                <a:srgbClr val="001F37"/>
              </a:solidFill>
              <a:latin typeface="Gilroy-Bold" panose="00000800000000000000" pitchFamily="50" charset="0"/>
            </a:endParaRPr>
          </a:p>
          <a:p>
            <a:pPr defTabSz="539604">
              <a:lnSpc>
                <a:spcPct val="150000"/>
              </a:lnSpc>
              <a:defRPr sz="2500">
                <a:solidFill>
                  <a:srgbClr val="599AFC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약 </a:t>
            </a:r>
            <a:r>
              <a:rPr lang="en-US" altLang="ko-KR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30,000</a:t>
            </a: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개에  달하는</a:t>
            </a:r>
            <a:endParaRPr lang="en-US" altLang="ko-KR" sz="933" b="1" dirty="0">
              <a:solidFill>
                <a:srgbClr val="001F37"/>
              </a:solidFill>
              <a:latin typeface="Gilroy-Bold" panose="00000800000000000000" pitchFamily="50" charset="0"/>
            </a:endParaRPr>
          </a:p>
          <a:p>
            <a:pPr defTabSz="539604">
              <a:lnSpc>
                <a:spcPct val="150000"/>
              </a:lnSpc>
              <a:defRPr sz="2500">
                <a:solidFill>
                  <a:srgbClr val="599AFC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en-US" altLang="ko-KR" sz="933" b="1" dirty="0" err="1">
                <a:solidFill>
                  <a:srgbClr val="001F37"/>
                </a:solidFill>
                <a:latin typeface="Gilroy-Bold" panose="00000800000000000000" pitchFamily="50" charset="0"/>
              </a:rPr>
              <a:t>AIoT</a:t>
            </a:r>
            <a:r>
              <a:rPr lang="en-US" altLang="ko-KR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 </a:t>
            </a:r>
            <a:r>
              <a:rPr lang="ko-KR" altLang="en-US" sz="933" b="1" dirty="0">
                <a:solidFill>
                  <a:srgbClr val="001F37"/>
                </a:solidFill>
                <a:latin typeface="Gilroy-Bold" panose="00000800000000000000" pitchFamily="50" charset="0"/>
              </a:rPr>
              <a:t>하드웨어 제품 모델</a:t>
            </a:r>
            <a:endParaRPr sz="933" b="1" dirty="0">
              <a:solidFill>
                <a:srgbClr val="001F37"/>
              </a:solidFill>
              <a:latin typeface="Gilroy-Bold" panose="00000800000000000000" pitchFamily="5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2453" y="5289881"/>
            <a:ext cx="553357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영상 인식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6044270" y="5289881"/>
            <a:ext cx="524503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네트워킹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6803991" y="5289881"/>
            <a:ext cx="609462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>
                <a:solidFill>
                  <a:srgbClr val="001F37"/>
                </a:solidFill>
                <a:latin typeface="Gilroy" panose="00000500000000000000" pitchFamily="50" charset="0"/>
              </a:rPr>
              <a:t>디스플레이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3795608" y="6031527"/>
            <a:ext cx="439544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열화상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387668" y="6050305"/>
            <a:ext cx="668773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컨트롤</a:t>
            </a:r>
            <a:r>
              <a:rPr lang="en-US" altLang="ko-KR" sz="667" dirty="0">
                <a:solidFill>
                  <a:srgbClr val="001F37"/>
                </a:solidFill>
                <a:latin typeface="Gilroy" panose="00000500000000000000" pitchFamily="50" charset="0"/>
              </a:rPr>
              <a:t>&amp;</a:t>
            </a:r>
            <a:r>
              <a:rPr lang="ko-KR" altLang="en-US" sz="667" dirty="0" err="1">
                <a:solidFill>
                  <a:srgbClr val="001F37"/>
                </a:solidFill>
                <a:latin typeface="Gilroy" panose="00000500000000000000" pitchFamily="50" charset="0"/>
              </a:rPr>
              <a:t>알람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259718" y="6057439"/>
            <a:ext cx="668773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오디오</a:t>
            </a:r>
            <a:r>
              <a:rPr lang="en-US" altLang="ko-KR" sz="667" dirty="0">
                <a:solidFill>
                  <a:srgbClr val="001F37"/>
                </a:solidFill>
                <a:latin typeface="Gilroy" panose="00000500000000000000" pitchFamily="50" charset="0"/>
              </a:rPr>
              <a:t>&amp;</a:t>
            </a:r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센서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6140317" y="6055721"/>
            <a:ext cx="439544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레이더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835590" y="6043739"/>
            <a:ext cx="524503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 err="1">
                <a:solidFill>
                  <a:srgbClr val="001F37"/>
                </a:solidFill>
                <a:latin typeface="Gilroy" panose="00000500000000000000" pitchFamily="50" charset="0"/>
              </a:rPr>
              <a:t>보안검사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00329" y="4936739"/>
            <a:ext cx="570204" cy="335421"/>
            <a:chOff x="2913654" y="3768142"/>
            <a:chExt cx="427387" cy="251409"/>
          </a:xfrm>
        </p:grpSpPr>
        <p:pic>
          <p:nvPicPr>
            <p:cNvPr id="233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7712" b="26624"/>
            <a:stretch/>
          </p:blipFill>
          <p:spPr bwMode="auto">
            <a:xfrm>
              <a:off x="2913654" y="3844925"/>
              <a:ext cx="375514" cy="17462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688" y="3768142"/>
              <a:ext cx="236353" cy="24070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4" name="文本框 223"/>
          <p:cNvSpPr txBox="1"/>
          <p:nvPr/>
        </p:nvSpPr>
        <p:spPr>
          <a:xfrm>
            <a:off x="4736698" y="5289881"/>
            <a:ext cx="922047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7" dirty="0">
                <a:solidFill>
                  <a:srgbClr val="001F37"/>
                </a:solidFill>
                <a:latin typeface="Gilroy" panose="00000500000000000000" pitchFamily="50" charset="0"/>
              </a:rPr>
              <a:t>스토리지 및 컴퓨팅</a:t>
            </a:r>
            <a:endParaRPr lang="zh-CN" altLang="en-US" sz="667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78698" y="5559520"/>
            <a:ext cx="580369" cy="434625"/>
            <a:chOff x="2350672" y="4281259"/>
            <a:chExt cx="271571" cy="203373"/>
          </a:xfrm>
        </p:grpSpPr>
        <p:pic>
          <p:nvPicPr>
            <p:cNvPr id="369" name="图片 368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0672" y="4362859"/>
              <a:ext cx="248255" cy="121773"/>
            </a:xfrm>
            <a:prstGeom prst="rect">
              <a:avLst/>
            </a:prstGeom>
          </p:spPr>
        </p:pic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7513" y="4281259"/>
              <a:ext cx="124730" cy="176432"/>
            </a:xfrm>
            <a:prstGeom prst="rect">
              <a:avLst/>
            </a:prstGeom>
          </p:spPr>
        </p:pic>
      </p:grpSp>
      <p:grpSp>
        <p:nvGrpSpPr>
          <p:cNvPr id="134" name="组合 133"/>
          <p:cNvGrpSpPr/>
          <p:nvPr/>
        </p:nvGrpSpPr>
        <p:grpSpPr>
          <a:xfrm>
            <a:off x="2901611" y="2811445"/>
            <a:ext cx="560709" cy="398811"/>
            <a:chOff x="3258282" y="5277865"/>
            <a:chExt cx="1884360" cy="1340270"/>
          </a:xfrm>
        </p:grpSpPr>
        <p:sp>
          <p:nvSpPr>
            <p:cNvPr id="135" name="左右箭头 31">
              <a:extLst>
                <a:ext uri="{FF2B5EF4-FFF2-40B4-BE49-F238E27FC236}">
                  <a16:creationId xmlns:a16="http://schemas.microsoft.com/office/drawing/2014/main" id="{709D44B2-25C5-990E-03D1-CBA692122EA3}"/>
                </a:ext>
              </a:extLst>
            </p:cNvPr>
            <p:cNvSpPr/>
            <p:nvPr/>
          </p:nvSpPr>
          <p:spPr>
            <a:xfrm rot="16200000">
              <a:off x="3619261" y="4916887"/>
              <a:ext cx="1130153" cy="185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637" y="5400"/>
                  </a:lnTo>
                  <a:lnTo>
                    <a:pt x="5637" y="0"/>
                  </a:lnTo>
                  <a:lnTo>
                    <a:pt x="21600" y="10800"/>
                  </a:lnTo>
                  <a:lnTo>
                    <a:pt x="5637" y="21600"/>
                  </a:lnTo>
                  <a:lnTo>
                    <a:pt x="5637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26195">
                  <a:schemeClr val="accent3">
                    <a:lumMod val="40000"/>
                    <a:lumOff val="60000"/>
                    <a:alpha val="50000"/>
                  </a:schemeClr>
                </a:gs>
                <a:gs pos="88125">
                  <a:schemeClr val="accent3">
                    <a:lumMod val="20000"/>
                    <a:lumOff val="80000"/>
                    <a:alpha val="6000"/>
                  </a:schemeClr>
                </a:gs>
              </a:gsLst>
              <a:path path="shape">
                <a:fillToRect l="100091" t="50761" r="-91" b="49238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36" name="左右箭头 31">
              <a:extLst>
                <a:ext uri="{FF2B5EF4-FFF2-40B4-BE49-F238E27FC236}">
                  <a16:creationId xmlns:a16="http://schemas.microsoft.com/office/drawing/2014/main" id="{F6B71100-A662-31C3-4C40-53DDB419C58A}"/>
                </a:ext>
              </a:extLst>
            </p:cNvPr>
            <p:cNvSpPr/>
            <p:nvPr/>
          </p:nvSpPr>
          <p:spPr>
            <a:xfrm rot="16200000">
              <a:off x="3616728" y="5092221"/>
              <a:ext cx="1167468" cy="1884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878" y="5400"/>
                  </a:lnTo>
                  <a:lnTo>
                    <a:pt x="5878" y="0"/>
                  </a:lnTo>
                  <a:lnTo>
                    <a:pt x="21600" y="10800"/>
                  </a:lnTo>
                  <a:lnTo>
                    <a:pt x="5878" y="21600"/>
                  </a:lnTo>
                  <a:lnTo>
                    <a:pt x="5878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33238">
                  <a:schemeClr val="accent3">
                    <a:lumMod val="60000"/>
                    <a:lumOff val="40000"/>
                  </a:schemeClr>
                </a:gs>
                <a:gs pos="94000">
                  <a:schemeClr val="accent3">
                    <a:lumMod val="20000"/>
                    <a:lumOff val="80000"/>
                    <a:alpha val="46000"/>
                  </a:schemeClr>
                </a:gs>
              </a:gsLst>
              <a:lin ang="10800000" scaled="1"/>
              <a:tileRect/>
            </a:gradFill>
            <a:ln w="3175" cap="flat">
              <a:noFill/>
              <a:miter lim="400000"/>
            </a:ln>
            <a:effectLst/>
          </p:spPr>
          <p:txBody>
            <a:bodyPr wrap="square" lIns="6745" tIns="6745" rIns="6745" bIns="6745" numCol="1" anchor="ctr">
              <a:noAutofit/>
            </a:bodyPr>
            <a:lstStyle/>
            <a:p>
              <a:pPr defTabSz="38023">
                <a:defRPr sz="400">
                  <a:solidFill>
                    <a:srgbClr val="3D90F7"/>
                  </a:solidFill>
                </a:defRPr>
              </a:pPr>
              <a:endParaRPr sz="1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37" name="左右箭头 31">
              <a:extLst>
                <a:ext uri="{FF2B5EF4-FFF2-40B4-BE49-F238E27FC236}">
                  <a16:creationId xmlns:a16="http://schemas.microsoft.com/office/drawing/2014/main" id="{42993052-CC25-4E69-D64E-5364A4DB1A3F}"/>
                </a:ext>
              </a:extLst>
            </p:cNvPr>
            <p:cNvSpPr/>
            <p:nvPr/>
          </p:nvSpPr>
          <p:spPr>
            <a:xfrm rot="16200000" flipH="1">
              <a:off x="4013382" y="5083289"/>
              <a:ext cx="341910" cy="75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26892">
                  <a:srgbClr val="1BC4FF">
                    <a:alpha val="60000"/>
                  </a:srgbClr>
                </a:gs>
                <a:gs pos="78786">
                  <a:schemeClr val="accent3">
                    <a:lumMod val="60000"/>
                    <a:lumOff val="40000"/>
                    <a:alpha val="12000"/>
                  </a:schemeClr>
                </a:gs>
              </a:gsLst>
              <a:path path="shape">
                <a:fillToRect l="2983" t="50537" r="97016" b="49462"/>
              </a:path>
            </a:gradFill>
            <a:ln w="3175" cap="flat">
              <a:noFill/>
              <a:miter lim="400000"/>
            </a:ln>
            <a:effectLst>
              <a:glow rad="152400">
                <a:schemeClr val="bg1">
                  <a:alpha val="10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38" name="左右箭头 31">
              <a:extLst>
                <a:ext uri="{FF2B5EF4-FFF2-40B4-BE49-F238E27FC236}">
                  <a16:creationId xmlns:a16="http://schemas.microsoft.com/office/drawing/2014/main" id="{F9F8A716-236E-4CD9-0EF6-A9B092A989FA}"/>
                </a:ext>
              </a:extLst>
            </p:cNvPr>
            <p:cNvSpPr/>
            <p:nvPr/>
          </p:nvSpPr>
          <p:spPr>
            <a:xfrm rot="16200000" flipH="1">
              <a:off x="3813502" y="4985189"/>
              <a:ext cx="773915" cy="1715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BC4FF">
                    <a:alpha val="69000"/>
                  </a:srgbClr>
                </a:gs>
                <a:gs pos="74926">
                  <a:schemeClr val="accent3">
                    <a:lumMod val="40000"/>
                    <a:lumOff val="60000"/>
                    <a:alpha val="6000"/>
                  </a:schemeClr>
                </a:gs>
              </a:gsLst>
              <a:path path="shape">
                <a:fillToRect l="1761" t="50204" r="98238" b="49795"/>
              </a:path>
            </a:gradFill>
            <a:ln w="3175" cap="flat">
              <a:noFill/>
              <a:miter lim="400000"/>
            </a:ln>
            <a:effectLst>
              <a:glow rad="177800">
                <a:schemeClr val="bg1">
                  <a:alpha val="24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258239" y="5009598"/>
            <a:ext cx="435168" cy="422649"/>
            <a:chOff x="6996493" y="3346481"/>
            <a:chExt cx="183464" cy="178185"/>
          </a:xfrm>
        </p:grpSpPr>
        <p:sp>
          <p:nvSpPr>
            <p:cNvPr id="142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43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178127" y="5009571"/>
            <a:ext cx="435168" cy="422648"/>
            <a:chOff x="6996493" y="3346481"/>
            <a:chExt cx="183464" cy="178185"/>
          </a:xfrm>
        </p:grpSpPr>
        <p:sp>
          <p:nvSpPr>
            <p:cNvPr id="145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46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38" y="335647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258239" y="5650141"/>
            <a:ext cx="435168" cy="422649"/>
            <a:chOff x="6996493" y="3346481"/>
            <a:chExt cx="183464" cy="178185"/>
          </a:xfrm>
        </p:grpSpPr>
        <p:sp>
          <p:nvSpPr>
            <p:cNvPr id="148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49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9178127" y="5650113"/>
            <a:ext cx="435168" cy="422648"/>
            <a:chOff x="6996493" y="3346481"/>
            <a:chExt cx="183464" cy="178185"/>
          </a:xfrm>
        </p:grpSpPr>
        <p:sp>
          <p:nvSpPr>
            <p:cNvPr id="151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52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38" y="335647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803" y="5092042"/>
            <a:ext cx="265605" cy="265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221" y="5075953"/>
            <a:ext cx="262939" cy="2629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906" y="5737061"/>
            <a:ext cx="241399" cy="2413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356" y="5700002"/>
            <a:ext cx="301913" cy="301913"/>
          </a:xfrm>
          <a:prstGeom prst="rect">
            <a:avLst/>
          </a:prstGeom>
        </p:spPr>
      </p:pic>
      <p:sp>
        <p:nvSpPr>
          <p:cNvPr id="212" name="矩形 211"/>
          <p:cNvSpPr/>
          <p:nvPr/>
        </p:nvSpPr>
        <p:spPr>
          <a:xfrm>
            <a:off x="579730" y="286487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오픈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 아키텍처 </a:t>
            </a:r>
            <a:r>
              <a:rPr lang="en-US" altLang="ko-KR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&amp; 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에코시스템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8925547" y="2811445"/>
            <a:ext cx="560709" cy="398811"/>
            <a:chOff x="3258282" y="5277865"/>
            <a:chExt cx="1884360" cy="1340270"/>
          </a:xfrm>
        </p:grpSpPr>
        <p:sp>
          <p:nvSpPr>
            <p:cNvPr id="170" name="左右箭头 31">
              <a:extLst>
                <a:ext uri="{FF2B5EF4-FFF2-40B4-BE49-F238E27FC236}">
                  <a16:creationId xmlns:a16="http://schemas.microsoft.com/office/drawing/2014/main" id="{709D44B2-25C5-990E-03D1-CBA692122EA3}"/>
                </a:ext>
              </a:extLst>
            </p:cNvPr>
            <p:cNvSpPr/>
            <p:nvPr/>
          </p:nvSpPr>
          <p:spPr>
            <a:xfrm rot="16200000">
              <a:off x="3619261" y="4916887"/>
              <a:ext cx="1130153" cy="185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637" y="5400"/>
                  </a:lnTo>
                  <a:lnTo>
                    <a:pt x="5637" y="0"/>
                  </a:lnTo>
                  <a:lnTo>
                    <a:pt x="21600" y="10800"/>
                  </a:lnTo>
                  <a:lnTo>
                    <a:pt x="5637" y="21600"/>
                  </a:lnTo>
                  <a:lnTo>
                    <a:pt x="5637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26195">
                  <a:schemeClr val="accent3">
                    <a:lumMod val="40000"/>
                    <a:lumOff val="60000"/>
                    <a:alpha val="50000"/>
                  </a:schemeClr>
                </a:gs>
                <a:gs pos="88125">
                  <a:schemeClr val="accent3">
                    <a:lumMod val="20000"/>
                    <a:lumOff val="80000"/>
                    <a:alpha val="6000"/>
                  </a:schemeClr>
                </a:gs>
              </a:gsLst>
              <a:path path="shape">
                <a:fillToRect l="100091" t="50761" r="-91" b="49238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1" name="左右箭头 31">
              <a:extLst>
                <a:ext uri="{FF2B5EF4-FFF2-40B4-BE49-F238E27FC236}">
                  <a16:creationId xmlns:a16="http://schemas.microsoft.com/office/drawing/2014/main" id="{F6B71100-A662-31C3-4C40-53DDB419C58A}"/>
                </a:ext>
              </a:extLst>
            </p:cNvPr>
            <p:cNvSpPr/>
            <p:nvPr/>
          </p:nvSpPr>
          <p:spPr>
            <a:xfrm rot="16200000">
              <a:off x="3616728" y="5092221"/>
              <a:ext cx="1167468" cy="1884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878" y="5400"/>
                  </a:lnTo>
                  <a:lnTo>
                    <a:pt x="5878" y="0"/>
                  </a:lnTo>
                  <a:lnTo>
                    <a:pt x="21600" y="10800"/>
                  </a:lnTo>
                  <a:lnTo>
                    <a:pt x="5878" y="21600"/>
                  </a:lnTo>
                  <a:lnTo>
                    <a:pt x="5878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33238">
                  <a:schemeClr val="accent3">
                    <a:lumMod val="60000"/>
                    <a:lumOff val="40000"/>
                  </a:schemeClr>
                </a:gs>
                <a:gs pos="94000">
                  <a:schemeClr val="accent3">
                    <a:lumMod val="20000"/>
                    <a:lumOff val="80000"/>
                    <a:alpha val="46000"/>
                  </a:schemeClr>
                </a:gs>
              </a:gsLst>
              <a:lin ang="10800000" scaled="1"/>
              <a:tileRect/>
            </a:gradFill>
            <a:ln w="3175" cap="flat">
              <a:noFill/>
              <a:miter lim="400000"/>
            </a:ln>
            <a:effectLst/>
          </p:spPr>
          <p:txBody>
            <a:bodyPr wrap="square" lIns="6745" tIns="6745" rIns="6745" bIns="6745" numCol="1" anchor="ctr">
              <a:noAutofit/>
            </a:bodyPr>
            <a:lstStyle/>
            <a:p>
              <a:pPr defTabSz="38023">
                <a:defRPr sz="400">
                  <a:solidFill>
                    <a:srgbClr val="3D90F7"/>
                  </a:solidFill>
                </a:defRPr>
              </a:pPr>
              <a:endParaRPr sz="1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2" name="左右箭头 31">
              <a:extLst>
                <a:ext uri="{FF2B5EF4-FFF2-40B4-BE49-F238E27FC236}">
                  <a16:creationId xmlns:a16="http://schemas.microsoft.com/office/drawing/2014/main" id="{42993052-CC25-4E69-D64E-5364A4DB1A3F}"/>
                </a:ext>
              </a:extLst>
            </p:cNvPr>
            <p:cNvSpPr/>
            <p:nvPr/>
          </p:nvSpPr>
          <p:spPr>
            <a:xfrm rot="16200000" flipH="1">
              <a:off x="4013382" y="5083289"/>
              <a:ext cx="341910" cy="75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26892">
                  <a:srgbClr val="1BC4FF">
                    <a:alpha val="60000"/>
                  </a:srgbClr>
                </a:gs>
                <a:gs pos="78786">
                  <a:schemeClr val="accent3">
                    <a:lumMod val="60000"/>
                    <a:lumOff val="40000"/>
                    <a:alpha val="12000"/>
                  </a:schemeClr>
                </a:gs>
              </a:gsLst>
              <a:path path="shape">
                <a:fillToRect l="2983" t="50537" r="97016" b="49462"/>
              </a:path>
            </a:gradFill>
            <a:ln w="3175" cap="flat">
              <a:noFill/>
              <a:miter lim="400000"/>
            </a:ln>
            <a:effectLst>
              <a:glow rad="152400">
                <a:schemeClr val="bg1">
                  <a:alpha val="10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3" name="左右箭头 31">
              <a:extLst>
                <a:ext uri="{FF2B5EF4-FFF2-40B4-BE49-F238E27FC236}">
                  <a16:creationId xmlns:a16="http://schemas.microsoft.com/office/drawing/2014/main" id="{F9F8A716-236E-4CD9-0EF6-A9B092A989FA}"/>
                </a:ext>
              </a:extLst>
            </p:cNvPr>
            <p:cNvSpPr/>
            <p:nvPr/>
          </p:nvSpPr>
          <p:spPr>
            <a:xfrm rot="16200000" flipH="1">
              <a:off x="3813502" y="4985189"/>
              <a:ext cx="773915" cy="1715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BC4FF">
                    <a:alpha val="69000"/>
                  </a:srgbClr>
                </a:gs>
                <a:gs pos="74926">
                  <a:schemeClr val="accent3">
                    <a:lumMod val="40000"/>
                    <a:lumOff val="60000"/>
                    <a:alpha val="6000"/>
                  </a:schemeClr>
                </a:gs>
              </a:gsLst>
              <a:path path="shape">
                <a:fillToRect l="1761" t="50204" r="98238" b="49795"/>
              </a:path>
            </a:gradFill>
            <a:ln w="3175" cap="flat">
              <a:noFill/>
              <a:miter lim="400000"/>
            </a:ln>
            <a:effectLst>
              <a:glow rad="177800">
                <a:schemeClr val="bg1">
                  <a:alpha val="24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2901611" y="4233188"/>
            <a:ext cx="560709" cy="398811"/>
            <a:chOff x="3258282" y="5277865"/>
            <a:chExt cx="1884360" cy="1340270"/>
          </a:xfrm>
        </p:grpSpPr>
        <p:sp>
          <p:nvSpPr>
            <p:cNvPr id="175" name="左右箭头 31">
              <a:extLst>
                <a:ext uri="{FF2B5EF4-FFF2-40B4-BE49-F238E27FC236}">
                  <a16:creationId xmlns:a16="http://schemas.microsoft.com/office/drawing/2014/main" id="{709D44B2-25C5-990E-03D1-CBA692122EA3}"/>
                </a:ext>
              </a:extLst>
            </p:cNvPr>
            <p:cNvSpPr/>
            <p:nvPr/>
          </p:nvSpPr>
          <p:spPr>
            <a:xfrm rot="16200000">
              <a:off x="3619261" y="4916887"/>
              <a:ext cx="1130153" cy="185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637" y="5400"/>
                  </a:lnTo>
                  <a:lnTo>
                    <a:pt x="5637" y="0"/>
                  </a:lnTo>
                  <a:lnTo>
                    <a:pt x="21600" y="10800"/>
                  </a:lnTo>
                  <a:lnTo>
                    <a:pt x="5637" y="21600"/>
                  </a:lnTo>
                  <a:lnTo>
                    <a:pt x="5637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26195">
                  <a:schemeClr val="accent3">
                    <a:lumMod val="40000"/>
                    <a:lumOff val="60000"/>
                    <a:alpha val="50000"/>
                  </a:schemeClr>
                </a:gs>
                <a:gs pos="88125">
                  <a:schemeClr val="accent3">
                    <a:lumMod val="20000"/>
                    <a:lumOff val="80000"/>
                    <a:alpha val="6000"/>
                  </a:schemeClr>
                </a:gs>
              </a:gsLst>
              <a:path path="shape">
                <a:fillToRect l="100091" t="50761" r="-91" b="49238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6" name="左右箭头 31">
              <a:extLst>
                <a:ext uri="{FF2B5EF4-FFF2-40B4-BE49-F238E27FC236}">
                  <a16:creationId xmlns:a16="http://schemas.microsoft.com/office/drawing/2014/main" id="{F6B71100-A662-31C3-4C40-53DDB419C58A}"/>
                </a:ext>
              </a:extLst>
            </p:cNvPr>
            <p:cNvSpPr/>
            <p:nvPr/>
          </p:nvSpPr>
          <p:spPr>
            <a:xfrm rot="16200000">
              <a:off x="3616728" y="5092221"/>
              <a:ext cx="1167468" cy="1884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878" y="5400"/>
                  </a:lnTo>
                  <a:lnTo>
                    <a:pt x="5878" y="0"/>
                  </a:lnTo>
                  <a:lnTo>
                    <a:pt x="21600" y="10800"/>
                  </a:lnTo>
                  <a:lnTo>
                    <a:pt x="5878" y="21600"/>
                  </a:lnTo>
                  <a:lnTo>
                    <a:pt x="5878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33238">
                  <a:schemeClr val="accent3">
                    <a:lumMod val="60000"/>
                    <a:lumOff val="40000"/>
                  </a:schemeClr>
                </a:gs>
                <a:gs pos="94000">
                  <a:schemeClr val="accent3">
                    <a:lumMod val="20000"/>
                    <a:lumOff val="80000"/>
                    <a:alpha val="46000"/>
                  </a:schemeClr>
                </a:gs>
              </a:gsLst>
              <a:lin ang="10800000" scaled="1"/>
              <a:tileRect/>
            </a:gradFill>
            <a:ln w="3175" cap="flat">
              <a:noFill/>
              <a:miter lim="400000"/>
            </a:ln>
            <a:effectLst/>
          </p:spPr>
          <p:txBody>
            <a:bodyPr wrap="square" lIns="6745" tIns="6745" rIns="6745" bIns="6745" numCol="1" anchor="ctr">
              <a:noAutofit/>
            </a:bodyPr>
            <a:lstStyle/>
            <a:p>
              <a:pPr defTabSz="38023">
                <a:defRPr sz="400">
                  <a:solidFill>
                    <a:srgbClr val="3D90F7"/>
                  </a:solidFill>
                </a:defRPr>
              </a:pPr>
              <a:endParaRPr sz="1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7" name="左右箭头 31">
              <a:extLst>
                <a:ext uri="{FF2B5EF4-FFF2-40B4-BE49-F238E27FC236}">
                  <a16:creationId xmlns:a16="http://schemas.microsoft.com/office/drawing/2014/main" id="{42993052-CC25-4E69-D64E-5364A4DB1A3F}"/>
                </a:ext>
              </a:extLst>
            </p:cNvPr>
            <p:cNvSpPr/>
            <p:nvPr/>
          </p:nvSpPr>
          <p:spPr>
            <a:xfrm rot="16200000" flipH="1">
              <a:off x="4013382" y="5083289"/>
              <a:ext cx="341910" cy="75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26892">
                  <a:srgbClr val="1BC4FF">
                    <a:alpha val="60000"/>
                  </a:srgbClr>
                </a:gs>
                <a:gs pos="78786">
                  <a:schemeClr val="accent3">
                    <a:lumMod val="60000"/>
                    <a:lumOff val="40000"/>
                    <a:alpha val="12000"/>
                  </a:schemeClr>
                </a:gs>
              </a:gsLst>
              <a:path path="shape">
                <a:fillToRect l="2983" t="50537" r="97016" b="49462"/>
              </a:path>
            </a:gradFill>
            <a:ln w="3175" cap="flat">
              <a:noFill/>
              <a:miter lim="400000"/>
            </a:ln>
            <a:effectLst>
              <a:glow rad="152400">
                <a:schemeClr val="bg1">
                  <a:alpha val="10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8" name="左右箭头 31">
              <a:extLst>
                <a:ext uri="{FF2B5EF4-FFF2-40B4-BE49-F238E27FC236}">
                  <a16:creationId xmlns:a16="http://schemas.microsoft.com/office/drawing/2014/main" id="{F9F8A716-236E-4CD9-0EF6-A9B092A989FA}"/>
                </a:ext>
              </a:extLst>
            </p:cNvPr>
            <p:cNvSpPr/>
            <p:nvPr/>
          </p:nvSpPr>
          <p:spPr>
            <a:xfrm rot="16200000" flipH="1">
              <a:off x="3813502" y="4985189"/>
              <a:ext cx="773915" cy="1715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BC4FF">
                    <a:alpha val="69000"/>
                  </a:srgbClr>
                </a:gs>
                <a:gs pos="74926">
                  <a:schemeClr val="accent3">
                    <a:lumMod val="40000"/>
                    <a:lumOff val="60000"/>
                    <a:alpha val="6000"/>
                  </a:schemeClr>
                </a:gs>
              </a:gsLst>
              <a:path path="shape">
                <a:fillToRect l="1761" t="50204" r="98238" b="49795"/>
              </a:path>
            </a:gradFill>
            <a:ln w="3175" cap="flat">
              <a:noFill/>
              <a:miter lim="400000"/>
            </a:ln>
            <a:effectLst>
              <a:glow rad="177800">
                <a:schemeClr val="bg1">
                  <a:alpha val="24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8925547" y="4233188"/>
            <a:ext cx="560709" cy="398811"/>
            <a:chOff x="3258282" y="5277865"/>
            <a:chExt cx="1884360" cy="1340270"/>
          </a:xfrm>
        </p:grpSpPr>
        <p:sp>
          <p:nvSpPr>
            <p:cNvPr id="180" name="左右箭头 31">
              <a:extLst>
                <a:ext uri="{FF2B5EF4-FFF2-40B4-BE49-F238E27FC236}">
                  <a16:creationId xmlns:a16="http://schemas.microsoft.com/office/drawing/2014/main" id="{709D44B2-25C5-990E-03D1-CBA692122EA3}"/>
                </a:ext>
              </a:extLst>
            </p:cNvPr>
            <p:cNvSpPr/>
            <p:nvPr/>
          </p:nvSpPr>
          <p:spPr>
            <a:xfrm rot="16200000">
              <a:off x="3619261" y="4916887"/>
              <a:ext cx="1130153" cy="185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637" y="5400"/>
                  </a:lnTo>
                  <a:lnTo>
                    <a:pt x="5637" y="0"/>
                  </a:lnTo>
                  <a:lnTo>
                    <a:pt x="21600" y="10800"/>
                  </a:lnTo>
                  <a:lnTo>
                    <a:pt x="5637" y="21600"/>
                  </a:lnTo>
                  <a:lnTo>
                    <a:pt x="5637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26195">
                  <a:schemeClr val="accent3">
                    <a:lumMod val="40000"/>
                    <a:lumOff val="60000"/>
                    <a:alpha val="50000"/>
                  </a:schemeClr>
                </a:gs>
                <a:gs pos="88125">
                  <a:schemeClr val="accent3">
                    <a:lumMod val="20000"/>
                    <a:lumOff val="80000"/>
                    <a:alpha val="6000"/>
                  </a:schemeClr>
                </a:gs>
              </a:gsLst>
              <a:path path="shape">
                <a:fillToRect l="100091" t="50761" r="-91" b="49238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81" name="左右箭头 31">
              <a:extLst>
                <a:ext uri="{FF2B5EF4-FFF2-40B4-BE49-F238E27FC236}">
                  <a16:creationId xmlns:a16="http://schemas.microsoft.com/office/drawing/2014/main" id="{F6B71100-A662-31C3-4C40-53DDB419C58A}"/>
                </a:ext>
              </a:extLst>
            </p:cNvPr>
            <p:cNvSpPr/>
            <p:nvPr/>
          </p:nvSpPr>
          <p:spPr>
            <a:xfrm rot="16200000">
              <a:off x="3616728" y="5092221"/>
              <a:ext cx="1167468" cy="1884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878" y="5400"/>
                  </a:lnTo>
                  <a:lnTo>
                    <a:pt x="5878" y="0"/>
                  </a:lnTo>
                  <a:lnTo>
                    <a:pt x="21600" y="10800"/>
                  </a:lnTo>
                  <a:lnTo>
                    <a:pt x="5878" y="21600"/>
                  </a:lnTo>
                  <a:lnTo>
                    <a:pt x="5878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33238">
                  <a:schemeClr val="accent3">
                    <a:lumMod val="60000"/>
                    <a:lumOff val="40000"/>
                  </a:schemeClr>
                </a:gs>
                <a:gs pos="94000">
                  <a:schemeClr val="accent3">
                    <a:lumMod val="20000"/>
                    <a:lumOff val="80000"/>
                    <a:alpha val="46000"/>
                  </a:schemeClr>
                </a:gs>
              </a:gsLst>
              <a:lin ang="10800000" scaled="1"/>
              <a:tileRect/>
            </a:gradFill>
            <a:ln w="3175" cap="flat">
              <a:noFill/>
              <a:miter lim="400000"/>
            </a:ln>
            <a:effectLst/>
          </p:spPr>
          <p:txBody>
            <a:bodyPr wrap="square" lIns="6745" tIns="6745" rIns="6745" bIns="6745" numCol="1" anchor="ctr">
              <a:noAutofit/>
            </a:bodyPr>
            <a:lstStyle/>
            <a:p>
              <a:pPr defTabSz="38023">
                <a:defRPr sz="400">
                  <a:solidFill>
                    <a:srgbClr val="3D90F7"/>
                  </a:solidFill>
                </a:defRPr>
              </a:pPr>
              <a:endParaRPr sz="1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82" name="左右箭头 31">
              <a:extLst>
                <a:ext uri="{FF2B5EF4-FFF2-40B4-BE49-F238E27FC236}">
                  <a16:creationId xmlns:a16="http://schemas.microsoft.com/office/drawing/2014/main" id="{42993052-CC25-4E69-D64E-5364A4DB1A3F}"/>
                </a:ext>
              </a:extLst>
            </p:cNvPr>
            <p:cNvSpPr/>
            <p:nvPr/>
          </p:nvSpPr>
          <p:spPr>
            <a:xfrm rot="16200000" flipH="1">
              <a:off x="4013382" y="5083289"/>
              <a:ext cx="341910" cy="75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26892">
                  <a:srgbClr val="1BC4FF">
                    <a:alpha val="60000"/>
                  </a:srgbClr>
                </a:gs>
                <a:gs pos="78786">
                  <a:schemeClr val="accent3">
                    <a:lumMod val="60000"/>
                    <a:lumOff val="40000"/>
                    <a:alpha val="12000"/>
                  </a:schemeClr>
                </a:gs>
              </a:gsLst>
              <a:path path="shape">
                <a:fillToRect l="2983" t="50537" r="97016" b="49462"/>
              </a:path>
            </a:gradFill>
            <a:ln w="3175" cap="flat">
              <a:noFill/>
              <a:miter lim="400000"/>
            </a:ln>
            <a:effectLst>
              <a:glow rad="152400">
                <a:schemeClr val="bg1">
                  <a:alpha val="10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83" name="左右箭头 31">
              <a:extLst>
                <a:ext uri="{FF2B5EF4-FFF2-40B4-BE49-F238E27FC236}">
                  <a16:creationId xmlns:a16="http://schemas.microsoft.com/office/drawing/2014/main" id="{F9F8A716-236E-4CD9-0EF6-A9B092A989FA}"/>
                </a:ext>
              </a:extLst>
            </p:cNvPr>
            <p:cNvSpPr/>
            <p:nvPr/>
          </p:nvSpPr>
          <p:spPr>
            <a:xfrm rot="16200000" flipH="1">
              <a:off x="3813502" y="4985189"/>
              <a:ext cx="773915" cy="1715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BC4FF">
                    <a:alpha val="69000"/>
                  </a:srgbClr>
                </a:gs>
                <a:gs pos="74926">
                  <a:schemeClr val="accent3">
                    <a:lumMod val="40000"/>
                    <a:lumOff val="60000"/>
                    <a:alpha val="6000"/>
                  </a:schemeClr>
                </a:gs>
              </a:gsLst>
              <a:path path="shape">
                <a:fillToRect l="1761" t="50204" r="98238" b="49795"/>
              </a:path>
            </a:gradFill>
            <a:ln w="3175" cap="flat">
              <a:noFill/>
              <a:miter lim="400000"/>
            </a:ln>
            <a:effectLst>
              <a:glow rad="177800">
                <a:schemeClr val="bg1">
                  <a:alpha val="24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104065" y="4441853"/>
            <a:ext cx="471508" cy="329892"/>
            <a:chOff x="7578048" y="3331389"/>
            <a:chExt cx="353631" cy="247419"/>
          </a:xfrm>
        </p:grpSpPr>
        <p:grpSp>
          <p:nvGrpSpPr>
            <p:cNvPr id="159" name="组合 158"/>
            <p:cNvGrpSpPr/>
            <p:nvPr/>
          </p:nvGrpSpPr>
          <p:grpSpPr>
            <a:xfrm>
              <a:off x="7755128" y="3331389"/>
              <a:ext cx="176551" cy="247419"/>
              <a:chOff x="7993649" y="3603023"/>
              <a:chExt cx="482036" cy="675526"/>
            </a:xfrm>
          </p:grpSpPr>
          <p:sp>
            <p:nvSpPr>
              <p:cNvPr id="165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>
                <a:off x="8070534" y="3603023"/>
                <a:ext cx="405151" cy="663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66" name="左右箭头 31">
                <a:extLst>
                  <a:ext uri="{FF2B5EF4-FFF2-40B4-BE49-F238E27FC236}">
                    <a16:creationId xmlns:a16="http://schemas.microsoft.com/office/drawing/2014/main" id="{F6B71100-A662-31C3-4C40-53DDB419C58A}"/>
                  </a:ext>
                </a:extLst>
              </p:cNvPr>
              <p:cNvSpPr/>
              <p:nvPr/>
            </p:nvSpPr>
            <p:spPr>
              <a:xfrm>
                <a:off x="7993649" y="3603023"/>
                <a:ext cx="418528" cy="675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878" y="5400"/>
                    </a:lnTo>
                    <a:lnTo>
                      <a:pt x="5878" y="0"/>
                    </a:lnTo>
                    <a:lnTo>
                      <a:pt x="21600" y="10800"/>
                    </a:lnTo>
                    <a:lnTo>
                      <a:pt x="5878" y="21600"/>
                    </a:lnTo>
                    <a:lnTo>
                      <a:pt x="5878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33238">
                    <a:schemeClr val="accent3">
                      <a:alpha val="61000"/>
                      <a:lumMod val="60000"/>
                      <a:lumOff val="40000"/>
                    </a:schemeClr>
                  </a:gs>
                  <a:gs pos="94000">
                    <a:schemeClr val="accent3">
                      <a:lumMod val="20000"/>
                      <a:lumOff val="80000"/>
                      <a:alpha val="46000"/>
                    </a:schemeClr>
                  </a:gs>
                </a:gsLst>
                <a:lin ang="10800000" scaled="1"/>
                <a:tileRect/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745" tIns="6745" rIns="6745" bIns="6745" numCol="1" anchor="ctr">
                <a:noAutofit/>
              </a:bodyPr>
              <a:lstStyle/>
              <a:p>
                <a:pPr defTabSz="38023">
                  <a:defRPr sz="400">
                    <a:solidFill>
                      <a:srgbClr val="3D90F7"/>
                    </a:solidFill>
                  </a:defRPr>
                </a:pPr>
                <a:endParaRPr sz="1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67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flipH="1">
                <a:off x="8348303" y="3799155"/>
                <a:ext cx="122572" cy="271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68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flipH="1">
                <a:off x="8134389" y="3633288"/>
                <a:ext cx="277442" cy="614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 rot="10800000">
              <a:off x="7578048" y="3331389"/>
              <a:ext cx="176551" cy="247419"/>
              <a:chOff x="7993649" y="3603023"/>
              <a:chExt cx="482036" cy="675526"/>
            </a:xfrm>
          </p:grpSpPr>
          <p:sp>
            <p:nvSpPr>
              <p:cNvPr id="225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>
                <a:off x="8070534" y="3603023"/>
                <a:ext cx="405151" cy="663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35" name="左右箭头 31">
                <a:extLst>
                  <a:ext uri="{FF2B5EF4-FFF2-40B4-BE49-F238E27FC236}">
                    <a16:creationId xmlns:a16="http://schemas.microsoft.com/office/drawing/2014/main" id="{F6B71100-A662-31C3-4C40-53DDB419C58A}"/>
                  </a:ext>
                </a:extLst>
              </p:cNvPr>
              <p:cNvSpPr/>
              <p:nvPr/>
            </p:nvSpPr>
            <p:spPr>
              <a:xfrm>
                <a:off x="7993649" y="3603023"/>
                <a:ext cx="418528" cy="675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878" y="5400"/>
                    </a:lnTo>
                    <a:lnTo>
                      <a:pt x="5878" y="0"/>
                    </a:lnTo>
                    <a:lnTo>
                      <a:pt x="21600" y="10800"/>
                    </a:lnTo>
                    <a:lnTo>
                      <a:pt x="5878" y="21600"/>
                    </a:lnTo>
                    <a:lnTo>
                      <a:pt x="5878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33238">
                    <a:schemeClr val="accent3">
                      <a:alpha val="61000"/>
                      <a:lumMod val="60000"/>
                      <a:lumOff val="40000"/>
                    </a:schemeClr>
                  </a:gs>
                  <a:gs pos="94000">
                    <a:schemeClr val="accent3">
                      <a:lumMod val="20000"/>
                      <a:lumOff val="80000"/>
                      <a:alpha val="46000"/>
                    </a:schemeClr>
                  </a:gs>
                </a:gsLst>
                <a:lin ang="10800000" scaled="1"/>
                <a:tileRect/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745" tIns="6745" rIns="6745" bIns="6745" numCol="1" anchor="ctr">
                <a:noAutofit/>
              </a:bodyPr>
              <a:lstStyle/>
              <a:p>
                <a:pPr defTabSz="38023">
                  <a:defRPr sz="400">
                    <a:solidFill>
                      <a:srgbClr val="3D90F7"/>
                    </a:solidFill>
                  </a:defRPr>
                </a:pPr>
                <a:endParaRPr sz="1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36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flipH="1">
                <a:off x="8348303" y="3799155"/>
                <a:ext cx="122572" cy="271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37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flipH="1">
                <a:off x="8134389" y="3633288"/>
                <a:ext cx="277442" cy="614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</p:grpSp>
      </p:grpSp>
      <p:pic>
        <p:nvPicPr>
          <p:cNvPr id="129" name="图片 1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923" y="5483441"/>
            <a:ext cx="1103941" cy="620967"/>
          </a:xfrm>
          <a:prstGeom prst="rect">
            <a:avLst/>
          </a:prstGeom>
        </p:spPr>
      </p:pic>
      <p:pic>
        <p:nvPicPr>
          <p:cNvPr id="140" name="图片 139" descr="upload_post_object_v2_11371415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7230" y="5613340"/>
            <a:ext cx="299948" cy="335611"/>
          </a:xfrm>
          <a:prstGeom prst="rect">
            <a:avLst/>
          </a:prstGeom>
          <a:ln>
            <a:noFill/>
          </a:ln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01" y="5703623"/>
            <a:ext cx="583295" cy="3281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89" y="4816839"/>
            <a:ext cx="775473" cy="58160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240673" y="5442750"/>
            <a:ext cx="777380" cy="599185"/>
            <a:chOff x="-88153" y="2954599"/>
            <a:chExt cx="2839869" cy="21889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153" y="2954599"/>
              <a:ext cx="2839869" cy="159742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38120"/>
              <a:ext cx="2676229" cy="1505379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329" y="5732893"/>
            <a:ext cx="549428" cy="308779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282" y="5529634"/>
            <a:ext cx="293927" cy="5120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4987277" y="4752805"/>
            <a:ext cx="665747" cy="626324"/>
            <a:chOff x="3790977" y="3562815"/>
            <a:chExt cx="446432" cy="4199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977" y="3685191"/>
              <a:ext cx="446432" cy="297621"/>
            </a:xfrm>
            <a:prstGeom prst="rect">
              <a:avLst/>
            </a:prstGeom>
          </p:spPr>
        </p:pic>
        <p:pic>
          <p:nvPicPr>
            <p:cNvPr id="156" name="图片 155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263" y="3562815"/>
              <a:ext cx="361000" cy="361000"/>
            </a:xfrm>
            <a:prstGeom prst="rect">
              <a:avLst/>
            </a:prstGeom>
          </p:spPr>
        </p:pic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465" y="5044185"/>
            <a:ext cx="497337" cy="18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8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圆角矩形 439"/>
          <p:cNvSpPr/>
          <p:nvPr/>
        </p:nvSpPr>
        <p:spPr>
          <a:xfrm flipV="1">
            <a:off x="9583575" y="1987183"/>
            <a:ext cx="1679028" cy="4322780"/>
          </a:xfrm>
          <a:prstGeom prst="roundRect">
            <a:avLst>
              <a:gd name="adj" fmla="val 752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39" name="圆角矩形 438"/>
          <p:cNvSpPr/>
          <p:nvPr/>
        </p:nvSpPr>
        <p:spPr>
          <a:xfrm flipV="1">
            <a:off x="1883794" y="1987184"/>
            <a:ext cx="7517893" cy="701577"/>
          </a:xfrm>
          <a:prstGeom prst="roundRect">
            <a:avLst>
              <a:gd name="adj" fmla="val 18866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08" name="圆形"/>
          <p:cNvSpPr/>
          <p:nvPr/>
        </p:nvSpPr>
        <p:spPr>
          <a:xfrm>
            <a:off x="10058945" y="4403881"/>
            <a:ext cx="731056" cy="721417"/>
          </a:xfrm>
          <a:prstGeom prst="ellipse">
            <a:avLst/>
          </a:prstGeom>
          <a:gradFill flip="none" rotWithShape="1">
            <a:gsLst>
              <a:gs pos="0">
                <a:srgbClr val="001F37"/>
              </a:gs>
              <a:gs pos="37000">
                <a:srgbClr val="2E4E8E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endParaRPr sz="472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557" name="矩形"/>
          <p:cNvSpPr/>
          <p:nvPr/>
        </p:nvSpPr>
        <p:spPr>
          <a:xfrm>
            <a:off x="1892736" y="3296447"/>
            <a:ext cx="7469352" cy="3014797"/>
          </a:xfrm>
          <a:prstGeom prst="rect">
            <a:avLst/>
          </a:prstGeom>
          <a:gradFill flip="none" rotWithShape="1">
            <a:gsLst>
              <a:gs pos="66000">
                <a:srgbClr val="FFFFFF">
                  <a:alpha val="77000"/>
                </a:srgbClr>
              </a:gs>
              <a:gs pos="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dirty="0">
              <a:solidFill>
                <a:srgbClr val="001F37"/>
              </a:solidFill>
              <a:latin typeface="Gilroy" panose="00000500000000000000" pitchFamily="50" charset="0"/>
              <a:ea typeface="微软雅黑"/>
              <a:sym typeface="Gilroy"/>
            </a:endParaRPr>
          </a:p>
        </p:txBody>
      </p:sp>
      <p:sp>
        <p:nvSpPr>
          <p:cNvPr id="442" name="形状">
            <a:extLst>
              <a:ext uri="{FF2B5EF4-FFF2-40B4-BE49-F238E27FC236}">
                <a16:creationId xmlns:a16="http://schemas.microsoft.com/office/drawing/2014/main" id="{03ADC1F5-7820-2CFB-F5B6-1FF37AD12A1E}"/>
              </a:ext>
            </a:extLst>
          </p:cNvPr>
          <p:cNvSpPr/>
          <p:nvPr/>
        </p:nvSpPr>
        <p:spPr>
          <a:xfrm>
            <a:off x="890227" y="3296447"/>
            <a:ext cx="9660052" cy="140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961" y="0"/>
                  <a:pt x="3123" y="7205"/>
                  <a:pt x="0" y="21600"/>
                </a:cubicBezTo>
                <a:cubicBezTo>
                  <a:pt x="6657" y="1907"/>
                  <a:pt x="14943" y="1907"/>
                  <a:pt x="21600" y="21600"/>
                </a:cubicBezTo>
                <a:cubicBezTo>
                  <a:pt x="18477" y="7205"/>
                  <a:pt x="14639" y="0"/>
                  <a:pt x="10800" y="0"/>
                </a:cubicBezTo>
                <a:close/>
              </a:path>
            </a:pathLst>
          </a:custGeom>
          <a:gradFill flip="none" rotWithShape="1">
            <a:gsLst>
              <a:gs pos="48000">
                <a:schemeClr val="bg1">
                  <a:alpha val="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defTabSz="3462399" latinLnBrk="0" hangingPunct="0">
              <a:defRPr/>
            </a:pP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-Regular"/>
            </a:endParaRPr>
          </a:p>
        </p:txBody>
      </p:sp>
      <p:grpSp>
        <p:nvGrpSpPr>
          <p:cNvPr id="497" name="组合 496"/>
          <p:cNvGrpSpPr/>
          <p:nvPr/>
        </p:nvGrpSpPr>
        <p:grpSpPr>
          <a:xfrm>
            <a:off x="2865837" y="5385007"/>
            <a:ext cx="450916" cy="437944"/>
            <a:chOff x="6996493" y="3346481"/>
            <a:chExt cx="183464" cy="178185"/>
          </a:xfrm>
        </p:grpSpPr>
        <p:sp>
          <p:nvSpPr>
            <p:cNvPr id="498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99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2276246" y="5385199"/>
            <a:ext cx="450916" cy="437944"/>
            <a:chOff x="6996493" y="3346481"/>
            <a:chExt cx="183464" cy="178185"/>
          </a:xfrm>
        </p:grpSpPr>
        <p:sp>
          <p:nvSpPr>
            <p:cNvPr id="468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93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367" name="组合 366"/>
          <p:cNvGrpSpPr/>
          <p:nvPr/>
        </p:nvGrpSpPr>
        <p:grpSpPr>
          <a:xfrm>
            <a:off x="3359769" y="2206395"/>
            <a:ext cx="328092" cy="318653"/>
            <a:chOff x="6996493" y="3346481"/>
            <a:chExt cx="183464" cy="178185"/>
          </a:xfrm>
        </p:grpSpPr>
        <p:sp>
          <p:nvSpPr>
            <p:cNvPr id="369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71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4544758" y="2206395"/>
            <a:ext cx="328092" cy="318653"/>
            <a:chOff x="6996493" y="3346481"/>
            <a:chExt cx="183464" cy="178185"/>
          </a:xfrm>
        </p:grpSpPr>
        <p:sp>
          <p:nvSpPr>
            <p:cNvPr id="373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75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5738911" y="2206395"/>
            <a:ext cx="328092" cy="318653"/>
            <a:chOff x="6996493" y="3346481"/>
            <a:chExt cx="183464" cy="178185"/>
          </a:xfrm>
        </p:grpSpPr>
        <p:sp>
          <p:nvSpPr>
            <p:cNvPr id="377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78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6928113" y="2206395"/>
            <a:ext cx="328092" cy="318653"/>
            <a:chOff x="6996493" y="3346481"/>
            <a:chExt cx="183464" cy="178185"/>
          </a:xfrm>
        </p:grpSpPr>
        <p:sp>
          <p:nvSpPr>
            <p:cNvPr id="381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82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grpSp>
        <p:nvGrpSpPr>
          <p:cNvPr id="383" name="组合 382"/>
          <p:cNvGrpSpPr/>
          <p:nvPr/>
        </p:nvGrpSpPr>
        <p:grpSpPr>
          <a:xfrm>
            <a:off x="8113357" y="2206395"/>
            <a:ext cx="328092" cy="318653"/>
            <a:chOff x="6996493" y="3346481"/>
            <a:chExt cx="183464" cy="178185"/>
          </a:xfrm>
        </p:grpSpPr>
        <p:sp>
          <p:nvSpPr>
            <p:cNvPr id="384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85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22643" y="2828365"/>
            <a:ext cx="50276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001F37"/>
                </a:solidFill>
                <a:latin typeface="Gilroy-Bold" panose="00000800000000000000" pitchFamily="50" charset="0"/>
                <a:sym typeface="Gilroy-Bold"/>
              </a:rPr>
              <a:t>Global Technology Partner Program (TPP)</a:t>
            </a:r>
          </a:p>
        </p:txBody>
      </p:sp>
      <p:sp>
        <p:nvSpPr>
          <p:cNvPr id="205" name="矩形 204"/>
          <p:cNvSpPr/>
          <p:nvPr/>
        </p:nvSpPr>
        <p:spPr>
          <a:xfrm>
            <a:off x="9679363" y="3179941"/>
            <a:ext cx="1464567" cy="7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001F37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11,000</a:t>
            </a:r>
            <a:r>
              <a:rPr lang="en-US" altLang="zh-CN" sz="1333" b="1" dirty="0">
                <a:solidFill>
                  <a:srgbClr val="001F37"/>
                </a:solidFill>
                <a:latin typeface="Gilroy-Bold" panose="00000800000000000000" pitchFamily="50" charset="0"/>
                <a:ea typeface="微软雅黑" panose="020B0503020204020204" pitchFamily="34" charset="-122"/>
              </a:rPr>
              <a:t>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  <a:ea typeface="微软雅黑" panose="020B0503020204020204" pitchFamily="34" charset="-122"/>
              </a:rPr>
              <a:t>이상의 글로벌 기술 파트너</a:t>
            </a:r>
          </a:p>
        </p:txBody>
      </p:sp>
      <p:sp>
        <p:nvSpPr>
          <p:cNvPr id="360" name="文本框 113">
            <a:extLst>
              <a:ext uri="{FF2B5EF4-FFF2-40B4-BE49-F238E27FC236}">
                <a16:creationId xmlns:a16="http://schemas.microsoft.com/office/drawing/2014/main" id="{D6FDD1E3-7469-B548-4F86-AF91BA8DD622}"/>
              </a:ext>
            </a:extLst>
          </p:cNvPr>
          <p:cNvSpPr txBox="1"/>
          <p:nvPr/>
        </p:nvSpPr>
        <p:spPr>
          <a:xfrm>
            <a:off x="2547450" y="2220622"/>
            <a:ext cx="680716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알고리즘 개발자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362" name="文本框 62">
            <a:extLst>
              <a:ext uri="{FF2B5EF4-FFF2-40B4-BE49-F238E27FC236}">
                <a16:creationId xmlns:a16="http://schemas.microsoft.com/office/drawing/2014/main" id="{DC4AC650-D4A0-2CED-AC32-BF0CE6A7D666}"/>
              </a:ext>
            </a:extLst>
          </p:cNvPr>
          <p:cNvSpPr txBox="1"/>
          <p:nvPr/>
        </p:nvSpPr>
        <p:spPr>
          <a:xfrm>
            <a:off x="3737837" y="2220622"/>
            <a:ext cx="508836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800" kern="0" dirty="0" err="1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VSaaS</a:t>
            </a:r>
            <a:r>
              <a: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 </a:t>
            </a:r>
          </a:p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파트너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364" name="object 89">
            <a:extLst>
              <a:ext uri="{FF2B5EF4-FFF2-40B4-BE49-F238E27FC236}">
                <a16:creationId xmlns:a16="http://schemas.microsoft.com/office/drawing/2014/main" id="{167A2C49-C61D-54CC-B4AD-6C6D00C18434}"/>
              </a:ext>
            </a:extLst>
          </p:cNvPr>
          <p:cNvSpPr txBox="1"/>
          <p:nvPr/>
        </p:nvSpPr>
        <p:spPr>
          <a:xfrm>
            <a:off x="4927943" y="2220622"/>
            <a:ext cx="516787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408085">
              <a:lnSpc>
                <a:spcPct val="8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 defTabSz="544100" latinLnBrk="0" hangingPunct="0">
              <a:lnSpc>
                <a:spcPct val="100000"/>
              </a:lnSpc>
              <a:defRPr/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</a:rPr>
              <a:t>서비스</a:t>
            </a:r>
            <a:endParaRPr lang="en-US" altLang="ko-KR" sz="800" kern="0" dirty="0">
              <a:solidFill>
                <a:srgbClr val="001F37"/>
              </a:solidFill>
              <a:latin typeface="Gilroy" panose="00000500000000000000" pitchFamily="50" charset="0"/>
            </a:endParaRPr>
          </a:p>
          <a:p>
            <a:pPr defTabSz="544100" latinLnBrk="0" hangingPunct="0">
              <a:lnSpc>
                <a:spcPct val="100000"/>
              </a:lnSpc>
              <a:defRPr/>
            </a:pPr>
            <a:r>
              <a:rPr lang="ko-KR" altLang="en-US" sz="800" kern="0" dirty="0" err="1">
                <a:solidFill>
                  <a:srgbClr val="001F37"/>
                </a:solidFill>
                <a:latin typeface="Gilroy" panose="00000500000000000000" pitchFamily="50" charset="0"/>
              </a:rPr>
              <a:t>제공사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366" name="object 88">
            <a:extLst>
              <a:ext uri="{FF2B5EF4-FFF2-40B4-BE49-F238E27FC236}">
                <a16:creationId xmlns:a16="http://schemas.microsoft.com/office/drawing/2014/main" id="{88BD6D1B-18A9-8110-0E2B-53BE6AA691F5}"/>
              </a:ext>
            </a:extLst>
          </p:cNvPr>
          <p:cNvSpPr txBox="1"/>
          <p:nvPr/>
        </p:nvSpPr>
        <p:spPr>
          <a:xfrm>
            <a:off x="6118302" y="2220622"/>
            <a:ext cx="516785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VMS </a:t>
            </a:r>
          </a:p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파트너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368" name="object 91">
            <a:extLst>
              <a:ext uri="{FF2B5EF4-FFF2-40B4-BE49-F238E27FC236}">
                <a16:creationId xmlns:a16="http://schemas.microsoft.com/office/drawing/2014/main" id="{9043D85A-54B2-90F4-338D-7FB0CAA068C2}"/>
              </a:ext>
            </a:extLst>
          </p:cNvPr>
          <p:cNvSpPr txBox="1"/>
          <p:nvPr/>
        </p:nvSpPr>
        <p:spPr>
          <a:xfrm>
            <a:off x="7312986" y="2220622"/>
            <a:ext cx="59346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솔루션</a:t>
            </a:r>
            <a:endParaRPr lang="en-US" altLang="ko-KR"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개발자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370" name="object 86">
            <a:extLst>
              <a:ext uri="{FF2B5EF4-FFF2-40B4-BE49-F238E27FC236}">
                <a16:creationId xmlns:a16="http://schemas.microsoft.com/office/drawing/2014/main" id="{3A0D2011-2C39-F611-3818-C49C437247C9}"/>
              </a:ext>
            </a:extLst>
          </p:cNvPr>
          <p:cNvSpPr txBox="1"/>
          <p:nvPr/>
        </p:nvSpPr>
        <p:spPr>
          <a:xfrm>
            <a:off x="8478723" y="2220622"/>
            <a:ext cx="508837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 IoT</a:t>
            </a:r>
          </a:p>
          <a:p>
            <a:pPr defTabSz="544100" latinLnBrk="0" hangingPunct="0"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r>
              <a:rPr lang="ko-KR" altLang="en-US" sz="800" kern="0" dirty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rPr>
              <a:t>파트너</a:t>
            </a:r>
            <a:endParaRPr sz="800" kern="0" dirty="0">
              <a:solidFill>
                <a:srgbClr val="001F37"/>
              </a:solidFill>
              <a:latin typeface="Gilroy" panose="00000500000000000000" pitchFamily="50" charset="0"/>
              <a:sym typeface="Gilroy Medium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73950351-7C91-93D6-1E26-FCBF2549B3DC}"/>
              </a:ext>
            </a:extLst>
          </p:cNvPr>
          <p:cNvSpPr txBox="1"/>
          <p:nvPr/>
        </p:nvSpPr>
        <p:spPr>
          <a:xfrm>
            <a:off x="9093335" y="2186422"/>
            <a:ext cx="332271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defTabSz="3462399" latinLnBrk="0" hangingPunct="0">
              <a:defRPr/>
            </a:pPr>
            <a:r>
              <a:rPr lang="en-US" altLang="zh-CN" sz="800" kern="0" dirty="0">
                <a:solidFill>
                  <a:srgbClr val="001F37"/>
                </a:solidFill>
                <a:latin typeface="Gilroy" panose="00000500000000000000" pitchFamily="50" charset="0"/>
                <a:sym typeface="Gilroy-Regular"/>
              </a:rPr>
              <a:t>….</a:t>
            </a:r>
            <a:endParaRPr lang="zh-CN" altLang="en-US" sz="800" kern="0" dirty="0">
              <a:solidFill>
                <a:srgbClr val="001F37"/>
              </a:solidFill>
              <a:latin typeface="Gilroy" panose="00000500000000000000" pitchFamily="50" charset="0"/>
              <a:sym typeface="Gilroy-Regular"/>
            </a:endParaRPr>
          </a:p>
        </p:txBody>
      </p:sp>
      <p:sp>
        <p:nvSpPr>
          <p:cNvPr id="558" name="Device Open"/>
          <p:cNvSpPr txBox="1"/>
          <p:nvPr/>
        </p:nvSpPr>
        <p:spPr>
          <a:xfrm>
            <a:off x="1928976" y="4881525"/>
            <a:ext cx="1684267" cy="41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ctr" defTabSz="6823880">
              <a:defRPr sz="4000" b="1">
                <a:solidFill>
                  <a:srgbClr val="81EFFA"/>
                </a:solidFill>
                <a:latin typeface="Gilroy-Bold"/>
                <a:ea typeface="Gilroy-Bold"/>
                <a:cs typeface="Gilroy-Bold"/>
                <a:sym typeface="Gilroy-Bold"/>
              </a:defRPr>
            </a:lvl1pPr>
          </a:lstStyle>
          <a:p>
            <a:pPr hangingPunct="0">
              <a:defRPr/>
            </a:pPr>
            <a:r>
              <a:rPr lang="ko-KR" altLang="en-US" sz="1333" b="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Medium" panose="00000600000000000000" pitchFamily="50" charset="0"/>
                <a:ea typeface="+mn-ea"/>
                <a:cs typeface="+mn-ea"/>
              </a:rPr>
              <a:t>오픈</a:t>
            </a:r>
            <a:endParaRPr lang="en-US" altLang="ko-KR" sz="1333" b="0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 Medium" panose="00000600000000000000" pitchFamily="50" charset="0"/>
              <a:ea typeface="+mn-ea"/>
              <a:cs typeface="+mn-ea"/>
            </a:endParaRPr>
          </a:p>
          <a:p>
            <a:pPr hangingPunct="0">
              <a:defRPr/>
            </a:pPr>
            <a:r>
              <a:rPr lang="ko-KR" altLang="en-US" sz="1333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Medium" panose="00000600000000000000" pitchFamily="50" charset="0"/>
                <a:ea typeface="+mn-ea"/>
                <a:cs typeface="+mn-ea"/>
              </a:rPr>
              <a:t>디바이스</a:t>
            </a:r>
            <a:endParaRPr sz="1333" b="0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ea typeface="+mn-ea"/>
              <a:cs typeface="+mn-ea"/>
            </a:endParaRPr>
          </a:p>
        </p:txBody>
      </p:sp>
      <p:sp>
        <p:nvSpPr>
          <p:cNvPr id="575" name="Platform Open"/>
          <p:cNvSpPr txBox="1"/>
          <p:nvPr/>
        </p:nvSpPr>
        <p:spPr>
          <a:xfrm>
            <a:off x="6533980" y="4881525"/>
            <a:ext cx="514563" cy="41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 defTabSz="6823880">
              <a:defRPr sz="4000" b="1">
                <a:solidFill>
                  <a:srgbClr val="81EFFA"/>
                </a:solidFill>
                <a:latin typeface="Gilroy-Bold"/>
                <a:ea typeface="Gilroy-Bold"/>
                <a:cs typeface="Gilroy-Bold"/>
                <a:sym typeface="Gilroy-Bold"/>
              </a:defRPr>
            </a:lvl1pPr>
          </a:lstStyle>
          <a:p>
            <a:pPr hangingPunct="0">
              <a:defRPr/>
            </a:pPr>
            <a:r>
              <a:rPr lang="ko-KR" altLang="en-US" sz="1333" b="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Medium" panose="00000600000000000000" pitchFamily="50" charset="0"/>
                <a:ea typeface="+mn-ea"/>
                <a:cs typeface="+mn-ea"/>
              </a:rPr>
              <a:t>오픈</a:t>
            </a:r>
            <a:r>
              <a:rPr lang="en-US" sz="1333" b="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Medium" panose="00000600000000000000" pitchFamily="50" charset="0"/>
                <a:ea typeface="+mn-ea"/>
                <a:cs typeface="+mn-ea"/>
              </a:rPr>
              <a:t> </a:t>
            </a:r>
          </a:p>
          <a:p>
            <a:pPr hangingPunct="0">
              <a:defRPr/>
            </a:pPr>
            <a:r>
              <a:rPr lang="ko-KR" altLang="en-US" sz="1333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-Bold" panose="00000800000000000000" pitchFamily="50" charset="0"/>
                <a:ea typeface="+mn-ea"/>
                <a:cs typeface="+mn-ea"/>
              </a:rPr>
              <a:t>플랫폼</a:t>
            </a:r>
            <a:endParaRPr sz="1333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-Bold" panose="00000800000000000000" pitchFamily="50" charset="0"/>
              <a:ea typeface="+mn-ea"/>
              <a:cs typeface="+mn-ea"/>
            </a:endParaRPr>
          </a:p>
        </p:txBody>
      </p:sp>
      <p:grpSp>
        <p:nvGrpSpPr>
          <p:cNvPr id="338" name="组合 337"/>
          <p:cNvGrpSpPr/>
          <p:nvPr/>
        </p:nvGrpSpPr>
        <p:grpSpPr>
          <a:xfrm>
            <a:off x="2163650" y="2206395"/>
            <a:ext cx="328092" cy="318653"/>
            <a:chOff x="6996493" y="3346481"/>
            <a:chExt cx="183464" cy="178185"/>
          </a:xfrm>
        </p:grpSpPr>
        <p:sp>
          <p:nvSpPr>
            <p:cNvPr id="342" name="圆形"/>
            <p:cNvSpPr/>
            <p:nvPr/>
          </p:nvSpPr>
          <p:spPr>
            <a:xfrm>
              <a:off x="6996493" y="3346481"/>
              <a:ext cx="183464" cy="17818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41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7005829" y="3356462"/>
              <a:ext cx="163595" cy="16334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</p:grpSp>
      <p:sp>
        <p:nvSpPr>
          <p:cNvPr id="409" name="Freeform 581">
            <a:extLst>
              <a:ext uri="{FF2B5EF4-FFF2-40B4-BE49-F238E27FC236}">
                <a16:creationId xmlns:a16="http://schemas.microsoft.com/office/drawing/2014/main" id="{B16B024A-F62A-4BDA-F5E6-EF452113D81E}"/>
              </a:ext>
            </a:extLst>
          </p:cNvPr>
          <p:cNvSpPr/>
          <p:nvPr/>
        </p:nvSpPr>
        <p:spPr>
          <a:xfrm>
            <a:off x="2282523" y="2336475"/>
            <a:ext cx="150664" cy="164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6" h="21192" extrusionOk="0">
                <a:moveTo>
                  <a:pt x="2109" y="0"/>
                </a:moveTo>
                <a:cubicBezTo>
                  <a:pt x="-61" y="0"/>
                  <a:pt x="0" y="1963"/>
                  <a:pt x="0" y="1963"/>
                </a:cubicBezTo>
                <a:cubicBezTo>
                  <a:pt x="0" y="1963"/>
                  <a:pt x="0" y="14827"/>
                  <a:pt x="0" y="16360"/>
                </a:cubicBezTo>
                <a:cubicBezTo>
                  <a:pt x="0" y="17838"/>
                  <a:pt x="2109" y="17625"/>
                  <a:pt x="2109" y="17625"/>
                </a:cubicBezTo>
                <a:cubicBezTo>
                  <a:pt x="2109" y="17625"/>
                  <a:pt x="4286" y="17625"/>
                  <a:pt x="6750" y="17625"/>
                </a:cubicBezTo>
                <a:cubicBezTo>
                  <a:pt x="6632" y="17515"/>
                  <a:pt x="6455" y="17409"/>
                  <a:pt x="6338" y="17299"/>
                </a:cubicBezTo>
                <a:cubicBezTo>
                  <a:pt x="6103" y="17080"/>
                  <a:pt x="5863" y="16800"/>
                  <a:pt x="5628" y="16581"/>
                </a:cubicBezTo>
                <a:cubicBezTo>
                  <a:pt x="4455" y="16581"/>
                  <a:pt x="3460" y="16581"/>
                  <a:pt x="2932" y="16581"/>
                </a:cubicBezTo>
                <a:cubicBezTo>
                  <a:pt x="1173" y="16581"/>
                  <a:pt x="1060" y="14502"/>
                  <a:pt x="1060" y="14502"/>
                </a:cubicBezTo>
                <a:cubicBezTo>
                  <a:pt x="1060" y="14502"/>
                  <a:pt x="1060" y="3669"/>
                  <a:pt x="1060" y="2519"/>
                </a:cubicBezTo>
                <a:cubicBezTo>
                  <a:pt x="1060" y="1314"/>
                  <a:pt x="2696" y="1092"/>
                  <a:pt x="2696" y="1092"/>
                </a:cubicBezTo>
                <a:cubicBezTo>
                  <a:pt x="10908" y="1092"/>
                  <a:pt x="10916" y="1092"/>
                  <a:pt x="10916" y="1092"/>
                </a:cubicBezTo>
                <a:cubicBezTo>
                  <a:pt x="10916" y="4979"/>
                  <a:pt x="10916" y="4981"/>
                  <a:pt x="10916" y="4981"/>
                </a:cubicBezTo>
                <a:cubicBezTo>
                  <a:pt x="14084" y="4981"/>
                  <a:pt x="14075" y="4981"/>
                  <a:pt x="14075" y="4981"/>
                </a:cubicBezTo>
                <a:cubicBezTo>
                  <a:pt x="14075" y="4981"/>
                  <a:pt x="14075" y="5469"/>
                  <a:pt x="14075" y="6235"/>
                </a:cubicBezTo>
                <a:cubicBezTo>
                  <a:pt x="14486" y="6400"/>
                  <a:pt x="14837" y="6562"/>
                  <a:pt x="15248" y="6781"/>
                </a:cubicBezTo>
                <a:cubicBezTo>
                  <a:pt x="15248" y="4646"/>
                  <a:pt x="15248" y="4645"/>
                  <a:pt x="15248" y="4645"/>
                </a:cubicBezTo>
                <a:cubicBezTo>
                  <a:pt x="11494" y="649"/>
                  <a:pt x="11503" y="651"/>
                  <a:pt x="11503" y="651"/>
                </a:cubicBezTo>
                <a:cubicBezTo>
                  <a:pt x="10916" y="-6"/>
                  <a:pt x="10917" y="0"/>
                  <a:pt x="10916" y="0"/>
                </a:cubicBezTo>
                <a:cubicBezTo>
                  <a:pt x="2118" y="0"/>
                  <a:pt x="2109" y="0"/>
                  <a:pt x="2109" y="0"/>
                </a:cubicBezTo>
                <a:close/>
                <a:moveTo>
                  <a:pt x="12203" y="6580"/>
                </a:moveTo>
                <a:cubicBezTo>
                  <a:pt x="10318" y="6334"/>
                  <a:pt x="8352" y="6883"/>
                  <a:pt x="6945" y="8237"/>
                </a:cubicBezTo>
                <a:cubicBezTo>
                  <a:pt x="4600" y="10481"/>
                  <a:pt x="4655" y="14095"/>
                  <a:pt x="7058" y="16284"/>
                </a:cubicBezTo>
                <a:cubicBezTo>
                  <a:pt x="7058" y="16284"/>
                  <a:pt x="7058" y="16341"/>
                  <a:pt x="7058" y="16341"/>
                </a:cubicBezTo>
                <a:cubicBezTo>
                  <a:pt x="7586" y="16779"/>
                  <a:pt x="8180" y="17157"/>
                  <a:pt x="8766" y="17376"/>
                </a:cubicBezTo>
                <a:cubicBezTo>
                  <a:pt x="10407" y="18087"/>
                  <a:pt x="12341" y="18087"/>
                  <a:pt x="13982" y="17376"/>
                </a:cubicBezTo>
                <a:cubicBezTo>
                  <a:pt x="14158" y="17266"/>
                  <a:pt x="14331" y="17217"/>
                  <a:pt x="14507" y="17107"/>
                </a:cubicBezTo>
                <a:cubicBezTo>
                  <a:pt x="15328" y="17819"/>
                  <a:pt x="15330" y="17816"/>
                  <a:pt x="15330" y="17816"/>
                </a:cubicBezTo>
                <a:cubicBezTo>
                  <a:pt x="18847" y="20990"/>
                  <a:pt x="18839" y="20987"/>
                  <a:pt x="18839" y="20987"/>
                </a:cubicBezTo>
                <a:cubicBezTo>
                  <a:pt x="18839" y="20987"/>
                  <a:pt x="19781" y="21594"/>
                  <a:pt x="20660" y="20719"/>
                </a:cubicBezTo>
                <a:cubicBezTo>
                  <a:pt x="21539" y="19898"/>
                  <a:pt x="21071" y="19186"/>
                  <a:pt x="21071" y="19186"/>
                </a:cubicBezTo>
                <a:cubicBezTo>
                  <a:pt x="17437" y="15794"/>
                  <a:pt x="17439" y="15795"/>
                  <a:pt x="17439" y="15795"/>
                </a:cubicBezTo>
                <a:cubicBezTo>
                  <a:pt x="16619" y="15084"/>
                  <a:pt x="16616" y="15077"/>
                  <a:pt x="16616" y="15077"/>
                </a:cubicBezTo>
                <a:cubicBezTo>
                  <a:pt x="17964" y="12888"/>
                  <a:pt x="17608" y="9992"/>
                  <a:pt x="15557" y="8132"/>
                </a:cubicBezTo>
                <a:cubicBezTo>
                  <a:pt x="15439" y="8023"/>
                  <a:pt x="15324" y="7916"/>
                  <a:pt x="15207" y="7806"/>
                </a:cubicBezTo>
                <a:cubicBezTo>
                  <a:pt x="14796" y="7533"/>
                  <a:pt x="14444" y="7316"/>
                  <a:pt x="14034" y="7098"/>
                </a:cubicBezTo>
                <a:cubicBezTo>
                  <a:pt x="13448" y="6838"/>
                  <a:pt x="12831" y="6662"/>
                  <a:pt x="12203" y="6580"/>
                </a:cubicBezTo>
                <a:close/>
                <a:moveTo>
                  <a:pt x="11287" y="9023"/>
                </a:moveTo>
                <a:cubicBezTo>
                  <a:pt x="12173" y="9009"/>
                  <a:pt x="13072" y="9313"/>
                  <a:pt x="13746" y="9942"/>
                </a:cubicBezTo>
                <a:cubicBezTo>
                  <a:pt x="13863" y="9997"/>
                  <a:pt x="13917" y="10101"/>
                  <a:pt x="14034" y="10211"/>
                </a:cubicBezTo>
                <a:cubicBezTo>
                  <a:pt x="15030" y="11414"/>
                  <a:pt x="15030" y="13056"/>
                  <a:pt x="14034" y="14205"/>
                </a:cubicBezTo>
                <a:cubicBezTo>
                  <a:pt x="13975" y="14314"/>
                  <a:pt x="13856" y="14373"/>
                  <a:pt x="13797" y="14483"/>
                </a:cubicBezTo>
                <a:cubicBezTo>
                  <a:pt x="12449" y="15741"/>
                  <a:pt x="10289" y="15789"/>
                  <a:pt x="8941" y="14531"/>
                </a:cubicBezTo>
                <a:cubicBezTo>
                  <a:pt x="7534" y="13272"/>
                  <a:pt x="7531" y="11249"/>
                  <a:pt x="8879" y="9990"/>
                </a:cubicBezTo>
                <a:cubicBezTo>
                  <a:pt x="9524" y="9361"/>
                  <a:pt x="10400" y="9037"/>
                  <a:pt x="11287" y="9023"/>
                </a:cubicBezTo>
                <a:close/>
              </a:path>
            </a:pathLst>
          </a:custGeom>
          <a:gradFill flip="none" rotWithShape="1">
            <a:gsLst>
              <a:gs pos="0">
                <a:srgbClr val="6AE7FF"/>
              </a:gs>
              <a:gs pos="100000">
                <a:srgbClr val="FFFF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232050" latinLnBrk="0" hangingPunct="0">
              <a:defRPr sz="3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 sz="800" kern="0">
              <a:solidFill>
                <a:srgbClr val="001F37"/>
              </a:solidFill>
              <a:latin typeface="Gilroy" panose="00000500000000000000" pitchFamily="50" charset="0"/>
              <a:sym typeface="Gilroy"/>
            </a:endParaRPr>
          </a:p>
        </p:txBody>
      </p:sp>
      <p:sp>
        <p:nvSpPr>
          <p:cNvPr id="403" name="Freeform 381">
            <a:extLst>
              <a:ext uri="{FF2B5EF4-FFF2-40B4-BE49-F238E27FC236}">
                <a16:creationId xmlns:a16="http://schemas.microsoft.com/office/drawing/2014/main" id="{C4FFC3DD-4442-D06D-536E-C17042D80261}"/>
              </a:ext>
            </a:extLst>
          </p:cNvPr>
          <p:cNvSpPr/>
          <p:nvPr/>
        </p:nvSpPr>
        <p:spPr>
          <a:xfrm>
            <a:off x="3439166" y="2306021"/>
            <a:ext cx="167068" cy="138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6" extrusionOk="0">
                <a:moveTo>
                  <a:pt x="17067" y="0"/>
                </a:moveTo>
                <a:cubicBezTo>
                  <a:pt x="15792" y="0"/>
                  <a:pt x="14702" y="917"/>
                  <a:pt x="14177" y="2235"/>
                </a:cubicBezTo>
                <a:cubicBezTo>
                  <a:pt x="13914" y="2008"/>
                  <a:pt x="13618" y="1868"/>
                  <a:pt x="13280" y="1868"/>
                </a:cubicBezTo>
                <a:cubicBezTo>
                  <a:pt x="12455" y="1868"/>
                  <a:pt x="11772" y="2643"/>
                  <a:pt x="11772" y="3643"/>
                </a:cubicBezTo>
                <a:cubicBezTo>
                  <a:pt x="11772" y="3825"/>
                  <a:pt x="11810" y="4003"/>
                  <a:pt x="11847" y="4184"/>
                </a:cubicBezTo>
                <a:cubicBezTo>
                  <a:pt x="11210" y="4639"/>
                  <a:pt x="10800" y="5506"/>
                  <a:pt x="10800" y="6460"/>
                </a:cubicBezTo>
                <a:cubicBezTo>
                  <a:pt x="10800" y="7915"/>
                  <a:pt x="11737" y="9048"/>
                  <a:pt x="12937" y="9093"/>
                </a:cubicBezTo>
                <a:cubicBezTo>
                  <a:pt x="12937" y="9093"/>
                  <a:pt x="12978" y="9093"/>
                  <a:pt x="12978" y="9093"/>
                </a:cubicBezTo>
                <a:cubicBezTo>
                  <a:pt x="19354" y="9093"/>
                  <a:pt x="19355" y="9093"/>
                  <a:pt x="19354" y="9093"/>
                </a:cubicBezTo>
                <a:cubicBezTo>
                  <a:pt x="19392" y="9093"/>
                  <a:pt x="19426" y="9093"/>
                  <a:pt x="19463" y="9093"/>
                </a:cubicBezTo>
                <a:cubicBezTo>
                  <a:pt x="20626" y="9093"/>
                  <a:pt x="21600" y="7956"/>
                  <a:pt x="21600" y="6501"/>
                </a:cubicBezTo>
                <a:cubicBezTo>
                  <a:pt x="21600" y="5455"/>
                  <a:pt x="21034" y="4507"/>
                  <a:pt x="20285" y="4144"/>
                </a:cubicBezTo>
                <a:cubicBezTo>
                  <a:pt x="20285" y="4053"/>
                  <a:pt x="20285" y="4010"/>
                  <a:pt x="20285" y="3919"/>
                </a:cubicBezTo>
                <a:cubicBezTo>
                  <a:pt x="20285" y="1737"/>
                  <a:pt x="18867" y="0"/>
                  <a:pt x="17067" y="0"/>
                </a:cubicBezTo>
                <a:close/>
                <a:moveTo>
                  <a:pt x="9342" y="306"/>
                </a:moveTo>
                <a:cubicBezTo>
                  <a:pt x="6227" y="306"/>
                  <a:pt x="3678" y="3303"/>
                  <a:pt x="3678" y="7062"/>
                </a:cubicBezTo>
                <a:cubicBezTo>
                  <a:pt x="3678" y="7062"/>
                  <a:pt x="3678" y="7134"/>
                  <a:pt x="3678" y="7134"/>
                </a:cubicBezTo>
                <a:cubicBezTo>
                  <a:pt x="1898" y="7134"/>
                  <a:pt x="1902" y="7134"/>
                  <a:pt x="1902" y="7134"/>
                </a:cubicBezTo>
                <a:lnTo>
                  <a:pt x="4508" y="10287"/>
                </a:lnTo>
                <a:cubicBezTo>
                  <a:pt x="7178" y="7142"/>
                  <a:pt x="7181" y="7134"/>
                  <a:pt x="7180" y="7134"/>
                </a:cubicBezTo>
                <a:cubicBezTo>
                  <a:pt x="7117" y="7134"/>
                  <a:pt x="7113" y="7134"/>
                  <a:pt x="7113" y="7134"/>
                </a:cubicBezTo>
                <a:cubicBezTo>
                  <a:pt x="5270" y="7134"/>
                  <a:pt x="5270" y="7134"/>
                  <a:pt x="5270" y="7134"/>
                </a:cubicBezTo>
                <a:cubicBezTo>
                  <a:pt x="5270" y="7134"/>
                  <a:pt x="5270" y="7062"/>
                  <a:pt x="5270" y="7062"/>
                </a:cubicBezTo>
                <a:cubicBezTo>
                  <a:pt x="5270" y="4377"/>
                  <a:pt x="7053" y="2153"/>
                  <a:pt x="9342" y="2153"/>
                </a:cubicBezTo>
                <a:cubicBezTo>
                  <a:pt x="9342" y="312"/>
                  <a:pt x="9342" y="306"/>
                  <a:pt x="9342" y="306"/>
                </a:cubicBezTo>
                <a:close/>
                <a:moveTo>
                  <a:pt x="6267" y="11461"/>
                </a:moveTo>
                <a:cubicBezTo>
                  <a:pt x="4992" y="11461"/>
                  <a:pt x="3902" y="12368"/>
                  <a:pt x="3377" y="13686"/>
                </a:cubicBezTo>
                <a:cubicBezTo>
                  <a:pt x="3114" y="13459"/>
                  <a:pt x="2809" y="13319"/>
                  <a:pt x="2472" y="13319"/>
                </a:cubicBezTo>
                <a:cubicBezTo>
                  <a:pt x="1647" y="13319"/>
                  <a:pt x="972" y="14094"/>
                  <a:pt x="972" y="15094"/>
                </a:cubicBezTo>
                <a:cubicBezTo>
                  <a:pt x="972" y="15276"/>
                  <a:pt x="1010" y="15464"/>
                  <a:pt x="1047" y="15646"/>
                </a:cubicBezTo>
                <a:cubicBezTo>
                  <a:pt x="410" y="16100"/>
                  <a:pt x="0" y="16956"/>
                  <a:pt x="0" y="17911"/>
                </a:cubicBezTo>
                <a:cubicBezTo>
                  <a:pt x="0" y="19366"/>
                  <a:pt x="937" y="20509"/>
                  <a:pt x="2137" y="20555"/>
                </a:cubicBezTo>
                <a:cubicBezTo>
                  <a:pt x="2137" y="20555"/>
                  <a:pt x="2178" y="20555"/>
                  <a:pt x="2178" y="20555"/>
                </a:cubicBezTo>
                <a:cubicBezTo>
                  <a:pt x="8554" y="20555"/>
                  <a:pt x="8555" y="20555"/>
                  <a:pt x="8555" y="20555"/>
                </a:cubicBezTo>
                <a:cubicBezTo>
                  <a:pt x="8592" y="20555"/>
                  <a:pt x="8626" y="20555"/>
                  <a:pt x="8663" y="20555"/>
                </a:cubicBezTo>
                <a:cubicBezTo>
                  <a:pt x="9826" y="20555"/>
                  <a:pt x="10800" y="19417"/>
                  <a:pt x="10800" y="17962"/>
                </a:cubicBezTo>
                <a:cubicBezTo>
                  <a:pt x="10800" y="16917"/>
                  <a:pt x="10235" y="15958"/>
                  <a:pt x="9485" y="15594"/>
                </a:cubicBezTo>
                <a:cubicBezTo>
                  <a:pt x="9485" y="15504"/>
                  <a:pt x="9485" y="15461"/>
                  <a:pt x="9485" y="15370"/>
                </a:cubicBezTo>
                <a:cubicBezTo>
                  <a:pt x="9485" y="13188"/>
                  <a:pt x="8067" y="11461"/>
                  <a:pt x="6267" y="11461"/>
                </a:cubicBezTo>
                <a:close/>
                <a:moveTo>
                  <a:pt x="17494" y="11461"/>
                </a:moveTo>
                <a:cubicBezTo>
                  <a:pt x="14920" y="14659"/>
                  <a:pt x="14922" y="14656"/>
                  <a:pt x="14922" y="14656"/>
                </a:cubicBezTo>
                <a:cubicBezTo>
                  <a:pt x="14985" y="14656"/>
                  <a:pt x="14981" y="14656"/>
                  <a:pt x="14981" y="14656"/>
                </a:cubicBezTo>
                <a:cubicBezTo>
                  <a:pt x="16802" y="14656"/>
                  <a:pt x="16799" y="14656"/>
                  <a:pt x="16799" y="14656"/>
                </a:cubicBezTo>
                <a:cubicBezTo>
                  <a:pt x="16799" y="14656"/>
                  <a:pt x="16799" y="14737"/>
                  <a:pt x="16799" y="14737"/>
                </a:cubicBezTo>
                <a:cubicBezTo>
                  <a:pt x="16799" y="17467"/>
                  <a:pt x="14983" y="19728"/>
                  <a:pt x="12786" y="19728"/>
                </a:cubicBezTo>
                <a:cubicBezTo>
                  <a:pt x="12786" y="21600"/>
                  <a:pt x="12786" y="21596"/>
                  <a:pt x="12786" y="21596"/>
                </a:cubicBezTo>
                <a:cubicBezTo>
                  <a:pt x="15862" y="21596"/>
                  <a:pt x="18374" y="18560"/>
                  <a:pt x="18374" y="14737"/>
                </a:cubicBezTo>
                <a:cubicBezTo>
                  <a:pt x="18374" y="14737"/>
                  <a:pt x="18374" y="14656"/>
                  <a:pt x="18374" y="14656"/>
                </a:cubicBezTo>
                <a:lnTo>
                  <a:pt x="20134" y="14656"/>
                </a:lnTo>
                <a:cubicBezTo>
                  <a:pt x="17497" y="11457"/>
                  <a:pt x="17495" y="11461"/>
                  <a:pt x="17494" y="11461"/>
                </a:cubicBezTo>
                <a:close/>
              </a:path>
            </a:pathLst>
          </a:custGeom>
          <a:gradFill flip="none" rotWithShape="1">
            <a:gsLst>
              <a:gs pos="0">
                <a:srgbClr val="6AE7FF"/>
              </a:gs>
              <a:gs pos="100000">
                <a:srgbClr val="FFFF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232050" latinLnBrk="0" hangingPunct="0">
              <a:defRPr sz="3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 sz="800" kern="0">
              <a:solidFill>
                <a:srgbClr val="001F37"/>
              </a:solidFill>
              <a:latin typeface="Gilroy" panose="00000500000000000000" pitchFamily="50" charset="0"/>
              <a:sym typeface="Gilroy"/>
            </a:endParaRPr>
          </a:p>
        </p:txBody>
      </p:sp>
      <p:sp>
        <p:nvSpPr>
          <p:cNvPr id="397" name="Freeform 393">
            <a:extLst>
              <a:ext uri="{FF2B5EF4-FFF2-40B4-BE49-F238E27FC236}">
                <a16:creationId xmlns:a16="http://schemas.microsoft.com/office/drawing/2014/main" id="{FF263B1C-E12E-A25E-595C-9C243DBDDF14}"/>
              </a:ext>
            </a:extLst>
          </p:cNvPr>
          <p:cNvSpPr/>
          <p:nvPr/>
        </p:nvSpPr>
        <p:spPr>
          <a:xfrm>
            <a:off x="4622595" y="2276286"/>
            <a:ext cx="157023" cy="198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69" y="0"/>
                </a:moveTo>
                <a:cubicBezTo>
                  <a:pt x="11514" y="0"/>
                  <a:pt x="9521" y="1804"/>
                  <a:pt x="9521" y="4088"/>
                </a:cubicBezTo>
                <a:cubicBezTo>
                  <a:pt x="10052" y="4088"/>
                  <a:pt x="10056" y="4088"/>
                  <a:pt x="10056" y="4088"/>
                </a:cubicBezTo>
                <a:lnTo>
                  <a:pt x="11313" y="4088"/>
                </a:lnTo>
                <a:cubicBezTo>
                  <a:pt x="12109" y="2601"/>
                  <a:pt x="12115" y="2602"/>
                  <a:pt x="12115" y="2602"/>
                </a:cubicBezTo>
                <a:cubicBezTo>
                  <a:pt x="12115" y="4089"/>
                  <a:pt x="12115" y="4088"/>
                  <a:pt x="12115" y="4088"/>
                </a:cubicBezTo>
                <a:cubicBezTo>
                  <a:pt x="15565" y="4088"/>
                  <a:pt x="15565" y="4088"/>
                  <a:pt x="15565" y="4088"/>
                </a:cubicBezTo>
                <a:cubicBezTo>
                  <a:pt x="15565" y="2601"/>
                  <a:pt x="15565" y="2602"/>
                  <a:pt x="15565" y="2602"/>
                </a:cubicBezTo>
                <a:cubicBezTo>
                  <a:pt x="16361" y="4089"/>
                  <a:pt x="16358" y="4088"/>
                  <a:pt x="16358" y="4088"/>
                </a:cubicBezTo>
                <a:cubicBezTo>
                  <a:pt x="17818" y="4088"/>
                  <a:pt x="17820" y="4088"/>
                  <a:pt x="17820" y="4088"/>
                </a:cubicBezTo>
                <a:cubicBezTo>
                  <a:pt x="18351" y="4088"/>
                  <a:pt x="18346" y="4088"/>
                  <a:pt x="18346" y="4088"/>
                </a:cubicBezTo>
                <a:cubicBezTo>
                  <a:pt x="18346" y="1804"/>
                  <a:pt x="16358" y="0"/>
                  <a:pt x="13969" y="0"/>
                </a:cubicBezTo>
                <a:close/>
                <a:moveTo>
                  <a:pt x="10145" y="4603"/>
                </a:moveTo>
                <a:cubicBezTo>
                  <a:pt x="10410" y="6355"/>
                  <a:pt x="11999" y="7684"/>
                  <a:pt x="13987" y="7684"/>
                </a:cubicBezTo>
                <a:cubicBezTo>
                  <a:pt x="15909" y="7684"/>
                  <a:pt x="17493" y="6355"/>
                  <a:pt x="17758" y="4603"/>
                </a:cubicBezTo>
                <a:cubicBezTo>
                  <a:pt x="10138" y="4603"/>
                  <a:pt x="10145" y="4603"/>
                  <a:pt x="10145" y="4603"/>
                </a:cubicBezTo>
                <a:close/>
                <a:moveTo>
                  <a:pt x="11660" y="8070"/>
                </a:moveTo>
                <a:cubicBezTo>
                  <a:pt x="11064" y="8229"/>
                  <a:pt x="10339" y="8387"/>
                  <a:pt x="9610" y="8706"/>
                </a:cubicBezTo>
                <a:cubicBezTo>
                  <a:pt x="7954" y="9343"/>
                  <a:pt x="6294" y="10455"/>
                  <a:pt x="6294" y="12365"/>
                </a:cubicBezTo>
                <a:cubicBezTo>
                  <a:pt x="9607" y="12365"/>
                  <a:pt x="9610" y="12365"/>
                  <a:pt x="9610" y="12365"/>
                </a:cubicBezTo>
                <a:cubicBezTo>
                  <a:pt x="9610" y="13002"/>
                  <a:pt x="9610" y="13001"/>
                  <a:pt x="9610" y="13001"/>
                </a:cubicBezTo>
                <a:cubicBezTo>
                  <a:pt x="6297" y="13001"/>
                  <a:pt x="6294" y="13001"/>
                  <a:pt x="6294" y="13001"/>
                </a:cubicBezTo>
                <a:cubicBezTo>
                  <a:pt x="6294" y="13691"/>
                  <a:pt x="6294" y="14275"/>
                  <a:pt x="6294" y="14753"/>
                </a:cubicBezTo>
                <a:cubicBezTo>
                  <a:pt x="5896" y="14646"/>
                  <a:pt x="5893" y="14645"/>
                  <a:pt x="5893" y="14645"/>
                </a:cubicBezTo>
                <a:cubicBezTo>
                  <a:pt x="5495" y="13584"/>
                  <a:pt x="5500" y="13588"/>
                  <a:pt x="5500" y="13588"/>
                </a:cubicBezTo>
                <a:cubicBezTo>
                  <a:pt x="4573" y="13588"/>
                  <a:pt x="4573" y="13588"/>
                  <a:pt x="4573" y="13588"/>
                </a:cubicBezTo>
                <a:cubicBezTo>
                  <a:pt x="4176" y="14649"/>
                  <a:pt x="4172" y="14645"/>
                  <a:pt x="4172" y="14645"/>
                </a:cubicBezTo>
                <a:cubicBezTo>
                  <a:pt x="3245" y="14752"/>
                  <a:pt x="3245" y="14753"/>
                  <a:pt x="3245" y="14753"/>
                </a:cubicBezTo>
                <a:cubicBezTo>
                  <a:pt x="2384" y="14116"/>
                  <a:pt x="2389" y="14116"/>
                  <a:pt x="2389" y="14116"/>
                </a:cubicBezTo>
                <a:cubicBezTo>
                  <a:pt x="1594" y="14647"/>
                  <a:pt x="1587" y="14645"/>
                  <a:pt x="1587" y="14645"/>
                </a:cubicBezTo>
                <a:cubicBezTo>
                  <a:pt x="2051" y="15601"/>
                  <a:pt x="2051" y="15603"/>
                  <a:pt x="2051" y="15603"/>
                </a:cubicBezTo>
                <a:cubicBezTo>
                  <a:pt x="1587" y="16028"/>
                  <a:pt x="1587" y="16025"/>
                  <a:pt x="1587" y="16025"/>
                </a:cubicBezTo>
                <a:cubicBezTo>
                  <a:pt x="262" y="15972"/>
                  <a:pt x="268" y="15975"/>
                  <a:pt x="268" y="15975"/>
                </a:cubicBezTo>
                <a:cubicBezTo>
                  <a:pt x="3" y="16612"/>
                  <a:pt x="0" y="16611"/>
                  <a:pt x="0" y="16611"/>
                </a:cubicBezTo>
                <a:cubicBezTo>
                  <a:pt x="1126" y="17195"/>
                  <a:pt x="1124" y="17197"/>
                  <a:pt x="1123" y="17197"/>
                </a:cubicBezTo>
                <a:cubicBezTo>
                  <a:pt x="1057" y="17887"/>
                  <a:pt x="1061" y="17883"/>
                  <a:pt x="1061" y="17883"/>
                </a:cubicBezTo>
                <a:cubicBezTo>
                  <a:pt x="1" y="18414"/>
                  <a:pt x="0" y="18412"/>
                  <a:pt x="0" y="18412"/>
                </a:cubicBezTo>
                <a:cubicBezTo>
                  <a:pt x="331" y="19208"/>
                  <a:pt x="330" y="19213"/>
                  <a:pt x="330" y="19213"/>
                </a:cubicBezTo>
                <a:cubicBezTo>
                  <a:pt x="1589" y="19107"/>
                  <a:pt x="1587" y="19105"/>
                  <a:pt x="1587" y="19105"/>
                </a:cubicBezTo>
                <a:cubicBezTo>
                  <a:pt x="1984" y="19636"/>
                  <a:pt x="1988" y="19634"/>
                  <a:pt x="1988" y="19634"/>
                </a:cubicBezTo>
                <a:cubicBezTo>
                  <a:pt x="1591" y="20536"/>
                  <a:pt x="1587" y="20535"/>
                  <a:pt x="1587" y="20535"/>
                </a:cubicBezTo>
                <a:cubicBezTo>
                  <a:pt x="2382" y="21013"/>
                  <a:pt x="2389" y="21014"/>
                  <a:pt x="2389" y="21014"/>
                </a:cubicBezTo>
                <a:cubicBezTo>
                  <a:pt x="3383" y="20377"/>
                  <a:pt x="3379" y="20378"/>
                  <a:pt x="3379" y="20378"/>
                </a:cubicBezTo>
                <a:cubicBezTo>
                  <a:pt x="4174" y="20643"/>
                  <a:pt x="4172" y="20642"/>
                  <a:pt x="4172" y="20642"/>
                </a:cubicBezTo>
                <a:cubicBezTo>
                  <a:pt x="4503" y="21597"/>
                  <a:pt x="4502" y="21600"/>
                  <a:pt x="4502" y="21600"/>
                </a:cubicBezTo>
                <a:cubicBezTo>
                  <a:pt x="5430" y="21600"/>
                  <a:pt x="5429" y="21600"/>
                  <a:pt x="5429" y="21600"/>
                </a:cubicBezTo>
                <a:cubicBezTo>
                  <a:pt x="5760" y="20592"/>
                  <a:pt x="5768" y="20592"/>
                  <a:pt x="5768" y="20592"/>
                </a:cubicBezTo>
                <a:cubicBezTo>
                  <a:pt x="6762" y="20433"/>
                  <a:pt x="6757" y="20435"/>
                  <a:pt x="6757" y="20435"/>
                </a:cubicBezTo>
                <a:cubicBezTo>
                  <a:pt x="7619" y="21019"/>
                  <a:pt x="7622" y="21014"/>
                  <a:pt x="7622" y="21014"/>
                </a:cubicBezTo>
                <a:cubicBezTo>
                  <a:pt x="8351" y="20589"/>
                  <a:pt x="8344" y="20592"/>
                  <a:pt x="8344" y="20592"/>
                </a:cubicBezTo>
                <a:cubicBezTo>
                  <a:pt x="7880" y="19637"/>
                  <a:pt x="7881" y="19634"/>
                  <a:pt x="7881" y="19634"/>
                </a:cubicBezTo>
                <a:cubicBezTo>
                  <a:pt x="8411" y="19157"/>
                  <a:pt x="8416" y="19155"/>
                  <a:pt x="8415" y="19155"/>
                </a:cubicBezTo>
                <a:cubicBezTo>
                  <a:pt x="9741" y="19155"/>
                  <a:pt x="9735" y="19155"/>
                  <a:pt x="9735" y="19155"/>
                </a:cubicBezTo>
                <a:cubicBezTo>
                  <a:pt x="9867" y="18837"/>
                  <a:pt x="9868" y="18841"/>
                  <a:pt x="9869" y="18841"/>
                </a:cubicBezTo>
                <a:cubicBezTo>
                  <a:pt x="10730" y="18947"/>
                  <a:pt x="11856" y="19055"/>
                  <a:pt x="13247" y="19055"/>
                </a:cubicBezTo>
                <a:cubicBezTo>
                  <a:pt x="14638" y="19055"/>
                  <a:pt x="14638" y="19055"/>
                  <a:pt x="14638" y="19055"/>
                </a:cubicBezTo>
                <a:cubicBezTo>
                  <a:pt x="21396" y="19055"/>
                  <a:pt x="21600" y="17033"/>
                  <a:pt x="21600" y="17033"/>
                </a:cubicBezTo>
                <a:cubicBezTo>
                  <a:pt x="21600" y="17033"/>
                  <a:pt x="21600" y="16398"/>
                  <a:pt x="21600" y="13001"/>
                </a:cubicBezTo>
                <a:cubicBezTo>
                  <a:pt x="18287" y="13001"/>
                  <a:pt x="18284" y="13001"/>
                  <a:pt x="18284" y="13001"/>
                </a:cubicBezTo>
                <a:lnTo>
                  <a:pt x="18284" y="12365"/>
                </a:lnTo>
                <a:cubicBezTo>
                  <a:pt x="21597" y="12365"/>
                  <a:pt x="21600" y="12365"/>
                  <a:pt x="21600" y="12365"/>
                </a:cubicBezTo>
                <a:cubicBezTo>
                  <a:pt x="21600" y="10455"/>
                  <a:pt x="20006" y="9343"/>
                  <a:pt x="18284" y="8706"/>
                </a:cubicBezTo>
                <a:cubicBezTo>
                  <a:pt x="17621" y="8387"/>
                  <a:pt x="16830" y="8229"/>
                  <a:pt x="16233" y="8070"/>
                </a:cubicBezTo>
                <a:cubicBezTo>
                  <a:pt x="15703" y="8229"/>
                  <a:pt x="15699" y="8227"/>
                  <a:pt x="15699" y="8227"/>
                </a:cubicBezTo>
                <a:cubicBezTo>
                  <a:pt x="13976" y="8758"/>
                  <a:pt x="13978" y="8756"/>
                  <a:pt x="13978" y="8756"/>
                </a:cubicBezTo>
                <a:cubicBezTo>
                  <a:pt x="12123" y="8225"/>
                  <a:pt x="12124" y="8227"/>
                  <a:pt x="12124" y="8227"/>
                </a:cubicBezTo>
                <a:cubicBezTo>
                  <a:pt x="11660" y="8068"/>
                  <a:pt x="11660" y="8070"/>
                  <a:pt x="11660" y="8070"/>
                </a:cubicBezTo>
                <a:close/>
                <a:moveTo>
                  <a:pt x="12124" y="12365"/>
                </a:moveTo>
                <a:cubicBezTo>
                  <a:pt x="15702" y="12365"/>
                  <a:pt x="15699" y="12365"/>
                  <a:pt x="15699" y="12365"/>
                </a:cubicBezTo>
                <a:cubicBezTo>
                  <a:pt x="15699" y="13002"/>
                  <a:pt x="15699" y="13001"/>
                  <a:pt x="15699" y="13001"/>
                </a:cubicBezTo>
                <a:lnTo>
                  <a:pt x="12124" y="13001"/>
                </a:lnTo>
                <a:cubicBezTo>
                  <a:pt x="12124" y="12365"/>
                  <a:pt x="12124" y="12365"/>
                  <a:pt x="12124" y="12365"/>
                </a:cubicBezTo>
                <a:close/>
                <a:moveTo>
                  <a:pt x="11001" y="12580"/>
                </a:moveTo>
                <a:cubicBezTo>
                  <a:pt x="11332" y="12580"/>
                  <a:pt x="11598" y="12736"/>
                  <a:pt x="11598" y="13001"/>
                </a:cubicBezTo>
                <a:cubicBezTo>
                  <a:pt x="11598" y="13001"/>
                  <a:pt x="11598" y="13059"/>
                  <a:pt x="11598" y="13059"/>
                </a:cubicBezTo>
                <a:cubicBezTo>
                  <a:pt x="11598" y="13377"/>
                  <a:pt x="11332" y="13588"/>
                  <a:pt x="11001" y="13588"/>
                </a:cubicBezTo>
                <a:cubicBezTo>
                  <a:pt x="10603" y="13588"/>
                  <a:pt x="10332" y="13377"/>
                  <a:pt x="10332" y="13059"/>
                </a:cubicBezTo>
                <a:cubicBezTo>
                  <a:pt x="10332" y="13059"/>
                  <a:pt x="10332" y="13001"/>
                  <a:pt x="10332" y="13001"/>
                </a:cubicBezTo>
                <a:cubicBezTo>
                  <a:pt x="10398" y="12736"/>
                  <a:pt x="10669" y="12580"/>
                  <a:pt x="11001" y="12580"/>
                </a:cubicBezTo>
                <a:close/>
                <a:moveTo>
                  <a:pt x="17027" y="12580"/>
                </a:moveTo>
                <a:cubicBezTo>
                  <a:pt x="17292" y="12580"/>
                  <a:pt x="17558" y="12736"/>
                  <a:pt x="17624" y="13001"/>
                </a:cubicBezTo>
                <a:cubicBezTo>
                  <a:pt x="17624" y="13001"/>
                  <a:pt x="17624" y="13059"/>
                  <a:pt x="17624" y="13059"/>
                </a:cubicBezTo>
                <a:cubicBezTo>
                  <a:pt x="17624" y="13377"/>
                  <a:pt x="17358" y="13588"/>
                  <a:pt x="17027" y="13588"/>
                </a:cubicBezTo>
                <a:cubicBezTo>
                  <a:pt x="16629" y="13588"/>
                  <a:pt x="16367" y="13377"/>
                  <a:pt x="16367" y="13059"/>
                </a:cubicBezTo>
                <a:cubicBezTo>
                  <a:pt x="16367" y="13059"/>
                  <a:pt x="16367" y="13001"/>
                  <a:pt x="16367" y="13001"/>
                </a:cubicBezTo>
                <a:cubicBezTo>
                  <a:pt x="16433" y="12736"/>
                  <a:pt x="16696" y="12580"/>
                  <a:pt x="17027" y="12580"/>
                </a:cubicBezTo>
                <a:close/>
                <a:moveTo>
                  <a:pt x="4966" y="15975"/>
                </a:moveTo>
                <a:cubicBezTo>
                  <a:pt x="5496" y="15975"/>
                  <a:pt x="5962" y="16134"/>
                  <a:pt x="6294" y="16346"/>
                </a:cubicBezTo>
                <a:cubicBezTo>
                  <a:pt x="6758" y="16665"/>
                  <a:pt x="7025" y="17088"/>
                  <a:pt x="7025" y="17619"/>
                </a:cubicBezTo>
                <a:cubicBezTo>
                  <a:pt x="7025" y="17672"/>
                  <a:pt x="7025" y="17777"/>
                  <a:pt x="7025" y="17883"/>
                </a:cubicBezTo>
                <a:cubicBezTo>
                  <a:pt x="6826" y="18626"/>
                  <a:pt x="6026" y="19213"/>
                  <a:pt x="4966" y="19213"/>
                </a:cubicBezTo>
                <a:cubicBezTo>
                  <a:pt x="3905" y="19213"/>
                  <a:pt x="2977" y="18521"/>
                  <a:pt x="2978" y="17619"/>
                </a:cubicBezTo>
                <a:cubicBezTo>
                  <a:pt x="2978" y="16717"/>
                  <a:pt x="3906" y="15975"/>
                  <a:pt x="4966" y="15975"/>
                </a:cubicBezTo>
                <a:close/>
                <a:moveTo>
                  <a:pt x="4966" y="16246"/>
                </a:moveTo>
                <a:cubicBezTo>
                  <a:pt x="4041" y="16246"/>
                  <a:pt x="3245" y="16836"/>
                  <a:pt x="3245" y="17633"/>
                </a:cubicBezTo>
                <a:cubicBezTo>
                  <a:pt x="3245" y="18377"/>
                  <a:pt x="4040" y="19013"/>
                  <a:pt x="4966" y="19013"/>
                </a:cubicBezTo>
                <a:cubicBezTo>
                  <a:pt x="5891" y="19013"/>
                  <a:pt x="6682" y="18427"/>
                  <a:pt x="6748" y="17683"/>
                </a:cubicBezTo>
                <a:cubicBezTo>
                  <a:pt x="6748" y="17630"/>
                  <a:pt x="6748" y="17633"/>
                  <a:pt x="6748" y="17633"/>
                </a:cubicBezTo>
                <a:cubicBezTo>
                  <a:pt x="6748" y="17261"/>
                  <a:pt x="6549" y="16938"/>
                  <a:pt x="6285" y="16725"/>
                </a:cubicBezTo>
                <a:cubicBezTo>
                  <a:pt x="5955" y="16406"/>
                  <a:pt x="5494" y="16246"/>
                  <a:pt x="4966" y="16246"/>
                </a:cubicBezTo>
                <a:close/>
                <a:moveTo>
                  <a:pt x="4966" y="16568"/>
                </a:moveTo>
                <a:cubicBezTo>
                  <a:pt x="5692" y="16568"/>
                  <a:pt x="6285" y="17048"/>
                  <a:pt x="6285" y="17633"/>
                </a:cubicBezTo>
                <a:cubicBezTo>
                  <a:pt x="6285" y="18165"/>
                  <a:pt x="5692" y="18641"/>
                  <a:pt x="4966" y="18641"/>
                </a:cubicBezTo>
                <a:cubicBezTo>
                  <a:pt x="4305" y="18641"/>
                  <a:pt x="3709" y="18165"/>
                  <a:pt x="3709" y="17633"/>
                </a:cubicBezTo>
                <a:cubicBezTo>
                  <a:pt x="3709" y="17048"/>
                  <a:pt x="4305" y="16568"/>
                  <a:pt x="4966" y="16568"/>
                </a:cubicBezTo>
                <a:close/>
              </a:path>
            </a:pathLst>
          </a:custGeom>
          <a:gradFill flip="none" rotWithShape="1">
            <a:gsLst>
              <a:gs pos="0">
                <a:srgbClr val="6AE7FF"/>
              </a:gs>
              <a:gs pos="100000">
                <a:srgbClr val="FFFF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232050" latinLnBrk="0" hangingPunct="0">
              <a:defRPr sz="3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 sz="800" kern="0">
              <a:solidFill>
                <a:srgbClr val="001F37"/>
              </a:solidFill>
              <a:latin typeface="Gilroy" panose="00000500000000000000" pitchFamily="50" charset="0"/>
              <a:sym typeface="Gilroy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33729" y="2288569"/>
            <a:ext cx="133208" cy="173800"/>
            <a:chOff x="4564072" y="1957438"/>
            <a:chExt cx="99906" cy="130350"/>
          </a:xfrm>
        </p:grpSpPr>
        <p:sp>
          <p:nvSpPr>
            <p:cNvPr id="387" name="Freeform 507">
              <a:extLst>
                <a:ext uri="{FF2B5EF4-FFF2-40B4-BE49-F238E27FC236}">
                  <a16:creationId xmlns:a16="http://schemas.microsoft.com/office/drawing/2014/main" id="{32377748-CC95-EE80-EE31-C64F02D62B98}"/>
                </a:ext>
              </a:extLst>
            </p:cNvPr>
            <p:cNvSpPr/>
            <p:nvPr/>
          </p:nvSpPr>
          <p:spPr>
            <a:xfrm>
              <a:off x="4594824" y="2002048"/>
              <a:ext cx="69154" cy="63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42" y="0"/>
                  </a:moveTo>
                  <a:cubicBezTo>
                    <a:pt x="10702" y="1411"/>
                    <a:pt x="10702" y="1411"/>
                    <a:pt x="10702" y="1411"/>
                  </a:cubicBezTo>
                  <a:cubicBezTo>
                    <a:pt x="13255" y="11831"/>
                    <a:pt x="13255" y="11831"/>
                    <a:pt x="13255" y="11831"/>
                  </a:cubicBezTo>
                  <a:cubicBezTo>
                    <a:pt x="10702" y="15956"/>
                    <a:pt x="10702" y="15956"/>
                    <a:pt x="10702" y="15956"/>
                  </a:cubicBezTo>
                  <a:cubicBezTo>
                    <a:pt x="8149" y="11831"/>
                    <a:pt x="8149" y="11831"/>
                    <a:pt x="8149" y="11831"/>
                  </a:cubicBezTo>
                  <a:cubicBezTo>
                    <a:pt x="10702" y="1411"/>
                    <a:pt x="10702" y="1411"/>
                    <a:pt x="10702" y="1411"/>
                  </a:cubicBezTo>
                  <a:cubicBezTo>
                    <a:pt x="7462" y="0"/>
                    <a:pt x="7462" y="0"/>
                    <a:pt x="7462" y="0"/>
                  </a:cubicBezTo>
                  <a:cubicBezTo>
                    <a:pt x="4811" y="868"/>
                    <a:pt x="687" y="2714"/>
                    <a:pt x="0" y="7055"/>
                  </a:cubicBezTo>
                  <a:cubicBezTo>
                    <a:pt x="5400" y="7055"/>
                    <a:pt x="5400" y="7055"/>
                    <a:pt x="5400" y="7055"/>
                  </a:cubicBezTo>
                  <a:cubicBezTo>
                    <a:pt x="6284" y="7055"/>
                    <a:pt x="7069" y="7924"/>
                    <a:pt x="7069" y="8901"/>
                  </a:cubicBezTo>
                  <a:cubicBezTo>
                    <a:pt x="7069" y="11831"/>
                    <a:pt x="7069" y="11831"/>
                    <a:pt x="7069" y="11831"/>
                  </a:cubicBezTo>
                  <a:cubicBezTo>
                    <a:pt x="7069" y="21491"/>
                    <a:pt x="7069" y="21491"/>
                    <a:pt x="7069" y="21491"/>
                  </a:cubicBezTo>
                  <a:cubicBezTo>
                    <a:pt x="7855" y="21600"/>
                    <a:pt x="8738" y="21600"/>
                    <a:pt x="9720" y="21600"/>
                  </a:cubicBezTo>
                  <a:cubicBezTo>
                    <a:pt x="11684" y="21600"/>
                    <a:pt x="11684" y="21600"/>
                    <a:pt x="11684" y="21600"/>
                  </a:cubicBezTo>
                  <a:cubicBezTo>
                    <a:pt x="21305" y="21600"/>
                    <a:pt x="21600" y="17584"/>
                    <a:pt x="21600" y="17584"/>
                  </a:cubicBezTo>
                  <a:cubicBezTo>
                    <a:pt x="21600" y="17584"/>
                    <a:pt x="21600" y="16281"/>
                    <a:pt x="21600" y="8466"/>
                  </a:cubicBezTo>
                  <a:cubicBezTo>
                    <a:pt x="21600" y="3148"/>
                    <a:pt x="16887" y="868"/>
                    <a:pt x="139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E7FF"/>
                </a:gs>
                <a:gs pos="100000">
                  <a:srgbClr val="FFFF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32050" latinLnBrk="0" hangingPunct="0">
                <a:defRPr sz="300">
                  <a:solidFill>
                    <a:srgbClr val="FFFFFF"/>
                  </a:solidFill>
                  <a:latin typeface="Gilroy"/>
                  <a:ea typeface="Gilroy"/>
                  <a:cs typeface="Gilroy"/>
                  <a:sym typeface="Gilroy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88" name="Oval 508">
              <a:extLst>
                <a:ext uri="{FF2B5EF4-FFF2-40B4-BE49-F238E27FC236}">
                  <a16:creationId xmlns:a16="http://schemas.microsoft.com/office/drawing/2014/main" id="{65D0D9B1-D865-349D-3256-4556517AD343}"/>
                </a:ext>
              </a:extLst>
            </p:cNvPr>
            <p:cNvSpPr/>
            <p:nvPr/>
          </p:nvSpPr>
          <p:spPr>
            <a:xfrm>
              <a:off x="4611683" y="1957438"/>
              <a:ext cx="35124" cy="41763"/>
            </a:xfrm>
            <a:prstGeom prst="ellipse">
              <a:avLst/>
            </a:prstGeom>
            <a:gradFill flip="none" rotWithShape="1">
              <a:gsLst>
                <a:gs pos="0">
                  <a:srgbClr val="6AE7FF"/>
                </a:gs>
                <a:gs pos="100000">
                  <a:srgbClr val="FFFF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32050" latinLnBrk="0" hangingPunct="0">
                <a:defRPr sz="300">
                  <a:solidFill>
                    <a:srgbClr val="FFFFFF"/>
                  </a:solidFill>
                  <a:latin typeface="Gilroy"/>
                  <a:ea typeface="Gilroy"/>
                  <a:cs typeface="Gilroy"/>
                  <a:sym typeface="Gilroy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89" name="Freeform 509">
              <a:extLst>
                <a:ext uri="{FF2B5EF4-FFF2-40B4-BE49-F238E27FC236}">
                  <a16:creationId xmlns:a16="http://schemas.microsoft.com/office/drawing/2014/main" id="{56E8300D-CD5D-7EEB-8468-4B3CBD7A5361}"/>
                </a:ext>
              </a:extLst>
            </p:cNvPr>
            <p:cNvSpPr/>
            <p:nvPr/>
          </p:nvSpPr>
          <p:spPr>
            <a:xfrm>
              <a:off x="4570160" y="2080827"/>
              <a:ext cx="40119" cy="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600"/>
                  </a:lnTo>
                  <a:close/>
                  <a:moveTo>
                    <a:pt x="17550" y="4909"/>
                  </a:moveTo>
                  <a:cubicBezTo>
                    <a:pt x="18225" y="4909"/>
                    <a:pt x="18563" y="7855"/>
                    <a:pt x="18563" y="10800"/>
                  </a:cubicBezTo>
                  <a:cubicBezTo>
                    <a:pt x="18563" y="14727"/>
                    <a:pt x="18225" y="17673"/>
                    <a:pt x="17550" y="17673"/>
                  </a:cubicBezTo>
                  <a:cubicBezTo>
                    <a:pt x="16875" y="17673"/>
                    <a:pt x="16369" y="14727"/>
                    <a:pt x="16369" y="10800"/>
                  </a:cubicBezTo>
                  <a:cubicBezTo>
                    <a:pt x="16369" y="7855"/>
                    <a:pt x="16875" y="4909"/>
                    <a:pt x="17550" y="49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E7FF"/>
                </a:gs>
                <a:gs pos="100000">
                  <a:srgbClr val="FFFF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32050" latinLnBrk="0" hangingPunct="0">
                <a:defRPr sz="300">
                  <a:solidFill>
                    <a:srgbClr val="FFFFFF"/>
                  </a:solidFill>
                  <a:latin typeface="Gilroy"/>
                  <a:ea typeface="Gilroy"/>
                  <a:cs typeface="Gilroy"/>
                  <a:sym typeface="Gilroy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90" name="Freeform 510">
              <a:extLst>
                <a:ext uri="{FF2B5EF4-FFF2-40B4-BE49-F238E27FC236}">
                  <a16:creationId xmlns:a16="http://schemas.microsoft.com/office/drawing/2014/main" id="{9C74C90D-A298-D0B9-74AE-AA29EB9E78E8}"/>
                </a:ext>
              </a:extLst>
            </p:cNvPr>
            <p:cNvSpPr/>
            <p:nvPr/>
          </p:nvSpPr>
          <p:spPr>
            <a:xfrm>
              <a:off x="4576092" y="2072298"/>
              <a:ext cx="26694" cy="6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13" y="21600"/>
                  </a:moveTo>
                  <a:cubicBezTo>
                    <a:pt x="20584" y="21600"/>
                    <a:pt x="21600" y="17053"/>
                    <a:pt x="21600" y="11368"/>
                  </a:cubicBezTo>
                  <a:cubicBezTo>
                    <a:pt x="21600" y="5684"/>
                    <a:pt x="20584" y="0"/>
                    <a:pt x="19313" y="0"/>
                  </a:cubicBezTo>
                  <a:cubicBezTo>
                    <a:pt x="2287" y="0"/>
                    <a:pt x="2287" y="0"/>
                    <a:pt x="2287" y="0"/>
                  </a:cubicBezTo>
                  <a:cubicBezTo>
                    <a:pt x="1779" y="0"/>
                    <a:pt x="1016" y="1137"/>
                    <a:pt x="762" y="3411"/>
                  </a:cubicBezTo>
                  <a:cubicBezTo>
                    <a:pt x="254" y="5684"/>
                    <a:pt x="0" y="7958"/>
                    <a:pt x="0" y="11368"/>
                  </a:cubicBezTo>
                  <a:cubicBezTo>
                    <a:pt x="0" y="17053"/>
                    <a:pt x="1016" y="21600"/>
                    <a:pt x="2287" y="21600"/>
                  </a:cubicBezTo>
                  <a:lnTo>
                    <a:pt x="1931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AE7FF"/>
                </a:gs>
                <a:gs pos="100000">
                  <a:srgbClr val="FFFF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32050" latinLnBrk="0" hangingPunct="0">
                <a:defRPr sz="300">
                  <a:solidFill>
                    <a:srgbClr val="FFFFFF"/>
                  </a:solidFill>
                  <a:latin typeface="Gilroy"/>
                  <a:ea typeface="Gilroy"/>
                  <a:cs typeface="Gilroy"/>
                  <a:sym typeface="Gilroy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91" name="Freeform 511">
              <a:extLst>
                <a:ext uri="{FF2B5EF4-FFF2-40B4-BE49-F238E27FC236}">
                  <a16:creationId xmlns:a16="http://schemas.microsoft.com/office/drawing/2014/main" id="{67279971-7EDF-3736-39D0-B45F47042691}"/>
                </a:ext>
              </a:extLst>
            </p:cNvPr>
            <p:cNvSpPr/>
            <p:nvPr/>
          </p:nvSpPr>
          <p:spPr>
            <a:xfrm>
              <a:off x="4564072" y="2025460"/>
              <a:ext cx="50266" cy="43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5" y="0"/>
                  </a:moveTo>
                  <a:cubicBezTo>
                    <a:pt x="13095" y="0"/>
                    <a:pt x="13095" y="0"/>
                    <a:pt x="13095" y="0"/>
                  </a:cubicBezTo>
                  <a:cubicBezTo>
                    <a:pt x="2160" y="0"/>
                    <a:pt x="2160" y="0"/>
                    <a:pt x="2160" y="0"/>
                  </a:cubicBezTo>
                  <a:cubicBezTo>
                    <a:pt x="945" y="0"/>
                    <a:pt x="0" y="1104"/>
                    <a:pt x="0" y="2365"/>
                  </a:cubicBezTo>
                  <a:cubicBezTo>
                    <a:pt x="0" y="19235"/>
                    <a:pt x="0" y="19235"/>
                    <a:pt x="0" y="19235"/>
                  </a:cubicBezTo>
                  <a:cubicBezTo>
                    <a:pt x="0" y="20496"/>
                    <a:pt x="945" y="21600"/>
                    <a:pt x="2160" y="21600"/>
                  </a:cubicBezTo>
                  <a:cubicBezTo>
                    <a:pt x="19575" y="21600"/>
                    <a:pt x="19575" y="21600"/>
                    <a:pt x="19575" y="21600"/>
                  </a:cubicBezTo>
                  <a:cubicBezTo>
                    <a:pt x="20655" y="21600"/>
                    <a:pt x="21465" y="20654"/>
                    <a:pt x="21600" y="19550"/>
                  </a:cubicBezTo>
                  <a:cubicBezTo>
                    <a:pt x="21600" y="19393"/>
                    <a:pt x="21600" y="19393"/>
                    <a:pt x="21600" y="19235"/>
                  </a:cubicBezTo>
                  <a:cubicBezTo>
                    <a:pt x="21600" y="2365"/>
                    <a:pt x="21600" y="2365"/>
                    <a:pt x="21600" y="2365"/>
                  </a:cubicBezTo>
                  <a:cubicBezTo>
                    <a:pt x="21600" y="1104"/>
                    <a:pt x="20790" y="0"/>
                    <a:pt x="19575" y="0"/>
                  </a:cubicBezTo>
                  <a:close/>
                  <a:moveTo>
                    <a:pt x="18225" y="19393"/>
                  </a:moveTo>
                  <a:cubicBezTo>
                    <a:pt x="3510" y="19393"/>
                    <a:pt x="3510" y="19393"/>
                    <a:pt x="3510" y="19393"/>
                  </a:cubicBezTo>
                  <a:cubicBezTo>
                    <a:pt x="2565" y="19393"/>
                    <a:pt x="1755" y="18447"/>
                    <a:pt x="1755" y="17501"/>
                  </a:cubicBezTo>
                  <a:cubicBezTo>
                    <a:pt x="1755" y="4257"/>
                    <a:pt x="1755" y="4257"/>
                    <a:pt x="1755" y="4257"/>
                  </a:cubicBezTo>
                  <a:cubicBezTo>
                    <a:pt x="1755" y="3153"/>
                    <a:pt x="2565" y="2365"/>
                    <a:pt x="3510" y="2365"/>
                  </a:cubicBezTo>
                  <a:cubicBezTo>
                    <a:pt x="13095" y="2365"/>
                    <a:pt x="13095" y="2365"/>
                    <a:pt x="13095" y="2365"/>
                  </a:cubicBezTo>
                  <a:cubicBezTo>
                    <a:pt x="18225" y="2365"/>
                    <a:pt x="18225" y="2365"/>
                    <a:pt x="18225" y="2365"/>
                  </a:cubicBezTo>
                  <a:cubicBezTo>
                    <a:pt x="19170" y="2365"/>
                    <a:pt x="19845" y="3153"/>
                    <a:pt x="19845" y="4257"/>
                  </a:cubicBezTo>
                  <a:cubicBezTo>
                    <a:pt x="19845" y="17501"/>
                    <a:pt x="19845" y="17501"/>
                    <a:pt x="19845" y="17501"/>
                  </a:cubicBezTo>
                  <a:cubicBezTo>
                    <a:pt x="19845" y="18131"/>
                    <a:pt x="19575" y="18762"/>
                    <a:pt x="19170" y="19077"/>
                  </a:cubicBezTo>
                  <a:cubicBezTo>
                    <a:pt x="18900" y="19235"/>
                    <a:pt x="18495" y="19393"/>
                    <a:pt x="18225" y="193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E7FF"/>
                </a:gs>
                <a:gs pos="100000">
                  <a:srgbClr val="FFFF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32050" latinLnBrk="0" hangingPunct="0">
                <a:defRPr sz="300">
                  <a:solidFill>
                    <a:srgbClr val="FFFFFF"/>
                  </a:solidFill>
                  <a:latin typeface="Gilroy"/>
                  <a:ea typeface="Gilroy"/>
                  <a:cs typeface="Gilroy"/>
                  <a:sym typeface="Gilroy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</p:grpSp>
      <p:sp>
        <p:nvSpPr>
          <p:cNvPr id="380" name="Freeform 532">
            <a:extLst>
              <a:ext uri="{FF2B5EF4-FFF2-40B4-BE49-F238E27FC236}">
                <a16:creationId xmlns:a16="http://schemas.microsoft.com/office/drawing/2014/main" id="{B1F657E5-A241-0C76-CC0F-6A5D28EABDBE}"/>
              </a:ext>
            </a:extLst>
          </p:cNvPr>
          <p:cNvSpPr/>
          <p:nvPr/>
        </p:nvSpPr>
        <p:spPr>
          <a:xfrm>
            <a:off x="7010079" y="2276285"/>
            <a:ext cx="172576" cy="170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5" y="0"/>
                </a:moveTo>
                <a:cubicBezTo>
                  <a:pt x="10307" y="0"/>
                  <a:pt x="9857" y="200"/>
                  <a:pt x="9514" y="606"/>
                </a:cubicBezTo>
                <a:cubicBezTo>
                  <a:pt x="8830" y="1417"/>
                  <a:pt x="8830" y="2732"/>
                  <a:pt x="9514" y="3543"/>
                </a:cubicBezTo>
                <a:cubicBezTo>
                  <a:pt x="10199" y="4354"/>
                  <a:pt x="11312" y="4354"/>
                  <a:pt x="11996" y="3543"/>
                </a:cubicBezTo>
                <a:cubicBezTo>
                  <a:pt x="12681" y="2732"/>
                  <a:pt x="12681" y="1417"/>
                  <a:pt x="11996" y="606"/>
                </a:cubicBezTo>
                <a:cubicBezTo>
                  <a:pt x="11654" y="200"/>
                  <a:pt x="11204" y="0"/>
                  <a:pt x="10755" y="0"/>
                </a:cubicBezTo>
                <a:close/>
                <a:moveTo>
                  <a:pt x="9701" y="4439"/>
                </a:moveTo>
                <a:cubicBezTo>
                  <a:pt x="8768" y="4720"/>
                  <a:pt x="7284" y="5334"/>
                  <a:pt x="7284" y="6904"/>
                </a:cubicBezTo>
                <a:cubicBezTo>
                  <a:pt x="7284" y="9204"/>
                  <a:pt x="7284" y="9601"/>
                  <a:pt x="7284" y="9601"/>
                </a:cubicBezTo>
                <a:cubicBezTo>
                  <a:pt x="7284" y="9601"/>
                  <a:pt x="7396" y="10771"/>
                  <a:pt x="10415" y="10771"/>
                </a:cubicBezTo>
                <a:cubicBezTo>
                  <a:pt x="11073" y="10771"/>
                  <a:pt x="11072" y="10771"/>
                  <a:pt x="11072" y="10771"/>
                </a:cubicBezTo>
                <a:cubicBezTo>
                  <a:pt x="14091" y="10771"/>
                  <a:pt x="14203" y="9601"/>
                  <a:pt x="14203" y="9601"/>
                </a:cubicBezTo>
                <a:cubicBezTo>
                  <a:pt x="14203" y="9601"/>
                  <a:pt x="14203" y="9204"/>
                  <a:pt x="14203" y="6904"/>
                </a:cubicBezTo>
                <a:cubicBezTo>
                  <a:pt x="14203" y="5334"/>
                  <a:pt x="12718" y="4720"/>
                  <a:pt x="11786" y="4439"/>
                </a:cubicBezTo>
                <a:cubicBezTo>
                  <a:pt x="10743" y="4832"/>
                  <a:pt x="10739" y="4830"/>
                  <a:pt x="10739" y="4830"/>
                </a:cubicBezTo>
                <a:cubicBezTo>
                  <a:pt x="11563" y="7914"/>
                  <a:pt x="11567" y="7916"/>
                  <a:pt x="11567" y="7916"/>
                </a:cubicBezTo>
                <a:cubicBezTo>
                  <a:pt x="10743" y="9094"/>
                  <a:pt x="10739" y="9095"/>
                  <a:pt x="10739" y="9095"/>
                </a:cubicBezTo>
                <a:cubicBezTo>
                  <a:pt x="9916" y="7917"/>
                  <a:pt x="9920" y="7916"/>
                  <a:pt x="9920" y="7916"/>
                </a:cubicBezTo>
                <a:cubicBezTo>
                  <a:pt x="10743" y="4832"/>
                  <a:pt x="10739" y="4830"/>
                  <a:pt x="10739" y="4830"/>
                </a:cubicBezTo>
                <a:cubicBezTo>
                  <a:pt x="9696" y="4437"/>
                  <a:pt x="9701" y="4439"/>
                  <a:pt x="9701" y="4439"/>
                </a:cubicBezTo>
                <a:close/>
                <a:moveTo>
                  <a:pt x="3423" y="10771"/>
                </a:moveTo>
                <a:cubicBezTo>
                  <a:pt x="2980" y="10771"/>
                  <a:pt x="2536" y="10979"/>
                  <a:pt x="2198" y="11385"/>
                </a:cubicBezTo>
                <a:cubicBezTo>
                  <a:pt x="1523" y="12196"/>
                  <a:pt x="1523" y="13511"/>
                  <a:pt x="2198" y="14323"/>
                </a:cubicBezTo>
                <a:cubicBezTo>
                  <a:pt x="2873" y="15134"/>
                  <a:pt x="3964" y="15134"/>
                  <a:pt x="4640" y="14323"/>
                </a:cubicBezTo>
                <a:cubicBezTo>
                  <a:pt x="5315" y="13511"/>
                  <a:pt x="5315" y="12196"/>
                  <a:pt x="4640" y="11385"/>
                </a:cubicBezTo>
                <a:cubicBezTo>
                  <a:pt x="4302" y="10979"/>
                  <a:pt x="3865" y="10771"/>
                  <a:pt x="3423" y="10771"/>
                </a:cubicBezTo>
                <a:close/>
                <a:moveTo>
                  <a:pt x="18137" y="10771"/>
                </a:moveTo>
                <a:cubicBezTo>
                  <a:pt x="17694" y="10771"/>
                  <a:pt x="17249" y="10979"/>
                  <a:pt x="16912" y="11385"/>
                </a:cubicBezTo>
                <a:cubicBezTo>
                  <a:pt x="16237" y="12196"/>
                  <a:pt x="16237" y="13511"/>
                  <a:pt x="16912" y="14323"/>
                </a:cubicBezTo>
                <a:cubicBezTo>
                  <a:pt x="17587" y="15134"/>
                  <a:pt x="18678" y="15134"/>
                  <a:pt x="19353" y="14323"/>
                </a:cubicBezTo>
                <a:cubicBezTo>
                  <a:pt x="20028" y="13511"/>
                  <a:pt x="20028" y="12196"/>
                  <a:pt x="19353" y="11385"/>
                </a:cubicBezTo>
                <a:cubicBezTo>
                  <a:pt x="19015" y="10979"/>
                  <a:pt x="18579" y="10771"/>
                  <a:pt x="18137" y="10771"/>
                </a:cubicBezTo>
                <a:close/>
                <a:moveTo>
                  <a:pt x="10463" y="11443"/>
                </a:moveTo>
                <a:lnTo>
                  <a:pt x="10463" y="14596"/>
                </a:lnTo>
                <a:lnTo>
                  <a:pt x="7519" y="16447"/>
                </a:lnTo>
                <a:lnTo>
                  <a:pt x="7519" y="17111"/>
                </a:lnTo>
                <a:lnTo>
                  <a:pt x="10861" y="15260"/>
                </a:lnTo>
                <a:lnTo>
                  <a:pt x="14203" y="17111"/>
                </a:lnTo>
                <a:lnTo>
                  <a:pt x="14203" y="16447"/>
                </a:lnTo>
                <a:lnTo>
                  <a:pt x="11226" y="14596"/>
                </a:lnTo>
                <a:lnTo>
                  <a:pt x="11226" y="11443"/>
                </a:lnTo>
                <a:lnTo>
                  <a:pt x="10463" y="11443"/>
                </a:lnTo>
                <a:close/>
                <a:moveTo>
                  <a:pt x="2409" y="15260"/>
                </a:moveTo>
                <a:cubicBezTo>
                  <a:pt x="1476" y="15485"/>
                  <a:pt x="0" y="16154"/>
                  <a:pt x="0" y="17725"/>
                </a:cubicBezTo>
                <a:cubicBezTo>
                  <a:pt x="0" y="19968"/>
                  <a:pt x="0" y="20422"/>
                  <a:pt x="0" y="20422"/>
                </a:cubicBezTo>
                <a:cubicBezTo>
                  <a:pt x="0" y="20422"/>
                  <a:pt x="49" y="21600"/>
                  <a:pt x="3123" y="21600"/>
                </a:cubicBezTo>
                <a:cubicBezTo>
                  <a:pt x="3727" y="21600"/>
                  <a:pt x="3731" y="21600"/>
                  <a:pt x="3731" y="21600"/>
                </a:cubicBezTo>
                <a:cubicBezTo>
                  <a:pt x="6805" y="21600"/>
                  <a:pt x="6911" y="20422"/>
                  <a:pt x="6911" y="20422"/>
                </a:cubicBezTo>
                <a:cubicBezTo>
                  <a:pt x="6911" y="20422"/>
                  <a:pt x="6911" y="19968"/>
                  <a:pt x="6911" y="17725"/>
                </a:cubicBezTo>
                <a:cubicBezTo>
                  <a:pt x="6911" y="16154"/>
                  <a:pt x="5378" y="15485"/>
                  <a:pt x="4445" y="15260"/>
                </a:cubicBezTo>
                <a:cubicBezTo>
                  <a:pt x="3457" y="15653"/>
                  <a:pt x="3455" y="15650"/>
                  <a:pt x="3455" y="15650"/>
                </a:cubicBezTo>
                <a:cubicBezTo>
                  <a:pt x="4224" y="18679"/>
                  <a:pt x="4226" y="18679"/>
                  <a:pt x="4226" y="18679"/>
                </a:cubicBezTo>
                <a:cubicBezTo>
                  <a:pt x="3457" y="19913"/>
                  <a:pt x="3455" y="19915"/>
                  <a:pt x="3455" y="19915"/>
                </a:cubicBezTo>
                <a:cubicBezTo>
                  <a:pt x="2632" y="18682"/>
                  <a:pt x="2628" y="18679"/>
                  <a:pt x="2628" y="18679"/>
                </a:cubicBezTo>
                <a:cubicBezTo>
                  <a:pt x="3451" y="15650"/>
                  <a:pt x="3455" y="15650"/>
                  <a:pt x="3455" y="15650"/>
                </a:cubicBezTo>
                <a:cubicBezTo>
                  <a:pt x="2412" y="15258"/>
                  <a:pt x="2409" y="15260"/>
                  <a:pt x="2409" y="15260"/>
                </a:cubicBezTo>
                <a:close/>
                <a:moveTo>
                  <a:pt x="17106" y="15260"/>
                </a:moveTo>
                <a:cubicBezTo>
                  <a:pt x="16173" y="15485"/>
                  <a:pt x="14689" y="16154"/>
                  <a:pt x="14689" y="17725"/>
                </a:cubicBezTo>
                <a:cubicBezTo>
                  <a:pt x="14689" y="19968"/>
                  <a:pt x="14689" y="20422"/>
                  <a:pt x="14689" y="20422"/>
                </a:cubicBezTo>
                <a:cubicBezTo>
                  <a:pt x="14689" y="20422"/>
                  <a:pt x="14747" y="21600"/>
                  <a:pt x="17820" y="21600"/>
                </a:cubicBezTo>
                <a:cubicBezTo>
                  <a:pt x="18424" y="21600"/>
                  <a:pt x="18420" y="21600"/>
                  <a:pt x="18420" y="21600"/>
                </a:cubicBezTo>
                <a:cubicBezTo>
                  <a:pt x="21494" y="21600"/>
                  <a:pt x="21600" y="20422"/>
                  <a:pt x="21600" y="20422"/>
                </a:cubicBezTo>
                <a:cubicBezTo>
                  <a:pt x="21600" y="20422"/>
                  <a:pt x="21600" y="19968"/>
                  <a:pt x="21600" y="17725"/>
                </a:cubicBezTo>
                <a:cubicBezTo>
                  <a:pt x="21600" y="16154"/>
                  <a:pt x="20067" y="15485"/>
                  <a:pt x="19134" y="15260"/>
                </a:cubicBezTo>
                <a:cubicBezTo>
                  <a:pt x="18146" y="15653"/>
                  <a:pt x="18145" y="15650"/>
                  <a:pt x="18145" y="15650"/>
                </a:cubicBezTo>
                <a:cubicBezTo>
                  <a:pt x="18913" y="18679"/>
                  <a:pt x="18915" y="18679"/>
                  <a:pt x="18915" y="18679"/>
                </a:cubicBezTo>
                <a:cubicBezTo>
                  <a:pt x="18147" y="19913"/>
                  <a:pt x="18145" y="19915"/>
                  <a:pt x="18145" y="19915"/>
                </a:cubicBezTo>
                <a:cubicBezTo>
                  <a:pt x="17321" y="18682"/>
                  <a:pt x="17325" y="18679"/>
                  <a:pt x="17325" y="18679"/>
                </a:cubicBezTo>
                <a:cubicBezTo>
                  <a:pt x="18149" y="15650"/>
                  <a:pt x="18145" y="15650"/>
                  <a:pt x="18145" y="15650"/>
                </a:cubicBezTo>
                <a:cubicBezTo>
                  <a:pt x="17102" y="15258"/>
                  <a:pt x="17106" y="15260"/>
                  <a:pt x="17106" y="15260"/>
                </a:cubicBezTo>
                <a:close/>
              </a:path>
            </a:pathLst>
          </a:custGeom>
          <a:gradFill flip="none" rotWithShape="1">
            <a:gsLst>
              <a:gs pos="0">
                <a:srgbClr val="6AE7FF"/>
              </a:gs>
              <a:gs pos="100000">
                <a:srgbClr val="FFFF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 defTabSz="232050" latinLnBrk="0" hangingPunct="0">
              <a:defRPr sz="3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 sz="800" kern="0">
              <a:solidFill>
                <a:srgbClr val="001F37"/>
              </a:solidFill>
              <a:latin typeface="Gilroy" panose="00000500000000000000" pitchFamily="50" charset="0"/>
              <a:sym typeface="Gilroy"/>
            </a:endParaRPr>
          </a:p>
        </p:txBody>
      </p:sp>
      <p:sp>
        <p:nvSpPr>
          <p:cNvPr id="374" name="IoT">
            <a:extLst>
              <a:ext uri="{FF2B5EF4-FFF2-40B4-BE49-F238E27FC236}">
                <a16:creationId xmlns:a16="http://schemas.microsoft.com/office/drawing/2014/main" id="{3676D711-96EC-1481-97C5-E1A2F6D9B253}"/>
              </a:ext>
            </a:extLst>
          </p:cNvPr>
          <p:cNvSpPr txBox="1"/>
          <p:nvPr/>
        </p:nvSpPr>
        <p:spPr>
          <a:xfrm>
            <a:off x="8197402" y="2317321"/>
            <a:ext cx="179615" cy="155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ctr" defTabSz="408085">
              <a:defRPr sz="3000">
                <a:gradFill flip="none" rotWithShape="1">
                  <a:gsLst>
                    <a:gs pos="0">
                      <a:srgbClr val="6ADDDA"/>
                    </a:gs>
                    <a:gs pos="98113">
                      <a:srgbClr val="FFFFFF"/>
                    </a:gs>
                  </a:gsLst>
                  <a:lin ang="5400000" scaled="0"/>
                </a:gradFill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pPr defTabSz="544100" latinLnBrk="0" hangingPunct="0">
              <a:defRPr/>
            </a:pPr>
            <a:r>
              <a:rPr sz="800" kern="0" dirty="0">
                <a:solidFill>
                  <a:schemeClr val="bg1"/>
                </a:solidFill>
                <a:latin typeface="Gilroy" panose="00000500000000000000" pitchFamily="50" charset="0"/>
              </a:rPr>
              <a:t>IoT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462991" y="3941950"/>
            <a:ext cx="6328843" cy="756529"/>
            <a:chOff x="1905000" y="2956462"/>
            <a:chExt cx="4746632" cy="567397"/>
          </a:xfrm>
        </p:grpSpPr>
        <p:sp>
          <p:nvSpPr>
            <p:cNvPr id="311" name="圆角矩形">
              <a:extLst>
                <a:ext uri="{FF2B5EF4-FFF2-40B4-BE49-F238E27FC236}">
                  <a16:creationId xmlns:a16="http://schemas.microsoft.com/office/drawing/2014/main" id="{30E9E3FD-C8AD-BC89-6CA3-02F8EC6A62D1}"/>
                </a:ext>
              </a:extLst>
            </p:cNvPr>
            <p:cNvSpPr/>
            <p:nvPr/>
          </p:nvSpPr>
          <p:spPr>
            <a:xfrm>
              <a:off x="1905000" y="3090870"/>
              <a:ext cx="4746632" cy="432989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E4EBFC">
                    <a:alpha val="92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solidFill>
                <a:schemeClr val="bg1"/>
              </a:solidFill>
            </a:ln>
            <a:effectLst>
              <a:glow rad="76200">
                <a:srgbClr val="BDD0F5">
                  <a:alpha val="42000"/>
                </a:srgbClr>
              </a:glow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40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grpSp>
          <p:nvGrpSpPr>
            <p:cNvPr id="386" name="组合 385"/>
            <p:cNvGrpSpPr/>
            <p:nvPr/>
          </p:nvGrpSpPr>
          <p:grpSpPr>
            <a:xfrm>
              <a:off x="2432746" y="2956462"/>
              <a:ext cx="293736" cy="285286"/>
              <a:chOff x="6996493" y="3346481"/>
              <a:chExt cx="183464" cy="178185"/>
            </a:xfrm>
          </p:grpSpPr>
          <p:sp>
            <p:nvSpPr>
              <p:cNvPr id="413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414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3134304" y="2956462"/>
              <a:ext cx="293736" cy="285286"/>
              <a:chOff x="6996493" y="3346481"/>
              <a:chExt cx="183464" cy="178185"/>
            </a:xfrm>
          </p:grpSpPr>
          <p:sp>
            <p:nvSpPr>
              <p:cNvPr id="318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19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grpSp>
          <p:nvGrpSpPr>
            <p:cNvPr id="320" name="组合 319"/>
            <p:cNvGrpSpPr/>
            <p:nvPr/>
          </p:nvGrpSpPr>
          <p:grpSpPr>
            <a:xfrm>
              <a:off x="3835862" y="2956462"/>
              <a:ext cx="293736" cy="285286"/>
              <a:chOff x="6996493" y="3346481"/>
              <a:chExt cx="183464" cy="178185"/>
            </a:xfrm>
          </p:grpSpPr>
          <p:sp>
            <p:nvSpPr>
              <p:cNvPr id="321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22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4537420" y="2956462"/>
              <a:ext cx="293736" cy="285286"/>
              <a:chOff x="6996493" y="3346481"/>
              <a:chExt cx="183464" cy="178185"/>
            </a:xfrm>
          </p:grpSpPr>
          <p:sp>
            <p:nvSpPr>
              <p:cNvPr id="324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25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grpSp>
          <p:nvGrpSpPr>
            <p:cNvPr id="326" name="组合 325"/>
            <p:cNvGrpSpPr/>
            <p:nvPr/>
          </p:nvGrpSpPr>
          <p:grpSpPr>
            <a:xfrm>
              <a:off x="5238978" y="2956462"/>
              <a:ext cx="293736" cy="285286"/>
              <a:chOff x="6996493" y="3346481"/>
              <a:chExt cx="183464" cy="178185"/>
            </a:xfrm>
          </p:grpSpPr>
          <p:sp>
            <p:nvSpPr>
              <p:cNvPr id="327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28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grpSp>
          <p:nvGrpSpPr>
            <p:cNvPr id="329" name="组合 328"/>
            <p:cNvGrpSpPr/>
            <p:nvPr/>
          </p:nvGrpSpPr>
          <p:grpSpPr>
            <a:xfrm>
              <a:off x="5940535" y="2956462"/>
              <a:ext cx="293736" cy="285286"/>
              <a:chOff x="6996493" y="3346481"/>
              <a:chExt cx="183464" cy="178185"/>
            </a:xfrm>
          </p:grpSpPr>
          <p:sp>
            <p:nvSpPr>
              <p:cNvPr id="330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32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rgbClr val="0AB898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sp>
          <p:nvSpPr>
            <p:cNvPr id="613" name="Development…"/>
            <p:cNvSpPr txBox="1"/>
            <p:nvPr/>
          </p:nvSpPr>
          <p:spPr>
            <a:xfrm>
              <a:off x="2387754" y="3310399"/>
              <a:ext cx="409967" cy="738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개발 리소스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4" name="Integration…"/>
            <p:cNvSpPr txBox="1"/>
            <p:nvPr/>
          </p:nvSpPr>
          <p:spPr>
            <a:xfrm>
              <a:off x="3120080" y="3310399"/>
              <a:ext cx="333023" cy="738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defTabSz="3463435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통합 교육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5" name="Integration…"/>
            <p:cNvSpPr txBox="1"/>
            <p:nvPr/>
          </p:nvSpPr>
          <p:spPr>
            <a:xfrm>
              <a:off x="3814825" y="3310399"/>
              <a:ext cx="333023" cy="738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통합 지원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7" name="Channel…"/>
            <p:cNvSpPr txBox="1"/>
            <p:nvPr/>
          </p:nvSpPr>
          <p:spPr>
            <a:xfrm>
              <a:off x="5216824" y="3310399"/>
              <a:ext cx="333023" cy="738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채널 공유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8" name="Project…"/>
            <p:cNvSpPr txBox="1"/>
            <p:nvPr/>
          </p:nvSpPr>
          <p:spPr>
            <a:xfrm>
              <a:off x="5937686" y="3310399"/>
              <a:ext cx="307777" cy="1477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프로젝트</a:t>
              </a:r>
              <a:endParaRPr lang="en-US" altLang="ko-KR"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  <a:p>
              <a:pPr algn="ctr" defTabSz="3463435" latinLnBrk="0" hangingPunct="0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협업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6" name="Co-marketing"/>
            <p:cNvSpPr txBox="1"/>
            <p:nvPr/>
          </p:nvSpPr>
          <p:spPr>
            <a:xfrm>
              <a:off x="4476548" y="3310399"/>
              <a:ext cx="409967" cy="738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>
              <a:lvl1pPr algn="ctr" defTabSz="2597641">
                <a:lnSpc>
                  <a:spcPct val="80000"/>
                </a:lnSpc>
                <a:defRPr sz="2000">
                  <a:solidFill>
                    <a:srgbClr val="FFFFFF"/>
                  </a:solidFill>
                </a:defRPr>
              </a:lvl1pPr>
            </a:lstStyle>
            <a:p>
              <a:pPr defTabSz="3463435" latinLnBrk="0" hangingPunct="0">
                <a:defRPr/>
              </a:pPr>
              <a:r>
                <a:rPr lang="ko-KR" altLang="en-US" sz="800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공동 마케팅</a:t>
              </a:r>
              <a:endParaRPr sz="800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19" name="Freeform 35"/>
            <p:cNvSpPr/>
            <p:nvPr/>
          </p:nvSpPr>
          <p:spPr>
            <a:xfrm>
              <a:off x="2466388" y="3039839"/>
              <a:ext cx="229103" cy="114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9829" y="0"/>
                  </a:moveTo>
                  <a:cubicBezTo>
                    <a:pt x="9829" y="1636"/>
                    <a:pt x="9829" y="1636"/>
                    <a:pt x="9829" y="1636"/>
                  </a:cubicBezTo>
                  <a:cubicBezTo>
                    <a:pt x="9380" y="1963"/>
                    <a:pt x="8931" y="2285"/>
                    <a:pt x="8483" y="2940"/>
                  </a:cubicBezTo>
                  <a:cubicBezTo>
                    <a:pt x="7885" y="1631"/>
                    <a:pt x="7886" y="1636"/>
                    <a:pt x="7886" y="1636"/>
                  </a:cubicBezTo>
                  <a:cubicBezTo>
                    <a:pt x="6540" y="4254"/>
                    <a:pt x="6540" y="4245"/>
                    <a:pt x="6540" y="4245"/>
                  </a:cubicBezTo>
                  <a:cubicBezTo>
                    <a:pt x="7138" y="5554"/>
                    <a:pt x="7137" y="5570"/>
                    <a:pt x="7137" y="5570"/>
                  </a:cubicBezTo>
                  <a:cubicBezTo>
                    <a:pt x="6838" y="6552"/>
                    <a:pt x="6689" y="7860"/>
                    <a:pt x="6540" y="8842"/>
                  </a:cubicBezTo>
                  <a:cubicBezTo>
                    <a:pt x="5792" y="8842"/>
                    <a:pt x="5791" y="8842"/>
                    <a:pt x="5791" y="8842"/>
                  </a:cubicBezTo>
                  <a:cubicBezTo>
                    <a:pt x="5791" y="12770"/>
                    <a:pt x="5791" y="12756"/>
                    <a:pt x="5791" y="12756"/>
                  </a:cubicBezTo>
                  <a:cubicBezTo>
                    <a:pt x="6538" y="12756"/>
                    <a:pt x="6540" y="12756"/>
                    <a:pt x="6540" y="12756"/>
                  </a:cubicBezTo>
                  <a:cubicBezTo>
                    <a:pt x="6689" y="14065"/>
                    <a:pt x="6987" y="15046"/>
                    <a:pt x="7137" y="16028"/>
                  </a:cubicBezTo>
                  <a:cubicBezTo>
                    <a:pt x="6688" y="17010"/>
                    <a:pt x="6691" y="17022"/>
                    <a:pt x="6691" y="17022"/>
                  </a:cubicBezTo>
                  <a:cubicBezTo>
                    <a:pt x="7887" y="19968"/>
                    <a:pt x="7886" y="19962"/>
                    <a:pt x="7886" y="19962"/>
                  </a:cubicBezTo>
                  <a:cubicBezTo>
                    <a:pt x="8483" y="18653"/>
                    <a:pt x="8483" y="18658"/>
                    <a:pt x="8483" y="18658"/>
                  </a:cubicBezTo>
                  <a:cubicBezTo>
                    <a:pt x="8931" y="19312"/>
                    <a:pt x="9380" y="19635"/>
                    <a:pt x="9829" y="19962"/>
                  </a:cubicBezTo>
                  <a:cubicBezTo>
                    <a:pt x="9829" y="21599"/>
                    <a:pt x="9829" y="21598"/>
                    <a:pt x="9829" y="21598"/>
                  </a:cubicBezTo>
                  <a:cubicBezTo>
                    <a:pt x="11622" y="21598"/>
                    <a:pt x="11620" y="21598"/>
                    <a:pt x="11620" y="21598"/>
                  </a:cubicBezTo>
                  <a:cubicBezTo>
                    <a:pt x="11620" y="19962"/>
                    <a:pt x="11620" y="19962"/>
                    <a:pt x="11620" y="19962"/>
                  </a:cubicBezTo>
                  <a:cubicBezTo>
                    <a:pt x="12218" y="19635"/>
                    <a:pt x="12669" y="19312"/>
                    <a:pt x="13117" y="18658"/>
                  </a:cubicBezTo>
                  <a:cubicBezTo>
                    <a:pt x="13715" y="19967"/>
                    <a:pt x="13714" y="19962"/>
                    <a:pt x="13714" y="19962"/>
                  </a:cubicBezTo>
                  <a:cubicBezTo>
                    <a:pt x="14910" y="17017"/>
                    <a:pt x="14909" y="17022"/>
                    <a:pt x="14909" y="17022"/>
                  </a:cubicBezTo>
                  <a:cubicBezTo>
                    <a:pt x="14460" y="16040"/>
                    <a:pt x="14463" y="16028"/>
                    <a:pt x="14463" y="16028"/>
                  </a:cubicBezTo>
                  <a:cubicBezTo>
                    <a:pt x="14762" y="15046"/>
                    <a:pt x="14911" y="14065"/>
                    <a:pt x="15060" y="12756"/>
                  </a:cubicBezTo>
                  <a:cubicBezTo>
                    <a:pt x="15808" y="12756"/>
                    <a:pt x="15809" y="12756"/>
                    <a:pt x="15809" y="12756"/>
                  </a:cubicBezTo>
                  <a:cubicBezTo>
                    <a:pt x="15809" y="8828"/>
                    <a:pt x="15809" y="8842"/>
                    <a:pt x="15809" y="8842"/>
                  </a:cubicBezTo>
                  <a:cubicBezTo>
                    <a:pt x="15062" y="8842"/>
                    <a:pt x="15060" y="8842"/>
                    <a:pt x="15060" y="8842"/>
                  </a:cubicBezTo>
                  <a:cubicBezTo>
                    <a:pt x="14911" y="7860"/>
                    <a:pt x="14762" y="6552"/>
                    <a:pt x="14463" y="5570"/>
                  </a:cubicBezTo>
                  <a:cubicBezTo>
                    <a:pt x="15061" y="4588"/>
                    <a:pt x="15060" y="4576"/>
                    <a:pt x="15060" y="4576"/>
                  </a:cubicBezTo>
                  <a:cubicBezTo>
                    <a:pt x="13715" y="1630"/>
                    <a:pt x="13714" y="1636"/>
                    <a:pt x="13714" y="1636"/>
                  </a:cubicBezTo>
                  <a:cubicBezTo>
                    <a:pt x="13117" y="2945"/>
                    <a:pt x="13117" y="2940"/>
                    <a:pt x="13117" y="2940"/>
                  </a:cubicBezTo>
                  <a:cubicBezTo>
                    <a:pt x="12669" y="2286"/>
                    <a:pt x="12218" y="1963"/>
                    <a:pt x="11620" y="1636"/>
                  </a:cubicBezTo>
                  <a:cubicBezTo>
                    <a:pt x="11620" y="-1"/>
                    <a:pt x="11620" y="0"/>
                    <a:pt x="11620" y="0"/>
                  </a:cubicBezTo>
                  <a:cubicBezTo>
                    <a:pt x="9826" y="0"/>
                    <a:pt x="9828" y="0"/>
                    <a:pt x="9829" y="0"/>
                  </a:cubicBezTo>
                  <a:close/>
                  <a:moveTo>
                    <a:pt x="10871" y="4245"/>
                  </a:moveTo>
                  <a:cubicBezTo>
                    <a:pt x="12515" y="4245"/>
                    <a:pt x="13866" y="7188"/>
                    <a:pt x="13866" y="10789"/>
                  </a:cubicBezTo>
                  <a:cubicBezTo>
                    <a:pt x="13866" y="14389"/>
                    <a:pt x="12515" y="17353"/>
                    <a:pt x="10871" y="17353"/>
                  </a:cubicBezTo>
                  <a:cubicBezTo>
                    <a:pt x="9078" y="17353"/>
                    <a:pt x="7734" y="14389"/>
                    <a:pt x="7734" y="10789"/>
                  </a:cubicBezTo>
                  <a:cubicBezTo>
                    <a:pt x="7734" y="7188"/>
                    <a:pt x="9078" y="4245"/>
                    <a:pt x="10871" y="4245"/>
                  </a:cubicBezTo>
                  <a:close/>
                  <a:moveTo>
                    <a:pt x="4786" y="5218"/>
                  </a:moveTo>
                  <a:lnTo>
                    <a:pt x="0" y="10188"/>
                  </a:lnTo>
                  <a:lnTo>
                    <a:pt x="0" y="12114"/>
                  </a:lnTo>
                  <a:lnTo>
                    <a:pt x="4786" y="16918"/>
                  </a:lnTo>
                  <a:lnTo>
                    <a:pt x="4786" y="14723"/>
                  </a:lnTo>
                  <a:lnTo>
                    <a:pt x="1194" y="11141"/>
                  </a:lnTo>
                  <a:lnTo>
                    <a:pt x="4786" y="7558"/>
                  </a:lnTo>
                  <a:lnTo>
                    <a:pt x="4786" y="5218"/>
                  </a:lnTo>
                  <a:close/>
                  <a:moveTo>
                    <a:pt x="16690" y="5218"/>
                  </a:moveTo>
                  <a:lnTo>
                    <a:pt x="16690" y="7558"/>
                  </a:lnTo>
                  <a:lnTo>
                    <a:pt x="20406" y="11141"/>
                  </a:lnTo>
                  <a:lnTo>
                    <a:pt x="16690" y="14723"/>
                  </a:lnTo>
                  <a:lnTo>
                    <a:pt x="16690" y="16918"/>
                  </a:lnTo>
                  <a:lnTo>
                    <a:pt x="21600" y="12114"/>
                  </a:lnTo>
                  <a:lnTo>
                    <a:pt x="21600" y="10188"/>
                  </a:lnTo>
                  <a:lnTo>
                    <a:pt x="16690" y="5218"/>
                  </a:lnTo>
                  <a:close/>
                  <a:moveTo>
                    <a:pt x="10729" y="5922"/>
                  </a:moveTo>
                  <a:cubicBezTo>
                    <a:pt x="9543" y="5922"/>
                    <a:pt x="8502" y="8183"/>
                    <a:pt x="8502" y="10789"/>
                  </a:cubicBezTo>
                  <a:cubicBezTo>
                    <a:pt x="8502" y="13394"/>
                    <a:pt x="9543" y="15676"/>
                    <a:pt x="10729" y="15676"/>
                  </a:cubicBezTo>
                  <a:cubicBezTo>
                    <a:pt x="12064" y="15676"/>
                    <a:pt x="13098" y="13394"/>
                    <a:pt x="13098" y="10789"/>
                  </a:cubicBezTo>
                  <a:cubicBezTo>
                    <a:pt x="13098" y="8183"/>
                    <a:pt x="12064" y="5922"/>
                    <a:pt x="10729" y="5922"/>
                  </a:cubicBezTo>
                  <a:close/>
                  <a:moveTo>
                    <a:pt x="10729" y="7537"/>
                  </a:moveTo>
                  <a:cubicBezTo>
                    <a:pt x="11619" y="7537"/>
                    <a:pt x="12359" y="8835"/>
                    <a:pt x="12359" y="10789"/>
                  </a:cubicBezTo>
                  <a:cubicBezTo>
                    <a:pt x="12359" y="12743"/>
                    <a:pt x="11619" y="14060"/>
                    <a:pt x="10729" y="14061"/>
                  </a:cubicBezTo>
                  <a:cubicBezTo>
                    <a:pt x="9987" y="14061"/>
                    <a:pt x="9241" y="12743"/>
                    <a:pt x="9241" y="10789"/>
                  </a:cubicBezTo>
                  <a:cubicBezTo>
                    <a:pt x="9241" y="8835"/>
                    <a:pt x="9987" y="7537"/>
                    <a:pt x="10729" y="7537"/>
                  </a:cubicBezTo>
                  <a:close/>
                  <a:moveTo>
                    <a:pt x="10833" y="8324"/>
                  </a:moveTo>
                  <a:cubicBezTo>
                    <a:pt x="10208" y="8324"/>
                    <a:pt x="9696" y="9444"/>
                    <a:pt x="9696" y="10809"/>
                  </a:cubicBezTo>
                  <a:cubicBezTo>
                    <a:pt x="9696" y="12175"/>
                    <a:pt x="10208" y="13274"/>
                    <a:pt x="10833" y="13274"/>
                  </a:cubicBezTo>
                  <a:cubicBezTo>
                    <a:pt x="11458" y="13274"/>
                    <a:pt x="11961" y="12175"/>
                    <a:pt x="11961" y="10809"/>
                  </a:cubicBezTo>
                  <a:cubicBezTo>
                    <a:pt x="11961" y="9444"/>
                    <a:pt x="11458" y="8324"/>
                    <a:pt x="10833" y="832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54823" tIns="454823" rIns="454823" bIns="454823"/>
            <a:lstStyle/>
            <a:p>
              <a:pPr defTabSz="3463435" latinLnBrk="0" hangingPunct="0">
                <a:defRPr sz="7400"/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620" name="KSO_Shape"/>
            <p:cNvSpPr/>
            <p:nvPr/>
          </p:nvSpPr>
          <p:spPr>
            <a:xfrm>
              <a:off x="3203348" y="3035912"/>
              <a:ext cx="156917" cy="137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15750"/>
                  </a:moveTo>
                  <a:lnTo>
                    <a:pt x="4779" y="16016"/>
                  </a:lnTo>
                  <a:lnTo>
                    <a:pt x="4789" y="16270"/>
                  </a:lnTo>
                  <a:lnTo>
                    <a:pt x="4799" y="16524"/>
                  </a:lnTo>
                  <a:lnTo>
                    <a:pt x="4808" y="16771"/>
                  </a:lnTo>
                  <a:lnTo>
                    <a:pt x="4821" y="17010"/>
                  </a:lnTo>
                  <a:lnTo>
                    <a:pt x="4841" y="17245"/>
                  </a:lnTo>
                  <a:lnTo>
                    <a:pt x="4860" y="17469"/>
                  </a:lnTo>
                  <a:lnTo>
                    <a:pt x="4879" y="17693"/>
                  </a:lnTo>
                  <a:lnTo>
                    <a:pt x="4899" y="17905"/>
                  </a:lnTo>
                  <a:lnTo>
                    <a:pt x="4924" y="18114"/>
                  </a:lnTo>
                  <a:lnTo>
                    <a:pt x="4953" y="18311"/>
                  </a:lnTo>
                  <a:lnTo>
                    <a:pt x="4982" y="18508"/>
                  </a:lnTo>
                  <a:lnTo>
                    <a:pt x="5011" y="18694"/>
                  </a:lnTo>
                  <a:lnTo>
                    <a:pt x="5044" y="18872"/>
                  </a:lnTo>
                  <a:lnTo>
                    <a:pt x="5082" y="19051"/>
                  </a:lnTo>
                  <a:lnTo>
                    <a:pt x="5118" y="19218"/>
                  </a:lnTo>
                  <a:lnTo>
                    <a:pt x="5160" y="19377"/>
                  </a:lnTo>
                  <a:lnTo>
                    <a:pt x="5202" y="19529"/>
                  </a:lnTo>
                  <a:lnTo>
                    <a:pt x="5247" y="19677"/>
                  </a:lnTo>
                  <a:lnTo>
                    <a:pt x="5292" y="19813"/>
                  </a:lnTo>
                  <a:lnTo>
                    <a:pt x="5344" y="19946"/>
                  </a:lnTo>
                  <a:lnTo>
                    <a:pt x="5395" y="20071"/>
                  </a:lnTo>
                  <a:lnTo>
                    <a:pt x="5450" y="20189"/>
                  </a:lnTo>
                  <a:lnTo>
                    <a:pt x="5505" y="20299"/>
                  </a:lnTo>
                  <a:lnTo>
                    <a:pt x="5566" y="20401"/>
                  </a:lnTo>
                  <a:lnTo>
                    <a:pt x="5624" y="20496"/>
                  </a:lnTo>
                  <a:lnTo>
                    <a:pt x="5689" y="20583"/>
                  </a:lnTo>
                  <a:lnTo>
                    <a:pt x="5753" y="20663"/>
                  </a:lnTo>
                  <a:lnTo>
                    <a:pt x="5824" y="20739"/>
                  </a:lnTo>
                  <a:lnTo>
                    <a:pt x="5895" y="20800"/>
                  </a:lnTo>
                  <a:lnTo>
                    <a:pt x="5969" y="20860"/>
                  </a:lnTo>
                  <a:lnTo>
                    <a:pt x="6043" y="20906"/>
                  </a:lnTo>
                  <a:lnTo>
                    <a:pt x="6043" y="17886"/>
                  </a:lnTo>
                  <a:lnTo>
                    <a:pt x="6011" y="17879"/>
                  </a:lnTo>
                  <a:lnTo>
                    <a:pt x="5975" y="17867"/>
                  </a:lnTo>
                  <a:lnTo>
                    <a:pt x="5943" y="17852"/>
                  </a:lnTo>
                  <a:lnTo>
                    <a:pt x="5914" y="17837"/>
                  </a:lnTo>
                  <a:lnTo>
                    <a:pt x="5885" y="17818"/>
                  </a:lnTo>
                  <a:lnTo>
                    <a:pt x="5856" y="17791"/>
                  </a:lnTo>
                  <a:lnTo>
                    <a:pt x="5830" y="17765"/>
                  </a:lnTo>
                  <a:lnTo>
                    <a:pt x="5808" y="17738"/>
                  </a:lnTo>
                  <a:lnTo>
                    <a:pt x="5763" y="17677"/>
                  </a:lnTo>
                  <a:lnTo>
                    <a:pt x="5747" y="17640"/>
                  </a:lnTo>
                  <a:lnTo>
                    <a:pt x="5734" y="17605"/>
                  </a:lnTo>
                  <a:lnTo>
                    <a:pt x="5724" y="17567"/>
                  </a:lnTo>
                  <a:lnTo>
                    <a:pt x="5714" y="17530"/>
                  </a:lnTo>
                  <a:lnTo>
                    <a:pt x="5711" y="17484"/>
                  </a:lnTo>
                  <a:lnTo>
                    <a:pt x="5708" y="17446"/>
                  </a:lnTo>
                  <a:lnTo>
                    <a:pt x="5708" y="16995"/>
                  </a:lnTo>
                  <a:lnTo>
                    <a:pt x="5711" y="16945"/>
                  </a:lnTo>
                  <a:lnTo>
                    <a:pt x="5718" y="16904"/>
                  </a:lnTo>
                  <a:lnTo>
                    <a:pt x="5727" y="16862"/>
                  </a:lnTo>
                  <a:lnTo>
                    <a:pt x="5740" y="16816"/>
                  </a:lnTo>
                  <a:lnTo>
                    <a:pt x="5753" y="16778"/>
                  </a:lnTo>
                  <a:lnTo>
                    <a:pt x="5776" y="16741"/>
                  </a:lnTo>
                  <a:lnTo>
                    <a:pt x="5821" y="16672"/>
                  </a:lnTo>
                  <a:lnTo>
                    <a:pt x="5850" y="16642"/>
                  </a:lnTo>
                  <a:lnTo>
                    <a:pt x="5879" y="16619"/>
                  </a:lnTo>
                  <a:lnTo>
                    <a:pt x="5911" y="16596"/>
                  </a:lnTo>
                  <a:lnTo>
                    <a:pt x="5943" y="16577"/>
                  </a:lnTo>
                  <a:lnTo>
                    <a:pt x="5979" y="16562"/>
                  </a:lnTo>
                  <a:lnTo>
                    <a:pt x="6017" y="16547"/>
                  </a:lnTo>
                  <a:lnTo>
                    <a:pt x="6056" y="16539"/>
                  </a:lnTo>
                  <a:lnTo>
                    <a:pt x="6978" y="16539"/>
                  </a:lnTo>
                  <a:lnTo>
                    <a:pt x="7017" y="16547"/>
                  </a:lnTo>
                  <a:lnTo>
                    <a:pt x="7052" y="16562"/>
                  </a:lnTo>
                  <a:lnTo>
                    <a:pt x="7091" y="16577"/>
                  </a:lnTo>
                  <a:lnTo>
                    <a:pt x="7123" y="16596"/>
                  </a:lnTo>
                  <a:lnTo>
                    <a:pt x="7155" y="16619"/>
                  </a:lnTo>
                  <a:lnTo>
                    <a:pt x="7188" y="16642"/>
                  </a:lnTo>
                  <a:lnTo>
                    <a:pt x="7214" y="16672"/>
                  </a:lnTo>
                  <a:lnTo>
                    <a:pt x="7259" y="16741"/>
                  </a:lnTo>
                  <a:lnTo>
                    <a:pt x="7278" y="16778"/>
                  </a:lnTo>
                  <a:lnTo>
                    <a:pt x="7297" y="16816"/>
                  </a:lnTo>
                  <a:lnTo>
                    <a:pt x="7310" y="16862"/>
                  </a:lnTo>
                  <a:lnTo>
                    <a:pt x="7320" y="16904"/>
                  </a:lnTo>
                  <a:lnTo>
                    <a:pt x="7323" y="16945"/>
                  </a:lnTo>
                  <a:lnTo>
                    <a:pt x="7326" y="16995"/>
                  </a:lnTo>
                  <a:lnTo>
                    <a:pt x="7326" y="17484"/>
                  </a:lnTo>
                  <a:lnTo>
                    <a:pt x="7320" y="17530"/>
                  </a:lnTo>
                  <a:lnTo>
                    <a:pt x="7313" y="17567"/>
                  </a:lnTo>
                  <a:lnTo>
                    <a:pt x="7301" y="17605"/>
                  </a:lnTo>
                  <a:lnTo>
                    <a:pt x="7284" y="17640"/>
                  </a:lnTo>
                  <a:lnTo>
                    <a:pt x="7268" y="17677"/>
                  </a:lnTo>
                  <a:lnTo>
                    <a:pt x="7230" y="17738"/>
                  </a:lnTo>
                  <a:lnTo>
                    <a:pt x="7204" y="17765"/>
                  </a:lnTo>
                  <a:lnTo>
                    <a:pt x="7181" y="17791"/>
                  </a:lnTo>
                  <a:lnTo>
                    <a:pt x="7149" y="17818"/>
                  </a:lnTo>
                  <a:lnTo>
                    <a:pt x="7120" y="17837"/>
                  </a:lnTo>
                  <a:lnTo>
                    <a:pt x="7091" y="17852"/>
                  </a:lnTo>
                  <a:lnTo>
                    <a:pt x="7059" y="17867"/>
                  </a:lnTo>
                  <a:lnTo>
                    <a:pt x="7023" y="17879"/>
                  </a:lnTo>
                  <a:lnTo>
                    <a:pt x="6991" y="17886"/>
                  </a:lnTo>
                  <a:lnTo>
                    <a:pt x="6991" y="20906"/>
                  </a:lnTo>
                  <a:lnTo>
                    <a:pt x="7068" y="20860"/>
                  </a:lnTo>
                  <a:lnTo>
                    <a:pt x="7139" y="20800"/>
                  </a:lnTo>
                  <a:lnTo>
                    <a:pt x="7210" y="20739"/>
                  </a:lnTo>
                  <a:lnTo>
                    <a:pt x="7278" y="20663"/>
                  </a:lnTo>
                  <a:lnTo>
                    <a:pt x="7346" y="20583"/>
                  </a:lnTo>
                  <a:lnTo>
                    <a:pt x="7410" y="20496"/>
                  </a:lnTo>
                  <a:lnTo>
                    <a:pt x="7468" y="20401"/>
                  </a:lnTo>
                  <a:lnTo>
                    <a:pt x="7529" y="20299"/>
                  </a:lnTo>
                  <a:lnTo>
                    <a:pt x="7584" y="20189"/>
                  </a:lnTo>
                  <a:lnTo>
                    <a:pt x="7636" y="20071"/>
                  </a:lnTo>
                  <a:lnTo>
                    <a:pt x="7691" y="19946"/>
                  </a:lnTo>
                  <a:lnTo>
                    <a:pt x="7739" y="19813"/>
                  </a:lnTo>
                  <a:lnTo>
                    <a:pt x="7787" y="19677"/>
                  </a:lnTo>
                  <a:lnTo>
                    <a:pt x="7833" y="19529"/>
                  </a:lnTo>
                  <a:lnTo>
                    <a:pt x="7874" y="19377"/>
                  </a:lnTo>
                  <a:lnTo>
                    <a:pt x="7916" y="19218"/>
                  </a:lnTo>
                  <a:lnTo>
                    <a:pt x="7952" y="19051"/>
                  </a:lnTo>
                  <a:lnTo>
                    <a:pt x="7987" y="18872"/>
                  </a:lnTo>
                  <a:lnTo>
                    <a:pt x="8023" y="18694"/>
                  </a:lnTo>
                  <a:lnTo>
                    <a:pt x="8052" y="18508"/>
                  </a:lnTo>
                  <a:lnTo>
                    <a:pt x="8081" y="18311"/>
                  </a:lnTo>
                  <a:lnTo>
                    <a:pt x="8107" y="18114"/>
                  </a:lnTo>
                  <a:lnTo>
                    <a:pt x="8136" y="17905"/>
                  </a:lnTo>
                  <a:lnTo>
                    <a:pt x="8155" y="17693"/>
                  </a:lnTo>
                  <a:lnTo>
                    <a:pt x="8178" y="17469"/>
                  </a:lnTo>
                  <a:lnTo>
                    <a:pt x="8194" y="17245"/>
                  </a:lnTo>
                  <a:lnTo>
                    <a:pt x="8210" y="17010"/>
                  </a:lnTo>
                  <a:lnTo>
                    <a:pt x="8223" y="16771"/>
                  </a:lnTo>
                  <a:lnTo>
                    <a:pt x="8239" y="16524"/>
                  </a:lnTo>
                  <a:lnTo>
                    <a:pt x="8248" y="16270"/>
                  </a:lnTo>
                  <a:lnTo>
                    <a:pt x="8255" y="16016"/>
                  </a:lnTo>
                  <a:lnTo>
                    <a:pt x="8261" y="15750"/>
                  </a:lnTo>
                  <a:lnTo>
                    <a:pt x="8545" y="15773"/>
                  </a:lnTo>
                  <a:lnTo>
                    <a:pt x="8806" y="15792"/>
                  </a:lnTo>
                  <a:lnTo>
                    <a:pt x="9245" y="15830"/>
                  </a:lnTo>
                  <a:lnTo>
                    <a:pt x="9538" y="15860"/>
                  </a:lnTo>
                  <a:lnTo>
                    <a:pt x="9641" y="15872"/>
                  </a:lnTo>
                  <a:lnTo>
                    <a:pt x="9722" y="15876"/>
                  </a:lnTo>
                  <a:lnTo>
                    <a:pt x="9802" y="15883"/>
                  </a:lnTo>
                  <a:lnTo>
                    <a:pt x="9883" y="15895"/>
                  </a:lnTo>
                  <a:lnTo>
                    <a:pt x="9960" y="15910"/>
                  </a:lnTo>
                  <a:lnTo>
                    <a:pt x="10038" y="15929"/>
                  </a:lnTo>
                  <a:lnTo>
                    <a:pt x="10115" y="15955"/>
                  </a:lnTo>
                  <a:lnTo>
                    <a:pt x="10186" y="15982"/>
                  </a:lnTo>
                  <a:lnTo>
                    <a:pt x="10260" y="16020"/>
                  </a:lnTo>
                  <a:lnTo>
                    <a:pt x="10328" y="16054"/>
                  </a:lnTo>
                  <a:lnTo>
                    <a:pt x="10399" y="16096"/>
                  </a:lnTo>
                  <a:lnTo>
                    <a:pt x="10467" y="16145"/>
                  </a:lnTo>
                  <a:lnTo>
                    <a:pt x="10528" y="16190"/>
                  </a:lnTo>
                  <a:lnTo>
                    <a:pt x="10592" y="16240"/>
                  </a:lnTo>
                  <a:lnTo>
                    <a:pt x="10650" y="16300"/>
                  </a:lnTo>
                  <a:lnTo>
                    <a:pt x="10708" y="16357"/>
                  </a:lnTo>
                  <a:lnTo>
                    <a:pt x="10763" y="16422"/>
                  </a:lnTo>
                  <a:lnTo>
                    <a:pt x="10818" y="16483"/>
                  </a:lnTo>
                  <a:lnTo>
                    <a:pt x="10866" y="16555"/>
                  </a:lnTo>
                  <a:lnTo>
                    <a:pt x="10912" y="16623"/>
                  </a:lnTo>
                  <a:lnTo>
                    <a:pt x="10957" y="16695"/>
                  </a:lnTo>
                  <a:lnTo>
                    <a:pt x="10999" y="16771"/>
                  </a:lnTo>
                  <a:lnTo>
                    <a:pt x="11034" y="16851"/>
                  </a:lnTo>
                  <a:lnTo>
                    <a:pt x="11073" y="16930"/>
                  </a:lnTo>
                  <a:lnTo>
                    <a:pt x="11105" y="17014"/>
                  </a:lnTo>
                  <a:lnTo>
                    <a:pt x="11131" y="17097"/>
                  </a:lnTo>
                  <a:lnTo>
                    <a:pt x="11157" y="17184"/>
                  </a:lnTo>
                  <a:lnTo>
                    <a:pt x="11179" y="17275"/>
                  </a:lnTo>
                  <a:lnTo>
                    <a:pt x="11195" y="17363"/>
                  </a:lnTo>
                  <a:lnTo>
                    <a:pt x="11211" y="17454"/>
                  </a:lnTo>
                  <a:lnTo>
                    <a:pt x="11221" y="17549"/>
                  </a:lnTo>
                  <a:lnTo>
                    <a:pt x="11227" y="17643"/>
                  </a:lnTo>
                  <a:lnTo>
                    <a:pt x="11227" y="20155"/>
                  </a:lnTo>
                  <a:lnTo>
                    <a:pt x="11221" y="20200"/>
                  </a:lnTo>
                  <a:lnTo>
                    <a:pt x="11215" y="20246"/>
                  </a:lnTo>
                  <a:lnTo>
                    <a:pt x="11202" y="20295"/>
                  </a:lnTo>
                  <a:lnTo>
                    <a:pt x="11189" y="20337"/>
                  </a:lnTo>
                  <a:lnTo>
                    <a:pt x="11169" y="20382"/>
                  </a:lnTo>
                  <a:lnTo>
                    <a:pt x="11147" y="20428"/>
                  </a:lnTo>
                  <a:lnTo>
                    <a:pt x="11121" y="20466"/>
                  </a:lnTo>
                  <a:lnTo>
                    <a:pt x="11095" y="20507"/>
                  </a:lnTo>
                  <a:lnTo>
                    <a:pt x="11066" y="20545"/>
                  </a:lnTo>
                  <a:lnTo>
                    <a:pt x="11031" y="20591"/>
                  </a:lnTo>
                  <a:lnTo>
                    <a:pt x="10995" y="20629"/>
                  </a:lnTo>
                  <a:lnTo>
                    <a:pt x="10957" y="20663"/>
                  </a:lnTo>
                  <a:lnTo>
                    <a:pt x="10915" y="20705"/>
                  </a:lnTo>
                  <a:lnTo>
                    <a:pt x="10870" y="20739"/>
                  </a:lnTo>
                  <a:lnTo>
                    <a:pt x="10824" y="20773"/>
                  </a:lnTo>
                  <a:lnTo>
                    <a:pt x="10725" y="20845"/>
                  </a:lnTo>
                  <a:lnTo>
                    <a:pt x="10612" y="20910"/>
                  </a:lnTo>
                  <a:lnTo>
                    <a:pt x="10492" y="20970"/>
                  </a:lnTo>
                  <a:lnTo>
                    <a:pt x="10363" y="21035"/>
                  </a:lnTo>
                  <a:lnTo>
                    <a:pt x="10222" y="21088"/>
                  </a:lnTo>
                  <a:lnTo>
                    <a:pt x="10076" y="21145"/>
                  </a:lnTo>
                  <a:lnTo>
                    <a:pt x="9925" y="21194"/>
                  </a:lnTo>
                  <a:lnTo>
                    <a:pt x="9764" y="21240"/>
                  </a:lnTo>
                  <a:lnTo>
                    <a:pt x="9593" y="21285"/>
                  </a:lnTo>
                  <a:lnTo>
                    <a:pt x="9422" y="21327"/>
                  </a:lnTo>
                  <a:lnTo>
                    <a:pt x="9241" y="21365"/>
                  </a:lnTo>
                  <a:lnTo>
                    <a:pt x="9058" y="21403"/>
                  </a:lnTo>
                  <a:lnTo>
                    <a:pt x="8671" y="21463"/>
                  </a:lnTo>
                  <a:lnTo>
                    <a:pt x="8474" y="21486"/>
                  </a:lnTo>
                  <a:lnTo>
                    <a:pt x="8271" y="21513"/>
                  </a:lnTo>
                  <a:lnTo>
                    <a:pt x="8061" y="21536"/>
                  </a:lnTo>
                  <a:lnTo>
                    <a:pt x="7855" y="21551"/>
                  </a:lnTo>
                  <a:lnTo>
                    <a:pt x="7646" y="21566"/>
                  </a:lnTo>
                  <a:lnTo>
                    <a:pt x="7433" y="21581"/>
                  </a:lnTo>
                  <a:lnTo>
                    <a:pt x="7001" y="21596"/>
                  </a:lnTo>
                  <a:lnTo>
                    <a:pt x="6785" y="21600"/>
                  </a:lnTo>
                  <a:lnTo>
                    <a:pt x="6356" y="21600"/>
                  </a:lnTo>
                  <a:lnTo>
                    <a:pt x="6137" y="21596"/>
                  </a:lnTo>
                  <a:lnTo>
                    <a:pt x="5705" y="21581"/>
                  </a:lnTo>
                  <a:lnTo>
                    <a:pt x="5489" y="21566"/>
                  </a:lnTo>
                  <a:lnTo>
                    <a:pt x="5273" y="21551"/>
                  </a:lnTo>
                  <a:lnTo>
                    <a:pt x="5066" y="21536"/>
                  </a:lnTo>
                  <a:lnTo>
                    <a:pt x="4853" y="21513"/>
                  </a:lnTo>
                  <a:lnTo>
                    <a:pt x="4647" y="21486"/>
                  </a:lnTo>
                  <a:lnTo>
                    <a:pt x="4444" y="21463"/>
                  </a:lnTo>
                  <a:lnTo>
                    <a:pt x="4051" y="21403"/>
                  </a:lnTo>
                  <a:lnTo>
                    <a:pt x="3860" y="21365"/>
                  </a:lnTo>
                  <a:lnTo>
                    <a:pt x="3677" y="21327"/>
                  </a:lnTo>
                  <a:lnTo>
                    <a:pt x="3496" y="21285"/>
                  </a:lnTo>
                  <a:lnTo>
                    <a:pt x="3325" y="21240"/>
                  </a:lnTo>
                  <a:lnTo>
                    <a:pt x="3158" y="21194"/>
                  </a:lnTo>
                  <a:lnTo>
                    <a:pt x="3000" y="21145"/>
                  </a:lnTo>
                  <a:lnTo>
                    <a:pt x="2851" y="21088"/>
                  </a:lnTo>
                  <a:lnTo>
                    <a:pt x="2706" y="21035"/>
                  </a:lnTo>
                  <a:lnTo>
                    <a:pt x="2571" y="20970"/>
                  </a:lnTo>
                  <a:lnTo>
                    <a:pt x="2445" y="20910"/>
                  </a:lnTo>
                  <a:lnTo>
                    <a:pt x="2332" y="20845"/>
                  </a:lnTo>
                  <a:lnTo>
                    <a:pt x="2226" y="20773"/>
                  </a:lnTo>
                  <a:lnTo>
                    <a:pt x="2177" y="20739"/>
                  </a:lnTo>
                  <a:lnTo>
                    <a:pt x="2132" y="20705"/>
                  </a:lnTo>
                  <a:lnTo>
                    <a:pt x="2087" y="20663"/>
                  </a:lnTo>
                  <a:lnTo>
                    <a:pt x="2049" y="20629"/>
                  </a:lnTo>
                  <a:lnTo>
                    <a:pt x="2013" y="20591"/>
                  </a:lnTo>
                  <a:lnTo>
                    <a:pt x="1974" y="20545"/>
                  </a:lnTo>
                  <a:lnTo>
                    <a:pt x="1945" y="20507"/>
                  </a:lnTo>
                  <a:lnTo>
                    <a:pt x="1916" y="20466"/>
                  </a:lnTo>
                  <a:lnTo>
                    <a:pt x="1894" y="20428"/>
                  </a:lnTo>
                  <a:lnTo>
                    <a:pt x="1868" y="20382"/>
                  </a:lnTo>
                  <a:lnTo>
                    <a:pt x="1849" y="20337"/>
                  </a:lnTo>
                  <a:lnTo>
                    <a:pt x="1833" y="20295"/>
                  </a:lnTo>
                  <a:lnTo>
                    <a:pt x="1823" y="20246"/>
                  </a:lnTo>
                  <a:lnTo>
                    <a:pt x="1813" y="20200"/>
                  </a:lnTo>
                  <a:lnTo>
                    <a:pt x="1807" y="20155"/>
                  </a:lnTo>
                  <a:lnTo>
                    <a:pt x="1807" y="17738"/>
                  </a:lnTo>
                  <a:lnTo>
                    <a:pt x="1810" y="17643"/>
                  </a:lnTo>
                  <a:lnTo>
                    <a:pt x="1813" y="17549"/>
                  </a:lnTo>
                  <a:lnTo>
                    <a:pt x="1823" y="17454"/>
                  </a:lnTo>
                  <a:lnTo>
                    <a:pt x="1839" y="17363"/>
                  </a:lnTo>
                  <a:lnTo>
                    <a:pt x="1855" y="17275"/>
                  </a:lnTo>
                  <a:lnTo>
                    <a:pt x="1874" y="17184"/>
                  </a:lnTo>
                  <a:lnTo>
                    <a:pt x="1903" y="17097"/>
                  </a:lnTo>
                  <a:lnTo>
                    <a:pt x="1932" y="17014"/>
                  </a:lnTo>
                  <a:lnTo>
                    <a:pt x="1961" y="16930"/>
                  </a:lnTo>
                  <a:lnTo>
                    <a:pt x="1997" y="16851"/>
                  </a:lnTo>
                  <a:lnTo>
                    <a:pt x="2036" y="16771"/>
                  </a:lnTo>
                  <a:lnTo>
                    <a:pt x="2078" y="16695"/>
                  </a:lnTo>
                  <a:lnTo>
                    <a:pt x="2119" y="16623"/>
                  </a:lnTo>
                  <a:lnTo>
                    <a:pt x="2168" y="16555"/>
                  </a:lnTo>
                  <a:lnTo>
                    <a:pt x="2216" y="16483"/>
                  </a:lnTo>
                  <a:lnTo>
                    <a:pt x="2271" y="16422"/>
                  </a:lnTo>
                  <a:lnTo>
                    <a:pt x="2326" y="16357"/>
                  </a:lnTo>
                  <a:lnTo>
                    <a:pt x="2384" y="16300"/>
                  </a:lnTo>
                  <a:lnTo>
                    <a:pt x="2442" y="16240"/>
                  </a:lnTo>
                  <a:lnTo>
                    <a:pt x="2506" y="16190"/>
                  </a:lnTo>
                  <a:lnTo>
                    <a:pt x="2568" y="16145"/>
                  </a:lnTo>
                  <a:lnTo>
                    <a:pt x="2639" y="16096"/>
                  </a:lnTo>
                  <a:lnTo>
                    <a:pt x="2703" y="16054"/>
                  </a:lnTo>
                  <a:lnTo>
                    <a:pt x="2774" y="16020"/>
                  </a:lnTo>
                  <a:lnTo>
                    <a:pt x="2848" y="15982"/>
                  </a:lnTo>
                  <a:lnTo>
                    <a:pt x="2919" y="15955"/>
                  </a:lnTo>
                  <a:lnTo>
                    <a:pt x="2996" y="15929"/>
                  </a:lnTo>
                  <a:lnTo>
                    <a:pt x="3074" y="15910"/>
                  </a:lnTo>
                  <a:lnTo>
                    <a:pt x="3151" y="15895"/>
                  </a:lnTo>
                  <a:lnTo>
                    <a:pt x="3232" y="15883"/>
                  </a:lnTo>
                  <a:lnTo>
                    <a:pt x="3312" y="15876"/>
                  </a:lnTo>
                  <a:lnTo>
                    <a:pt x="3393" y="15872"/>
                  </a:lnTo>
                  <a:lnTo>
                    <a:pt x="3496" y="15860"/>
                  </a:lnTo>
                  <a:lnTo>
                    <a:pt x="3790" y="15830"/>
                  </a:lnTo>
                  <a:lnTo>
                    <a:pt x="4225" y="15792"/>
                  </a:lnTo>
                  <a:lnTo>
                    <a:pt x="4489" y="15773"/>
                  </a:lnTo>
                  <a:lnTo>
                    <a:pt x="4776" y="15750"/>
                  </a:lnTo>
                  <a:close/>
                  <a:moveTo>
                    <a:pt x="10211" y="11870"/>
                  </a:moveTo>
                  <a:lnTo>
                    <a:pt x="11953" y="11870"/>
                  </a:lnTo>
                  <a:lnTo>
                    <a:pt x="11953" y="15088"/>
                  </a:lnTo>
                  <a:lnTo>
                    <a:pt x="10211" y="15088"/>
                  </a:lnTo>
                  <a:lnTo>
                    <a:pt x="10211" y="11870"/>
                  </a:lnTo>
                  <a:close/>
                  <a:moveTo>
                    <a:pt x="5015" y="10105"/>
                  </a:moveTo>
                  <a:lnTo>
                    <a:pt x="4990" y="10109"/>
                  </a:lnTo>
                  <a:lnTo>
                    <a:pt x="4967" y="10113"/>
                  </a:lnTo>
                  <a:lnTo>
                    <a:pt x="4938" y="10124"/>
                  </a:lnTo>
                  <a:lnTo>
                    <a:pt x="4915" y="10136"/>
                  </a:lnTo>
                  <a:lnTo>
                    <a:pt x="4893" y="10151"/>
                  </a:lnTo>
                  <a:lnTo>
                    <a:pt x="4870" y="10170"/>
                  </a:lnTo>
                  <a:lnTo>
                    <a:pt x="4828" y="10219"/>
                  </a:lnTo>
                  <a:lnTo>
                    <a:pt x="4783" y="10268"/>
                  </a:lnTo>
                  <a:lnTo>
                    <a:pt x="4741" y="10325"/>
                  </a:lnTo>
                  <a:lnTo>
                    <a:pt x="4700" y="10389"/>
                  </a:lnTo>
                  <a:lnTo>
                    <a:pt x="4619" y="10526"/>
                  </a:lnTo>
                  <a:lnTo>
                    <a:pt x="4558" y="10624"/>
                  </a:lnTo>
                  <a:lnTo>
                    <a:pt x="4500" y="10726"/>
                  </a:lnTo>
                  <a:lnTo>
                    <a:pt x="4438" y="10832"/>
                  </a:lnTo>
                  <a:lnTo>
                    <a:pt x="4384" y="10946"/>
                  </a:lnTo>
                  <a:lnTo>
                    <a:pt x="4345" y="11158"/>
                  </a:lnTo>
                  <a:lnTo>
                    <a:pt x="4329" y="11271"/>
                  </a:lnTo>
                  <a:lnTo>
                    <a:pt x="4316" y="11381"/>
                  </a:lnTo>
                  <a:lnTo>
                    <a:pt x="4306" y="11495"/>
                  </a:lnTo>
                  <a:lnTo>
                    <a:pt x="4300" y="11612"/>
                  </a:lnTo>
                  <a:lnTo>
                    <a:pt x="4297" y="11722"/>
                  </a:lnTo>
                  <a:lnTo>
                    <a:pt x="4297" y="11839"/>
                  </a:lnTo>
                  <a:lnTo>
                    <a:pt x="4300" y="12010"/>
                  </a:lnTo>
                  <a:lnTo>
                    <a:pt x="4310" y="12172"/>
                  </a:lnTo>
                  <a:lnTo>
                    <a:pt x="4329" y="12332"/>
                  </a:lnTo>
                  <a:lnTo>
                    <a:pt x="4355" y="12491"/>
                  </a:lnTo>
                  <a:lnTo>
                    <a:pt x="4390" y="12650"/>
                  </a:lnTo>
                  <a:lnTo>
                    <a:pt x="4426" y="12801"/>
                  </a:lnTo>
                  <a:lnTo>
                    <a:pt x="4471" y="12952"/>
                  </a:lnTo>
                  <a:lnTo>
                    <a:pt x="4522" y="13100"/>
                  </a:lnTo>
                  <a:lnTo>
                    <a:pt x="4577" y="13248"/>
                  </a:lnTo>
                  <a:lnTo>
                    <a:pt x="4638" y="13392"/>
                  </a:lnTo>
                  <a:lnTo>
                    <a:pt x="4703" y="13528"/>
                  </a:lnTo>
                  <a:lnTo>
                    <a:pt x="4770" y="13660"/>
                  </a:lnTo>
                  <a:lnTo>
                    <a:pt x="4848" y="13785"/>
                  </a:lnTo>
                  <a:lnTo>
                    <a:pt x="4922" y="13910"/>
                  </a:lnTo>
                  <a:lnTo>
                    <a:pt x="5002" y="14031"/>
                  </a:lnTo>
                  <a:lnTo>
                    <a:pt x="5086" y="14145"/>
                  </a:lnTo>
                  <a:lnTo>
                    <a:pt x="5170" y="14255"/>
                  </a:lnTo>
                  <a:lnTo>
                    <a:pt x="5257" y="14361"/>
                  </a:lnTo>
                  <a:lnTo>
                    <a:pt x="5347" y="14456"/>
                  </a:lnTo>
                  <a:lnTo>
                    <a:pt x="5438" y="14550"/>
                  </a:lnTo>
                  <a:lnTo>
                    <a:pt x="5528" y="14637"/>
                  </a:lnTo>
                  <a:lnTo>
                    <a:pt x="5621" y="14717"/>
                  </a:lnTo>
                  <a:lnTo>
                    <a:pt x="5715" y="14793"/>
                  </a:lnTo>
                  <a:lnTo>
                    <a:pt x="5808" y="14857"/>
                  </a:lnTo>
                  <a:lnTo>
                    <a:pt x="5902" y="14917"/>
                  </a:lnTo>
                  <a:lnTo>
                    <a:pt x="5992" y="14967"/>
                  </a:lnTo>
                  <a:lnTo>
                    <a:pt x="6085" y="15012"/>
                  </a:lnTo>
                  <a:lnTo>
                    <a:pt x="6175" y="15054"/>
                  </a:lnTo>
                  <a:lnTo>
                    <a:pt x="6266" y="15080"/>
                  </a:lnTo>
                  <a:lnTo>
                    <a:pt x="6350" y="15103"/>
                  </a:lnTo>
                  <a:lnTo>
                    <a:pt x="6437" y="15114"/>
                  </a:lnTo>
                  <a:lnTo>
                    <a:pt x="6517" y="15118"/>
                  </a:lnTo>
                  <a:lnTo>
                    <a:pt x="6601" y="15114"/>
                  </a:lnTo>
                  <a:lnTo>
                    <a:pt x="6681" y="15103"/>
                  </a:lnTo>
                  <a:lnTo>
                    <a:pt x="6772" y="15080"/>
                  </a:lnTo>
                  <a:lnTo>
                    <a:pt x="6859" y="15054"/>
                  </a:lnTo>
                  <a:lnTo>
                    <a:pt x="6952" y="15012"/>
                  </a:lnTo>
                  <a:lnTo>
                    <a:pt x="7039" y="14967"/>
                  </a:lnTo>
                  <a:lnTo>
                    <a:pt x="7133" y="14917"/>
                  </a:lnTo>
                  <a:lnTo>
                    <a:pt x="7226" y="14857"/>
                  </a:lnTo>
                  <a:lnTo>
                    <a:pt x="7320" y="14793"/>
                  </a:lnTo>
                  <a:lnTo>
                    <a:pt x="7413" y="14717"/>
                  </a:lnTo>
                  <a:lnTo>
                    <a:pt x="7503" y="14637"/>
                  </a:lnTo>
                  <a:lnTo>
                    <a:pt x="7597" y="14550"/>
                  </a:lnTo>
                  <a:lnTo>
                    <a:pt x="7687" y="14456"/>
                  </a:lnTo>
                  <a:lnTo>
                    <a:pt x="7777" y="14361"/>
                  </a:lnTo>
                  <a:lnTo>
                    <a:pt x="7864" y="14255"/>
                  </a:lnTo>
                  <a:lnTo>
                    <a:pt x="7948" y="14145"/>
                  </a:lnTo>
                  <a:lnTo>
                    <a:pt x="8032" y="14031"/>
                  </a:lnTo>
                  <a:lnTo>
                    <a:pt x="8116" y="13910"/>
                  </a:lnTo>
                  <a:lnTo>
                    <a:pt x="8190" y="13785"/>
                  </a:lnTo>
                  <a:lnTo>
                    <a:pt x="8264" y="13660"/>
                  </a:lnTo>
                  <a:lnTo>
                    <a:pt x="8331" y="13528"/>
                  </a:lnTo>
                  <a:lnTo>
                    <a:pt x="8396" y="13392"/>
                  </a:lnTo>
                  <a:lnTo>
                    <a:pt x="8454" y="13248"/>
                  </a:lnTo>
                  <a:lnTo>
                    <a:pt x="8512" y="13100"/>
                  </a:lnTo>
                  <a:lnTo>
                    <a:pt x="8560" y="12952"/>
                  </a:lnTo>
                  <a:lnTo>
                    <a:pt x="8609" y="12801"/>
                  </a:lnTo>
                  <a:lnTo>
                    <a:pt x="8647" y="12650"/>
                  </a:lnTo>
                  <a:lnTo>
                    <a:pt x="8676" y="12491"/>
                  </a:lnTo>
                  <a:lnTo>
                    <a:pt x="8705" y="12332"/>
                  </a:lnTo>
                  <a:lnTo>
                    <a:pt x="8725" y="12172"/>
                  </a:lnTo>
                  <a:lnTo>
                    <a:pt x="8734" y="12010"/>
                  </a:lnTo>
                  <a:lnTo>
                    <a:pt x="8741" y="11839"/>
                  </a:lnTo>
                  <a:lnTo>
                    <a:pt x="8737" y="11745"/>
                  </a:lnTo>
                  <a:lnTo>
                    <a:pt x="8734" y="11642"/>
                  </a:lnTo>
                  <a:lnTo>
                    <a:pt x="8509" y="11631"/>
                  </a:lnTo>
                  <a:lnTo>
                    <a:pt x="8277" y="11612"/>
                  </a:lnTo>
                  <a:lnTo>
                    <a:pt x="8038" y="11578"/>
                  </a:lnTo>
                  <a:lnTo>
                    <a:pt x="7796" y="11544"/>
                  </a:lnTo>
                  <a:lnTo>
                    <a:pt x="7555" y="11502"/>
                  </a:lnTo>
                  <a:lnTo>
                    <a:pt x="7310" y="11453"/>
                  </a:lnTo>
                  <a:lnTo>
                    <a:pt x="7071" y="11389"/>
                  </a:lnTo>
                  <a:lnTo>
                    <a:pt x="6955" y="11358"/>
                  </a:lnTo>
                  <a:lnTo>
                    <a:pt x="6839" y="11324"/>
                  </a:lnTo>
                  <a:lnTo>
                    <a:pt x="6727" y="11287"/>
                  </a:lnTo>
                  <a:lnTo>
                    <a:pt x="6507" y="11211"/>
                  </a:lnTo>
                  <a:lnTo>
                    <a:pt x="6401" y="11165"/>
                  </a:lnTo>
                  <a:lnTo>
                    <a:pt x="6301" y="11124"/>
                  </a:lnTo>
                  <a:lnTo>
                    <a:pt x="6201" y="11078"/>
                  </a:lnTo>
                  <a:lnTo>
                    <a:pt x="6108" y="11029"/>
                  </a:lnTo>
                  <a:lnTo>
                    <a:pt x="6021" y="10984"/>
                  </a:lnTo>
                  <a:lnTo>
                    <a:pt x="5934" y="10934"/>
                  </a:lnTo>
                  <a:lnTo>
                    <a:pt x="5853" y="10878"/>
                  </a:lnTo>
                  <a:lnTo>
                    <a:pt x="5779" y="10825"/>
                  </a:lnTo>
                  <a:lnTo>
                    <a:pt x="5708" y="10772"/>
                  </a:lnTo>
                  <a:lnTo>
                    <a:pt x="5644" y="10711"/>
                  </a:lnTo>
                  <a:lnTo>
                    <a:pt x="5589" y="10650"/>
                  </a:lnTo>
                  <a:lnTo>
                    <a:pt x="5537" y="10586"/>
                  </a:lnTo>
                  <a:lnTo>
                    <a:pt x="5492" y="10526"/>
                  </a:lnTo>
                  <a:lnTo>
                    <a:pt x="5450" y="10457"/>
                  </a:lnTo>
                  <a:lnTo>
                    <a:pt x="5409" y="10401"/>
                  </a:lnTo>
                  <a:lnTo>
                    <a:pt x="5370" y="10348"/>
                  </a:lnTo>
                  <a:lnTo>
                    <a:pt x="5331" y="10298"/>
                  </a:lnTo>
                  <a:lnTo>
                    <a:pt x="5292" y="10260"/>
                  </a:lnTo>
                  <a:lnTo>
                    <a:pt x="5257" y="10223"/>
                  </a:lnTo>
                  <a:lnTo>
                    <a:pt x="5225" y="10189"/>
                  </a:lnTo>
                  <a:lnTo>
                    <a:pt x="5193" y="10166"/>
                  </a:lnTo>
                  <a:lnTo>
                    <a:pt x="5160" y="10143"/>
                  </a:lnTo>
                  <a:lnTo>
                    <a:pt x="5128" y="10128"/>
                  </a:lnTo>
                  <a:lnTo>
                    <a:pt x="5099" y="10117"/>
                  </a:lnTo>
                  <a:lnTo>
                    <a:pt x="5073" y="10109"/>
                  </a:lnTo>
                  <a:lnTo>
                    <a:pt x="5041" y="10105"/>
                  </a:lnTo>
                  <a:lnTo>
                    <a:pt x="5015" y="10105"/>
                  </a:lnTo>
                  <a:close/>
                  <a:moveTo>
                    <a:pt x="13260" y="9882"/>
                  </a:moveTo>
                  <a:lnTo>
                    <a:pt x="15002" y="9882"/>
                  </a:lnTo>
                  <a:lnTo>
                    <a:pt x="15002" y="14936"/>
                  </a:lnTo>
                  <a:lnTo>
                    <a:pt x="13260" y="14936"/>
                  </a:lnTo>
                  <a:lnTo>
                    <a:pt x="13260" y="9882"/>
                  </a:lnTo>
                  <a:close/>
                  <a:moveTo>
                    <a:pt x="6443" y="7818"/>
                  </a:moveTo>
                  <a:lnTo>
                    <a:pt x="6591" y="7818"/>
                  </a:lnTo>
                  <a:lnTo>
                    <a:pt x="6665" y="7822"/>
                  </a:lnTo>
                  <a:lnTo>
                    <a:pt x="6807" y="7837"/>
                  </a:lnTo>
                  <a:lnTo>
                    <a:pt x="6881" y="7849"/>
                  </a:lnTo>
                  <a:lnTo>
                    <a:pt x="6952" y="7868"/>
                  </a:lnTo>
                  <a:lnTo>
                    <a:pt x="7023" y="7883"/>
                  </a:lnTo>
                  <a:lnTo>
                    <a:pt x="7094" y="7902"/>
                  </a:lnTo>
                  <a:lnTo>
                    <a:pt x="7162" y="7921"/>
                  </a:lnTo>
                  <a:lnTo>
                    <a:pt x="7229" y="7947"/>
                  </a:lnTo>
                  <a:lnTo>
                    <a:pt x="7300" y="7970"/>
                  </a:lnTo>
                  <a:lnTo>
                    <a:pt x="7365" y="8000"/>
                  </a:lnTo>
                  <a:lnTo>
                    <a:pt x="7432" y="8030"/>
                  </a:lnTo>
                  <a:lnTo>
                    <a:pt x="7497" y="8065"/>
                  </a:lnTo>
                  <a:lnTo>
                    <a:pt x="7564" y="8099"/>
                  </a:lnTo>
                  <a:lnTo>
                    <a:pt x="7626" y="8136"/>
                  </a:lnTo>
                  <a:lnTo>
                    <a:pt x="7755" y="8216"/>
                  </a:lnTo>
                  <a:lnTo>
                    <a:pt x="7880" y="8307"/>
                  </a:lnTo>
                  <a:lnTo>
                    <a:pt x="8000" y="8401"/>
                  </a:lnTo>
                  <a:lnTo>
                    <a:pt x="8116" y="8507"/>
                  </a:lnTo>
                  <a:lnTo>
                    <a:pt x="8225" y="8617"/>
                  </a:lnTo>
                  <a:lnTo>
                    <a:pt x="8331" y="8738"/>
                  </a:lnTo>
                  <a:lnTo>
                    <a:pt x="8435" y="8867"/>
                  </a:lnTo>
                  <a:lnTo>
                    <a:pt x="8534" y="9000"/>
                  </a:lnTo>
                  <a:lnTo>
                    <a:pt x="8631" y="9140"/>
                  </a:lnTo>
                  <a:lnTo>
                    <a:pt x="8721" y="9284"/>
                  </a:lnTo>
                  <a:lnTo>
                    <a:pt x="8805" y="9435"/>
                  </a:lnTo>
                  <a:lnTo>
                    <a:pt x="8886" y="9594"/>
                  </a:lnTo>
                  <a:lnTo>
                    <a:pt x="8960" y="9757"/>
                  </a:lnTo>
                  <a:lnTo>
                    <a:pt x="9028" y="9924"/>
                  </a:lnTo>
                  <a:lnTo>
                    <a:pt x="9092" y="10101"/>
                  </a:lnTo>
                  <a:lnTo>
                    <a:pt x="9147" y="10276"/>
                  </a:lnTo>
                  <a:lnTo>
                    <a:pt x="9202" y="10457"/>
                  </a:lnTo>
                  <a:lnTo>
                    <a:pt x="9243" y="10647"/>
                  </a:lnTo>
                  <a:lnTo>
                    <a:pt x="9282" y="10836"/>
                  </a:lnTo>
                  <a:lnTo>
                    <a:pt x="9318" y="11029"/>
                  </a:lnTo>
                  <a:lnTo>
                    <a:pt x="9340" y="11230"/>
                  </a:lnTo>
                  <a:lnTo>
                    <a:pt x="9359" y="11430"/>
                  </a:lnTo>
                  <a:lnTo>
                    <a:pt x="9369" y="11635"/>
                  </a:lnTo>
                  <a:lnTo>
                    <a:pt x="9372" y="11839"/>
                  </a:lnTo>
                  <a:lnTo>
                    <a:pt x="9372" y="11949"/>
                  </a:lnTo>
                  <a:lnTo>
                    <a:pt x="9369" y="12055"/>
                  </a:lnTo>
                  <a:lnTo>
                    <a:pt x="9363" y="12161"/>
                  </a:lnTo>
                  <a:lnTo>
                    <a:pt x="9353" y="12263"/>
                  </a:lnTo>
                  <a:lnTo>
                    <a:pt x="9343" y="12369"/>
                  </a:lnTo>
                  <a:lnTo>
                    <a:pt x="9330" y="12472"/>
                  </a:lnTo>
                  <a:lnTo>
                    <a:pt x="9314" y="12574"/>
                  </a:lnTo>
                  <a:lnTo>
                    <a:pt x="9298" y="12672"/>
                  </a:lnTo>
                  <a:lnTo>
                    <a:pt x="9276" y="12771"/>
                  </a:lnTo>
                  <a:lnTo>
                    <a:pt x="9253" y="12873"/>
                  </a:lnTo>
                  <a:lnTo>
                    <a:pt x="9231" y="12971"/>
                  </a:lnTo>
                  <a:lnTo>
                    <a:pt x="9208" y="13066"/>
                  </a:lnTo>
                  <a:lnTo>
                    <a:pt x="9179" y="13161"/>
                  </a:lnTo>
                  <a:lnTo>
                    <a:pt x="9147" y="13255"/>
                  </a:lnTo>
                  <a:lnTo>
                    <a:pt x="9118" y="13346"/>
                  </a:lnTo>
                  <a:lnTo>
                    <a:pt x="9086" y="13437"/>
                  </a:lnTo>
                  <a:lnTo>
                    <a:pt x="9015" y="13615"/>
                  </a:lnTo>
                  <a:lnTo>
                    <a:pt x="8937" y="13789"/>
                  </a:lnTo>
                  <a:lnTo>
                    <a:pt x="8854" y="13960"/>
                  </a:lnTo>
                  <a:lnTo>
                    <a:pt x="8766" y="14122"/>
                  </a:lnTo>
                  <a:lnTo>
                    <a:pt x="8673" y="14281"/>
                  </a:lnTo>
                  <a:lnTo>
                    <a:pt x="8573" y="14429"/>
                  </a:lnTo>
                  <a:lnTo>
                    <a:pt x="8473" y="14577"/>
                  </a:lnTo>
                  <a:lnTo>
                    <a:pt x="8367" y="14713"/>
                  </a:lnTo>
                  <a:lnTo>
                    <a:pt x="8257" y="14846"/>
                  </a:lnTo>
                  <a:lnTo>
                    <a:pt x="8148" y="14970"/>
                  </a:lnTo>
                  <a:lnTo>
                    <a:pt x="8032" y="15088"/>
                  </a:lnTo>
                  <a:lnTo>
                    <a:pt x="7916" y="15198"/>
                  </a:lnTo>
                  <a:lnTo>
                    <a:pt x="7677" y="15395"/>
                  </a:lnTo>
                  <a:lnTo>
                    <a:pt x="7558" y="15482"/>
                  </a:lnTo>
                  <a:lnTo>
                    <a:pt x="7439" y="15557"/>
                  </a:lnTo>
                  <a:lnTo>
                    <a:pt x="7320" y="15629"/>
                  </a:lnTo>
                  <a:lnTo>
                    <a:pt x="7200" y="15690"/>
                  </a:lnTo>
                  <a:lnTo>
                    <a:pt x="7081" y="15743"/>
                  </a:lnTo>
                  <a:lnTo>
                    <a:pt x="6965" y="15784"/>
                  </a:lnTo>
                  <a:lnTo>
                    <a:pt x="6849" y="15819"/>
                  </a:lnTo>
                  <a:lnTo>
                    <a:pt x="6736" y="15841"/>
                  </a:lnTo>
                  <a:lnTo>
                    <a:pt x="6678" y="15853"/>
                  </a:lnTo>
                  <a:lnTo>
                    <a:pt x="6627" y="15856"/>
                  </a:lnTo>
                  <a:lnTo>
                    <a:pt x="6569" y="15860"/>
                  </a:lnTo>
                  <a:lnTo>
                    <a:pt x="6517" y="15864"/>
                  </a:lnTo>
                  <a:lnTo>
                    <a:pt x="6462" y="15860"/>
                  </a:lnTo>
                  <a:lnTo>
                    <a:pt x="6411" y="15856"/>
                  </a:lnTo>
                  <a:lnTo>
                    <a:pt x="6356" y="15853"/>
                  </a:lnTo>
                  <a:lnTo>
                    <a:pt x="6301" y="15841"/>
                  </a:lnTo>
                  <a:lnTo>
                    <a:pt x="6188" y="15819"/>
                  </a:lnTo>
                  <a:lnTo>
                    <a:pt x="6072" y="15784"/>
                  </a:lnTo>
                  <a:lnTo>
                    <a:pt x="5953" y="15743"/>
                  </a:lnTo>
                  <a:lnTo>
                    <a:pt x="5837" y="15690"/>
                  </a:lnTo>
                  <a:lnTo>
                    <a:pt x="5718" y="15629"/>
                  </a:lnTo>
                  <a:lnTo>
                    <a:pt x="5595" y="15557"/>
                  </a:lnTo>
                  <a:lnTo>
                    <a:pt x="5476" y="15482"/>
                  </a:lnTo>
                  <a:lnTo>
                    <a:pt x="5357" y="15395"/>
                  </a:lnTo>
                  <a:lnTo>
                    <a:pt x="5238" y="15296"/>
                  </a:lnTo>
                  <a:lnTo>
                    <a:pt x="5118" y="15198"/>
                  </a:lnTo>
                  <a:lnTo>
                    <a:pt x="5002" y="15088"/>
                  </a:lnTo>
                  <a:lnTo>
                    <a:pt x="4890" y="14970"/>
                  </a:lnTo>
                  <a:lnTo>
                    <a:pt x="4777" y="14846"/>
                  </a:lnTo>
                  <a:lnTo>
                    <a:pt x="4667" y="14713"/>
                  </a:lnTo>
                  <a:lnTo>
                    <a:pt x="4561" y="14577"/>
                  </a:lnTo>
                  <a:lnTo>
                    <a:pt x="4458" y="14429"/>
                  </a:lnTo>
                  <a:lnTo>
                    <a:pt x="4364" y="14281"/>
                  </a:lnTo>
                  <a:lnTo>
                    <a:pt x="4268" y="14122"/>
                  </a:lnTo>
                  <a:lnTo>
                    <a:pt x="4181" y="13960"/>
                  </a:lnTo>
                  <a:lnTo>
                    <a:pt x="4097" y="13789"/>
                  </a:lnTo>
                  <a:lnTo>
                    <a:pt x="4020" y="13615"/>
                  </a:lnTo>
                  <a:lnTo>
                    <a:pt x="3949" y="13437"/>
                  </a:lnTo>
                  <a:lnTo>
                    <a:pt x="3916" y="13346"/>
                  </a:lnTo>
                  <a:lnTo>
                    <a:pt x="3884" y="13255"/>
                  </a:lnTo>
                  <a:lnTo>
                    <a:pt x="3855" y="13161"/>
                  </a:lnTo>
                  <a:lnTo>
                    <a:pt x="3829" y="13066"/>
                  </a:lnTo>
                  <a:lnTo>
                    <a:pt x="3804" y="12971"/>
                  </a:lnTo>
                  <a:lnTo>
                    <a:pt x="3781" y="12873"/>
                  </a:lnTo>
                  <a:lnTo>
                    <a:pt x="3755" y="12771"/>
                  </a:lnTo>
                  <a:lnTo>
                    <a:pt x="3736" y="12672"/>
                  </a:lnTo>
                  <a:lnTo>
                    <a:pt x="3720" y="12574"/>
                  </a:lnTo>
                  <a:lnTo>
                    <a:pt x="3704" y="12472"/>
                  </a:lnTo>
                  <a:lnTo>
                    <a:pt x="3691" y="12369"/>
                  </a:lnTo>
                  <a:lnTo>
                    <a:pt x="3681" y="12263"/>
                  </a:lnTo>
                  <a:lnTo>
                    <a:pt x="3671" y="12161"/>
                  </a:lnTo>
                  <a:lnTo>
                    <a:pt x="3668" y="12055"/>
                  </a:lnTo>
                  <a:lnTo>
                    <a:pt x="3662" y="11949"/>
                  </a:lnTo>
                  <a:lnTo>
                    <a:pt x="3662" y="11839"/>
                  </a:lnTo>
                  <a:lnTo>
                    <a:pt x="3665" y="11635"/>
                  </a:lnTo>
                  <a:lnTo>
                    <a:pt x="3678" y="11430"/>
                  </a:lnTo>
                  <a:lnTo>
                    <a:pt x="3694" y="11230"/>
                  </a:lnTo>
                  <a:lnTo>
                    <a:pt x="3720" y="11029"/>
                  </a:lnTo>
                  <a:lnTo>
                    <a:pt x="3749" y="10836"/>
                  </a:lnTo>
                  <a:lnTo>
                    <a:pt x="3833" y="10457"/>
                  </a:lnTo>
                  <a:lnTo>
                    <a:pt x="3884" y="10276"/>
                  </a:lnTo>
                  <a:lnTo>
                    <a:pt x="3942" y="10101"/>
                  </a:lnTo>
                  <a:lnTo>
                    <a:pt x="4003" y="9924"/>
                  </a:lnTo>
                  <a:lnTo>
                    <a:pt x="4074" y="9757"/>
                  </a:lnTo>
                  <a:lnTo>
                    <a:pt x="4152" y="9594"/>
                  </a:lnTo>
                  <a:lnTo>
                    <a:pt x="4229" y="9435"/>
                  </a:lnTo>
                  <a:lnTo>
                    <a:pt x="4313" y="9284"/>
                  </a:lnTo>
                  <a:lnTo>
                    <a:pt x="4403" y="9140"/>
                  </a:lnTo>
                  <a:lnTo>
                    <a:pt x="4500" y="9000"/>
                  </a:lnTo>
                  <a:lnTo>
                    <a:pt x="4600" y="8867"/>
                  </a:lnTo>
                  <a:lnTo>
                    <a:pt x="4700" y="8738"/>
                  </a:lnTo>
                  <a:lnTo>
                    <a:pt x="4809" y="8617"/>
                  </a:lnTo>
                  <a:lnTo>
                    <a:pt x="4919" y="8507"/>
                  </a:lnTo>
                  <a:lnTo>
                    <a:pt x="5035" y="8401"/>
                  </a:lnTo>
                  <a:lnTo>
                    <a:pt x="5157" y="8307"/>
                  </a:lnTo>
                  <a:lnTo>
                    <a:pt x="5280" y="8216"/>
                  </a:lnTo>
                  <a:lnTo>
                    <a:pt x="5405" y="8136"/>
                  </a:lnTo>
                  <a:lnTo>
                    <a:pt x="5470" y="8099"/>
                  </a:lnTo>
                  <a:lnTo>
                    <a:pt x="5537" y="8065"/>
                  </a:lnTo>
                  <a:lnTo>
                    <a:pt x="5602" y="8030"/>
                  </a:lnTo>
                  <a:lnTo>
                    <a:pt x="5670" y="8000"/>
                  </a:lnTo>
                  <a:lnTo>
                    <a:pt x="5734" y="7970"/>
                  </a:lnTo>
                  <a:lnTo>
                    <a:pt x="5805" y="7947"/>
                  </a:lnTo>
                  <a:lnTo>
                    <a:pt x="5873" y="7921"/>
                  </a:lnTo>
                  <a:lnTo>
                    <a:pt x="5943" y="7902"/>
                  </a:lnTo>
                  <a:lnTo>
                    <a:pt x="6014" y="7883"/>
                  </a:lnTo>
                  <a:lnTo>
                    <a:pt x="6082" y="7868"/>
                  </a:lnTo>
                  <a:lnTo>
                    <a:pt x="6156" y="7849"/>
                  </a:lnTo>
                  <a:lnTo>
                    <a:pt x="6224" y="7837"/>
                  </a:lnTo>
                  <a:lnTo>
                    <a:pt x="6372" y="7822"/>
                  </a:lnTo>
                  <a:lnTo>
                    <a:pt x="6443" y="7818"/>
                  </a:lnTo>
                  <a:close/>
                  <a:moveTo>
                    <a:pt x="16309" y="5528"/>
                  </a:moveTo>
                  <a:lnTo>
                    <a:pt x="18051" y="5528"/>
                  </a:lnTo>
                  <a:lnTo>
                    <a:pt x="18051" y="14936"/>
                  </a:lnTo>
                  <a:lnTo>
                    <a:pt x="16309" y="14936"/>
                  </a:lnTo>
                  <a:lnTo>
                    <a:pt x="16309" y="5528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046"/>
                  </a:lnTo>
                  <a:lnTo>
                    <a:pt x="20726" y="2046"/>
                  </a:lnTo>
                  <a:lnTo>
                    <a:pt x="20726" y="18817"/>
                  </a:lnTo>
                  <a:lnTo>
                    <a:pt x="12724" y="18817"/>
                  </a:lnTo>
                  <a:lnTo>
                    <a:pt x="12724" y="17283"/>
                  </a:lnTo>
                  <a:lnTo>
                    <a:pt x="19419" y="17283"/>
                  </a:lnTo>
                  <a:lnTo>
                    <a:pt x="19419" y="2046"/>
                  </a:lnTo>
                  <a:lnTo>
                    <a:pt x="1984" y="2046"/>
                  </a:lnTo>
                  <a:lnTo>
                    <a:pt x="1984" y="14896"/>
                  </a:lnTo>
                  <a:lnTo>
                    <a:pt x="678" y="14896"/>
                  </a:lnTo>
                  <a:lnTo>
                    <a:pt x="678" y="2046"/>
                  </a:lnTo>
                  <a:lnTo>
                    <a:pt x="0" y="2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54823" tIns="454823" rIns="454823" bIns="454823" anchor="ctr"/>
            <a:lstStyle/>
            <a:p>
              <a:pPr algn="ctr" defTabSz="9098279" latinLnBrk="0" hangingPunct="0">
                <a:defRPr sz="6600">
                  <a:solidFill>
                    <a:srgbClr val="FFFFFF"/>
                  </a:solidFill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grpSp>
          <p:nvGrpSpPr>
            <p:cNvPr id="621" name="组合 245"/>
            <p:cNvGrpSpPr/>
            <p:nvPr/>
          </p:nvGrpSpPr>
          <p:grpSpPr>
            <a:xfrm>
              <a:off x="3902125" y="3034964"/>
              <a:ext cx="170249" cy="125447"/>
              <a:chOff x="0" y="0"/>
              <a:chExt cx="599788" cy="441949"/>
            </a:xfrm>
          </p:grpSpPr>
          <p:sp>
            <p:nvSpPr>
              <p:cNvPr id="671" name="Freeform 248"/>
              <p:cNvSpPr/>
              <p:nvPr/>
            </p:nvSpPr>
            <p:spPr>
              <a:xfrm>
                <a:off x="0" y="0"/>
                <a:ext cx="421310" cy="4018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63" y="16200"/>
                    </a:moveTo>
                    <a:cubicBezTo>
                      <a:pt x="8669" y="16200"/>
                      <a:pt x="8229" y="16046"/>
                      <a:pt x="7935" y="15891"/>
                    </a:cubicBezTo>
                    <a:cubicBezTo>
                      <a:pt x="7788" y="15891"/>
                      <a:pt x="7788" y="15891"/>
                      <a:pt x="7788" y="15891"/>
                    </a:cubicBezTo>
                    <a:cubicBezTo>
                      <a:pt x="7641" y="15891"/>
                      <a:pt x="7641" y="15891"/>
                      <a:pt x="7641" y="15891"/>
                    </a:cubicBezTo>
                    <a:cubicBezTo>
                      <a:pt x="7347" y="15891"/>
                      <a:pt x="7053" y="15891"/>
                      <a:pt x="4849" y="17126"/>
                    </a:cubicBezTo>
                    <a:cubicBezTo>
                      <a:pt x="5584" y="14966"/>
                      <a:pt x="5584" y="14966"/>
                      <a:pt x="5584" y="14966"/>
                    </a:cubicBezTo>
                    <a:cubicBezTo>
                      <a:pt x="4996" y="14503"/>
                      <a:pt x="4996" y="14503"/>
                      <a:pt x="4996" y="14503"/>
                    </a:cubicBezTo>
                    <a:cubicBezTo>
                      <a:pt x="3086" y="13114"/>
                      <a:pt x="1910" y="11263"/>
                      <a:pt x="1910" y="9257"/>
                    </a:cubicBezTo>
                    <a:cubicBezTo>
                      <a:pt x="1910" y="5246"/>
                      <a:pt x="6318" y="2006"/>
                      <a:pt x="11608" y="2006"/>
                    </a:cubicBezTo>
                    <a:cubicBezTo>
                      <a:pt x="14547" y="2006"/>
                      <a:pt x="17045" y="2931"/>
                      <a:pt x="18808" y="4474"/>
                    </a:cubicBezTo>
                    <a:cubicBezTo>
                      <a:pt x="19249" y="4474"/>
                      <a:pt x="19690" y="4474"/>
                      <a:pt x="20131" y="4474"/>
                    </a:cubicBezTo>
                    <a:cubicBezTo>
                      <a:pt x="20571" y="4474"/>
                      <a:pt x="21012" y="4474"/>
                      <a:pt x="21600" y="4474"/>
                    </a:cubicBezTo>
                    <a:cubicBezTo>
                      <a:pt x="19543" y="1851"/>
                      <a:pt x="15869" y="0"/>
                      <a:pt x="11608" y="0"/>
                    </a:cubicBezTo>
                    <a:cubicBezTo>
                      <a:pt x="5143" y="0"/>
                      <a:pt x="0" y="4166"/>
                      <a:pt x="0" y="9257"/>
                    </a:cubicBezTo>
                    <a:cubicBezTo>
                      <a:pt x="0" y="11726"/>
                      <a:pt x="1176" y="14040"/>
                      <a:pt x="3233" y="15737"/>
                    </a:cubicBezTo>
                    <a:cubicBezTo>
                      <a:pt x="1322" y="21600"/>
                      <a:pt x="1322" y="21600"/>
                      <a:pt x="1322" y="21600"/>
                    </a:cubicBezTo>
                    <a:cubicBezTo>
                      <a:pt x="3527" y="20211"/>
                      <a:pt x="3527" y="20211"/>
                      <a:pt x="3527" y="20211"/>
                    </a:cubicBezTo>
                    <a:cubicBezTo>
                      <a:pt x="5143" y="19286"/>
                      <a:pt x="6906" y="18206"/>
                      <a:pt x="7494" y="18051"/>
                    </a:cubicBezTo>
                    <a:cubicBezTo>
                      <a:pt x="8376" y="18206"/>
                      <a:pt x="9257" y="18360"/>
                      <a:pt x="10286" y="18514"/>
                    </a:cubicBezTo>
                    <a:cubicBezTo>
                      <a:pt x="9698" y="17743"/>
                      <a:pt x="9257" y="16971"/>
                      <a:pt x="8963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72" name="Freeform 249"/>
              <p:cNvSpPr/>
              <p:nvPr/>
            </p:nvSpPr>
            <p:spPr>
              <a:xfrm>
                <a:off x="186978" y="103202"/>
                <a:ext cx="412811" cy="338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702"/>
                    </a:moveTo>
                    <a:cubicBezTo>
                      <a:pt x="21600" y="4393"/>
                      <a:pt x="16800" y="0"/>
                      <a:pt x="10800" y="0"/>
                    </a:cubicBezTo>
                    <a:cubicBezTo>
                      <a:pt x="4800" y="0"/>
                      <a:pt x="0" y="4393"/>
                      <a:pt x="0" y="9702"/>
                    </a:cubicBezTo>
                    <a:cubicBezTo>
                      <a:pt x="0" y="15193"/>
                      <a:pt x="4800" y="19586"/>
                      <a:pt x="10800" y="19586"/>
                    </a:cubicBezTo>
                    <a:cubicBezTo>
                      <a:pt x="12300" y="19586"/>
                      <a:pt x="13650" y="19220"/>
                      <a:pt x="14850" y="18854"/>
                    </a:cubicBezTo>
                    <a:cubicBezTo>
                      <a:pt x="15300" y="18671"/>
                      <a:pt x="19500" y="21600"/>
                      <a:pt x="19500" y="21600"/>
                    </a:cubicBezTo>
                    <a:cubicBezTo>
                      <a:pt x="18150" y="17024"/>
                      <a:pt x="18150" y="17024"/>
                      <a:pt x="18150" y="17024"/>
                    </a:cubicBezTo>
                    <a:cubicBezTo>
                      <a:pt x="20250" y="15193"/>
                      <a:pt x="21600" y="12631"/>
                      <a:pt x="21600" y="9702"/>
                    </a:cubicBezTo>
                    <a:close/>
                    <a:moveTo>
                      <a:pt x="6600" y="11166"/>
                    </a:moveTo>
                    <a:cubicBezTo>
                      <a:pt x="5700" y="10434"/>
                      <a:pt x="5700" y="10434"/>
                      <a:pt x="5700" y="10434"/>
                    </a:cubicBezTo>
                    <a:cubicBezTo>
                      <a:pt x="4650" y="11166"/>
                      <a:pt x="4650" y="11166"/>
                      <a:pt x="4650" y="11166"/>
                    </a:cubicBezTo>
                    <a:cubicBezTo>
                      <a:pt x="4950" y="9702"/>
                      <a:pt x="4950" y="9702"/>
                      <a:pt x="4950" y="9702"/>
                    </a:cubicBezTo>
                    <a:cubicBezTo>
                      <a:pt x="4050" y="8786"/>
                      <a:pt x="4050" y="8786"/>
                      <a:pt x="4050" y="8786"/>
                    </a:cubicBezTo>
                    <a:cubicBezTo>
                      <a:pt x="5250" y="8603"/>
                      <a:pt x="5250" y="8603"/>
                      <a:pt x="5250" y="8603"/>
                    </a:cubicBezTo>
                    <a:cubicBezTo>
                      <a:pt x="5700" y="7505"/>
                      <a:pt x="5700" y="7505"/>
                      <a:pt x="5700" y="7505"/>
                    </a:cubicBezTo>
                    <a:cubicBezTo>
                      <a:pt x="6150" y="8603"/>
                      <a:pt x="6150" y="8603"/>
                      <a:pt x="6150" y="8603"/>
                    </a:cubicBezTo>
                    <a:cubicBezTo>
                      <a:pt x="7200" y="8786"/>
                      <a:pt x="7200" y="8786"/>
                      <a:pt x="7200" y="8786"/>
                    </a:cubicBezTo>
                    <a:cubicBezTo>
                      <a:pt x="6450" y="9702"/>
                      <a:pt x="6450" y="9702"/>
                      <a:pt x="6450" y="9702"/>
                    </a:cubicBezTo>
                    <a:lnTo>
                      <a:pt x="6600" y="11166"/>
                    </a:lnTo>
                    <a:close/>
                    <a:moveTo>
                      <a:pt x="12300" y="11715"/>
                    </a:moveTo>
                    <a:cubicBezTo>
                      <a:pt x="10800" y="10617"/>
                      <a:pt x="10800" y="10617"/>
                      <a:pt x="10800" y="10617"/>
                    </a:cubicBezTo>
                    <a:cubicBezTo>
                      <a:pt x="9300" y="11715"/>
                      <a:pt x="9300" y="11715"/>
                      <a:pt x="9300" y="11715"/>
                    </a:cubicBezTo>
                    <a:cubicBezTo>
                      <a:pt x="9600" y="9519"/>
                      <a:pt x="9600" y="9519"/>
                      <a:pt x="9600" y="9519"/>
                    </a:cubicBezTo>
                    <a:cubicBezTo>
                      <a:pt x="8400" y="8054"/>
                      <a:pt x="8400" y="8054"/>
                      <a:pt x="8400" y="8054"/>
                    </a:cubicBezTo>
                    <a:cubicBezTo>
                      <a:pt x="10050" y="7871"/>
                      <a:pt x="10050" y="7871"/>
                      <a:pt x="10050" y="7871"/>
                    </a:cubicBezTo>
                    <a:cubicBezTo>
                      <a:pt x="10800" y="6041"/>
                      <a:pt x="10800" y="6041"/>
                      <a:pt x="10800" y="6041"/>
                    </a:cubicBezTo>
                    <a:cubicBezTo>
                      <a:pt x="11550" y="7871"/>
                      <a:pt x="11550" y="7871"/>
                      <a:pt x="11550" y="7871"/>
                    </a:cubicBezTo>
                    <a:cubicBezTo>
                      <a:pt x="13200" y="8054"/>
                      <a:pt x="13200" y="8054"/>
                      <a:pt x="13200" y="8054"/>
                    </a:cubicBezTo>
                    <a:cubicBezTo>
                      <a:pt x="12000" y="9519"/>
                      <a:pt x="12000" y="9519"/>
                      <a:pt x="12000" y="9519"/>
                    </a:cubicBezTo>
                    <a:lnTo>
                      <a:pt x="12300" y="11715"/>
                    </a:lnTo>
                    <a:close/>
                    <a:moveTo>
                      <a:pt x="16800" y="11166"/>
                    </a:moveTo>
                    <a:cubicBezTo>
                      <a:pt x="15900" y="10434"/>
                      <a:pt x="15900" y="10434"/>
                      <a:pt x="15900" y="10434"/>
                    </a:cubicBezTo>
                    <a:cubicBezTo>
                      <a:pt x="14850" y="11166"/>
                      <a:pt x="14850" y="11166"/>
                      <a:pt x="14850" y="11166"/>
                    </a:cubicBezTo>
                    <a:cubicBezTo>
                      <a:pt x="15150" y="9702"/>
                      <a:pt x="15150" y="9702"/>
                      <a:pt x="15150" y="9702"/>
                    </a:cubicBezTo>
                    <a:cubicBezTo>
                      <a:pt x="14250" y="8786"/>
                      <a:pt x="14250" y="8786"/>
                      <a:pt x="14250" y="8786"/>
                    </a:cubicBezTo>
                    <a:cubicBezTo>
                      <a:pt x="15450" y="8603"/>
                      <a:pt x="15450" y="8603"/>
                      <a:pt x="15450" y="8603"/>
                    </a:cubicBezTo>
                    <a:cubicBezTo>
                      <a:pt x="15900" y="7505"/>
                      <a:pt x="15900" y="7505"/>
                      <a:pt x="15900" y="7505"/>
                    </a:cubicBezTo>
                    <a:cubicBezTo>
                      <a:pt x="16350" y="8603"/>
                      <a:pt x="16350" y="8603"/>
                      <a:pt x="16350" y="8603"/>
                    </a:cubicBezTo>
                    <a:cubicBezTo>
                      <a:pt x="17400" y="8786"/>
                      <a:pt x="17400" y="8786"/>
                      <a:pt x="17400" y="8786"/>
                    </a:cubicBezTo>
                    <a:cubicBezTo>
                      <a:pt x="16650" y="9702"/>
                      <a:pt x="16650" y="9702"/>
                      <a:pt x="16650" y="9702"/>
                    </a:cubicBezTo>
                    <a:lnTo>
                      <a:pt x="16800" y="1116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  <p:grpSp>
          <p:nvGrpSpPr>
            <p:cNvPr id="622" name="组合 249"/>
            <p:cNvGrpSpPr/>
            <p:nvPr/>
          </p:nvGrpSpPr>
          <p:grpSpPr>
            <a:xfrm>
              <a:off x="6011335" y="3019316"/>
              <a:ext cx="166268" cy="159541"/>
              <a:chOff x="0" y="0"/>
              <a:chExt cx="585763" cy="562065"/>
            </a:xfrm>
          </p:grpSpPr>
          <p:sp>
            <p:nvSpPr>
              <p:cNvPr id="667" name="Freeform 318"/>
              <p:cNvSpPr/>
              <p:nvPr/>
            </p:nvSpPr>
            <p:spPr>
              <a:xfrm>
                <a:off x="0" y="0"/>
                <a:ext cx="459331" cy="4628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98" y="18987"/>
                    </a:moveTo>
                    <a:cubicBezTo>
                      <a:pt x="11346" y="19015"/>
                      <a:pt x="11066" y="19015"/>
                      <a:pt x="10786" y="19015"/>
                    </a:cubicBezTo>
                    <a:cubicBezTo>
                      <a:pt x="6275" y="19015"/>
                      <a:pt x="2577" y="15345"/>
                      <a:pt x="2577" y="10786"/>
                    </a:cubicBezTo>
                    <a:cubicBezTo>
                      <a:pt x="2577" y="6255"/>
                      <a:pt x="6275" y="2585"/>
                      <a:pt x="10786" y="2585"/>
                    </a:cubicBezTo>
                    <a:cubicBezTo>
                      <a:pt x="15240" y="2585"/>
                      <a:pt x="18854" y="6116"/>
                      <a:pt x="18995" y="10536"/>
                    </a:cubicBezTo>
                    <a:cubicBezTo>
                      <a:pt x="19779" y="10786"/>
                      <a:pt x="20479" y="11203"/>
                      <a:pt x="21096" y="11759"/>
                    </a:cubicBezTo>
                    <a:cubicBezTo>
                      <a:pt x="21236" y="11898"/>
                      <a:pt x="21376" y="12037"/>
                      <a:pt x="21516" y="12204"/>
                    </a:cubicBezTo>
                    <a:cubicBezTo>
                      <a:pt x="21572" y="11731"/>
                      <a:pt x="21600" y="11286"/>
                      <a:pt x="21600" y="10786"/>
                    </a:cubicBezTo>
                    <a:cubicBezTo>
                      <a:pt x="21600" y="4837"/>
                      <a:pt x="16781" y="0"/>
                      <a:pt x="10786" y="0"/>
                    </a:cubicBezTo>
                    <a:cubicBezTo>
                      <a:pt x="4819" y="0"/>
                      <a:pt x="0" y="4837"/>
                      <a:pt x="0" y="10786"/>
                    </a:cubicBezTo>
                    <a:cubicBezTo>
                      <a:pt x="0" y="16763"/>
                      <a:pt x="4819" y="21600"/>
                      <a:pt x="10786" y="21600"/>
                    </a:cubicBezTo>
                    <a:cubicBezTo>
                      <a:pt x="11767" y="21600"/>
                      <a:pt x="12719" y="21461"/>
                      <a:pt x="13644" y="21211"/>
                    </a:cubicBezTo>
                    <a:cubicBezTo>
                      <a:pt x="13363" y="21044"/>
                      <a:pt x="13111" y="20849"/>
                      <a:pt x="12887" y="20627"/>
                    </a:cubicBezTo>
                    <a:cubicBezTo>
                      <a:pt x="12355" y="20154"/>
                      <a:pt x="11907" y="19598"/>
                      <a:pt x="11598" y="189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8" name="Freeform 319"/>
              <p:cNvSpPr/>
              <p:nvPr/>
            </p:nvSpPr>
            <p:spPr>
              <a:xfrm>
                <a:off x="157311" y="105630"/>
                <a:ext cx="130842" cy="252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64"/>
                    </a:moveTo>
                    <a:cubicBezTo>
                      <a:pt x="20324" y="10494"/>
                      <a:pt x="17967" y="9679"/>
                      <a:pt x="14335" y="9017"/>
                    </a:cubicBezTo>
                    <a:cubicBezTo>
                      <a:pt x="9916" y="8202"/>
                      <a:pt x="8149" y="7591"/>
                      <a:pt x="8149" y="6775"/>
                    </a:cubicBezTo>
                    <a:cubicBezTo>
                      <a:pt x="8149" y="6011"/>
                      <a:pt x="9229" y="5247"/>
                      <a:pt x="12469" y="5247"/>
                    </a:cubicBezTo>
                    <a:cubicBezTo>
                      <a:pt x="16200" y="5247"/>
                      <a:pt x="18556" y="5858"/>
                      <a:pt x="19833" y="6164"/>
                    </a:cubicBezTo>
                    <a:cubicBezTo>
                      <a:pt x="21404" y="3209"/>
                      <a:pt x="21404" y="3209"/>
                      <a:pt x="21404" y="3209"/>
                    </a:cubicBezTo>
                    <a:cubicBezTo>
                      <a:pt x="19636" y="2751"/>
                      <a:pt x="17280" y="2343"/>
                      <a:pt x="13942" y="2292"/>
                    </a:cubicBezTo>
                    <a:cubicBezTo>
                      <a:pt x="13942" y="0"/>
                      <a:pt x="13942" y="0"/>
                      <a:pt x="13942" y="0"/>
                    </a:cubicBezTo>
                    <a:cubicBezTo>
                      <a:pt x="8935" y="0"/>
                      <a:pt x="8935" y="0"/>
                      <a:pt x="8935" y="0"/>
                    </a:cubicBezTo>
                    <a:cubicBezTo>
                      <a:pt x="8935" y="2496"/>
                      <a:pt x="8935" y="2496"/>
                      <a:pt x="8935" y="2496"/>
                    </a:cubicBezTo>
                    <a:cubicBezTo>
                      <a:pt x="3436" y="3006"/>
                      <a:pt x="295" y="4840"/>
                      <a:pt x="295" y="7234"/>
                    </a:cubicBezTo>
                    <a:cubicBezTo>
                      <a:pt x="295" y="9781"/>
                      <a:pt x="4025" y="11106"/>
                      <a:pt x="9524" y="12074"/>
                    </a:cubicBezTo>
                    <a:cubicBezTo>
                      <a:pt x="13353" y="12736"/>
                      <a:pt x="14924" y="13347"/>
                      <a:pt x="14924" y="14366"/>
                    </a:cubicBezTo>
                    <a:cubicBezTo>
                      <a:pt x="14924" y="15385"/>
                      <a:pt x="12960" y="15996"/>
                      <a:pt x="10015" y="15996"/>
                    </a:cubicBezTo>
                    <a:cubicBezTo>
                      <a:pt x="6676" y="15996"/>
                      <a:pt x="3633" y="15436"/>
                      <a:pt x="1571" y="14825"/>
                    </a:cubicBezTo>
                    <a:cubicBezTo>
                      <a:pt x="0" y="17932"/>
                      <a:pt x="0" y="17932"/>
                      <a:pt x="0" y="17932"/>
                    </a:cubicBezTo>
                    <a:cubicBezTo>
                      <a:pt x="1964" y="18492"/>
                      <a:pt x="5302" y="19002"/>
                      <a:pt x="8640" y="19104"/>
                    </a:cubicBezTo>
                    <a:cubicBezTo>
                      <a:pt x="8640" y="21600"/>
                      <a:pt x="8640" y="21600"/>
                      <a:pt x="8640" y="21600"/>
                    </a:cubicBezTo>
                    <a:cubicBezTo>
                      <a:pt x="12371" y="21600"/>
                      <a:pt x="12371" y="21600"/>
                      <a:pt x="12371" y="21600"/>
                    </a:cubicBezTo>
                    <a:cubicBezTo>
                      <a:pt x="12371" y="21447"/>
                      <a:pt x="12371" y="21294"/>
                      <a:pt x="12273" y="21142"/>
                    </a:cubicBezTo>
                    <a:cubicBezTo>
                      <a:pt x="12076" y="18187"/>
                      <a:pt x="14040" y="15334"/>
                      <a:pt x="17869" y="13194"/>
                    </a:cubicBezTo>
                    <a:cubicBezTo>
                      <a:pt x="18949" y="12583"/>
                      <a:pt x="20225" y="12023"/>
                      <a:pt x="21600" y="115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9" name="Freeform 320"/>
              <p:cNvSpPr/>
              <p:nvPr/>
            </p:nvSpPr>
            <p:spPr>
              <a:xfrm>
                <a:off x="243052" y="229167"/>
                <a:ext cx="342712" cy="332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78" h="20668" extrusionOk="0">
                    <a:moveTo>
                      <a:pt x="20304" y="17435"/>
                    </a:moveTo>
                    <a:cubicBezTo>
                      <a:pt x="15632" y="12997"/>
                      <a:pt x="15632" y="12997"/>
                      <a:pt x="15632" y="12997"/>
                    </a:cubicBezTo>
                    <a:cubicBezTo>
                      <a:pt x="15380" y="12775"/>
                      <a:pt x="15021" y="12664"/>
                      <a:pt x="14697" y="12701"/>
                    </a:cubicBezTo>
                    <a:cubicBezTo>
                      <a:pt x="13188" y="11259"/>
                      <a:pt x="13188" y="11259"/>
                      <a:pt x="13188" y="11259"/>
                    </a:cubicBezTo>
                    <a:cubicBezTo>
                      <a:pt x="14949" y="8300"/>
                      <a:pt x="14517" y="4379"/>
                      <a:pt x="11930" y="1938"/>
                    </a:cubicBezTo>
                    <a:cubicBezTo>
                      <a:pt x="9019" y="-799"/>
                      <a:pt x="4526" y="-614"/>
                      <a:pt x="1867" y="2345"/>
                    </a:cubicBezTo>
                    <a:cubicBezTo>
                      <a:pt x="-793" y="5341"/>
                      <a:pt x="-577" y="9964"/>
                      <a:pt x="2298" y="12738"/>
                    </a:cubicBezTo>
                    <a:cubicBezTo>
                      <a:pt x="4778" y="15068"/>
                      <a:pt x="8444" y="15290"/>
                      <a:pt x="11103" y="13441"/>
                    </a:cubicBezTo>
                    <a:cubicBezTo>
                      <a:pt x="12649" y="14883"/>
                      <a:pt x="12649" y="14883"/>
                      <a:pt x="12649" y="14883"/>
                    </a:cubicBezTo>
                    <a:cubicBezTo>
                      <a:pt x="12613" y="15253"/>
                      <a:pt x="12720" y="15623"/>
                      <a:pt x="13008" y="15919"/>
                    </a:cubicBezTo>
                    <a:cubicBezTo>
                      <a:pt x="17716" y="20357"/>
                      <a:pt x="17716" y="20357"/>
                      <a:pt x="17716" y="20357"/>
                    </a:cubicBezTo>
                    <a:cubicBezTo>
                      <a:pt x="18183" y="20801"/>
                      <a:pt x="18902" y="20764"/>
                      <a:pt x="19333" y="20283"/>
                    </a:cubicBezTo>
                    <a:cubicBezTo>
                      <a:pt x="20376" y="19100"/>
                      <a:pt x="20376" y="19100"/>
                      <a:pt x="20376" y="19100"/>
                    </a:cubicBezTo>
                    <a:cubicBezTo>
                      <a:pt x="20807" y="18619"/>
                      <a:pt x="20771" y="17879"/>
                      <a:pt x="20304" y="17435"/>
                    </a:cubicBezTo>
                    <a:close/>
                    <a:moveTo>
                      <a:pt x="10708" y="10741"/>
                    </a:moveTo>
                    <a:cubicBezTo>
                      <a:pt x="8947" y="12701"/>
                      <a:pt x="5892" y="12812"/>
                      <a:pt x="3915" y="10926"/>
                    </a:cubicBezTo>
                    <a:cubicBezTo>
                      <a:pt x="1938" y="9076"/>
                      <a:pt x="1759" y="5933"/>
                      <a:pt x="3520" y="3935"/>
                    </a:cubicBezTo>
                    <a:cubicBezTo>
                      <a:pt x="5317" y="1938"/>
                      <a:pt x="8372" y="1864"/>
                      <a:pt x="10348" y="3750"/>
                    </a:cubicBezTo>
                    <a:cubicBezTo>
                      <a:pt x="12325" y="5600"/>
                      <a:pt x="12505" y="8743"/>
                      <a:pt x="10708" y="107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70" name="Freeform 321"/>
              <p:cNvSpPr/>
              <p:nvPr/>
            </p:nvSpPr>
            <p:spPr>
              <a:xfrm>
                <a:off x="316136" y="284118"/>
                <a:ext cx="86976" cy="123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007"/>
                    </a:moveTo>
                    <a:lnTo>
                      <a:pt x="5322" y="10007"/>
                    </a:lnTo>
                    <a:lnTo>
                      <a:pt x="5322" y="21600"/>
                    </a:lnTo>
                    <a:lnTo>
                      <a:pt x="16278" y="21600"/>
                    </a:lnTo>
                    <a:lnTo>
                      <a:pt x="16278" y="10007"/>
                    </a:lnTo>
                    <a:lnTo>
                      <a:pt x="21600" y="10007"/>
                    </a:lnTo>
                    <a:lnTo>
                      <a:pt x="10957" y="0"/>
                    </a:lnTo>
                    <a:lnTo>
                      <a:pt x="0" y="1000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  <p:grpSp>
          <p:nvGrpSpPr>
            <p:cNvPr id="623" name="组合 250"/>
            <p:cNvGrpSpPr/>
            <p:nvPr/>
          </p:nvGrpSpPr>
          <p:grpSpPr>
            <a:xfrm>
              <a:off x="4602318" y="3023669"/>
              <a:ext cx="162495" cy="146859"/>
              <a:chOff x="0" y="0"/>
              <a:chExt cx="572470" cy="517383"/>
            </a:xfrm>
          </p:grpSpPr>
          <p:sp>
            <p:nvSpPr>
              <p:cNvPr id="625" name="Freeform 63"/>
              <p:cNvSpPr/>
              <p:nvPr/>
            </p:nvSpPr>
            <p:spPr>
              <a:xfrm>
                <a:off x="0" y="0"/>
                <a:ext cx="572471" cy="508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42" y="0"/>
                    </a:moveTo>
                    <a:cubicBezTo>
                      <a:pt x="632" y="0"/>
                      <a:pt x="632" y="0"/>
                      <a:pt x="632" y="0"/>
                    </a:cubicBezTo>
                    <a:cubicBezTo>
                      <a:pt x="253" y="0"/>
                      <a:pt x="0" y="284"/>
                      <a:pt x="0" y="711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174"/>
                      <a:pt x="253" y="21600"/>
                      <a:pt x="632" y="21600"/>
                    </a:cubicBezTo>
                    <a:cubicBezTo>
                      <a:pt x="20842" y="21600"/>
                      <a:pt x="20842" y="21600"/>
                      <a:pt x="20842" y="21600"/>
                    </a:cubicBezTo>
                    <a:cubicBezTo>
                      <a:pt x="21221" y="21600"/>
                      <a:pt x="21600" y="21174"/>
                      <a:pt x="21600" y="20747"/>
                    </a:cubicBezTo>
                    <a:cubicBezTo>
                      <a:pt x="21600" y="711"/>
                      <a:pt x="21600" y="711"/>
                      <a:pt x="21600" y="711"/>
                    </a:cubicBezTo>
                    <a:cubicBezTo>
                      <a:pt x="21600" y="284"/>
                      <a:pt x="21221" y="0"/>
                      <a:pt x="20842" y="0"/>
                    </a:cubicBezTo>
                    <a:close/>
                    <a:moveTo>
                      <a:pt x="16674" y="1705"/>
                    </a:moveTo>
                    <a:cubicBezTo>
                      <a:pt x="17179" y="1705"/>
                      <a:pt x="17558" y="2132"/>
                      <a:pt x="17558" y="2700"/>
                    </a:cubicBezTo>
                    <a:cubicBezTo>
                      <a:pt x="17558" y="3268"/>
                      <a:pt x="17179" y="3695"/>
                      <a:pt x="16674" y="3695"/>
                    </a:cubicBezTo>
                    <a:cubicBezTo>
                      <a:pt x="16168" y="3695"/>
                      <a:pt x="15663" y="3268"/>
                      <a:pt x="15663" y="2700"/>
                    </a:cubicBezTo>
                    <a:cubicBezTo>
                      <a:pt x="15663" y="2132"/>
                      <a:pt x="16168" y="1705"/>
                      <a:pt x="16674" y="1705"/>
                    </a:cubicBezTo>
                    <a:close/>
                    <a:moveTo>
                      <a:pt x="13895" y="1705"/>
                    </a:moveTo>
                    <a:cubicBezTo>
                      <a:pt x="14400" y="1705"/>
                      <a:pt x="14905" y="2132"/>
                      <a:pt x="14905" y="2700"/>
                    </a:cubicBezTo>
                    <a:cubicBezTo>
                      <a:pt x="14905" y="3268"/>
                      <a:pt x="14400" y="3695"/>
                      <a:pt x="13895" y="3695"/>
                    </a:cubicBezTo>
                    <a:cubicBezTo>
                      <a:pt x="13389" y="3695"/>
                      <a:pt x="13011" y="3268"/>
                      <a:pt x="13011" y="2700"/>
                    </a:cubicBezTo>
                    <a:cubicBezTo>
                      <a:pt x="13011" y="2132"/>
                      <a:pt x="13389" y="1705"/>
                      <a:pt x="13895" y="1705"/>
                    </a:cubicBezTo>
                    <a:close/>
                    <a:moveTo>
                      <a:pt x="20211" y="20037"/>
                    </a:moveTo>
                    <a:cubicBezTo>
                      <a:pt x="1389" y="20037"/>
                      <a:pt x="1389" y="20037"/>
                      <a:pt x="1389" y="20037"/>
                    </a:cubicBezTo>
                    <a:cubicBezTo>
                      <a:pt x="1389" y="5400"/>
                      <a:pt x="1389" y="5400"/>
                      <a:pt x="1389" y="5400"/>
                    </a:cubicBezTo>
                    <a:cubicBezTo>
                      <a:pt x="20211" y="5400"/>
                      <a:pt x="20211" y="5400"/>
                      <a:pt x="20211" y="5400"/>
                    </a:cubicBezTo>
                    <a:lnTo>
                      <a:pt x="20211" y="20037"/>
                    </a:lnTo>
                    <a:close/>
                    <a:moveTo>
                      <a:pt x="19326" y="3695"/>
                    </a:moveTo>
                    <a:cubicBezTo>
                      <a:pt x="18821" y="3695"/>
                      <a:pt x="18442" y="3268"/>
                      <a:pt x="18442" y="2700"/>
                    </a:cubicBezTo>
                    <a:cubicBezTo>
                      <a:pt x="18442" y="2132"/>
                      <a:pt x="18821" y="1705"/>
                      <a:pt x="19326" y="1705"/>
                    </a:cubicBezTo>
                    <a:cubicBezTo>
                      <a:pt x="19832" y="1705"/>
                      <a:pt x="20211" y="2132"/>
                      <a:pt x="20211" y="2700"/>
                    </a:cubicBezTo>
                    <a:cubicBezTo>
                      <a:pt x="20211" y="3268"/>
                      <a:pt x="19832" y="3695"/>
                      <a:pt x="19326" y="36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26" name="Freeform 64"/>
              <p:cNvSpPr/>
              <p:nvPr/>
            </p:nvSpPr>
            <p:spPr>
              <a:xfrm>
                <a:off x="26922" y="160120"/>
                <a:ext cx="515790" cy="325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909" y="0"/>
                      <a:pt x="0" y="7571"/>
                      <a:pt x="0" y="16924"/>
                    </a:cubicBezTo>
                    <a:cubicBezTo>
                      <a:pt x="0" y="18482"/>
                      <a:pt x="140" y="20041"/>
                      <a:pt x="421" y="21600"/>
                    </a:cubicBezTo>
                    <a:cubicBezTo>
                      <a:pt x="1683" y="21600"/>
                      <a:pt x="1683" y="21600"/>
                      <a:pt x="1683" y="21600"/>
                    </a:cubicBezTo>
                    <a:cubicBezTo>
                      <a:pt x="1403" y="20264"/>
                      <a:pt x="1122" y="18705"/>
                      <a:pt x="1122" y="16924"/>
                    </a:cubicBezTo>
                    <a:cubicBezTo>
                      <a:pt x="1122" y="16256"/>
                      <a:pt x="1262" y="15588"/>
                      <a:pt x="1262" y="14697"/>
                    </a:cubicBezTo>
                    <a:cubicBezTo>
                      <a:pt x="1262" y="14697"/>
                      <a:pt x="1262" y="14474"/>
                      <a:pt x="1262" y="14252"/>
                    </a:cubicBezTo>
                    <a:cubicBezTo>
                      <a:pt x="1122" y="14252"/>
                      <a:pt x="1122" y="14252"/>
                      <a:pt x="1122" y="14252"/>
                    </a:cubicBezTo>
                    <a:cubicBezTo>
                      <a:pt x="1403" y="11579"/>
                      <a:pt x="2104" y="9130"/>
                      <a:pt x="3226" y="7126"/>
                    </a:cubicBezTo>
                    <a:cubicBezTo>
                      <a:pt x="3226" y="7126"/>
                      <a:pt x="3366" y="7126"/>
                      <a:pt x="3366" y="7126"/>
                    </a:cubicBezTo>
                    <a:cubicBezTo>
                      <a:pt x="3506" y="7126"/>
                      <a:pt x="3506" y="6903"/>
                      <a:pt x="3647" y="6903"/>
                    </a:cubicBezTo>
                    <a:cubicBezTo>
                      <a:pt x="3647" y="6903"/>
                      <a:pt x="3647" y="6680"/>
                      <a:pt x="3787" y="6680"/>
                    </a:cubicBezTo>
                    <a:cubicBezTo>
                      <a:pt x="3787" y="6680"/>
                      <a:pt x="3787" y="6458"/>
                      <a:pt x="3647" y="6458"/>
                    </a:cubicBezTo>
                    <a:cubicBezTo>
                      <a:pt x="3647" y="6235"/>
                      <a:pt x="3787" y="6458"/>
                      <a:pt x="3787" y="6235"/>
                    </a:cubicBezTo>
                    <a:cubicBezTo>
                      <a:pt x="3787" y="6235"/>
                      <a:pt x="3927" y="6235"/>
                      <a:pt x="3927" y="6235"/>
                    </a:cubicBezTo>
                    <a:cubicBezTo>
                      <a:pt x="4068" y="6235"/>
                      <a:pt x="4208" y="6012"/>
                      <a:pt x="4208" y="5790"/>
                    </a:cubicBezTo>
                    <a:cubicBezTo>
                      <a:pt x="4348" y="5790"/>
                      <a:pt x="4348" y="5567"/>
                      <a:pt x="4348" y="5567"/>
                    </a:cubicBezTo>
                    <a:cubicBezTo>
                      <a:pt x="4348" y="5567"/>
                      <a:pt x="4348" y="5567"/>
                      <a:pt x="4348" y="5567"/>
                    </a:cubicBezTo>
                    <a:cubicBezTo>
                      <a:pt x="4488" y="5567"/>
                      <a:pt x="4488" y="5567"/>
                      <a:pt x="4488" y="5567"/>
                    </a:cubicBezTo>
                    <a:cubicBezTo>
                      <a:pt x="4348" y="5567"/>
                      <a:pt x="4348" y="5567"/>
                      <a:pt x="4208" y="5567"/>
                    </a:cubicBezTo>
                    <a:cubicBezTo>
                      <a:pt x="4208" y="5567"/>
                      <a:pt x="4208" y="5344"/>
                      <a:pt x="4208" y="5344"/>
                    </a:cubicBezTo>
                    <a:cubicBezTo>
                      <a:pt x="4208" y="5344"/>
                      <a:pt x="4348" y="5344"/>
                      <a:pt x="4348" y="5122"/>
                    </a:cubicBezTo>
                    <a:cubicBezTo>
                      <a:pt x="4348" y="5344"/>
                      <a:pt x="4488" y="5344"/>
                      <a:pt x="4629" y="5344"/>
                    </a:cubicBezTo>
                    <a:cubicBezTo>
                      <a:pt x="4629" y="5344"/>
                      <a:pt x="4629" y="5344"/>
                      <a:pt x="4629" y="5344"/>
                    </a:cubicBezTo>
                    <a:cubicBezTo>
                      <a:pt x="4629" y="5122"/>
                      <a:pt x="4488" y="5122"/>
                      <a:pt x="4488" y="5122"/>
                    </a:cubicBezTo>
                    <a:cubicBezTo>
                      <a:pt x="5049" y="4231"/>
                      <a:pt x="5610" y="3786"/>
                      <a:pt x="6171" y="3118"/>
                    </a:cubicBezTo>
                    <a:cubicBezTo>
                      <a:pt x="6171" y="3340"/>
                      <a:pt x="6312" y="3118"/>
                      <a:pt x="6312" y="3340"/>
                    </a:cubicBezTo>
                    <a:cubicBezTo>
                      <a:pt x="6312" y="3563"/>
                      <a:pt x="6031" y="3563"/>
                      <a:pt x="5891" y="3563"/>
                    </a:cubicBezTo>
                    <a:cubicBezTo>
                      <a:pt x="5891" y="3563"/>
                      <a:pt x="5891" y="3786"/>
                      <a:pt x="5891" y="3786"/>
                    </a:cubicBezTo>
                    <a:cubicBezTo>
                      <a:pt x="7294" y="2449"/>
                      <a:pt x="8977" y="1781"/>
                      <a:pt x="10800" y="1781"/>
                    </a:cubicBezTo>
                    <a:cubicBezTo>
                      <a:pt x="12623" y="1781"/>
                      <a:pt x="14306" y="2449"/>
                      <a:pt x="15709" y="3786"/>
                    </a:cubicBezTo>
                    <a:cubicBezTo>
                      <a:pt x="15849" y="4008"/>
                      <a:pt x="15990" y="4008"/>
                      <a:pt x="15990" y="4231"/>
                    </a:cubicBezTo>
                    <a:cubicBezTo>
                      <a:pt x="15990" y="4231"/>
                      <a:pt x="15990" y="4231"/>
                      <a:pt x="15990" y="4231"/>
                    </a:cubicBezTo>
                    <a:cubicBezTo>
                      <a:pt x="16130" y="4454"/>
                      <a:pt x="16410" y="4676"/>
                      <a:pt x="16551" y="4899"/>
                    </a:cubicBezTo>
                    <a:cubicBezTo>
                      <a:pt x="16691" y="4899"/>
                      <a:pt x="16831" y="4899"/>
                      <a:pt x="16831" y="4899"/>
                    </a:cubicBezTo>
                    <a:cubicBezTo>
                      <a:pt x="16971" y="4899"/>
                      <a:pt x="16971" y="5122"/>
                      <a:pt x="17112" y="5122"/>
                    </a:cubicBezTo>
                    <a:cubicBezTo>
                      <a:pt x="17112" y="5344"/>
                      <a:pt x="17112" y="5344"/>
                      <a:pt x="16971" y="5344"/>
                    </a:cubicBezTo>
                    <a:cubicBezTo>
                      <a:pt x="17112" y="5567"/>
                      <a:pt x="17112" y="5567"/>
                      <a:pt x="17252" y="5567"/>
                    </a:cubicBezTo>
                    <a:cubicBezTo>
                      <a:pt x="17252" y="5567"/>
                      <a:pt x="17252" y="5790"/>
                      <a:pt x="17252" y="5790"/>
                    </a:cubicBezTo>
                    <a:cubicBezTo>
                      <a:pt x="17392" y="5790"/>
                      <a:pt x="17392" y="5790"/>
                      <a:pt x="17392" y="5790"/>
                    </a:cubicBezTo>
                    <a:cubicBezTo>
                      <a:pt x="17532" y="5790"/>
                      <a:pt x="17532" y="5790"/>
                      <a:pt x="17673" y="5790"/>
                    </a:cubicBezTo>
                    <a:cubicBezTo>
                      <a:pt x="18374" y="6903"/>
                      <a:pt x="19075" y="8239"/>
                      <a:pt x="19496" y="9798"/>
                    </a:cubicBezTo>
                    <a:cubicBezTo>
                      <a:pt x="19496" y="9798"/>
                      <a:pt x="19356" y="9798"/>
                      <a:pt x="19356" y="10021"/>
                    </a:cubicBezTo>
                    <a:cubicBezTo>
                      <a:pt x="19356" y="10243"/>
                      <a:pt x="19496" y="10243"/>
                      <a:pt x="19636" y="10021"/>
                    </a:cubicBezTo>
                    <a:cubicBezTo>
                      <a:pt x="19636" y="10243"/>
                      <a:pt x="19777" y="10466"/>
                      <a:pt x="19777" y="10689"/>
                    </a:cubicBezTo>
                    <a:cubicBezTo>
                      <a:pt x="19777" y="10911"/>
                      <a:pt x="19777" y="11357"/>
                      <a:pt x="19777" y="11579"/>
                    </a:cubicBezTo>
                    <a:cubicBezTo>
                      <a:pt x="19777" y="11579"/>
                      <a:pt x="19777" y="11579"/>
                      <a:pt x="19777" y="11579"/>
                    </a:cubicBezTo>
                    <a:cubicBezTo>
                      <a:pt x="19777" y="11802"/>
                      <a:pt x="19917" y="12025"/>
                      <a:pt x="19917" y="12247"/>
                    </a:cubicBezTo>
                    <a:cubicBezTo>
                      <a:pt x="19917" y="12025"/>
                      <a:pt x="19917" y="12025"/>
                      <a:pt x="19917" y="11802"/>
                    </a:cubicBezTo>
                    <a:cubicBezTo>
                      <a:pt x="20057" y="11802"/>
                      <a:pt x="20057" y="11802"/>
                      <a:pt x="20057" y="12025"/>
                    </a:cubicBezTo>
                    <a:cubicBezTo>
                      <a:pt x="20197" y="12247"/>
                      <a:pt x="20197" y="12247"/>
                      <a:pt x="20197" y="12470"/>
                    </a:cubicBezTo>
                    <a:cubicBezTo>
                      <a:pt x="20197" y="12470"/>
                      <a:pt x="20197" y="12693"/>
                      <a:pt x="20197" y="12693"/>
                    </a:cubicBezTo>
                    <a:cubicBezTo>
                      <a:pt x="20057" y="12693"/>
                      <a:pt x="20197" y="12470"/>
                      <a:pt x="20057" y="12470"/>
                    </a:cubicBezTo>
                    <a:cubicBezTo>
                      <a:pt x="20057" y="12470"/>
                      <a:pt x="20057" y="12470"/>
                      <a:pt x="19917" y="12470"/>
                    </a:cubicBezTo>
                    <a:cubicBezTo>
                      <a:pt x="20057" y="12470"/>
                      <a:pt x="20057" y="12693"/>
                      <a:pt x="20057" y="12693"/>
                    </a:cubicBezTo>
                    <a:cubicBezTo>
                      <a:pt x="20057" y="12693"/>
                      <a:pt x="20057" y="12693"/>
                      <a:pt x="20057" y="12693"/>
                    </a:cubicBezTo>
                    <a:cubicBezTo>
                      <a:pt x="20057" y="12693"/>
                      <a:pt x="20057" y="12693"/>
                      <a:pt x="20057" y="12693"/>
                    </a:cubicBezTo>
                    <a:cubicBezTo>
                      <a:pt x="20057" y="13138"/>
                      <a:pt x="20197" y="13361"/>
                      <a:pt x="20197" y="13806"/>
                    </a:cubicBezTo>
                    <a:cubicBezTo>
                      <a:pt x="20197" y="13806"/>
                      <a:pt x="20197" y="13806"/>
                      <a:pt x="20197" y="13806"/>
                    </a:cubicBezTo>
                    <a:cubicBezTo>
                      <a:pt x="20338" y="14920"/>
                      <a:pt x="20338" y="15810"/>
                      <a:pt x="20338" y="16924"/>
                    </a:cubicBezTo>
                    <a:cubicBezTo>
                      <a:pt x="20338" y="18037"/>
                      <a:pt x="20338" y="18928"/>
                      <a:pt x="20197" y="19819"/>
                    </a:cubicBezTo>
                    <a:cubicBezTo>
                      <a:pt x="20197" y="19819"/>
                      <a:pt x="20197" y="19819"/>
                      <a:pt x="20197" y="19819"/>
                    </a:cubicBezTo>
                    <a:cubicBezTo>
                      <a:pt x="20338" y="20041"/>
                      <a:pt x="20338" y="20041"/>
                      <a:pt x="20478" y="20041"/>
                    </a:cubicBezTo>
                    <a:cubicBezTo>
                      <a:pt x="20338" y="20487"/>
                      <a:pt x="20338" y="20932"/>
                      <a:pt x="20197" y="21155"/>
                    </a:cubicBezTo>
                    <a:cubicBezTo>
                      <a:pt x="20197" y="21155"/>
                      <a:pt x="20197" y="20932"/>
                      <a:pt x="20197" y="20932"/>
                    </a:cubicBezTo>
                    <a:cubicBezTo>
                      <a:pt x="20197" y="20709"/>
                      <a:pt x="20197" y="20709"/>
                      <a:pt x="20057" y="20709"/>
                    </a:cubicBezTo>
                    <a:cubicBezTo>
                      <a:pt x="20057" y="20932"/>
                      <a:pt x="20057" y="21377"/>
                      <a:pt x="19917" y="21600"/>
                    </a:cubicBezTo>
                    <a:cubicBezTo>
                      <a:pt x="21179" y="21600"/>
                      <a:pt x="21179" y="21600"/>
                      <a:pt x="21179" y="21600"/>
                    </a:cubicBezTo>
                    <a:cubicBezTo>
                      <a:pt x="21460" y="20041"/>
                      <a:pt x="21600" y="18482"/>
                      <a:pt x="21600" y="16924"/>
                    </a:cubicBezTo>
                    <a:cubicBezTo>
                      <a:pt x="21600" y="7571"/>
                      <a:pt x="16691" y="0"/>
                      <a:pt x="10800" y="0"/>
                    </a:cubicBezTo>
                    <a:close/>
                    <a:moveTo>
                      <a:pt x="20057" y="11802"/>
                    </a:moveTo>
                    <a:cubicBezTo>
                      <a:pt x="19917" y="11579"/>
                      <a:pt x="19917" y="11357"/>
                      <a:pt x="19917" y="11134"/>
                    </a:cubicBezTo>
                    <a:cubicBezTo>
                      <a:pt x="19917" y="11357"/>
                      <a:pt x="20057" y="11579"/>
                      <a:pt x="20057" y="118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27" name="Freeform 65"/>
              <p:cNvSpPr/>
              <p:nvPr/>
            </p:nvSpPr>
            <p:spPr>
              <a:xfrm>
                <a:off x="117432" y="185449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0800" y="21600"/>
                      <a:pt x="10800" y="0"/>
                      <a:pt x="21600" y="0"/>
                    </a:cubicBezTo>
                    <a:cubicBezTo>
                      <a:pt x="10800" y="0"/>
                      <a:pt x="1080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28" name="Freeform 67"/>
              <p:cNvSpPr/>
              <p:nvPr/>
            </p:nvSpPr>
            <p:spPr>
              <a:xfrm>
                <a:off x="53845" y="243724"/>
                <a:ext cx="150203" cy="242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60" y="300"/>
                    </a:moveTo>
                    <a:cubicBezTo>
                      <a:pt x="10080" y="600"/>
                      <a:pt x="10080" y="1200"/>
                      <a:pt x="10560" y="1500"/>
                    </a:cubicBezTo>
                    <a:cubicBezTo>
                      <a:pt x="10560" y="1500"/>
                      <a:pt x="11040" y="1500"/>
                      <a:pt x="11040" y="1800"/>
                    </a:cubicBezTo>
                    <a:cubicBezTo>
                      <a:pt x="11040" y="1800"/>
                      <a:pt x="11040" y="2100"/>
                      <a:pt x="10560" y="2400"/>
                    </a:cubicBezTo>
                    <a:cubicBezTo>
                      <a:pt x="10560" y="2100"/>
                      <a:pt x="11040" y="2100"/>
                      <a:pt x="10560" y="1800"/>
                    </a:cubicBezTo>
                    <a:cubicBezTo>
                      <a:pt x="10560" y="1500"/>
                      <a:pt x="10080" y="1500"/>
                      <a:pt x="9600" y="900"/>
                    </a:cubicBezTo>
                    <a:cubicBezTo>
                      <a:pt x="9600" y="900"/>
                      <a:pt x="9600" y="900"/>
                      <a:pt x="9600" y="900"/>
                    </a:cubicBezTo>
                    <a:cubicBezTo>
                      <a:pt x="9600" y="900"/>
                      <a:pt x="9120" y="900"/>
                      <a:pt x="9120" y="900"/>
                    </a:cubicBezTo>
                    <a:cubicBezTo>
                      <a:pt x="9120" y="1200"/>
                      <a:pt x="8640" y="900"/>
                      <a:pt x="8640" y="1200"/>
                    </a:cubicBezTo>
                    <a:cubicBezTo>
                      <a:pt x="9120" y="1200"/>
                      <a:pt x="9120" y="1500"/>
                      <a:pt x="9120" y="1500"/>
                    </a:cubicBezTo>
                    <a:cubicBezTo>
                      <a:pt x="9120" y="1800"/>
                      <a:pt x="9120" y="2100"/>
                      <a:pt x="8640" y="2100"/>
                    </a:cubicBezTo>
                    <a:cubicBezTo>
                      <a:pt x="8640" y="2100"/>
                      <a:pt x="8640" y="2100"/>
                      <a:pt x="8640" y="1800"/>
                    </a:cubicBezTo>
                    <a:cubicBezTo>
                      <a:pt x="8640" y="1800"/>
                      <a:pt x="8640" y="1800"/>
                      <a:pt x="8640" y="1800"/>
                    </a:cubicBezTo>
                    <a:cubicBezTo>
                      <a:pt x="8160" y="1800"/>
                      <a:pt x="8160" y="2100"/>
                      <a:pt x="7680" y="2100"/>
                    </a:cubicBezTo>
                    <a:cubicBezTo>
                      <a:pt x="7680" y="2100"/>
                      <a:pt x="7200" y="2100"/>
                      <a:pt x="7200" y="2100"/>
                    </a:cubicBezTo>
                    <a:cubicBezTo>
                      <a:pt x="3360" y="4800"/>
                      <a:pt x="960" y="8100"/>
                      <a:pt x="0" y="11700"/>
                    </a:cubicBezTo>
                    <a:cubicBezTo>
                      <a:pt x="0" y="11700"/>
                      <a:pt x="0" y="11700"/>
                      <a:pt x="480" y="11700"/>
                    </a:cubicBezTo>
                    <a:cubicBezTo>
                      <a:pt x="480" y="12000"/>
                      <a:pt x="480" y="12300"/>
                      <a:pt x="480" y="12300"/>
                    </a:cubicBezTo>
                    <a:cubicBezTo>
                      <a:pt x="480" y="12600"/>
                      <a:pt x="960" y="12900"/>
                      <a:pt x="960" y="12900"/>
                    </a:cubicBezTo>
                    <a:cubicBezTo>
                      <a:pt x="960" y="12900"/>
                      <a:pt x="960" y="13200"/>
                      <a:pt x="960" y="13200"/>
                    </a:cubicBezTo>
                    <a:cubicBezTo>
                      <a:pt x="1440" y="13200"/>
                      <a:pt x="1440" y="13800"/>
                      <a:pt x="1440" y="14100"/>
                    </a:cubicBezTo>
                    <a:cubicBezTo>
                      <a:pt x="1920" y="13800"/>
                      <a:pt x="1920" y="14100"/>
                      <a:pt x="2400" y="14100"/>
                    </a:cubicBezTo>
                    <a:cubicBezTo>
                      <a:pt x="2400" y="13800"/>
                      <a:pt x="1920" y="13800"/>
                      <a:pt x="1920" y="13200"/>
                    </a:cubicBezTo>
                    <a:cubicBezTo>
                      <a:pt x="1920" y="13200"/>
                      <a:pt x="1920" y="13200"/>
                      <a:pt x="1920" y="13200"/>
                    </a:cubicBezTo>
                    <a:cubicBezTo>
                      <a:pt x="1920" y="13200"/>
                      <a:pt x="1920" y="13200"/>
                      <a:pt x="1920" y="13200"/>
                    </a:cubicBezTo>
                    <a:cubicBezTo>
                      <a:pt x="2400" y="13200"/>
                      <a:pt x="2400" y="13500"/>
                      <a:pt x="2400" y="13500"/>
                    </a:cubicBezTo>
                    <a:cubicBezTo>
                      <a:pt x="2400" y="13800"/>
                      <a:pt x="2880" y="14100"/>
                      <a:pt x="3360" y="14100"/>
                    </a:cubicBezTo>
                    <a:cubicBezTo>
                      <a:pt x="2880" y="14700"/>
                      <a:pt x="3360" y="15000"/>
                      <a:pt x="3840" y="15600"/>
                    </a:cubicBezTo>
                    <a:cubicBezTo>
                      <a:pt x="4800" y="15600"/>
                      <a:pt x="5280" y="16200"/>
                      <a:pt x="6240" y="15900"/>
                    </a:cubicBezTo>
                    <a:cubicBezTo>
                      <a:pt x="6240" y="16200"/>
                      <a:pt x="6720" y="16200"/>
                      <a:pt x="6720" y="16500"/>
                    </a:cubicBezTo>
                    <a:cubicBezTo>
                      <a:pt x="7200" y="16500"/>
                      <a:pt x="7200" y="16500"/>
                      <a:pt x="7680" y="16500"/>
                    </a:cubicBezTo>
                    <a:cubicBezTo>
                      <a:pt x="7680" y="16800"/>
                      <a:pt x="7680" y="16800"/>
                      <a:pt x="8160" y="17100"/>
                    </a:cubicBezTo>
                    <a:cubicBezTo>
                      <a:pt x="8160" y="17100"/>
                      <a:pt x="8160" y="17100"/>
                      <a:pt x="8160" y="17100"/>
                    </a:cubicBezTo>
                    <a:cubicBezTo>
                      <a:pt x="8640" y="17100"/>
                      <a:pt x="9120" y="17700"/>
                      <a:pt x="9600" y="17700"/>
                    </a:cubicBezTo>
                    <a:cubicBezTo>
                      <a:pt x="9600" y="17700"/>
                      <a:pt x="9600" y="17400"/>
                      <a:pt x="9600" y="17400"/>
                    </a:cubicBezTo>
                    <a:cubicBezTo>
                      <a:pt x="10080" y="17700"/>
                      <a:pt x="10080" y="18000"/>
                      <a:pt x="10080" y="18300"/>
                    </a:cubicBezTo>
                    <a:cubicBezTo>
                      <a:pt x="10080" y="18300"/>
                      <a:pt x="10080" y="18300"/>
                      <a:pt x="10080" y="18600"/>
                    </a:cubicBezTo>
                    <a:cubicBezTo>
                      <a:pt x="10080" y="18900"/>
                      <a:pt x="9600" y="18900"/>
                      <a:pt x="9600" y="19200"/>
                    </a:cubicBezTo>
                    <a:cubicBezTo>
                      <a:pt x="9120" y="19800"/>
                      <a:pt x="10080" y="20100"/>
                      <a:pt x="9600" y="20400"/>
                    </a:cubicBezTo>
                    <a:cubicBezTo>
                      <a:pt x="9600" y="20700"/>
                      <a:pt x="10080" y="20700"/>
                      <a:pt x="10080" y="20700"/>
                    </a:cubicBezTo>
                    <a:cubicBezTo>
                      <a:pt x="10080" y="21000"/>
                      <a:pt x="10080" y="21000"/>
                      <a:pt x="9600" y="21000"/>
                    </a:cubicBezTo>
                    <a:cubicBezTo>
                      <a:pt x="9600" y="21300"/>
                      <a:pt x="9600" y="21600"/>
                      <a:pt x="1008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1600" y="21300"/>
                      <a:pt x="21600" y="21300"/>
                    </a:cubicBezTo>
                    <a:cubicBezTo>
                      <a:pt x="21600" y="21000"/>
                      <a:pt x="21600" y="21000"/>
                      <a:pt x="21600" y="21000"/>
                    </a:cubicBezTo>
                    <a:cubicBezTo>
                      <a:pt x="21600" y="20700"/>
                      <a:pt x="21600" y="20400"/>
                      <a:pt x="21600" y="20100"/>
                    </a:cubicBezTo>
                    <a:cubicBezTo>
                      <a:pt x="21120" y="20100"/>
                      <a:pt x="21120" y="20100"/>
                      <a:pt x="21120" y="20100"/>
                    </a:cubicBezTo>
                    <a:cubicBezTo>
                      <a:pt x="20640" y="20100"/>
                      <a:pt x="20160" y="19800"/>
                      <a:pt x="20160" y="19800"/>
                    </a:cubicBezTo>
                    <a:cubicBezTo>
                      <a:pt x="19680" y="19800"/>
                      <a:pt x="19200" y="19800"/>
                      <a:pt x="19200" y="19800"/>
                    </a:cubicBezTo>
                    <a:cubicBezTo>
                      <a:pt x="18720" y="19500"/>
                      <a:pt x="18240" y="19800"/>
                      <a:pt x="18240" y="19200"/>
                    </a:cubicBezTo>
                    <a:cubicBezTo>
                      <a:pt x="17760" y="19200"/>
                      <a:pt x="17280" y="19500"/>
                      <a:pt x="17280" y="19200"/>
                    </a:cubicBezTo>
                    <a:cubicBezTo>
                      <a:pt x="17760" y="18900"/>
                      <a:pt x="17280" y="17700"/>
                      <a:pt x="16320" y="18000"/>
                    </a:cubicBezTo>
                    <a:cubicBezTo>
                      <a:pt x="15840" y="18000"/>
                      <a:pt x="15360" y="17700"/>
                      <a:pt x="15360" y="17400"/>
                    </a:cubicBezTo>
                    <a:cubicBezTo>
                      <a:pt x="14880" y="17100"/>
                      <a:pt x="14400" y="17100"/>
                      <a:pt x="13920" y="16800"/>
                    </a:cubicBezTo>
                    <a:cubicBezTo>
                      <a:pt x="13920" y="16800"/>
                      <a:pt x="13920" y="17100"/>
                      <a:pt x="13440" y="17100"/>
                    </a:cubicBezTo>
                    <a:cubicBezTo>
                      <a:pt x="13440" y="16800"/>
                      <a:pt x="12960" y="16800"/>
                      <a:pt x="12960" y="16500"/>
                    </a:cubicBezTo>
                    <a:cubicBezTo>
                      <a:pt x="12480" y="16200"/>
                      <a:pt x="12480" y="16500"/>
                      <a:pt x="12480" y="16500"/>
                    </a:cubicBezTo>
                    <a:cubicBezTo>
                      <a:pt x="12000" y="16500"/>
                      <a:pt x="12000" y="16500"/>
                      <a:pt x="11520" y="16200"/>
                    </a:cubicBezTo>
                    <a:cubicBezTo>
                      <a:pt x="11520" y="16500"/>
                      <a:pt x="11520" y="16500"/>
                      <a:pt x="11040" y="16500"/>
                    </a:cubicBezTo>
                    <a:cubicBezTo>
                      <a:pt x="11040" y="16800"/>
                      <a:pt x="10560" y="17100"/>
                      <a:pt x="10080" y="17400"/>
                    </a:cubicBezTo>
                    <a:cubicBezTo>
                      <a:pt x="10080" y="17100"/>
                      <a:pt x="10080" y="16800"/>
                      <a:pt x="9600" y="16800"/>
                    </a:cubicBezTo>
                    <a:cubicBezTo>
                      <a:pt x="9600" y="17100"/>
                      <a:pt x="9600" y="17100"/>
                      <a:pt x="9120" y="17100"/>
                    </a:cubicBezTo>
                    <a:cubicBezTo>
                      <a:pt x="8640" y="16800"/>
                      <a:pt x="9120" y="16500"/>
                      <a:pt x="9120" y="15900"/>
                    </a:cubicBezTo>
                    <a:cubicBezTo>
                      <a:pt x="8640" y="15600"/>
                      <a:pt x="8160" y="15600"/>
                      <a:pt x="7680" y="15600"/>
                    </a:cubicBezTo>
                    <a:cubicBezTo>
                      <a:pt x="7680" y="15300"/>
                      <a:pt x="8160" y="15000"/>
                      <a:pt x="8160" y="14400"/>
                    </a:cubicBezTo>
                    <a:cubicBezTo>
                      <a:pt x="7680" y="14400"/>
                      <a:pt x="7680" y="14400"/>
                      <a:pt x="6720" y="14400"/>
                    </a:cubicBezTo>
                    <a:cubicBezTo>
                      <a:pt x="6720" y="14700"/>
                      <a:pt x="6720" y="15000"/>
                      <a:pt x="6240" y="15000"/>
                    </a:cubicBezTo>
                    <a:cubicBezTo>
                      <a:pt x="4800" y="15300"/>
                      <a:pt x="5760" y="13800"/>
                      <a:pt x="5760" y="13200"/>
                    </a:cubicBezTo>
                    <a:cubicBezTo>
                      <a:pt x="5760" y="12900"/>
                      <a:pt x="6240" y="12900"/>
                      <a:pt x="6720" y="12900"/>
                    </a:cubicBezTo>
                    <a:cubicBezTo>
                      <a:pt x="7200" y="12600"/>
                      <a:pt x="7200" y="12900"/>
                      <a:pt x="7680" y="12900"/>
                    </a:cubicBezTo>
                    <a:cubicBezTo>
                      <a:pt x="7680" y="12900"/>
                      <a:pt x="7680" y="12900"/>
                      <a:pt x="8160" y="12900"/>
                    </a:cubicBezTo>
                    <a:cubicBezTo>
                      <a:pt x="8640" y="12900"/>
                      <a:pt x="9120" y="12600"/>
                      <a:pt x="9600" y="12900"/>
                    </a:cubicBezTo>
                    <a:cubicBezTo>
                      <a:pt x="9120" y="13500"/>
                      <a:pt x="9600" y="13800"/>
                      <a:pt x="10080" y="13800"/>
                    </a:cubicBezTo>
                    <a:cubicBezTo>
                      <a:pt x="10080" y="13200"/>
                      <a:pt x="10080" y="13200"/>
                      <a:pt x="10080" y="12900"/>
                    </a:cubicBezTo>
                    <a:cubicBezTo>
                      <a:pt x="10080" y="12900"/>
                      <a:pt x="9600" y="12600"/>
                      <a:pt x="9600" y="12600"/>
                    </a:cubicBezTo>
                    <a:cubicBezTo>
                      <a:pt x="10080" y="12000"/>
                      <a:pt x="10560" y="11700"/>
                      <a:pt x="11040" y="11400"/>
                    </a:cubicBezTo>
                    <a:cubicBezTo>
                      <a:pt x="11520" y="11400"/>
                      <a:pt x="11520" y="11400"/>
                      <a:pt x="11040" y="11100"/>
                    </a:cubicBezTo>
                    <a:cubicBezTo>
                      <a:pt x="11520" y="11100"/>
                      <a:pt x="11520" y="11100"/>
                      <a:pt x="12000" y="11100"/>
                    </a:cubicBezTo>
                    <a:cubicBezTo>
                      <a:pt x="11520" y="10500"/>
                      <a:pt x="12000" y="10500"/>
                      <a:pt x="12000" y="10200"/>
                    </a:cubicBezTo>
                    <a:cubicBezTo>
                      <a:pt x="12480" y="9900"/>
                      <a:pt x="12960" y="9900"/>
                      <a:pt x="12960" y="9600"/>
                    </a:cubicBezTo>
                    <a:cubicBezTo>
                      <a:pt x="13440" y="9600"/>
                      <a:pt x="12960" y="9600"/>
                      <a:pt x="12960" y="9300"/>
                    </a:cubicBezTo>
                    <a:cubicBezTo>
                      <a:pt x="13440" y="9000"/>
                      <a:pt x="13920" y="9000"/>
                      <a:pt x="14400" y="8700"/>
                    </a:cubicBezTo>
                    <a:cubicBezTo>
                      <a:pt x="14400" y="9000"/>
                      <a:pt x="14400" y="9000"/>
                      <a:pt x="14400" y="9000"/>
                    </a:cubicBezTo>
                    <a:cubicBezTo>
                      <a:pt x="14880" y="9000"/>
                      <a:pt x="15360" y="8700"/>
                      <a:pt x="15360" y="8700"/>
                    </a:cubicBezTo>
                    <a:cubicBezTo>
                      <a:pt x="15360" y="8400"/>
                      <a:pt x="14880" y="8400"/>
                      <a:pt x="14880" y="8100"/>
                    </a:cubicBezTo>
                    <a:cubicBezTo>
                      <a:pt x="14880" y="7800"/>
                      <a:pt x="15360" y="7800"/>
                      <a:pt x="15360" y="7800"/>
                    </a:cubicBezTo>
                    <a:cubicBezTo>
                      <a:pt x="15360" y="7500"/>
                      <a:pt x="15360" y="7800"/>
                      <a:pt x="15360" y="7500"/>
                    </a:cubicBezTo>
                    <a:cubicBezTo>
                      <a:pt x="15840" y="7800"/>
                      <a:pt x="16320" y="6900"/>
                      <a:pt x="16800" y="7200"/>
                    </a:cubicBezTo>
                    <a:cubicBezTo>
                      <a:pt x="16800" y="7500"/>
                      <a:pt x="16320" y="7800"/>
                      <a:pt x="15840" y="8400"/>
                    </a:cubicBezTo>
                    <a:cubicBezTo>
                      <a:pt x="16320" y="8400"/>
                      <a:pt x="16320" y="8100"/>
                      <a:pt x="16800" y="8100"/>
                    </a:cubicBezTo>
                    <a:cubicBezTo>
                      <a:pt x="16800" y="8400"/>
                      <a:pt x="16800" y="8700"/>
                      <a:pt x="16800" y="8700"/>
                    </a:cubicBezTo>
                    <a:cubicBezTo>
                      <a:pt x="16800" y="8400"/>
                      <a:pt x="17280" y="8700"/>
                      <a:pt x="17760" y="8700"/>
                    </a:cubicBezTo>
                    <a:cubicBezTo>
                      <a:pt x="17760" y="8400"/>
                      <a:pt x="17280" y="8100"/>
                      <a:pt x="17760" y="8100"/>
                    </a:cubicBezTo>
                    <a:cubicBezTo>
                      <a:pt x="17280" y="8100"/>
                      <a:pt x="17280" y="7800"/>
                      <a:pt x="16800" y="7500"/>
                    </a:cubicBezTo>
                    <a:cubicBezTo>
                      <a:pt x="17280" y="6900"/>
                      <a:pt x="17280" y="6900"/>
                      <a:pt x="16800" y="6300"/>
                    </a:cubicBezTo>
                    <a:cubicBezTo>
                      <a:pt x="16800" y="6300"/>
                      <a:pt x="16800" y="6300"/>
                      <a:pt x="16320" y="6300"/>
                    </a:cubicBezTo>
                    <a:cubicBezTo>
                      <a:pt x="16320" y="6000"/>
                      <a:pt x="15840" y="6000"/>
                      <a:pt x="15840" y="5700"/>
                    </a:cubicBezTo>
                    <a:cubicBezTo>
                      <a:pt x="15840" y="5700"/>
                      <a:pt x="15840" y="5400"/>
                      <a:pt x="15840" y="5400"/>
                    </a:cubicBezTo>
                    <a:cubicBezTo>
                      <a:pt x="15360" y="5100"/>
                      <a:pt x="15840" y="4500"/>
                      <a:pt x="14880" y="4500"/>
                    </a:cubicBezTo>
                    <a:cubicBezTo>
                      <a:pt x="14880" y="4800"/>
                      <a:pt x="15360" y="5100"/>
                      <a:pt x="14880" y="5100"/>
                    </a:cubicBezTo>
                    <a:cubicBezTo>
                      <a:pt x="14880" y="4800"/>
                      <a:pt x="14400" y="5100"/>
                      <a:pt x="14400" y="4800"/>
                    </a:cubicBezTo>
                    <a:cubicBezTo>
                      <a:pt x="14400" y="4500"/>
                      <a:pt x="14400" y="4200"/>
                      <a:pt x="14400" y="4200"/>
                    </a:cubicBezTo>
                    <a:cubicBezTo>
                      <a:pt x="13440" y="4200"/>
                      <a:pt x="13920" y="3900"/>
                      <a:pt x="12960" y="3900"/>
                    </a:cubicBezTo>
                    <a:cubicBezTo>
                      <a:pt x="12960" y="3900"/>
                      <a:pt x="12960" y="3600"/>
                      <a:pt x="12480" y="3600"/>
                    </a:cubicBezTo>
                    <a:cubicBezTo>
                      <a:pt x="12480" y="3600"/>
                      <a:pt x="12480" y="3900"/>
                      <a:pt x="12000" y="3900"/>
                    </a:cubicBezTo>
                    <a:cubicBezTo>
                      <a:pt x="12000" y="4500"/>
                      <a:pt x="11520" y="5100"/>
                      <a:pt x="12000" y="5700"/>
                    </a:cubicBezTo>
                    <a:cubicBezTo>
                      <a:pt x="11520" y="5700"/>
                      <a:pt x="11520" y="5400"/>
                      <a:pt x="11040" y="5700"/>
                    </a:cubicBezTo>
                    <a:cubicBezTo>
                      <a:pt x="11520" y="6000"/>
                      <a:pt x="11520" y="5700"/>
                      <a:pt x="11520" y="6000"/>
                    </a:cubicBezTo>
                    <a:cubicBezTo>
                      <a:pt x="11520" y="6000"/>
                      <a:pt x="11520" y="6600"/>
                      <a:pt x="11040" y="6900"/>
                    </a:cubicBezTo>
                    <a:cubicBezTo>
                      <a:pt x="11040" y="6600"/>
                      <a:pt x="11040" y="6300"/>
                      <a:pt x="10560" y="6000"/>
                    </a:cubicBezTo>
                    <a:cubicBezTo>
                      <a:pt x="10560" y="5700"/>
                      <a:pt x="10560" y="6000"/>
                      <a:pt x="10080" y="6000"/>
                    </a:cubicBezTo>
                    <a:cubicBezTo>
                      <a:pt x="10080" y="5700"/>
                      <a:pt x="10080" y="6000"/>
                      <a:pt x="9600" y="6000"/>
                    </a:cubicBezTo>
                    <a:cubicBezTo>
                      <a:pt x="9600" y="5700"/>
                      <a:pt x="9120" y="5400"/>
                      <a:pt x="8640" y="5400"/>
                    </a:cubicBezTo>
                    <a:cubicBezTo>
                      <a:pt x="8640" y="4800"/>
                      <a:pt x="8160" y="5100"/>
                      <a:pt x="8160" y="4800"/>
                    </a:cubicBezTo>
                    <a:cubicBezTo>
                      <a:pt x="8640" y="4800"/>
                      <a:pt x="8640" y="4500"/>
                      <a:pt x="8640" y="4500"/>
                    </a:cubicBezTo>
                    <a:cubicBezTo>
                      <a:pt x="8640" y="4200"/>
                      <a:pt x="9120" y="3900"/>
                      <a:pt x="9600" y="3900"/>
                    </a:cubicBezTo>
                    <a:cubicBezTo>
                      <a:pt x="9600" y="3600"/>
                      <a:pt x="9600" y="3300"/>
                      <a:pt x="10560" y="3300"/>
                    </a:cubicBezTo>
                    <a:cubicBezTo>
                      <a:pt x="10560" y="3000"/>
                      <a:pt x="10080" y="3000"/>
                      <a:pt x="10080" y="3000"/>
                    </a:cubicBezTo>
                    <a:cubicBezTo>
                      <a:pt x="11040" y="2700"/>
                      <a:pt x="11520" y="2700"/>
                      <a:pt x="12000" y="2700"/>
                    </a:cubicBezTo>
                    <a:cubicBezTo>
                      <a:pt x="12000" y="2400"/>
                      <a:pt x="12000" y="2100"/>
                      <a:pt x="12000" y="1800"/>
                    </a:cubicBezTo>
                    <a:cubicBezTo>
                      <a:pt x="12000" y="1500"/>
                      <a:pt x="11520" y="1500"/>
                      <a:pt x="11520" y="1500"/>
                    </a:cubicBezTo>
                    <a:cubicBezTo>
                      <a:pt x="12000" y="1500"/>
                      <a:pt x="12480" y="1500"/>
                      <a:pt x="12480" y="1800"/>
                    </a:cubicBezTo>
                    <a:cubicBezTo>
                      <a:pt x="12960" y="1500"/>
                      <a:pt x="12960" y="1800"/>
                      <a:pt x="13440" y="1800"/>
                    </a:cubicBezTo>
                    <a:cubicBezTo>
                      <a:pt x="13440" y="2100"/>
                      <a:pt x="13920" y="1800"/>
                      <a:pt x="13920" y="2400"/>
                    </a:cubicBezTo>
                    <a:cubicBezTo>
                      <a:pt x="13920" y="3000"/>
                      <a:pt x="12480" y="2700"/>
                      <a:pt x="12480" y="3300"/>
                    </a:cubicBezTo>
                    <a:cubicBezTo>
                      <a:pt x="12480" y="3300"/>
                      <a:pt x="12960" y="3300"/>
                      <a:pt x="13440" y="3300"/>
                    </a:cubicBezTo>
                    <a:cubicBezTo>
                      <a:pt x="14400" y="3600"/>
                      <a:pt x="14400" y="4200"/>
                      <a:pt x="15360" y="4200"/>
                    </a:cubicBezTo>
                    <a:cubicBezTo>
                      <a:pt x="15360" y="3900"/>
                      <a:pt x="15840" y="3900"/>
                      <a:pt x="15360" y="3300"/>
                    </a:cubicBezTo>
                    <a:cubicBezTo>
                      <a:pt x="15360" y="3000"/>
                      <a:pt x="15360" y="3000"/>
                      <a:pt x="15360" y="2700"/>
                    </a:cubicBezTo>
                    <a:cubicBezTo>
                      <a:pt x="15840" y="2700"/>
                      <a:pt x="15840" y="3000"/>
                      <a:pt x="16320" y="3300"/>
                    </a:cubicBezTo>
                    <a:cubicBezTo>
                      <a:pt x="16320" y="3000"/>
                      <a:pt x="15840" y="2700"/>
                      <a:pt x="16320" y="2700"/>
                    </a:cubicBezTo>
                    <a:cubicBezTo>
                      <a:pt x="16320" y="2700"/>
                      <a:pt x="16800" y="2400"/>
                      <a:pt x="16800" y="2400"/>
                    </a:cubicBezTo>
                    <a:cubicBezTo>
                      <a:pt x="16320" y="2400"/>
                      <a:pt x="16320" y="2100"/>
                      <a:pt x="16320" y="2100"/>
                    </a:cubicBezTo>
                    <a:cubicBezTo>
                      <a:pt x="15840" y="2100"/>
                      <a:pt x="15360" y="1800"/>
                      <a:pt x="15360" y="1800"/>
                    </a:cubicBezTo>
                    <a:cubicBezTo>
                      <a:pt x="15360" y="1800"/>
                      <a:pt x="15360" y="1800"/>
                      <a:pt x="15360" y="1500"/>
                    </a:cubicBezTo>
                    <a:cubicBezTo>
                      <a:pt x="15360" y="1200"/>
                      <a:pt x="14880" y="1200"/>
                      <a:pt x="14880" y="900"/>
                    </a:cubicBezTo>
                    <a:cubicBezTo>
                      <a:pt x="14880" y="900"/>
                      <a:pt x="14400" y="900"/>
                      <a:pt x="13920" y="900"/>
                    </a:cubicBezTo>
                    <a:cubicBezTo>
                      <a:pt x="13920" y="600"/>
                      <a:pt x="13920" y="600"/>
                      <a:pt x="13920" y="600"/>
                    </a:cubicBezTo>
                    <a:cubicBezTo>
                      <a:pt x="13440" y="600"/>
                      <a:pt x="12960" y="600"/>
                      <a:pt x="12480" y="600"/>
                    </a:cubicBezTo>
                    <a:cubicBezTo>
                      <a:pt x="12480" y="0"/>
                      <a:pt x="11520" y="300"/>
                      <a:pt x="11520" y="600"/>
                    </a:cubicBezTo>
                    <a:cubicBezTo>
                      <a:pt x="11520" y="300"/>
                      <a:pt x="11520" y="0"/>
                      <a:pt x="11040" y="0"/>
                    </a:cubicBezTo>
                    <a:cubicBezTo>
                      <a:pt x="11040" y="0"/>
                      <a:pt x="11040" y="0"/>
                      <a:pt x="11040" y="0"/>
                    </a:cubicBezTo>
                    <a:cubicBezTo>
                      <a:pt x="11040" y="0"/>
                      <a:pt x="11040" y="300"/>
                      <a:pt x="10560" y="300"/>
                    </a:cubicBezTo>
                    <a:close/>
                    <a:moveTo>
                      <a:pt x="16320" y="6600"/>
                    </a:moveTo>
                    <a:cubicBezTo>
                      <a:pt x="16320" y="6600"/>
                      <a:pt x="16320" y="6600"/>
                      <a:pt x="16320" y="6600"/>
                    </a:cubicBezTo>
                    <a:cubicBezTo>
                      <a:pt x="16320" y="6600"/>
                      <a:pt x="16320" y="6600"/>
                      <a:pt x="16320" y="6600"/>
                    </a:cubicBezTo>
                    <a:close/>
                    <a:moveTo>
                      <a:pt x="1440" y="12600"/>
                    </a:moveTo>
                    <a:cubicBezTo>
                      <a:pt x="1440" y="12300"/>
                      <a:pt x="1440" y="12600"/>
                      <a:pt x="1440" y="12600"/>
                    </a:cubicBezTo>
                    <a:cubicBezTo>
                      <a:pt x="1440" y="12600"/>
                      <a:pt x="1440" y="12600"/>
                      <a:pt x="1440" y="12600"/>
                    </a:cubicBezTo>
                    <a:close/>
                    <a:moveTo>
                      <a:pt x="1440" y="12600"/>
                    </a:moveTo>
                    <a:cubicBezTo>
                      <a:pt x="1920" y="12600"/>
                      <a:pt x="1920" y="12900"/>
                      <a:pt x="1920" y="12900"/>
                    </a:cubicBezTo>
                    <a:cubicBezTo>
                      <a:pt x="1920" y="13200"/>
                      <a:pt x="1440" y="12900"/>
                      <a:pt x="1440" y="12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29" name="Freeform 68"/>
              <p:cNvSpPr/>
              <p:nvPr/>
            </p:nvSpPr>
            <p:spPr>
              <a:xfrm>
                <a:off x="111764" y="185581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50" extrusionOk="0">
                    <a:moveTo>
                      <a:pt x="17280" y="3600"/>
                    </a:moveTo>
                    <a:cubicBezTo>
                      <a:pt x="18720" y="3600"/>
                      <a:pt x="21600" y="3600"/>
                      <a:pt x="21600" y="1800"/>
                    </a:cubicBezTo>
                    <a:cubicBezTo>
                      <a:pt x="21600" y="0"/>
                      <a:pt x="20160" y="1800"/>
                      <a:pt x="20160" y="0"/>
                    </a:cubicBezTo>
                    <a:cubicBezTo>
                      <a:pt x="14400" y="5400"/>
                      <a:pt x="8640" y="9000"/>
                      <a:pt x="2880" y="16200"/>
                    </a:cubicBezTo>
                    <a:cubicBezTo>
                      <a:pt x="2880" y="16200"/>
                      <a:pt x="4320" y="16200"/>
                      <a:pt x="4320" y="18000"/>
                    </a:cubicBezTo>
                    <a:cubicBezTo>
                      <a:pt x="4320" y="18000"/>
                      <a:pt x="4320" y="18000"/>
                      <a:pt x="4320" y="18000"/>
                    </a:cubicBezTo>
                    <a:cubicBezTo>
                      <a:pt x="4320" y="18000"/>
                      <a:pt x="4320" y="18000"/>
                      <a:pt x="4320" y="18000"/>
                    </a:cubicBezTo>
                    <a:cubicBezTo>
                      <a:pt x="2880" y="18000"/>
                      <a:pt x="1440" y="18000"/>
                      <a:pt x="1440" y="16200"/>
                    </a:cubicBezTo>
                    <a:cubicBezTo>
                      <a:pt x="1440" y="18000"/>
                      <a:pt x="0" y="18000"/>
                      <a:pt x="0" y="18000"/>
                    </a:cubicBezTo>
                    <a:cubicBezTo>
                      <a:pt x="0" y="18000"/>
                      <a:pt x="0" y="19800"/>
                      <a:pt x="0" y="19800"/>
                    </a:cubicBezTo>
                    <a:cubicBezTo>
                      <a:pt x="1440" y="19800"/>
                      <a:pt x="1440" y="19800"/>
                      <a:pt x="2880" y="19800"/>
                    </a:cubicBezTo>
                    <a:cubicBezTo>
                      <a:pt x="4320" y="19800"/>
                      <a:pt x="7200" y="21600"/>
                      <a:pt x="7200" y="18000"/>
                    </a:cubicBezTo>
                    <a:cubicBezTo>
                      <a:pt x="8640" y="18000"/>
                      <a:pt x="8640" y="18000"/>
                      <a:pt x="8640" y="16200"/>
                    </a:cubicBezTo>
                    <a:cubicBezTo>
                      <a:pt x="8640" y="14400"/>
                      <a:pt x="7200" y="16200"/>
                      <a:pt x="7200" y="16200"/>
                    </a:cubicBezTo>
                    <a:cubicBezTo>
                      <a:pt x="8640" y="16200"/>
                      <a:pt x="8640" y="16200"/>
                      <a:pt x="10080" y="16200"/>
                    </a:cubicBezTo>
                    <a:cubicBezTo>
                      <a:pt x="10080" y="12600"/>
                      <a:pt x="11520" y="12600"/>
                      <a:pt x="11520" y="10800"/>
                    </a:cubicBezTo>
                    <a:cubicBezTo>
                      <a:pt x="11520" y="10800"/>
                      <a:pt x="11520" y="10800"/>
                      <a:pt x="11520" y="10800"/>
                    </a:cubicBezTo>
                    <a:cubicBezTo>
                      <a:pt x="12960" y="10800"/>
                      <a:pt x="12960" y="9000"/>
                      <a:pt x="14400" y="9000"/>
                    </a:cubicBezTo>
                    <a:cubicBezTo>
                      <a:pt x="14400" y="9000"/>
                      <a:pt x="14400" y="9000"/>
                      <a:pt x="15840" y="9000"/>
                    </a:cubicBezTo>
                    <a:cubicBezTo>
                      <a:pt x="15840" y="7200"/>
                      <a:pt x="15840" y="7200"/>
                      <a:pt x="15840" y="7200"/>
                    </a:cubicBezTo>
                    <a:cubicBezTo>
                      <a:pt x="15840" y="7200"/>
                      <a:pt x="15840" y="7200"/>
                      <a:pt x="17280" y="7200"/>
                    </a:cubicBezTo>
                    <a:cubicBezTo>
                      <a:pt x="17280" y="7200"/>
                      <a:pt x="17280" y="5400"/>
                      <a:pt x="17280" y="5400"/>
                    </a:cubicBezTo>
                    <a:cubicBezTo>
                      <a:pt x="17280" y="5400"/>
                      <a:pt x="17280" y="5400"/>
                      <a:pt x="17280" y="5400"/>
                    </a:cubicBezTo>
                    <a:cubicBezTo>
                      <a:pt x="17280" y="5400"/>
                      <a:pt x="17280" y="3600"/>
                      <a:pt x="17280" y="3600"/>
                    </a:cubicBezTo>
                    <a:close/>
                    <a:moveTo>
                      <a:pt x="5760" y="18000"/>
                    </a:moveTo>
                    <a:cubicBezTo>
                      <a:pt x="5760" y="18000"/>
                      <a:pt x="5760" y="18000"/>
                      <a:pt x="5760" y="18000"/>
                    </a:cubicBezTo>
                    <a:cubicBezTo>
                      <a:pt x="5760" y="18000"/>
                      <a:pt x="5760" y="18000"/>
                      <a:pt x="5760" y="18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0" name="Freeform 69"/>
              <p:cNvSpPr/>
              <p:nvPr/>
            </p:nvSpPr>
            <p:spPr>
              <a:xfrm>
                <a:off x="417129" y="374618"/>
                <a:ext cx="81126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21600" y="21600"/>
                      <a:pt x="21600" y="10800"/>
                      <a:pt x="21600" y="0"/>
                    </a:cubicBezTo>
                    <a:cubicBezTo>
                      <a:pt x="21600" y="0"/>
                      <a:pt x="21600" y="0"/>
                      <a:pt x="0" y="0"/>
                    </a:cubicBezTo>
                    <a:cubicBezTo>
                      <a:pt x="0" y="10800"/>
                      <a:pt x="0" y="0"/>
                      <a:pt x="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1" name="Freeform 71"/>
              <p:cNvSpPr/>
              <p:nvPr/>
            </p:nvSpPr>
            <p:spPr>
              <a:xfrm>
                <a:off x="210954" y="271886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12000"/>
                    </a:moveTo>
                    <a:cubicBezTo>
                      <a:pt x="21600" y="7200"/>
                      <a:pt x="10800" y="7200"/>
                      <a:pt x="16200" y="4800"/>
                    </a:cubicBezTo>
                    <a:cubicBezTo>
                      <a:pt x="10800" y="2400"/>
                      <a:pt x="10800" y="2400"/>
                      <a:pt x="10800" y="2400"/>
                    </a:cubicBezTo>
                    <a:cubicBezTo>
                      <a:pt x="10800" y="2400"/>
                      <a:pt x="10800" y="0"/>
                      <a:pt x="10800" y="0"/>
                    </a:cubicBezTo>
                    <a:cubicBezTo>
                      <a:pt x="10800" y="0"/>
                      <a:pt x="5400" y="0"/>
                      <a:pt x="5400" y="0"/>
                    </a:cubicBezTo>
                    <a:cubicBezTo>
                      <a:pt x="5400" y="4800"/>
                      <a:pt x="0" y="4800"/>
                      <a:pt x="0" y="9600"/>
                    </a:cubicBezTo>
                    <a:cubicBezTo>
                      <a:pt x="5400" y="9600"/>
                      <a:pt x="5400" y="9600"/>
                      <a:pt x="10800" y="9600"/>
                    </a:cubicBezTo>
                    <a:cubicBezTo>
                      <a:pt x="10800" y="12000"/>
                      <a:pt x="5400" y="14400"/>
                      <a:pt x="0" y="12000"/>
                    </a:cubicBezTo>
                    <a:cubicBezTo>
                      <a:pt x="0" y="16800"/>
                      <a:pt x="0" y="16800"/>
                      <a:pt x="5400" y="19200"/>
                    </a:cubicBezTo>
                    <a:cubicBezTo>
                      <a:pt x="0" y="19200"/>
                      <a:pt x="0" y="19200"/>
                      <a:pt x="0" y="21600"/>
                    </a:cubicBezTo>
                    <a:cubicBezTo>
                      <a:pt x="5400" y="21600"/>
                      <a:pt x="10800" y="19200"/>
                      <a:pt x="16200" y="19200"/>
                    </a:cubicBezTo>
                    <a:cubicBezTo>
                      <a:pt x="21600" y="16800"/>
                      <a:pt x="16200" y="16800"/>
                      <a:pt x="21600" y="14400"/>
                    </a:cubicBezTo>
                    <a:cubicBezTo>
                      <a:pt x="21600" y="12000"/>
                      <a:pt x="21600" y="12000"/>
                      <a:pt x="16200" y="12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2" name="Freeform 72"/>
              <p:cNvSpPr/>
              <p:nvPr/>
            </p:nvSpPr>
            <p:spPr>
              <a:xfrm>
                <a:off x="225302" y="230971"/>
                <a:ext cx="273483" cy="25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674"/>
                    </a:moveTo>
                    <a:cubicBezTo>
                      <a:pt x="21600" y="7389"/>
                      <a:pt x="21337" y="7105"/>
                      <a:pt x="21337" y="6821"/>
                    </a:cubicBezTo>
                    <a:cubicBezTo>
                      <a:pt x="21073" y="7105"/>
                      <a:pt x="20810" y="7105"/>
                      <a:pt x="20810" y="6821"/>
                    </a:cubicBezTo>
                    <a:cubicBezTo>
                      <a:pt x="20810" y="6537"/>
                      <a:pt x="21073" y="6537"/>
                      <a:pt x="21073" y="6537"/>
                    </a:cubicBezTo>
                    <a:cubicBezTo>
                      <a:pt x="20283" y="4547"/>
                      <a:pt x="18966" y="2842"/>
                      <a:pt x="17649" y="1421"/>
                    </a:cubicBezTo>
                    <a:cubicBezTo>
                      <a:pt x="17385" y="1421"/>
                      <a:pt x="17385" y="1421"/>
                      <a:pt x="17122" y="1421"/>
                    </a:cubicBezTo>
                    <a:cubicBezTo>
                      <a:pt x="17122" y="1421"/>
                      <a:pt x="17122" y="1421"/>
                      <a:pt x="16859" y="1421"/>
                    </a:cubicBezTo>
                    <a:cubicBezTo>
                      <a:pt x="16859" y="1421"/>
                      <a:pt x="16859" y="1137"/>
                      <a:pt x="16859" y="1137"/>
                    </a:cubicBezTo>
                    <a:cubicBezTo>
                      <a:pt x="16595" y="1137"/>
                      <a:pt x="16595" y="1137"/>
                      <a:pt x="16332" y="1137"/>
                    </a:cubicBezTo>
                    <a:cubicBezTo>
                      <a:pt x="16332" y="1137"/>
                      <a:pt x="16332" y="1137"/>
                      <a:pt x="16332" y="853"/>
                    </a:cubicBezTo>
                    <a:cubicBezTo>
                      <a:pt x="16595" y="853"/>
                      <a:pt x="16595" y="853"/>
                      <a:pt x="16595" y="568"/>
                    </a:cubicBezTo>
                    <a:cubicBezTo>
                      <a:pt x="16332" y="568"/>
                      <a:pt x="16332" y="284"/>
                      <a:pt x="16068" y="284"/>
                    </a:cubicBezTo>
                    <a:cubicBezTo>
                      <a:pt x="16068" y="284"/>
                      <a:pt x="15805" y="284"/>
                      <a:pt x="15541" y="284"/>
                    </a:cubicBezTo>
                    <a:cubicBezTo>
                      <a:pt x="15541" y="284"/>
                      <a:pt x="15541" y="284"/>
                      <a:pt x="15541" y="284"/>
                    </a:cubicBezTo>
                    <a:cubicBezTo>
                      <a:pt x="15278" y="284"/>
                      <a:pt x="15278" y="0"/>
                      <a:pt x="15015" y="0"/>
                    </a:cubicBezTo>
                    <a:cubicBezTo>
                      <a:pt x="15015" y="0"/>
                      <a:pt x="14751" y="284"/>
                      <a:pt x="14751" y="568"/>
                    </a:cubicBezTo>
                    <a:cubicBezTo>
                      <a:pt x="14488" y="284"/>
                      <a:pt x="14751" y="853"/>
                      <a:pt x="14488" y="568"/>
                    </a:cubicBezTo>
                    <a:cubicBezTo>
                      <a:pt x="14224" y="568"/>
                      <a:pt x="14488" y="284"/>
                      <a:pt x="14224" y="568"/>
                    </a:cubicBezTo>
                    <a:cubicBezTo>
                      <a:pt x="13961" y="568"/>
                      <a:pt x="13698" y="853"/>
                      <a:pt x="13434" y="853"/>
                    </a:cubicBezTo>
                    <a:cubicBezTo>
                      <a:pt x="13434" y="853"/>
                      <a:pt x="13171" y="1137"/>
                      <a:pt x="13171" y="1137"/>
                    </a:cubicBezTo>
                    <a:cubicBezTo>
                      <a:pt x="12907" y="1137"/>
                      <a:pt x="13171" y="1421"/>
                      <a:pt x="12907" y="1421"/>
                    </a:cubicBezTo>
                    <a:cubicBezTo>
                      <a:pt x="12644" y="1421"/>
                      <a:pt x="12380" y="1137"/>
                      <a:pt x="12644" y="1421"/>
                    </a:cubicBezTo>
                    <a:cubicBezTo>
                      <a:pt x="12644" y="1705"/>
                      <a:pt x="12907" y="1705"/>
                      <a:pt x="12907" y="1989"/>
                    </a:cubicBezTo>
                    <a:cubicBezTo>
                      <a:pt x="12644" y="1989"/>
                      <a:pt x="12644" y="1705"/>
                      <a:pt x="12117" y="1705"/>
                    </a:cubicBezTo>
                    <a:cubicBezTo>
                      <a:pt x="12117" y="1989"/>
                      <a:pt x="12117" y="2274"/>
                      <a:pt x="12117" y="2274"/>
                    </a:cubicBezTo>
                    <a:cubicBezTo>
                      <a:pt x="12117" y="1989"/>
                      <a:pt x="12117" y="1989"/>
                      <a:pt x="12117" y="1705"/>
                    </a:cubicBezTo>
                    <a:cubicBezTo>
                      <a:pt x="11854" y="1705"/>
                      <a:pt x="11854" y="1989"/>
                      <a:pt x="11590" y="1989"/>
                    </a:cubicBezTo>
                    <a:cubicBezTo>
                      <a:pt x="11590" y="1705"/>
                      <a:pt x="11590" y="1421"/>
                      <a:pt x="11327" y="1705"/>
                    </a:cubicBezTo>
                    <a:cubicBezTo>
                      <a:pt x="11063" y="1989"/>
                      <a:pt x="10800" y="2274"/>
                      <a:pt x="10537" y="2558"/>
                    </a:cubicBezTo>
                    <a:cubicBezTo>
                      <a:pt x="10273" y="2558"/>
                      <a:pt x="10273" y="2274"/>
                      <a:pt x="9746" y="2274"/>
                    </a:cubicBezTo>
                    <a:cubicBezTo>
                      <a:pt x="9746" y="2842"/>
                      <a:pt x="10273" y="2558"/>
                      <a:pt x="10010" y="2842"/>
                    </a:cubicBezTo>
                    <a:cubicBezTo>
                      <a:pt x="9746" y="2842"/>
                      <a:pt x="9483" y="2842"/>
                      <a:pt x="9220" y="2842"/>
                    </a:cubicBezTo>
                    <a:cubicBezTo>
                      <a:pt x="8956" y="2842"/>
                      <a:pt x="8693" y="3126"/>
                      <a:pt x="8429" y="3411"/>
                    </a:cubicBezTo>
                    <a:cubicBezTo>
                      <a:pt x="8429" y="3126"/>
                      <a:pt x="8429" y="3126"/>
                      <a:pt x="8429" y="2842"/>
                    </a:cubicBezTo>
                    <a:cubicBezTo>
                      <a:pt x="8166" y="2842"/>
                      <a:pt x="8166" y="2842"/>
                      <a:pt x="8166" y="2842"/>
                    </a:cubicBezTo>
                    <a:cubicBezTo>
                      <a:pt x="8166" y="3126"/>
                      <a:pt x="8166" y="3695"/>
                      <a:pt x="7639" y="3695"/>
                    </a:cubicBezTo>
                    <a:cubicBezTo>
                      <a:pt x="7639" y="3979"/>
                      <a:pt x="7376" y="3695"/>
                      <a:pt x="7376" y="3979"/>
                    </a:cubicBezTo>
                    <a:cubicBezTo>
                      <a:pt x="7112" y="3979"/>
                      <a:pt x="7376" y="4263"/>
                      <a:pt x="7376" y="4263"/>
                    </a:cubicBezTo>
                    <a:cubicBezTo>
                      <a:pt x="6849" y="4263"/>
                      <a:pt x="6849" y="3695"/>
                      <a:pt x="6849" y="3411"/>
                    </a:cubicBezTo>
                    <a:cubicBezTo>
                      <a:pt x="7112" y="3411"/>
                      <a:pt x="7639" y="3411"/>
                      <a:pt x="7639" y="3695"/>
                    </a:cubicBezTo>
                    <a:cubicBezTo>
                      <a:pt x="7902" y="3126"/>
                      <a:pt x="7376" y="2842"/>
                      <a:pt x="6849" y="2842"/>
                    </a:cubicBezTo>
                    <a:cubicBezTo>
                      <a:pt x="6849" y="2558"/>
                      <a:pt x="6585" y="2558"/>
                      <a:pt x="6585" y="2558"/>
                    </a:cubicBezTo>
                    <a:cubicBezTo>
                      <a:pt x="6322" y="2274"/>
                      <a:pt x="6322" y="2274"/>
                      <a:pt x="6059" y="1989"/>
                    </a:cubicBezTo>
                    <a:cubicBezTo>
                      <a:pt x="6059" y="1989"/>
                      <a:pt x="5795" y="1989"/>
                      <a:pt x="5532" y="1989"/>
                    </a:cubicBezTo>
                    <a:cubicBezTo>
                      <a:pt x="5532" y="2274"/>
                      <a:pt x="5268" y="2274"/>
                      <a:pt x="5005" y="2558"/>
                    </a:cubicBezTo>
                    <a:cubicBezTo>
                      <a:pt x="5005" y="2274"/>
                      <a:pt x="5005" y="2558"/>
                      <a:pt x="5005" y="2558"/>
                    </a:cubicBezTo>
                    <a:cubicBezTo>
                      <a:pt x="4741" y="2842"/>
                      <a:pt x="4478" y="3126"/>
                      <a:pt x="4215" y="3411"/>
                    </a:cubicBezTo>
                    <a:cubicBezTo>
                      <a:pt x="4215" y="3695"/>
                      <a:pt x="3951" y="3979"/>
                      <a:pt x="3951" y="4263"/>
                    </a:cubicBezTo>
                    <a:cubicBezTo>
                      <a:pt x="3688" y="3979"/>
                      <a:pt x="3688" y="3979"/>
                      <a:pt x="3688" y="3979"/>
                    </a:cubicBezTo>
                    <a:cubicBezTo>
                      <a:pt x="3688" y="4263"/>
                      <a:pt x="3688" y="4263"/>
                      <a:pt x="3688" y="4263"/>
                    </a:cubicBezTo>
                    <a:cubicBezTo>
                      <a:pt x="3161" y="4263"/>
                      <a:pt x="3161" y="4832"/>
                      <a:pt x="3161" y="5116"/>
                    </a:cubicBezTo>
                    <a:cubicBezTo>
                      <a:pt x="3161" y="5400"/>
                      <a:pt x="3161" y="5684"/>
                      <a:pt x="3161" y="5968"/>
                    </a:cubicBezTo>
                    <a:cubicBezTo>
                      <a:pt x="3161" y="6253"/>
                      <a:pt x="3688" y="6253"/>
                      <a:pt x="3688" y="6253"/>
                    </a:cubicBezTo>
                    <a:cubicBezTo>
                      <a:pt x="3688" y="6537"/>
                      <a:pt x="3424" y="6537"/>
                      <a:pt x="3424" y="6821"/>
                    </a:cubicBezTo>
                    <a:cubicBezTo>
                      <a:pt x="3688" y="6821"/>
                      <a:pt x="3688" y="6821"/>
                      <a:pt x="3688" y="7105"/>
                    </a:cubicBezTo>
                    <a:cubicBezTo>
                      <a:pt x="3424" y="7105"/>
                      <a:pt x="3161" y="7105"/>
                      <a:pt x="2898" y="7105"/>
                    </a:cubicBezTo>
                    <a:cubicBezTo>
                      <a:pt x="2898" y="7389"/>
                      <a:pt x="2898" y="7389"/>
                      <a:pt x="2898" y="7674"/>
                    </a:cubicBezTo>
                    <a:cubicBezTo>
                      <a:pt x="2634" y="7674"/>
                      <a:pt x="2634" y="8242"/>
                      <a:pt x="2371" y="7958"/>
                    </a:cubicBezTo>
                    <a:cubicBezTo>
                      <a:pt x="2371" y="8242"/>
                      <a:pt x="2371" y="8242"/>
                      <a:pt x="2371" y="8242"/>
                    </a:cubicBezTo>
                    <a:cubicBezTo>
                      <a:pt x="2107" y="8242"/>
                      <a:pt x="2107" y="8526"/>
                      <a:pt x="1844" y="8526"/>
                    </a:cubicBezTo>
                    <a:cubicBezTo>
                      <a:pt x="1844" y="8526"/>
                      <a:pt x="1580" y="8526"/>
                      <a:pt x="1580" y="8811"/>
                    </a:cubicBezTo>
                    <a:cubicBezTo>
                      <a:pt x="1580" y="9095"/>
                      <a:pt x="1844" y="8811"/>
                      <a:pt x="2107" y="8811"/>
                    </a:cubicBezTo>
                    <a:cubicBezTo>
                      <a:pt x="2107" y="9379"/>
                      <a:pt x="2371" y="9095"/>
                      <a:pt x="2371" y="9663"/>
                    </a:cubicBezTo>
                    <a:cubicBezTo>
                      <a:pt x="2107" y="9663"/>
                      <a:pt x="2107" y="9947"/>
                      <a:pt x="2107" y="9947"/>
                    </a:cubicBezTo>
                    <a:cubicBezTo>
                      <a:pt x="1844" y="9663"/>
                      <a:pt x="1580" y="9947"/>
                      <a:pt x="1054" y="9947"/>
                    </a:cubicBezTo>
                    <a:cubicBezTo>
                      <a:pt x="1054" y="10232"/>
                      <a:pt x="1317" y="10800"/>
                      <a:pt x="1054" y="10800"/>
                    </a:cubicBezTo>
                    <a:cubicBezTo>
                      <a:pt x="1054" y="11084"/>
                      <a:pt x="1317" y="11084"/>
                      <a:pt x="1054" y="11368"/>
                    </a:cubicBezTo>
                    <a:cubicBezTo>
                      <a:pt x="1580" y="11368"/>
                      <a:pt x="1580" y="11653"/>
                      <a:pt x="1844" y="11653"/>
                    </a:cubicBezTo>
                    <a:cubicBezTo>
                      <a:pt x="1844" y="11368"/>
                      <a:pt x="2107" y="11368"/>
                      <a:pt x="2107" y="11653"/>
                    </a:cubicBezTo>
                    <a:cubicBezTo>
                      <a:pt x="2371" y="11368"/>
                      <a:pt x="2634" y="11084"/>
                      <a:pt x="2634" y="10516"/>
                    </a:cubicBezTo>
                    <a:cubicBezTo>
                      <a:pt x="2898" y="10516"/>
                      <a:pt x="2634" y="9947"/>
                      <a:pt x="3161" y="9947"/>
                    </a:cubicBezTo>
                    <a:cubicBezTo>
                      <a:pt x="3424" y="9947"/>
                      <a:pt x="3424" y="9947"/>
                      <a:pt x="3688" y="9663"/>
                    </a:cubicBezTo>
                    <a:cubicBezTo>
                      <a:pt x="3424" y="10232"/>
                      <a:pt x="3688" y="10516"/>
                      <a:pt x="3688" y="11084"/>
                    </a:cubicBezTo>
                    <a:cubicBezTo>
                      <a:pt x="4215" y="10800"/>
                      <a:pt x="3951" y="10516"/>
                      <a:pt x="3951" y="10232"/>
                    </a:cubicBezTo>
                    <a:cubicBezTo>
                      <a:pt x="3951" y="10232"/>
                      <a:pt x="3688" y="9947"/>
                      <a:pt x="3951" y="9947"/>
                    </a:cubicBezTo>
                    <a:cubicBezTo>
                      <a:pt x="3951" y="9947"/>
                      <a:pt x="3951" y="9947"/>
                      <a:pt x="3951" y="10232"/>
                    </a:cubicBezTo>
                    <a:cubicBezTo>
                      <a:pt x="3951" y="10232"/>
                      <a:pt x="3951" y="10232"/>
                      <a:pt x="3951" y="10516"/>
                    </a:cubicBezTo>
                    <a:cubicBezTo>
                      <a:pt x="4478" y="10516"/>
                      <a:pt x="4478" y="10516"/>
                      <a:pt x="4741" y="10800"/>
                    </a:cubicBezTo>
                    <a:cubicBezTo>
                      <a:pt x="4741" y="11084"/>
                      <a:pt x="4478" y="11084"/>
                      <a:pt x="4215" y="11084"/>
                    </a:cubicBezTo>
                    <a:cubicBezTo>
                      <a:pt x="4215" y="11368"/>
                      <a:pt x="4478" y="11368"/>
                      <a:pt x="4741" y="11368"/>
                    </a:cubicBezTo>
                    <a:cubicBezTo>
                      <a:pt x="4478" y="11084"/>
                      <a:pt x="4741" y="11084"/>
                      <a:pt x="5005" y="10800"/>
                    </a:cubicBezTo>
                    <a:cubicBezTo>
                      <a:pt x="5005" y="10800"/>
                      <a:pt x="4741" y="10800"/>
                      <a:pt x="4741" y="10800"/>
                    </a:cubicBezTo>
                    <a:cubicBezTo>
                      <a:pt x="5005" y="10516"/>
                      <a:pt x="5005" y="10800"/>
                      <a:pt x="5005" y="10800"/>
                    </a:cubicBezTo>
                    <a:cubicBezTo>
                      <a:pt x="5005" y="10232"/>
                      <a:pt x="4215" y="10232"/>
                      <a:pt x="4478" y="9663"/>
                    </a:cubicBezTo>
                    <a:cubicBezTo>
                      <a:pt x="4478" y="9947"/>
                      <a:pt x="5005" y="10232"/>
                      <a:pt x="5005" y="10516"/>
                    </a:cubicBezTo>
                    <a:cubicBezTo>
                      <a:pt x="5268" y="10516"/>
                      <a:pt x="5268" y="10800"/>
                      <a:pt x="5268" y="10800"/>
                    </a:cubicBezTo>
                    <a:cubicBezTo>
                      <a:pt x="5268" y="10800"/>
                      <a:pt x="5268" y="10800"/>
                      <a:pt x="5268" y="11084"/>
                    </a:cubicBezTo>
                    <a:cubicBezTo>
                      <a:pt x="5268" y="11084"/>
                      <a:pt x="5268" y="11368"/>
                      <a:pt x="5268" y="11653"/>
                    </a:cubicBezTo>
                    <a:cubicBezTo>
                      <a:pt x="5532" y="11653"/>
                      <a:pt x="5532" y="11653"/>
                      <a:pt x="5795" y="11653"/>
                    </a:cubicBezTo>
                    <a:cubicBezTo>
                      <a:pt x="5795" y="11368"/>
                      <a:pt x="5795" y="11084"/>
                      <a:pt x="5795" y="10800"/>
                    </a:cubicBezTo>
                    <a:cubicBezTo>
                      <a:pt x="5795" y="10800"/>
                      <a:pt x="6059" y="10800"/>
                      <a:pt x="6059" y="10800"/>
                    </a:cubicBezTo>
                    <a:cubicBezTo>
                      <a:pt x="6059" y="11084"/>
                      <a:pt x="6059" y="11084"/>
                      <a:pt x="6059" y="11368"/>
                    </a:cubicBezTo>
                    <a:cubicBezTo>
                      <a:pt x="6059" y="11368"/>
                      <a:pt x="6059" y="11368"/>
                      <a:pt x="6059" y="11653"/>
                    </a:cubicBezTo>
                    <a:cubicBezTo>
                      <a:pt x="6322" y="11653"/>
                      <a:pt x="6849" y="11653"/>
                      <a:pt x="6849" y="11653"/>
                    </a:cubicBezTo>
                    <a:cubicBezTo>
                      <a:pt x="7112" y="11653"/>
                      <a:pt x="6849" y="11937"/>
                      <a:pt x="7112" y="11937"/>
                    </a:cubicBezTo>
                    <a:cubicBezTo>
                      <a:pt x="7376" y="11937"/>
                      <a:pt x="7112" y="11368"/>
                      <a:pt x="7376" y="11653"/>
                    </a:cubicBezTo>
                    <a:cubicBezTo>
                      <a:pt x="7376" y="11653"/>
                      <a:pt x="7376" y="11937"/>
                      <a:pt x="7376" y="11937"/>
                    </a:cubicBezTo>
                    <a:cubicBezTo>
                      <a:pt x="7112" y="12221"/>
                      <a:pt x="7376" y="12789"/>
                      <a:pt x="7112" y="12789"/>
                    </a:cubicBezTo>
                    <a:cubicBezTo>
                      <a:pt x="6585" y="12505"/>
                      <a:pt x="6059" y="12505"/>
                      <a:pt x="5532" y="12505"/>
                    </a:cubicBezTo>
                    <a:cubicBezTo>
                      <a:pt x="5268" y="12505"/>
                      <a:pt x="5268" y="12789"/>
                      <a:pt x="5268" y="12789"/>
                    </a:cubicBezTo>
                    <a:cubicBezTo>
                      <a:pt x="5005" y="12505"/>
                      <a:pt x="4215" y="12505"/>
                      <a:pt x="3951" y="12221"/>
                    </a:cubicBezTo>
                    <a:cubicBezTo>
                      <a:pt x="4215" y="11937"/>
                      <a:pt x="3951" y="11937"/>
                      <a:pt x="3951" y="11653"/>
                    </a:cubicBezTo>
                    <a:cubicBezTo>
                      <a:pt x="4215" y="11653"/>
                      <a:pt x="4215" y="11368"/>
                      <a:pt x="3951" y="11368"/>
                    </a:cubicBezTo>
                    <a:cubicBezTo>
                      <a:pt x="3688" y="11368"/>
                      <a:pt x="3424" y="11368"/>
                      <a:pt x="3161" y="11653"/>
                    </a:cubicBezTo>
                    <a:cubicBezTo>
                      <a:pt x="2634" y="11653"/>
                      <a:pt x="2107" y="11653"/>
                      <a:pt x="1844" y="11937"/>
                    </a:cubicBezTo>
                    <a:cubicBezTo>
                      <a:pt x="1844" y="11653"/>
                      <a:pt x="1844" y="11653"/>
                      <a:pt x="1580" y="11653"/>
                    </a:cubicBezTo>
                    <a:cubicBezTo>
                      <a:pt x="1580" y="11937"/>
                      <a:pt x="1317" y="11937"/>
                      <a:pt x="1054" y="12221"/>
                    </a:cubicBezTo>
                    <a:cubicBezTo>
                      <a:pt x="1054" y="12505"/>
                      <a:pt x="1054" y="13074"/>
                      <a:pt x="790" y="13358"/>
                    </a:cubicBezTo>
                    <a:cubicBezTo>
                      <a:pt x="790" y="13642"/>
                      <a:pt x="527" y="13642"/>
                      <a:pt x="263" y="13926"/>
                    </a:cubicBezTo>
                    <a:cubicBezTo>
                      <a:pt x="263" y="14495"/>
                      <a:pt x="263" y="14779"/>
                      <a:pt x="0" y="15063"/>
                    </a:cubicBezTo>
                    <a:cubicBezTo>
                      <a:pt x="0" y="15632"/>
                      <a:pt x="0" y="16200"/>
                      <a:pt x="0" y="17053"/>
                    </a:cubicBezTo>
                    <a:cubicBezTo>
                      <a:pt x="263" y="17337"/>
                      <a:pt x="527" y="17621"/>
                      <a:pt x="527" y="18189"/>
                    </a:cubicBezTo>
                    <a:cubicBezTo>
                      <a:pt x="790" y="18189"/>
                      <a:pt x="1054" y="18474"/>
                      <a:pt x="1317" y="18758"/>
                    </a:cubicBezTo>
                    <a:cubicBezTo>
                      <a:pt x="1580" y="18474"/>
                      <a:pt x="1844" y="18474"/>
                      <a:pt x="2107" y="18474"/>
                    </a:cubicBezTo>
                    <a:cubicBezTo>
                      <a:pt x="2371" y="18474"/>
                      <a:pt x="2371" y="18189"/>
                      <a:pt x="2634" y="18189"/>
                    </a:cubicBezTo>
                    <a:cubicBezTo>
                      <a:pt x="2634" y="18189"/>
                      <a:pt x="2634" y="18474"/>
                      <a:pt x="2634" y="18474"/>
                    </a:cubicBezTo>
                    <a:cubicBezTo>
                      <a:pt x="2898" y="18474"/>
                      <a:pt x="3161" y="18758"/>
                      <a:pt x="3424" y="18758"/>
                    </a:cubicBezTo>
                    <a:cubicBezTo>
                      <a:pt x="3424" y="18474"/>
                      <a:pt x="3424" y="18474"/>
                      <a:pt x="3688" y="18474"/>
                    </a:cubicBezTo>
                    <a:cubicBezTo>
                      <a:pt x="3688" y="19042"/>
                      <a:pt x="3688" y="19326"/>
                      <a:pt x="3688" y="19895"/>
                    </a:cubicBezTo>
                    <a:cubicBezTo>
                      <a:pt x="3688" y="20179"/>
                      <a:pt x="3951" y="20747"/>
                      <a:pt x="3951" y="21032"/>
                    </a:cubicBezTo>
                    <a:cubicBezTo>
                      <a:pt x="3951" y="21316"/>
                      <a:pt x="3951" y="21316"/>
                      <a:pt x="4215" y="21600"/>
                    </a:cubicBezTo>
                    <a:cubicBezTo>
                      <a:pt x="8166" y="21600"/>
                      <a:pt x="8166" y="21600"/>
                      <a:pt x="8166" y="21600"/>
                    </a:cubicBezTo>
                    <a:cubicBezTo>
                      <a:pt x="8166" y="21316"/>
                      <a:pt x="8166" y="21032"/>
                      <a:pt x="8166" y="20747"/>
                    </a:cubicBezTo>
                    <a:cubicBezTo>
                      <a:pt x="8429" y="20463"/>
                      <a:pt x="8429" y="20179"/>
                      <a:pt x="8429" y="19611"/>
                    </a:cubicBezTo>
                    <a:cubicBezTo>
                      <a:pt x="8693" y="19611"/>
                      <a:pt x="8693" y="19326"/>
                      <a:pt x="8956" y="19326"/>
                    </a:cubicBezTo>
                    <a:cubicBezTo>
                      <a:pt x="9220" y="18758"/>
                      <a:pt x="9483" y="18189"/>
                      <a:pt x="9746" y="17621"/>
                    </a:cubicBezTo>
                    <a:cubicBezTo>
                      <a:pt x="9746" y="17337"/>
                      <a:pt x="10010" y="17053"/>
                      <a:pt x="9746" y="16768"/>
                    </a:cubicBezTo>
                    <a:cubicBezTo>
                      <a:pt x="9483" y="16768"/>
                      <a:pt x="9483" y="17053"/>
                      <a:pt x="9220" y="17053"/>
                    </a:cubicBezTo>
                    <a:cubicBezTo>
                      <a:pt x="8956" y="17053"/>
                      <a:pt x="8956" y="17053"/>
                      <a:pt x="8693" y="17053"/>
                    </a:cubicBezTo>
                    <a:cubicBezTo>
                      <a:pt x="8693" y="16484"/>
                      <a:pt x="8429" y="16200"/>
                      <a:pt x="8166" y="15916"/>
                    </a:cubicBezTo>
                    <a:cubicBezTo>
                      <a:pt x="8166" y="15632"/>
                      <a:pt x="7902" y="15632"/>
                      <a:pt x="7902" y="15063"/>
                    </a:cubicBezTo>
                    <a:cubicBezTo>
                      <a:pt x="7902" y="14779"/>
                      <a:pt x="7639" y="14779"/>
                      <a:pt x="7639" y="14495"/>
                    </a:cubicBezTo>
                    <a:cubicBezTo>
                      <a:pt x="7639" y="14211"/>
                      <a:pt x="7376" y="13926"/>
                      <a:pt x="7639" y="13926"/>
                    </a:cubicBezTo>
                    <a:cubicBezTo>
                      <a:pt x="7639" y="13926"/>
                      <a:pt x="7902" y="14495"/>
                      <a:pt x="7902" y="14495"/>
                    </a:cubicBezTo>
                    <a:cubicBezTo>
                      <a:pt x="7902" y="15063"/>
                      <a:pt x="8166" y="15347"/>
                      <a:pt x="8429" y="15632"/>
                    </a:cubicBezTo>
                    <a:cubicBezTo>
                      <a:pt x="8693" y="15916"/>
                      <a:pt x="8693" y="16484"/>
                      <a:pt x="8956" y="16768"/>
                    </a:cubicBezTo>
                    <a:cubicBezTo>
                      <a:pt x="9220" y="16768"/>
                      <a:pt x="9483" y="16200"/>
                      <a:pt x="10010" y="16200"/>
                    </a:cubicBezTo>
                    <a:cubicBezTo>
                      <a:pt x="10273" y="16200"/>
                      <a:pt x="10010" y="15916"/>
                      <a:pt x="10273" y="15916"/>
                    </a:cubicBezTo>
                    <a:cubicBezTo>
                      <a:pt x="10537" y="15916"/>
                      <a:pt x="10537" y="15632"/>
                      <a:pt x="10800" y="15347"/>
                    </a:cubicBezTo>
                    <a:cubicBezTo>
                      <a:pt x="10800" y="15063"/>
                      <a:pt x="11063" y="15063"/>
                      <a:pt x="11063" y="14779"/>
                    </a:cubicBezTo>
                    <a:cubicBezTo>
                      <a:pt x="11063" y="14495"/>
                      <a:pt x="10537" y="14495"/>
                      <a:pt x="10537" y="14211"/>
                    </a:cubicBezTo>
                    <a:cubicBezTo>
                      <a:pt x="10537" y="13926"/>
                      <a:pt x="10273" y="14211"/>
                      <a:pt x="10273" y="14211"/>
                    </a:cubicBezTo>
                    <a:cubicBezTo>
                      <a:pt x="10010" y="13926"/>
                      <a:pt x="10010" y="13926"/>
                      <a:pt x="10010" y="13358"/>
                    </a:cubicBezTo>
                    <a:cubicBezTo>
                      <a:pt x="9746" y="13358"/>
                      <a:pt x="9746" y="13358"/>
                      <a:pt x="9746" y="13074"/>
                    </a:cubicBezTo>
                    <a:cubicBezTo>
                      <a:pt x="9746" y="13074"/>
                      <a:pt x="9746" y="13074"/>
                      <a:pt x="9746" y="13074"/>
                    </a:cubicBezTo>
                    <a:cubicBezTo>
                      <a:pt x="10273" y="13358"/>
                      <a:pt x="10010" y="14211"/>
                      <a:pt x="10800" y="13926"/>
                    </a:cubicBezTo>
                    <a:cubicBezTo>
                      <a:pt x="10800" y="14211"/>
                      <a:pt x="10800" y="14211"/>
                      <a:pt x="10800" y="14495"/>
                    </a:cubicBezTo>
                    <a:cubicBezTo>
                      <a:pt x="11063" y="14495"/>
                      <a:pt x="11063" y="14211"/>
                      <a:pt x="11590" y="14211"/>
                    </a:cubicBezTo>
                    <a:cubicBezTo>
                      <a:pt x="11590" y="14211"/>
                      <a:pt x="11590" y="14211"/>
                      <a:pt x="11590" y="14211"/>
                    </a:cubicBezTo>
                    <a:cubicBezTo>
                      <a:pt x="12117" y="14211"/>
                      <a:pt x="12117" y="14495"/>
                      <a:pt x="12380" y="14779"/>
                    </a:cubicBezTo>
                    <a:cubicBezTo>
                      <a:pt x="12380" y="14779"/>
                      <a:pt x="12380" y="14779"/>
                      <a:pt x="12380" y="14779"/>
                    </a:cubicBezTo>
                    <a:cubicBezTo>
                      <a:pt x="12380" y="15063"/>
                      <a:pt x="12644" y="15063"/>
                      <a:pt x="12644" y="15063"/>
                    </a:cubicBezTo>
                    <a:cubicBezTo>
                      <a:pt x="12644" y="15347"/>
                      <a:pt x="12907" y="15347"/>
                      <a:pt x="12644" y="15632"/>
                    </a:cubicBezTo>
                    <a:cubicBezTo>
                      <a:pt x="12907" y="15916"/>
                      <a:pt x="12907" y="16200"/>
                      <a:pt x="13171" y="16768"/>
                    </a:cubicBezTo>
                    <a:cubicBezTo>
                      <a:pt x="13171" y="16768"/>
                      <a:pt x="13434" y="17053"/>
                      <a:pt x="13434" y="17337"/>
                    </a:cubicBezTo>
                    <a:cubicBezTo>
                      <a:pt x="13434" y="17337"/>
                      <a:pt x="13434" y="17621"/>
                      <a:pt x="13434" y="17621"/>
                    </a:cubicBezTo>
                    <a:cubicBezTo>
                      <a:pt x="13434" y="17905"/>
                      <a:pt x="13698" y="17621"/>
                      <a:pt x="13961" y="17621"/>
                    </a:cubicBezTo>
                    <a:cubicBezTo>
                      <a:pt x="13961" y="17337"/>
                      <a:pt x="14224" y="17053"/>
                      <a:pt x="14224" y="16200"/>
                    </a:cubicBezTo>
                    <a:cubicBezTo>
                      <a:pt x="14224" y="16200"/>
                      <a:pt x="14224" y="16200"/>
                      <a:pt x="14488" y="16200"/>
                    </a:cubicBezTo>
                    <a:cubicBezTo>
                      <a:pt x="14488" y="16200"/>
                      <a:pt x="14488" y="15916"/>
                      <a:pt x="14488" y="15916"/>
                    </a:cubicBezTo>
                    <a:cubicBezTo>
                      <a:pt x="14488" y="16200"/>
                      <a:pt x="14488" y="15632"/>
                      <a:pt x="14751" y="15916"/>
                    </a:cubicBezTo>
                    <a:cubicBezTo>
                      <a:pt x="14751" y="15347"/>
                      <a:pt x="15015" y="15347"/>
                      <a:pt x="15015" y="15063"/>
                    </a:cubicBezTo>
                    <a:cubicBezTo>
                      <a:pt x="15015" y="15063"/>
                      <a:pt x="15278" y="14779"/>
                      <a:pt x="15541" y="14779"/>
                    </a:cubicBezTo>
                    <a:cubicBezTo>
                      <a:pt x="15805" y="15063"/>
                      <a:pt x="15805" y="15347"/>
                      <a:pt x="15805" y="15632"/>
                    </a:cubicBezTo>
                    <a:cubicBezTo>
                      <a:pt x="15805" y="15632"/>
                      <a:pt x="15805" y="15632"/>
                      <a:pt x="15805" y="15916"/>
                    </a:cubicBezTo>
                    <a:cubicBezTo>
                      <a:pt x="15805" y="16200"/>
                      <a:pt x="16332" y="15916"/>
                      <a:pt x="16595" y="16200"/>
                    </a:cubicBezTo>
                    <a:cubicBezTo>
                      <a:pt x="16332" y="16484"/>
                      <a:pt x="16595" y="16484"/>
                      <a:pt x="16332" y="16768"/>
                    </a:cubicBezTo>
                    <a:cubicBezTo>
                      <a:pt x="16595" y="16768"/>
                      <a:pt x="16595" y="16768"/>
                      <a:pt x="16595" y="17053"/>
                    </a:cubicBezTo>
                    <a:cubicBezTo>
                      <a:pt x="16595" y="17337"/>
                      <a:pt x="16595" y="17337"/>
                      <a:pt x="16595" y="17621"/>
                    </a:cubicBezTo>
                    <a:cubicBezTo>
                      <a:pt x="16595" y="17621"/>
                      <a:pt x="16859" y="17905"/>
                      <a:pt x="16595" y="18189"/>
                    </a:cubicBezTo>
                    <a:cubicBezTo>
                      <a:pt x="17122" y="18474"/>
                      <a:pt x="17385" y="18758"/>
                      <a:pt x="17649" y="19042"/>
                    </a:cubicBezTo>
                    <a:cubicBezTo>
                      <a:pt x="17649" y="18474"/>
                      <a:pt x="17385" y="18474"/>
                      <a:pt x="17385" y="17905"/>
                    </a:cubicBezTo>
                    <a:cubicBezTo>
                      <a:pt x="17122" y="17905"/>
                      <a:pt x="16859" y="17621"/>
                      <a:pt x="16859" y="17337"/>
                    </a:cubicBezTo>
                    <a:cubicBezTo>
                      <a:pt x="16859" y="17053"/>
                      <a:pt x="16859" y="16768"/>
                      <a:pt x="17122" y="16768"/>
                    </a:cubicBezTo>
                    <a:cubicBezTo>
                      <a:pt x="17122" y="17053"/>
                      <a:pt x="17122" y="17337"/>
                      <a:pt x="17385" y="17337"/>
                    </a:cubicBezTo>
                    <a:cubicBezTo>
                      <a:pt x="17649" y="17337"/>
                      <a:pt x="17649" y="17337"/>
                      <a:pt x="17649" y="17621"/>
                    </a:cubicBezTo>
                    <a:cubicBezTo>
                      <a:pt x="18176" y="17621"/>
                      <a:pt x="18439" y="16768"/>
                      <a:pt x="18176" y="15916"/>
                    </a:cubicBezTo>
                    <a:cubicBezTo>
                      <a:pt x="18176" y="15916"/>
                      <a:pt x="17912" y="15916"/>
                      <a:pt x="17912" y="15632"/>
                    </a:cubicBezTo>
                    <a:cubicBezTo>
                      <a:pt x="17912" y="15347"/>
                      <a:pt x="17649" y="15347"/>
                      <a:pt x="17912" y="15063"/>
                    </a:cubicBezTo>
                    <a:cubicBezTo>
                      <a:pt x="17912" y="15063"/>
                      <a:pt x="17912" y="15347"/>
                      <a:pt x="18176" y="15347"/>
                    </a:cubicBezTo>
                    <a:cubicBezTo>
                      <a:pt x="18176" y="15063"/>
                      <a:pt x="18702" y="15063"/>
                      <a:pt x="18966" y="15063"/>
                    </a:cubicBezTo>
                    <a:cubicBezTo>
                      <a:pt x="19229" y="14779"/>
                      <a:pt x="19493" y="14495"/>
                      <a:pt x="19493" y="13926"/>
                    </a:cubicBezTo>
                    <a:cubicBezTo>
                      <a:pt x="19493" y="13926"/>
                      <a:pt x="19493" y="13642"/>
                      <a:pt x="19756" y="13642"/>
                    </a:cubicBezTo>
                    <a:cubicBezTo>
                      <a:pt x="19756" y="13358"/>
                      <a:pt x="19756" y="12789"/>
                      <a:pt x="19756" y="12789"/>
                    </a:cubicBezTo>
                    <a:cubicBezTo>
                      <a:pt x="19756" y="12505"/>
                      <a:pt x="19756" y="12505"/>
                      <a:pt x="19756" y="12221"/>
                    </a:cubicBezTo>
                    <a:cubicBezTo>
                      <a:pt x="19493" y="12221"/>
                      <a:pt x="19493" y="11937"/>
                      <a:pt x="19493" y="11937"/>
                    </a:cubicBezTo>
                    <a:cubicBezTo>
                      <a:pt x="19493" y="11653"/>
                      <a:pt x="19493" y="11653"/>
                      <a:pt x="19493" y="11368"/>
                    </a:cubicBezTo>
                    <a:cubicBezTo>
                      <a:pt x="19493" y="11368"/>
                      <a:pt x="19756" y="11368"/>
                      <a:pt x="19756" y="11368"/>
                    </a:cubicBezTo>
                    <a:cubicBezTo>
                      <a:pt x="19756" y="11084"/>
                      <a:pt x="19493" y="10800"/>
                      <a:pt x="19756" y="10800"/>
                    </a:cubicBezTo>
                    <a:cubicBezTo>
                      <a:pt x="19756" y="11084"/>
                      <a:pt x="20020" y="11084"/>
                      <a:pt x="20283" y="11368"/>
                    </a:cubicBezTo>
                    <a:cubicBezTo>
                      <a:pt x="20020" y="11653"/>
                      <a:pt x="20283" y="11937"/>
                      <a:pt x="20546" y="11937"/>
                    </a:cubicBezTo>
                    <a:cubicBezTo>
                      <a:pt x="20810" y="11653"/>
                      <a:pt x="20546" y="10800"/>
                      <a:pt x="20546" y="10232"/>
                    </a:cubicBezTo>
                    <a:cubicBezTo>
                      <a:pt x="20810" y="9947"/>
                      <a:pt x="21073" y="9947"/>
                      <a:pt x="21073" y="9947"/>
                    </a:cubicBezTo>
                    <a:cubicBezTo>
                      <a:pt x="21337" y="9663"/>
                      <a:pt x="21337" y="9095"/>
                      <a:pt x="21600" y="8811"/>
                    </a:cubicBezTo>
                    <a:cubicBezTo>
                      <a:pt x="21600" y="8811"/>
                      <a:pt x="21600" y="8811"/>
                      <a:pt x="21600" y="8811"/>
                    </a:cubicBezTo>
                    <a:cubicBezTo>
                      <a:pt x="21600" y="8526"/>
                      <a:pt x="21600" y="7958"/>
                      <a:pt x="21600" y="7674"/>
                    </a:cubicBezTo>
                    <a:close/>
                    <a:moveTo>
                      <a:pt x="5532" y="5400"/>
                    </a:moveTo>
                    <a:cubicBezTo>
                      <a:pt x="5532" y="5684"/>
                      <a:pt x="5532" y="5968"/>
                      <a:pt x="5532" y="6253"/>
                    </a:cubicBezTo>
                    <a:cubicBezTo>
                      <a:pt x="5532" y="6253"/>
                      <a:pt x="5532" y="5684"/>
                      <a:pt x="5268" y="5968"/>
                    </a:cubicBezTo>
                    <a:cubicBezTo>
                      <a:pt x="5268" y="5968"/>
                      <a:pt x="5268" y="6537"/>
                      <a:pt x="5005" y="6821"/>
                    </a:cubicBezTo>
                    <a:cubicBezTo>
                      <a:pt x="5005" y="6821"/>
                      <a:pt x="4741" y="6821"/>
                      <a:pt x="4741" y="6821"/>
                    </a:cubicBezTo>
                    <a:cubicBezTo>
                      <a:pt x="4478" y="6821"/>
                      <a:pt x="4478" y="7105"/>
                      <a:pt x="4215" y="7105"/>
                    </a:cubicBezTo>
                    <a:cubicBezTo>
                      <a:pt x="4215" y="7105"/>
                      <a:pt x="3951" y="6821"/>
                      <a:pt x="3951" y="7105"/>
                    </a:cubicBezTo>
                    <a:cubicBezTo>
                      <a:pt x="3951" y="7105"/>
                      <a:pt x="3951" y="6821"/>
                      <a:pt x="3951" y="6821"/>
                    </a:cubicBezTo>
                    <a:cubicBezTo>
                      <a:pt x="3951" y="6537"/>
                      <a:pt x="3951" y="6253"/>
                      <a:pt x="3951" y="5968"/>
                    </a:cubicBezTo>
                    <a:cubicBezTo>
                      <a:pt x="4215" y="5968"/>
                      <a:pt x="3951" y="7105"/>
                      <a:pt x="4478" y="6821"/>
                    </a:cubicBezTo>
                    <a:cubicBezTo>
                      <a:pt x="4741" y="6537"/>
                      <a:pt x="4741" y="5968"/>
                      <a:pt x="5005" y="5684"/>
                    </a:cubicBezTo>
                    <a:cubicBezTo>
                      <a:pt x="5005" y="5684"/>
                      <a:pt x="4741" y="5400"/>
                      <a:pt x="4741" y="5400"/>
                    </a:cubicBezTo>
                    <a:cubicBezTo>
                      <a:pt x="4741" y="4547"/>
                      <a:pt x="5268" y="4263"/>
                      <a:pt x="5532" y="3695"/>
                    </a:cubicBezTo>
                    <a:cubicBezTo>
                      <a:pt x="5532" y="3695"/>
                      <a:pt x="5532" y="3695"/>
                      <a:pt x="5532" y="3979"/>
                    </a:cubicBezTo>
                    <a:cubicBezTo>
                      <a:pt x="5532" y="4547"/>
                      <a:pt x="5005" y="4263"/>
                      <a:pt x="5005" y="5116"/>
                    </a:cubicBezTo>
                    <a:cubicBezTo>
                      <a:pt x="5268" y="5116"/>
                      <a:pt x="5532" y="5400"/>
                      <a:pt x="5532" y="5400"/>
                    </a:cubicBezTo>
                    <a:close/>
                    <a:moveTo>
                      <a:pt x="5795" y="5684"/>
                    </a:moveTo>
                    <a:cubicBezTo>
                      <a:pt x="5795" y="5400"/>
                      <a:pt x="6059" y="5400"/>
                      <a:pt x="6059" y="5400"/>
                    </a:cubicBezTo>
                    <a:cubicBezTo>
                      <a:pt x="6059" y="5684"/>
                      <a:pt x="6059" y="5684"/>
                      <a:pt x="5795" y="5684"/>
                    </a:cubicBezTo>
                    <a:close/>
                    <a:moveTo>
                      <a:pt x="6322" y="2558"/>
                    </a:moveTo>
                    <a:cubicBezTo>
                      <a:pt x="6322" y="2558"/>
                      <a:pt x="6322" y="2558"/>
                      <a:pt x="6322" y="2558"/>
                    </a:cubicBezTo>
                    <a:cubicBezTo>
                      <a:pt x="6322" y="2558"/>
                      <a:pt x="6322" y="2558"/>
                      <a:pt x="6322" y="2558"/>
                    </a:cubicBezTo>
                    <a:close/>
                    <a:moveTo>
                      <a:pt x="7376" y="13642"/>
                    </a:moveTo>
                    <a:cubicBezTo>
                      <a:pt x="7376" y="13642"/>
                      <a:pt x="7376" y="13642"/>
                      <a:pt x="7376" y="13642"/>
                    </a:cubicBezTo>
                    <a:cubicBezTo>
                      <a:pt x="7376" y="13642"/>
                      <a:pt x="7376" y="13926"/>
                      <a:pt x="7376" y="13642"/>
                    </a:cubicBezTo>
                    <a:close/>
                    <a:moveTo>
                      <a:pt x="7376" y="4263"/>
                    </a:moveTo>
                    <a:cubicBezTo>
                      <a:pt x="7376" y="3979"/>
                      <a:pt x="7639" y="3979"/>
                      <a:pt x="7639" y="3979"/>
                    </a:cubicBezTo>
                    <a:cubicBezTo>
                      <a:pt x="7639" y="3979"/>
                      <a:pt x="7376" y="4263"/>
                      <a:pt x="7376" y="4263"/>
                    </a:cubicBezTo>
                    <a:close/>
                    <a:moveTo>
                      <a:pt x="11854" y="2558"/>
                    </a:moveTo>
                    <a:cubicBezTo>
                      <a:pt x="11590" y="2558"/>
                      <a:pt x="11854" y="2274"/>
                      <a:pt x="11854" y="2558"/>
                    </a:cubicBezTo>
                    <a:cubicBezTo>
                      <a:pt x="11854" y="2842"/>
                      <a:pt x="12117" y="2558"/>
                      <a:pt x="12117" y="2842"/>
                    </a:cubicBezTo>
                    <a:cubicBezTo>
                      <a:pt x="11854" y="2842"/>
                      <a:pt x="11854" y="2842"/>
                      <a:pt x="11854" y="2558"/>
                    </a:cubicBezTo>
                    <a:close/>
                    <a:moveTo>
                      <a:pt x="15805" y="1421"/>
                    </a:moveTo>
                    <a:cubicBezTo>
                      <a:pt x="15805" y="1421"/>
                      <a:pt x="15805" y="1421"/>
                      <a:pt x="15805" y="1421"/>
                    </a:cubicBezTo>
                    <a:cubicBezTo>
                      <a:pt x="16068" y="1421"/>
                      <a:pt x="15805" y="1421"/>
                      <a:pt x="15805" y="1421"/>
                    </a:cubicBezTo>
                    <a:close/>
                    <a:moveTo>
                      <a:pt x="16068" y="1421"/>
                    </a:moveTo>
                    <a:cubicBezTo>
                      <a:pt x="16068" y="1421"/>
                      <a:pt x="16068" y="1421"/>
                      <a:pt x="16068" y="1421"/>
                    </a:cubicBezTo>
                    <a:cubicBezTo>
                      <a:pt x="16068" y="1421"/>
                      <a:pt x="16068" y="1421"/>
                      <a:pt x="16068" y="1421"/>
                    </a:cubicBezTo>
                    <a:close/>
                    <a:moveTo>
                      <a:pt x="16332" y="1137"/>
                    </a:moveTo>
                    <a:cubicBezTo>
                      <a:pt x="16068" y="1137"/>
                      <a:pt x="16332" y="1137"/>
                      <a:pt x="16332" y="1137"/>
                    </a:cubicBezTo>
                    <a:cubicBezTo>
                      <a:pt x="16332" y="1137"/>
                      <a:pt x="16332" y="1137"/>
                      <a:pt x="16332" y="1137"/>
                    </a:cubicBezTo>
                    <a:close/>
                    <a:moveTo>
                      <a:pt x="18966" y="11084"/>
                    </a:moveTo>
                    <a:cubicBezTo>
                      <a:pt x="18966" y="10800"/>
                      <a:pt x="19229" y="10800"/>
                      <a:pt x="19493" y="10800"/>
                    </a:cubicBezTo>
                    <a:cubicBezTo>
                      <a:pt x="19493" y="10800"/>
                      <a:pt x="19229" y="11084"/>
                      <a:pt x="19493" y="11084"/>
                    </a:cubicBezTo>
                    <a:cubicBezTo>
                      <a:pt x="19229" y="11368"/>
                      <a:pt x="19229" y="11084"/>
                      <a:pt x="18966" y="110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3" name="Freeform 73"/>
              <p:cNvSpPr/>
              <p:nvPr/>
            </p:nvSpPr>
            <p:spPr>
              <a:xfrm>
                <a:off x="465306" y="304477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200"/>
                    </a:moveTo>
                    <a:cubicBezTo>
                      <a:pt x="21600" y="16200"/>
                      <a:pt x="10800" y="21600"/>
                      <a:pt x="21600" y="21600"/>
                    </a:cubicBezTo>
                    <a:cubicBezTo>
                      <a:pt x="21600" y="21600"/>
                      <a:pt x="21600" y="16200"/>
                      <a:pt x="21600" y="16200"/>
                    </a:cubicBezTo>
                    <a:cubicBezTo>
                      <a:pt x="21600" y="10800"/>
                      <a:pt x="21600" y="10800"/>
                      <a:pt x="10800" y="5400"/>
                    </a:cubicBezTo>
                    <a:cubicBezTo>
                      <a:pt x="10800" y="0"/>
                      <a:pt x="10800" y="0"/>
                      <a:pt x="0" y="0"/>
                    </a:cubicBezTo>
                    <a:cubicBezTo>
                      <a:pt x="0" y="5400"/>
                      <a:pt x="0" y="5400"/>
                      <a:pt x="0" y="10800"/>
                    </a:cubicBezTo>
                    <a:cubicBezTo>
                      <a:pt x="0" y="10800"/>
                      <a:pt x="0" y="16200"/>
                      <a:pt x="0" y="16200"/>
                    </a:cubicBezTo>
                    <a:cubicBezTo>
                      <a:pt x="0" y="21600"/>
                      <a:pt x="0" y="21600"/>
                      <a:pt x="0" y="16200"/>
                    </a:cubicBezTo>
                    <a:cubicBezTo>
                      <a:pt x="10800" y="16200"/>
                      <a:pt x="10800" y="16200"/>
                      <a:pt x="10800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4" name="Freeform 74"/>
              <p:cNvSpPr/>
              <p:nvPr/>
            </p:nvSpPr>
            <p:spPr>
              <a:xfrm>
                <a:off x="449011" y="388080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cubicBezTo>
                      <a:pt x="0" y="21600"/>
                      <a:pt x="0" y="16200"/>
                      <a:pt x="5400" y="16200"/>
                    </a:cubicBezTo>
                    <a:cubicBezTo>
                      <a:pt x="5400" y="21600"/>
                      <a:pt x="5400" y="21600"/>
                      <a:pt x="5400" y="21600"/>
                    </a:cubicBezTo>
                    <a:cubicBezTo>
                      <a:pt x="10800" y="21600"/>
                      <a:pt x="10800" y="16200"/>
                      <a:pt x="21600" y="16200"/>
                    </a:cubicBezTo>
                    <a:cubicBezTo>
                      <a:pt x="21600" y="10800"/>
                      <a:pt x="16200" y="10800"/>
                      <a:pt x="10800" y="10800"/>
                    </a:cubicBezTo>
                    <a:cubicBezTo>
                      <a:pt x="10800" y="5400"/>
                      <a:pt x="10800" y="0"/>
                      <a:pt x="5400" y="0"/>
                    </a:cubicBezTo>
                    <a:cubicBezTo>
                      <a:pt x="5400" y="5400"/>
                      <a:pt x="5400" y="5400"/>
                      <a:pt x="5400" y="10800"/>
                    </a:cubicBezTo>
                    <a:cubicBezTo>
                      <a:pt x="0" y="10800"/>
                      <a:pt x="0" y="10800"/>
                      <a:pt x="0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5" name="Freeform 75"/>
              <p:cNvSpPr/>
              <p:nvPr/>
            </p:nvSpPr>
            <p:spPr>
              <a:xfrm>
                <a:off x="439881" y="422795"/>
                <a:ext cx="81126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035" h="21600" extrusionOk="0">
                    <a:moveTo>
                      <a:pt x="17035" y="4320"/>
                    </a:moveTo>
                    <a:cubicBezTo>
                      <a:pt x="17035" y="0"/>
                      <a:pt x="6235" y="4320"/>
                      <a:pt x="6235" y="0"/>
                    </a:cubicBezTo>
                    <a:cubicBezTo>
                      <a:pt x="835" y="4320"/>
                      <a:pt x="-4565" y="17280"/>
                      <a:pt x="6235" y="21600"/>
                    </a:cubicBezTo>
                    <a:cubicBezTo>
                      <a:pt x="6235" y="17280"/>
                      <a:pt x="6235" y="17280"/>
                      <a:pt x="6235" y="12960"/>
                    </a:cubicBezTo>
                    <a:cubicBezTo>
                      <a:pt x="11635" y="17280"/>
                      <a:pt x="11635" y="21600"/>
                      <a:pt x="11635" y="17280"/>
                    </a:cubicBezTo>
                    <a:cubicBezTo>
                      <a:pt x="11635" y="12960"/>
                      <a:pt x="11635" y="12960"/>
                      <a:pt x="11635" y="4320"/>
                    </a:cubicBezTo>
                    <a:cubicBezTo>
                      <a:pt x="11635" y="8640"/>
                      <a:pt x="11635" y="8640"/>
                      <a:pt x="17035" y="43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6" name="Freeform 76"/>
              <p:cNvSpPr/>
              <p:nvPr/>
            </p:nvSpPr>
            <p:spPr>
              <a:xfrm>
                <a:off x="425631" y="416419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000"/>
                    </a:moveTo>
                    <a:cubicBezTo>
                      <a:pt x="0" y="14400"/>
                      <a:pt x="3600" y="14400"/>
                      <a:pt x="3600" y="19200"/>
                    </a:cubicBezTo>
                    <a:cubicBezTo>
                      <a:pt x="10800" y="16800"/>
                      <a:pt x="10800" y="21600"/>
                      <a:pt x="14400" y="21600"/>
                    </a:cubicBezTo>
                    <a:cubicBezTo>
                      <a:pt x="14400" y="19200"/>
                      <a:pt x="18000" y="19200"/>
                      <a:pt x="18000" y="19200"/>
                    </a:cubicBezTo>
                    <a:cubicBezTo>
                      <a:pt x="18000" y="19200"/>
                      <a:pt x="14400" y="19200"/>
                      <a:pt x="14400" y="19200"/>
                    </a:cubicBezTo>
                    <a:cubicBezTo>
                      <a:pt x="18000" y="16800"/>
                      <a:pt x="18000" y="14400"/>
                      <a:pt x="18000" y="12000"/>
                    </a:cubicBezTo>
                    <a:cubicBezTo>
                      <a:pt x="18000" y="9600"/>
                      <a:pt x="21600" y="7200"/>
                      <a:pt x="18000" y="7200"/>
                    </a:cubicBezTo>
                    <a:cubicBezTo>
                      <a:pt x="21600" y="4800"/>
                      <a:pt x="21600" y="4800"/>
                      <a:pt x="21600" y="2400"/>
                    </a:cubicBezTo>
                    <a:cubicBezTo>
                      <a:pt x="18000" y="2400"/>
                      <a:pt x="18000" y="0"/>
                      <a:pt x="14400" y="0"/>
                    </a:cubicBezTo>
                    <a:cubicBezTo>
                      <a:pt x="14400" y="7200"/>
                      <a:pt x="0" y="7200"/>
                      <a:pt x="0" y="12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7" name="Freeform 77"/>
              <p:cNvSpPr/>
              <p:nvPr/>
            </p:nvSpPr>
            <p:spPr>
              <a:xfrm>
                <a:off x="418545" y="436258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7200" y="14400"/>
                      <a:pt x="10800" y="21600"/>
                      <a:pt x="21600" y="21600"/>
                    </a:cubicBezTo>
                    <a:cubicBezTo>
                      <a:pt x="21600" y="14400"/>
                      <a:pt x="18000" y="14400"/>
                      <a:pt x="18000" y="7200"/>
                    </a:cubicBezTo>
                    <a:cubicBezTo>
                      <a:pt x="10800" y="7200"/>
                      <a:pt x="7200" y="7200"/>
                      <a:pt x="3600" y="0"/>
                    </a:cubicBezTo>
                    <a:cubicBezTo>
                      <a:pt x="0" y="0"/>
                      <a:pt x="0" y="7200"/>
                      <a:pt x="0" y="14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8" name="Freeform 78"/>
              <p:cNvSpPr/>
              <p:nvPr/>
            </p:nvSpPr>
            <p:spPr>
              <a:xfrm>
                <a:off x="434841" y="360657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600" extrusionOk="0">
                    <a:moveTo>
                      <a:pt x="0" y="3200"/>
                    </a:moveTo>
                    <a:cubicBezTo>
                      <a:pt x="0" y="10400"/>
                      <a:pt x="10800" y="10400"/>
                      <a:pt x="10800" y="17600"/>
                    </a:cubicBezTo>
                    <a:cubicBezTo>
                      <a:pt x="21600" y="17600"/>
                      <a:pt x="21600" y="10400"/>
                      <a:pt x="21600" y="3200"/>
                    </a:cubicBezTo>
                    <a:cubicBezTo>
                      <a:pt x="10800" y="-4000"/>
                      <a:pt x="0" y="3200"/>
                      <a:pt x="0" y="3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39" name="Freeform 79"/>
              <p:cNvSpPr/>
              <p:nvPr/>
            </p:nvSpPr>
            <p:spPr>
              <a:xfrm>
                <a:off x="439093" y="375656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437" extrusionOk="0">
                    <a:moveTo>
                      <a:pt x="0" y="7637"/>
                    </a:moveTo>
                    <a:cubicBezTo>
                      <a:pt x="0" y="13037"/>
                      <a:pt x="10800" y="13037"/>
                      <a:pt x="10800" y="18437"/>
                    </a:cubicBezTo>
                    <a:cubicBezTo>
                      <a:pt x="21600" y="13037"/>
                      <a:pt x="21600" y="13037"/>
                      <a:pt x="21600" y="2237"/>
                    </a:cubicBezTo>
                    <a:cubicBezTo>
                      <a:pt x="21600" y="-3163"/>
                      <a:pt x="0" y="2237"/>
                      <a:pt x="0" y="7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0" name="Freeform 80"/>
              <p:cNvSpPr/>
              <p:nvPr/>
            </p:nvSpPr>
            <p:spPr>
              <a:xfrm>
                <a:off x="457513" y="416799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274" extrusionOk="0">
                    <a:moveTo>
                      <a:pt x="21600" y="0"/>
                    </a:moveTo>
                    <a:cubicBezTo>
                      <a:pt x="14400" y="0"/>
                      <a:pt x="0" y="0"/>
                      <a:pt x="0" y="10800"/>
                    </a:cubicBezTo>
                    <a:cubicBezTo>
                      <a:pt x="7200" y="21600"/>
                      <a:pt x="21600" y="1080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1" name="Freeform 81"/>
              <p:cNvSpPr/>
              <p:nvPr/>
            </p:nvSpPr>
            <p:spPr>
              <a:xfrm>
                <a:off x="458221" y="325731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0" y="0"/>
                    </a:moveTo>
                    <a:cubicBezTo>
                      <a:pt x="18000" y="0"/>
                      <a:pt x="18000" y="0"/>
                      <a:pt x="18000" y="0"/>
                    </a:cubicBezTo>
                    <a:cubicBezTo>
                      <a:pt x="18000" y="0"/>
                      <a:pt x="18000" y="0"/>
                      <a:pt x="18000" y="0"/>
                    </a:cubicBezTo>
                    <a:cubicBezTo>
                      <a:pt x="18000" y="2400"/>
                      <a:pt x="14400" y="4800"/>
                      <a:pt x="18000" y="7200"/>
                    </a:cubicBezTo>
                    <a:cubicBezTo>
                      <a:pt x="18000" y="7200"/>
                      <a:pt x="18000" y="7200"/>
                      <a:pt x="18000" y="7200"/>
                    </a:cubicBezTo>
                    <a:cubicBezTo>
                      <a:pt x="14400" y="9600"/>
                      <a:pt x="10800" y="9600"/>
                      <a:pt x="7200" y="12000"/>
                    </a:cubicBezTo>
                    <a:cubicBezTo>
                      <a:pt x="7200" y="14400"/>
                      <a:pt x="0" y="12000"/>
                      <a:pt x="0" y="16800"/>
                    </a:cubicBezTo>
                    <a:cubicBezTo>
                      <a:pt x="0" y="16800"/>
                      <a:pt x="3600" y="14400"/>
                      <a:pt x="3600" y="16800"/>
                    </a:cubicBezTo>
                    <a:cubicBezTo>
                      <a:pt x="3600" y="16800"/>
                      <a:pt x="0" y="16800"/>
                      <a:pt x="0" y="16800"/>
                    </a:cubicBezTo>
                    <a:cubicBezTo>
                      <a:pt x="0" y="19200"/>
                      <a:pt x="0" y="19200"/>
                      <a:pt x="3600" y="21600"/>
                    </a:cubicBezTo>
                    <a:cubicBezTo>
                      <a:pt x="3600" y="19200"/>
                      <a:pt x="7200" y="16800"/>
                      <a:pt x="7200" y="16800"/>
                    </a:cubicBezTo>
                    <a:cubicBezTo>
                      <a:pt x="10800" y="16800"/>
                      <a:pt x="10800" y="16800"/>
                      <a:pt x="10800" y="16800"/>
                    </a:cubicBezTo>
                    <a:cubicBezTo>
                      <a:pt x="14400" y="14400"/>
                      <a:pt x="18000" y="14400"/>
                      <a:pt x="21600" y="12000"/>
                    </a:cubicBezTo>
                    <a:cubicBezTo>
                      <a:pt x="21600" y="12000"/>
                      <a:pt x="21600" y="12000"/>
                      <a:pt x="21600" y="12000"/>
                    </a:cubicBezTo>
                    <a:cubicBezTo>
                      <a:pt x="21600" y="7200"/>
                      <a:pt x="18000" y="4800"/>
                      <a:pt x="18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2" name="Freeform 82"/>
              <p:cNvSpPr/>
              <p:nvPr/>
            </p:nvSpPr>
            <p:spPr>
              <a:xfrm>
                <a:off x="463890" y="292432"/>
                <a:ext cx="81126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400"/>
                      <a:pt x="0" y="7200"/>
                      <a:pt x="0" y="0"/>
                    </a:cubicBezTo>
                    <a:cubicBezTo>
                      <a:pt x="0" y="7200"/>
                      <a:pt x="0" y="144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3" name="Freeform 83"/>
              <p:cNvSpPr/>
              <p:nvPr/>
            </p:nvSpPr>
            <p:spPr>
              <a:xfrm>
                <a:off x="400124" y="417836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8900"/>
                      <a:pt x="17280" y="13500"/>
                      <a:pt x="17280" y="10800"/>
                    </a:cubicBezTo>
                    <a:cubicBezTo>
                      <a:pt x="17280" y="10800"/>
                      <a:pt x="12960" y="8100"/>
                      <a:pt x="12960" y="5400"/>
                    </a:cubicBezTo>
                    <a:cubicBezTo>
                      <a:pt x="8640" y="5400"/>
                      <a:pt x="8640" y="2700"/>
                      <a:pt x="8640" y="0"/>
                    </a:cubicBezTo>
                    <a:cubicBezTo>
                      <a:pt x="4320" y="2700"/>
                      <a:pt x="4320" y="0"/>
                      <a:pt x="4320" y="0"/>
                    </a:cubicBezTo>
                    <a:cubicBezTo>
                      <a:pt x="4320" y="2700"/>
                      <a:pt x="0" y="0"/>
                      <a:pt x="0" y="0"/>
                    </a:cubicBezTo>
                    <a:cubicBezTo>
                      <a:pt x="0" y="8100"/>
                      <a:pt x="12960" y="8100"/>
                      <a:pt x="8640" y="16200"/>
                    </a:cubicBezTo>
                    <a:cubicBezTo>
                      <a:pt x="17280" y="18900"/>
                      <a:pt x="1728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4" name="Freeform 84"/>
              <p:cNvSpPr/>
              <p:nvPr/>
            </p:nvSpPr>
            <p:spPr>
              <a:xfrm>
                <a:off x="366392" y="399415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600" h="21600" extrusionOk="0">
                    <a:moveTo>
                      <a:pt x="4800" y="21600"/>
                    </a:moveTo>
                    <a:cubicBezTo>
                      <a:pt x="4800" y="21600"/>
                      <a:pt x="4800" y="14400"/>
                      <a:pt x="15600" y="14400"/>
                    </a:cubicBezTo>
                    <a:cubicBezTo>
                      <a:pt x="15600" y="7200"/>
                      <a:pt x="4800" y="0"/>
                      <a:pt x="4800" y="0"/>
                    </a:cubicBezTo>
                    <a:cubicBezTo>
                      <a:pt x="4800" y="7200"/>
                      <a:pt x="-6000" y="14400"/>
                      <a:pt x="4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5" name="Freeform 85"/>
              <p:cNvSpPr/>
              <p:nvPr/>
            </p:nvSpPr>
            <p:spPr>
              <a:xfrm>
                <a:off x="157286" y="203059"/>
                <a:ext cx="97775" cy="94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86" extrusionOk="0">
                    <a:moveTo>
                      <a:pt x="6703" y="20441"/>
                    </a:moveTo>
                    <a:cubicBezTo>
                      <a:pt x="6703" y="20441"/>
                      <a:pt x="7448" y="20441"/>
                      <a:pt x="7448" y="20441"/>
                    </a:cubicBezTo>
                    <a:cubicBezTo>
                      <a:pt x="8193" y="20441"/>
                      <a:pt x="8193" y="21186"/>
                      <a:pt x="8193" y="21186"/>
                    </a:cubicBezTo>
                    <a:cubicBezTo>
                      <a:pt x="8938" y="20441"/>
                      <a:pt x="8938" y="20441"/>
                      <a:pt x="8938" y="20441"/>
                    </a:cubicBezTo>
                    <a:cubicBezTo>
                      <a:pt x="8938" y="18952"/>
                      <a:pt x="10428" y="18952"/>
                      <a:pt x="9683" y="17462"/>
                    </a:cubicBezTo>
                    <a:cubicBezTo>
                      <a:pt x="10428" y="16717"/>
                      <a:pt x="10428" y="15972"/>
                      <a:pt x="10428" y="15972"/>
                    </a:cubicBezTo>
                    <a:cubicBezTo>
                      <a:pt x="11172" y="16717"/>
                      <a:pt x="11172" y="15972"/>
                      <a:pt x="11917" y="15972"/>
                    </a:cubicBezTo>
                    <a:cubicBezTo>
                      <a:pt x="12662" y="15972"/>
                      <a:pt x="12662" y="15972"/>
                      <a:pt x="12662" y="15227"/>
                    </a:cubicBezTo>
                    <a:cubicBezTo>
                      <a:pt x="13407" y="15227"/>
                      <a:pt x="14152" y="14483"/>
                      <a:pt x="14897" y="14483"/>
                    </a:cubicBezTo>
                    <a:cubicBezTo>
                      <a:pt x="14897" y="13738"/>
                      <a:pt x="16386" y="12993"/>
                      <a:pt x="16386" y="12248"/>
                    </a:cubicBezTo>
                    <a:cubicBezTo>
                      <a:pt x="15641" y="12993"/>
                      <a:pt x="14897" y="12248"/>
                      <a:pt x="14152" y="12248"/>
                    </a:cubicBezTo>
                    <a:cubicBezTo>
                      <a:pt x="14897" y="12248"/>
                      <a:pt x="14897" y="11503"/>
                      <a:pt x="14897" y="11503"/>
                    </a:cubicBezTo>
                    <a:cubicBezTo>
                      <a:pt x="15641" y="12248"/>
                      <a:pt x="16386" y="12993"/>
                      <a:pt x="17131" y="12248"/>
                    </a:cubicBezTo>
                    <a:cubicBezTo>
                      <a:pt x="17876" y="12248"/>
                      <a:pt x="16386" y="11503"/>
                      <a:pt x="16386" y="11503"/>
                    </a:cubicBezTo>
                    <a:cubicBezTo>
                      <a:pt x="17131" y="11503"/>
                      <a:pt x="17131" y="11503"/>
                      <a:pt x="17131" y="11503"/>
                    </a:cubicBezTo>
                    <a:cubicBezTo>
                      <a:pt x="17876" y="10758"/>
                      <a:pt x="17131" y="10758"/>
                      <a:pt x="17131" y="10758"/>
                    </a:cubicBezTo>
                    <a:cubicBezTo>
                      <a:pt x="18621" y="10758"/>
                      <a:pt x="17876" y="8524"/>
                      <a:pt x="17876" y="7034"/>
                    </a:cubicBezTo>
                    <a:cubicBezTo>
                      <a:pt x="17876" y="7034"/>
                      <a:pt x="18621" y="7034"/>
                      <a:pt x="19366" y="7034"/>
                    </a:cubicBezTo>
                    <a:cubicBezTo>
                      <a:pt x="19366" y="6289"/>
                      <a:pt x="18621" y="6289"/>
                      <a:pt x="17876" y="5545"/>
                    </a:cubicBezTo>
                    <a:cubicBezTo>
                      <a:pt x="18621" y="6289"/>
                      <a:pt x="18621" y="5545"/>
                      <a:pt x="18621" y="5545"/>
                    </a:cubicBezTo>
                    <a:cubicBezTo>
                      <a:pt x="19366" y="4800"/>
                      <a:pt x="18621" y="4800"/>
                      <a:pt x="18621" y="4055"/>
                    </a:cubicBezTo>
                    <a:cubicBezTo>
                      <a:pt x="19366" y="4055"/>
                      <a:pt x="19366" y="3310"/>
                      <a:pt x="20110" y="3310"/>
                    </a:cubicBezTo>
                    <a:cubicBezTo>
                      <a:pt x="20110" y="3310"/>
                      <a:pt x="21600" y="4055"/>
                      <a:pt x="21600" y="3310"/>
                    </a:cubicBezTo>
                    <a:cubicBezTo>
                      <a:pt x="21600" y="2565"/>
                      <a:pt x="20855" y="3310"/>
                      <a:pt x="20110" y="2565"/>
                    </a:cubicBezTo>
                    <a:cubicBezTo>
                      <a:pt x="20110" y="2565"/>
                      <a:pt x="20110" y="1820"/>
                      <a:pt x="19366" y="1820"/>
                    </a:cubicBezTo>
                    <a:cubicBezTo>
                      <a:pt x="18621" y="1820"/>
                      <a:pt x="17876" y="2565"/>
                      <a:pt x="17876" y="2565"/>
                    </a:cubicBezTo>
                    <a:cubicBezTo>
                      <a:pt x="17876" y="1076"/>
                      <a:pt x="19366" y="1820"/>
                      <a:pt x="19366" y="1076"/>
                    </a:cubicBezTo>
                    <a:cubicBezTo>
                      <a:pt x="18621" y="331"/>
                      <a:pt x="17876" y="331"/>
                      <a:pt x="17131" y="331"/>
                    </a:cubicBezTo>
                    <a:cubicBezTo>
                      <a:pt x="16386" y="331"/>
                      <a:pt x="15641" y="-414"/>
                      <a:pt x="15641" y="331"/>
                    </a:cubicBezTo>
                    <a:cubicBezTo>
                      <a:pt x="15641" y="331"/>
                      <a:pt x="14897" y="331"/>
                      <a:pt x="14897" y="331"/>
                    </a:cubicBezTo>
                    <a:cubicBezTo>
                      <a:pt x="14152" y="331"/>
                      <a:pt x="12662" y="-414"/>
                      <a:pt x="11917" y="331"/>
                    </a:cubicBezTo>
                    <a:cubicBezTo>
                      <a:pt x="11172" y="331"/>
                      <a:pt x="9683" y="331"/>
                      <a:pt x="9683" y="1076"/>
                    </a:cubicBezTo>
                    <a:cubicBezTo>
                      <a:pt x="9683" y="1076"/>
                      <a:pt x="9683" y="1820"/>
                      <a:pt x="9683" y="2565"/>
                    </a:cubicBezTo>
                    <a:cubicBezTo>
                      <a:pt x="8193" y="1820"/>
                      <a:pt x="7448" y="2565"/>
                      <a:pt x="6703" y="1820"/>
                    </a:cubicBezTo>
                    <a:cubicBezTo>
                      <a:pt x="5214" y="2565"/>
                      <a:pt x="3724" y="3310"/>
                      <a:pt x="2234" y="4055"/>
                    </a:cubicBezTo>
                    <a:cubicBezTo>
                      <a:pt x="2234" y="4800"/>
                      <a:pt x="2979" y="4055"/>
                      <a:pt x="2979" y="4800"/>
                    </a:cubicBezTo>
                    <a:cubicBezTo>
                      <a:pt x="2234" y="4800"/>
                      <a:pt x="1490" y="4800"/>
                      <a:pt x="745" y="5545"/>
                    </a:cubicBezTo>
                    <a:cubicBezTo>
                      <a:pt x="745" y="5545"/>
                      <a:pt x="0" y="5545"/>
                      <a:pt x="0" y="6289"/>
                    </a:cubicBezTo>
                    <a:cubicBezTo>
                      <a:pt x="0" y="6289"/>
                      <a:pt x="0" y="6289"/>
                      <a:pt x="745" y="7034"/>
                    </a:cubicBezTo>
                    <a:cubicBezTo>
                      <a:pt x="745" y="6289"/>
                      <a:pt x="1490" y="6289"/>
                      <a:pt x="1490" y="7034"/>
                    </a:cubicBezTo>
                    <a:cubicBezTo>
                      <a:pt x="2234" y="6289"/>
                      <a:pt x="2979" y="5545"/>
                      <a:pt x="2979" y="7034"/>
                    </a:cubicBezTo>
                    <a:cubicBezTo>
                      <a:pt x="2234" y="7034"/>
                      <a:pt x="745" y="7034"/>
                      <a:pt x="745" y="7034"/>
                    </a:cubicBezTo>
                    <a:cubicBezTo>
                      <a:pt x="745" y="7779"/>
                      <a:pt x="1490" y="7779"/>
                      <a:pt x="2234" y="8524"/>
                    </a:cubicBezTo>
                    <a:cubicBezTo>
                      <a:pt x="2234" y="8524"/>
                      <a:pt x="2234" y="7779"/>
                      <a:pt x="2979" y="7779"/>
                    </a:cubicBezTo>
                    <a:cubicBezTo>
                      <a:pt x="2979" y="8524"/>
                      <a:pt x="3724" y="8524"/>
                      <a:pt x="5214" y="8524"/>
                    </a:cubicBezTo>
                    <a:cubicBezTo>
                      <a:pt x="4469" y="9269"/>
                      <a:pt x="5214" y="10014"/>
                      <a:pt x="5214" y="10014"/>
                    </a:cubicBezTo>
                    <a:cubicBezTo>
                      <a:pt x="5214" y="10758"/>
                      <a:pt x="5214" y="11503"/>
                      <a:pt x="5214" y="11503"/>
                    </a:cubicBezTo>
                    <a:cubicBezTo>
                      <a:pt x="5959" y="12248"/>
                      <a:pt x="5959" y="10758"/>
                      <a:pt x="5959" y="11503"/>
                    </a:cubicBezTo>
                    <a:cubicBezTo>
                      <a:pt x="6703" y="12248"/>
                      <a:pt x="5959" y="12248"/>
                      <a:pt x="5214" y="12248"/>
                    </a:cubicBezTo>
                    <a:cubicBezTo>
                      <a:pt x="5214" y="12993"/>
                      <a:pt x="6703" y="12993"/>
                      <a:pt x="6703" y="13738"/>
                    </a:cubicBezTo>
                    <a:cubicBezTo>
                      <a:pt x="6703" y="13738"/>
                      <a:pt x="5959" y="14483"/>
                      <a:pt x="5214" y="14483"/>
                    </a:cubicBezTo>
                    <a:cubicBezTo>
                      <a:pt x="5959" y="15227"/>
                      <a:pt x="5214" y="15227"/>
                      <a:pt x="5214" y="15972"/>
                    </a:cubicBezTo>
                    <a:cubicBezTo>
                      <a:pt x="6703" y="16717"/>
                      <a:pt x="5214" y="18952"/>
                      <a:pt x="6703" y="20441"/>
                    </a:cubicBezTo>
                    <a:close/>
                    <a:moveTo>
                      <a:pt x="16386" y="11503"/>
                    </a:moveTo>
                    <a:cubicBezTo>
                      <a:pt x="15641" y="10758"/>
                      <a:pt x="16386" y="10014"/>
                      <a:pt x="16386" y="10014"/>
                    </a:cubicBezTo>
                    <a:cubicBezTo>
                      <a:pt x="16386" y="10758"/>
                      <a:pt x="16386" y="10758"/>
                      <a:pt x="16386" y="11503"/>
                    </a:cubicBezTo>
                    <a:close/>
                    <a:moveTo>
                      <a:pt x="17131" y="1820"/>
                    </a:moveTo>
                    <a:cubicBezTo>
                      <a:pt x="17131" y="2565"/>
                      <a:pt x="17131" y="2565"/>
                      <a:pt x="16386" y="2565"/>
                    </a:cubicBezTo>
                    <a:cubicBezTo>
                      <a:pt x="16386" y="2565"/>
                      <a:pt x="15641" y="1820"/>
                      <a:pt x="14152" y="2565"/>
                    </a:cubicBezTo>
                    <a:cubicBezTo>
                      <a:pt x="14897" y="1076"/>
                      <a:pt x="16386" y="1820"/>
                      <a:pt x="17131" y="18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6" name="Freeform 86"/>
              <p:cNvSpPr/>
              <p:nvPr/>
            </p:nvSpPr>
            <p:spPr>
              <a:xfrm>
                <a:off x="240712" y="187852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018" extrusionOk="0">
                    <a:moveTo>
                      <a:pt x="0" y="3818"/>
                    </a:moveTo>
                    <a:cubicBezTo>
                      <a:pt x="0" y="6518"/>
                      <a:pt x="2700" y="6518"/>
                      <a:pt x="2700" y="9218"/>
                    </a:cubicBezTo>
                    <a:cubicBezTo>
                      <a:pt x="2700" y="9218"/>
                      <a:pt x="2700" y="9218"/>
                      <a:pt x="2700" y="11918"/>
                    </a:cubicBezTo>
                    <a:cubicBezTo>
                      <a:pt x="5400" y="11918"/>
                      <a:pt x="5400" y="9218"/>
                      <a:pt x="8100" y="9218"/>
                    </a:cubicBezTo>
                    <a:cubicBezTo>
                      <a:pt x="8100" y="11918"/>
                      <a:pt x="5400" y="11918"/>
                      <a:pt x="5400" y="14618"/>
                    </a:cubicBezTo>
                    <a:cubicBezTo>
                      <a:pt x="5400" y="17318"/>
                      <a:pt x="8100" y="17318"/>
                      <a:pt x="10800" y="17318"/>
                    </a:cubicBezTo>
                    <a:cubicBezTo>
                      <a:pt x="10800" y="20018"/>
                      <a:pt x="10800" y="20018"/>
                      <a:pt x="13500" y="20018"/>
                    </a:cubicBezTo>
                    <a:cubicBezTo>
                      <a:pt x="13500" y="17318"/>
                      <a:pt x="13500" y="14618"/>
                      <a:pt x="13500" y="11918"/>
                    </a:cubicBezTo>
                    <a:cubicBezTo>
                      <a:pt x="16200" y="11918"/>
                      <a:pt x="16200" y="17318"/>
                      <a:pt x="21600" y="14618"/>
                    </a:cubicBezTo>
                    <a:cubicBezTo>
                      <a:pt x="21600" y="9218"/>
                      <a:pt x="18900" y="9218"/>
                      <a:pt x="16200" y="6518"/>
                    </a:cubicBezTo>
                    <a:cubicBezTo>
                      <a:pt x="16200" y="6518"/>
                      <a:pt x="16200" y="6518"/>
                      <a:pt x="13500" y="6518"/>
                    </a:cubicBezTo>
                    <a:cubicBezTo>
                      <a:pt x="13500" y="6518"/>
                      <a:pt x="10800" y="3818"/>
                      <a:pt x="10800" y="3818"/>
                    </a:cubicBezTo>
                    <a:cubicBezTo>
                      <a:pt x="13500" y="1118"/>
                      <a:pt x="10800" y="-1582"/>
                      <a:pt x="8100" y="1118"/>
                    </a:cubicBezTo>
                    <a:cubicBezTo>
                      <a:pt x="5400" y="1118"/>
                      <a:pt x="8100" y="3818"/>
                      <a:pt x="8100" y="3818"/>
                    </a:cubicBezTo>
                    <a:cubicBezTo>
                      <a:pt x="5400" y="1118"/>
                      <a:pt x="0" y="-1582"/>
                      <a:pt x="0" y="38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7" name="Freeform 87"/>
              <p:cNvSpPr/>
              <p:nvPr/>
            </p:nvSpPr>
            <p:spPr>
              <a:xfrm>
                <a:off x="254172" y="177395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382" extrusionOk="0">
                    <a:moveTo>
                      <a:pt x="18000" y="14400"/>
                    </a:moveTo>
                    <a:cubicBezTo>
                      <a:pt x="18000" y="7200"/>
                      <a:pt x="21600" y="14400"/>
                      <a:pt x="21600" y="7200"/>
                    </a:cubicBezTo>
                    <a:cubicBezTo>
                      <a:pt x="14400" y="0"/>
                      <a:pt x="7200" y="0"/>
                      <a:pt x="0" y="0"/>
                    </a:cubicBezTo>
                    <a:cubicBezTo>
                      <a:pt x="0" y="7200"/>
                      <a:pt x="0" y="7200"/>
                      <a:pt x="0" y="7200"/>
                    </a:cubicBezTo>
                    <a:cubicBezTo>
                      <a:pt x="7200" y="14400"/>
                      <a:pt x="10800" y="21600"/>
                      <a:pt x="18000" y="14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8" name="Freeform 88"/>
              <p:cNvSpPr/>
              <p:nvPr/>
            </p:nvSpPr>
            <p:spPr>
              <a:xfrm>
                <a:off x="201036" y="276136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0800" y="7200"/>
                      <a:pt x="0" y="0"/>
                      <a:pt x="0" y="7200"/>
                    </a:cubicBezTo>
                    <a:cubicBezTo>
                      <a:pt x="0" y="7200"/>
                      <a:pt x="0" y="14400"/>
                      <a:pt x="0" y="21600"/>
                    </a:cubicBezTo>
                    <a:cubicBezTo>
                      <a:pt x="10800" y="21600"/>
                      <a:pt x="10800" y="21600"/>
                      <a:pt x="21600" y="14400"/>
                    </a:cubicBezTo>
                    <a:cubicBezTo>
                      <a:pt x="21600" y="7200"/>
                      <a:pt x="21600" y="7200"/>
                      <a:pt x="216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49" name="Freeform 89"/>
              <p:cNvSpPr/>
              <p:nvPr/>
            </p:nvSpPr>
            <p:spPr>
              <a:xfrm>
                <a:off x="198910" y="236748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069" extrusionOk="0">
                    <a:moveTo>
                      <a:pt x="21600" y="14749"/>
                    </a:moveTo>
                    <a:cubicBezTo>
                      <a:pt x="21600" y="10429"/>
                      <a:pt x="21600" y="10429"/>
                      <a:pt x="21600" y="1789"/>
                    </a:cubicBezTo>
                    <a:cubicBezTo>
                      <a:pt x="17280" y="6109"/>
                      <a:pt x="12960" y="1789"/>
                      <a:pt x="8640" y="6109"/>
                    </a:cubicBezTo>
                    <a:cubicBezTo>
                      <a:pt x="8640" y="1789"/>
                      <a:pt x="8640" y="-2531"/>
                      <a:pt x="4320" y="1789"/>
                    </a:cubicBezTo>
                    <a:cubicBezTo>
                      <a:pt x="4320" y="6109"/>
                      <a:pt x="0" y="1789"/>
                      <a:pt x="0" y="6109"/>
                    </a:cubicBezTo>
                    <a:cubicBezTo>
                      <a:pt x="4320" y="10429"/>
                      <a:pt x="4320" y="6109"/>
                      <a:pt x="4320" y="6109"/>
                    </a:cubicBezTo>
                    <a:cubicBezTo>
                      <a:pt x="4320" y="10429"/>
                      <a:pt x="0" y="10429"/>
                      <a:pt x="0" y="14749"/>
                    </a:cubicBezTo>
                    <a:cubicBezTo>
                      <a:pt x="8640" y="10429"/>
                      <a:pt x="4320" y="19069"/>
                      <a:pt x="8640" y="19069"/>
                    </a:cubicBezTo>
                    <a:cubicBezTo>
                      <a:pt x="8640" y="14749"/>
                      <a:pt x="17280" y="19069"/>
                      <a:pt x="17280" y="19069"/>
                    </a:cubicBezTo>
                    <a:cubicBezTo>
                      <a:pt x="17280" y="14749"/>
                      <a:pt x="21600" y="14749"/>
                      <a:pt x="21600" y="147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0" name="Freeform 90"/>
              <p:cNvSpPr/>
              <p:nvPr/>
            </p:nvSpPr>
            <p:spPr>
              <a:xfrm>
                <a:off x="309436" y="206704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13500"/>
                    </a:moveTo>
                    <a:cubicBezTo>
                      <a:pt x="0" y="13500"/>
                      <a:pt x="0" y="16200"/>
                      <a:pt x="0" y="16200"/>
                    </a:cubicBezTo>
                    <a:cubicBezTo>
                      <a:pt x="0" y="18900"/>
                      <a:pt x="3086" y="21600"/>
                      <a:pt x="6171" y="21600"/>
                    </a:cubicBezTo>
                    <a:cubicBezTo>
                      <a:pt x="6171" y="21600"/>
                      <a:pt x="6171" y="18900"/>
                      <a:pt x="9257" y="18900"/>
                    </a:cubicBezTo>
                    <a:cubicBezTo>
                      <a:pt x="6171" y="16200"/>
                      <a:pt x="3086" y="16200"/>
                      <a:pt x="6171" y="10800"/>
                    </a:cubicBezTo>
                    <a:cubicBezTo>
                      <a:pt x="9257" y="10800"/>
                      <a:pt x="12343" y="5400"/>
                      <a:pt x="15429" y="5400"/>
                    </a:cubicBezTo>
                    <a:cubicBezTo>
                      <a:pt x="21600" y="5400"/>
                      <a:pt x="21600" y="2700"/>
                      <a:pt x="21600" y="0"/>
                    </a:cubicBezTo>
                    <a:cubicBezTo>
                      <a:pt x="21600" y="0"/>
                      <a:pt x="21600" y="0"/>
                      <a:pt x="18514" y="0"/>
                    </a:cubicBezTo>
                    <a:cubicBezTo>
                      <a:pt x="18514" y="0"/>
                      <a:pt x="18514" y="0"/>
                      <a:pt x="18514" y="0"/>
                    </a:cubicBezTo>
                    <a:cubicBezTo>
                      <a:pt x="12343" y="2700"/>
                      <a:pt x="9257" y="2700"/>
                      <a:pt x="6171" y="5400"/>
                    </a:cubicBezTo>
                    <a:cubicBezTo>
                      <a:pt x="6171" y="8100"/>
                      <a:pt x="0" y="8100"/>
                      <a:pt x="3086" y="13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1" name="Freeform 91"/>
              <p:cNvSpPr/>
              <p:nvPr/>
            </p:nvSpPr>
            <p:spPr>
              <a:xfrm>
                <a:off x="308019" y="178842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514" extrusionOk="0">
                    <a:moveTo>
                      <a:pt x="0" y="8314"/>
                    </a:moveTo>
                    <a:cubicBezTo>
                      <a:pt x="0" y="15514"/>
                      <a:pt x="10800" y="8314"/>
                      <a:pt x="21600" y="8314"/>
                    </a:cubicBezTo>
                    <a:cubicBezTo>
                      <a:pt x="21600" y="-6086"/>
                      <a:pt x="0" y="1114"/>
                      <a:pt x="0" y="83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2" name="Freeform 92"/>
              <p:cNvSpPr/>
              <p:nvPr/>
            </p:nvSpPr>
            <p:spPr>
              <a:xfrm>
                <a:off x="361865" y="180857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600" extrusionOk="0">
                    <a:moveTo>
                      <a:pt x="10800" y="0"/>
                    </a:moveTo>
                    <a:cubicBezTo>
                      <a:pt x="5400" y="0"/>
                      <a:pt x="5400" y="0"/>
                      <a:pt x="0" y="7200"/>
                    </a:cubicBezTo>
                    <a:cubicBezTo>
                      <a:pt x="0" y="7200"/>
                      <a:pt x="0" y="14400"/>
                      <a:pt x="0" y="14400"/>
                    </a:cubicBezTo>
                    <a:cubicBezTo>
                      <a:pt x="10800" y="14400"/>
                      <a:pt x="16200" y="21600"/>
                      <a:pt x="21600" y="14400"/>
                    </a:cubicBezTo>
                    <a:cubicBezTo>
                      <a:pt x="21600" y="14400"/>
                      <a:pt x="21600" y="14400"/>
                      <a:pt x="21600" y="14400"/>
                    </a:cubicBezTo>
                    <a:cubicBezTo>
                      <a:pt x="21600" y="7200"/>
                      <a:pt x="16200" y="720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3" name="Freeform 93"/>
              <p:cNvSpPr/>
              <p:nvPr/>
            </p:nvSpPr>
            <p:spPr>
              <a:xfrm>
                <a:off x="90510" y="241952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10800" y="0"/>
                    </a:moveTo>
                    <a:cubicBezTo>
                      <a:pt x="5400" y="5400"/>
                      <a:pt x="5400" y="10800"/>
                      <a:pt x="0" y="10800"/>
                    </a:cubicBezTo>
                    <a:cubicBezTo>
                      <a:pt x="0" y="16200"/>
                      <a:pt x="5400" y="16200"/>
                      <a:pt x="10800" y="16200"/>
                    </a:cubicBezTo>
                    <a:cubicBezTo>
                      <a:pt x="10800" y="5400"/>
                      <a:pt x="21600" y="21600"/>
                      <a:pt x="21600" y="10800"/>
                    </a:cubicBezTo>
                    <a:cubicBezTo>
                      <a:pt x="16200" y="10800"/>
                      <a:pt x="21600" y="5400"/>
                      <a:pt x="16200" y="5400"/>
                    </a:cubicBezTo>
                    <a:cubicBezTo>
                      <a:pt x="10800" y="5400"/>
                      <a:pt x="10800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4" name="Freeform 94"/>
              <p:cNvSpPr/>
              <p:nvPr/>
            </p:nvSpPr>
            <p:spPr>
              <a:xfrm>
                <a:off x="106805" y="374618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0800" y="21600"/>
                      <a:pt x="21600" y="21600"/>
                      <a:pt x="21600" y="0"/>
                    </a:cubicBezTo>
                    <a:cubicBezTo>
                      <a:pt x="10800" y="0"/>
                      <a:pt x="10800" y="0"/>
                      <a:pt x="0" y="0"/>
                    </a:cubicBezTo>
                    <a:cubicBezTo>
                      <a:pt x="0" y="10800"/>
                      <a:pt x="0" y="10800"/>
                      <a:pt x="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5" name="Freeform 95"/>
              <p:cNvSpPr/>
              <p:nvPr/>
            </p:nvSpPr>
            <p:spPr>
              <a:xfrm>
                <a:off x="88383" y="368950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17280"/>
                    </a:moveTo>
                    <a:cubicBezTo>
                      <a:pt x="16800" y="17280"/>
                      <a:pt x="16800" y="17280"/>
                      <a:pt x="16800" y="21600"/>
                    </a:cubicBezTo>
                    <a:cubicBezTo>
                      <a:pt x="16800" y="17280"/>
                      <a:pt x="19200" y="17280"/>
                      <a:pt x="21600" y="17280"/>
                    </a:cubicBezTo>
                    <a:cubicBezTo>
                      <a:pt x="21600" y="8640"/>
                      <a:pt x="16800" y="8640"/>
                      <a:pt x="14400" y="8640"/>
                    </a:cubicBezTo>
                    <a:cubicBezTo>
                      <a:pt x="14400" y="8640"/>
                      <a:pt x="14400" y="8640"/>
                      <a:pt x="12000" y="4320"/>
                    </a:cubicBezTo>
                    <a:cubicBezTo>
                      <a:pt x="12000" y="4320"/>
                      <a:pt x="9600" y="4320"/>
                      <a:pt x="9600" y="0"/>
                    </a:cubicBezTo>
                    <a:cubicBezTo>
                      <a:pt x="7200" y="0"/>
                      <a:pt x="4800" y="0"/>
                      <a:pt x="2400" y="0"/>
                    </a:cubicBezTo>
                    <a:cubicBezTo>
                      <a:pt x="0" y="4320"/>
                      <a:pt x="0" y="4320"/>
                      <a:pt x="0" y="8640"/>
                    </a:cubicBezTo>
                    <a:cubicBezTo>
                      <a:pt x="2400" y="8640"/>
                      <a:pt x="2400" y="4320"/>
                      <a:pt x="4800" y="4320"/>
                    </a:cubicBezTo>
                    <a:cubicBezTo>
                      <a:pt x="7200" y="4320"/>
                      <a:pt x="7200" y="8640"/>
                      <a:pt x="9600" y="12960"/>
                    </a:cubicBezTo>
                    <a:cubicBezTo>
                      <a:pt x="12000" y="12960"/>
                      <a:pt x="14400" y="8640"/>
                      <a:pt x="14400" y="12960"/>
                    </a:cubicBezTo>
                    <a:cubicBezTo>
                      <a:pt x="12000" y="12960"/>
                      <a:pt x="14400" y="12960"/>
                      <a:pt x="14400" y="17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6" name="Freeform 96"/>
              <p:cNvSpPr/>
              <p:nvPr/>
            </p:nvSpPr>
            <p:spPr>
              <a:xfrm>
                <a:off x="86967" y="374618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0" y="10800"/>
                      <a:pt x="0" y="21600"/>
                    </a:cubicBezTo>
                    <a:cubicBezTo>
                      <a:pt x="10800" y="10800"/>
                      <a:pt x="10800" y="21600"/>
                      <a:pt x="21600" y="10800"/>
                    </a:cubicBezTo>
                    <a:cubicBezTo>
                      <a:pt x="21600" y="0"/>
                      <a:pt x="10800" y="1080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7" name="Freeform 98"/>
              <p:cNvSpPr/>
              <p:nvPr/>
            </p:nvSpPr>
            <p:spPr>
              <a:xfrm>
                <a:off x="91927" y="359031"/>
                <a:ext cx="81126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8" name="Freeform 99"/>
              <p:cNvSpPr/>
              <p:nvPr/>
            </p:nvSpPr>
            <p:spPr>
              <a:xfrm>
                <a:off x="95468" y="362574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59" name="Freeform 101"/>
              <p:cNvSpPr/>
              <p:nvPr/>
            </p:nvSpPr>
            <p:spPr>
              <a:xfrm>
                <a:off x="465307" y="428464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21600"/>
                    </a:moveTo>
                    <a:cubicBezTo>
                      <a:pt x="18000" y="18000"/>
                      <a:pt x="18000" y="10800"/>
                      <a:pt x="21600" y="3600"/>
                    </a:cubicBezTo>
                    <a:cubicBezTo>
                      <a:pt x="18000" y="3600"/>
                      <a:pt x="18000" y="3600"/>
                      <a:pt x="14400" y="0"/>
                    </a:cubicBezTo>
                    <a:cubicBezTo>
                      <a:pt x="14400" y="0"/>
                      <a:pt x="14400" y="0"/>
                      <a:pt x="14400" y="0"/>
                    </a:cubicBezTo>
                    <a:cubicBezTo>
                      <a:pt x="14400" y="0"/>
                      <a:pt x="10800" y="0"/>
                      <a:pt x="10800" y="0"/>
                    </a:cubicBezTo>
                    <a:cubicBezTo>
                      <a:pt x="10800" y="3600"/>
                      <a:pt x="7200" y="3600"/>
                      <a:pt x="7200" y="3600"/>
                    </a:cubicBezTo>
                    <a:cubicBezTo>
                      <a:pt x="3600" y="3600"/>
                      <a:pt x="3600" y="3600"/>
                      <a:pt x="3600" y="3600"/>
                    </a:cubicBezTo>
                    <a:cubicBezTo>
                      <a:pt x="3600" y="3600"/>
                      <a:pt x="0" y="3600"/>
                      <a:pt x="0" y="7200"/>
                    </a:cubicBezTo>
                    <a:cubicBezTo>
                      <a:pt x="0" y="7200"/>
                      <a:pt x="3600" y="3600"/>
                      <a:pt x="3600" y="7200"/>
                    </a:cubicBezTo>
                    <a:cubicBezTo>
                      <a:pt x="7200" y="7200"/>
                      <a:pt x="10800" y="10800"/>
                      <a:pt x="10800" y="14400"/>
                    </a:cubicBezTo>
                    <a:cubicBezTo>
                      <a:pt x="14400" y="14400"/>
                      <a:pt x="14400" y="14400"/>
                      <a:pt x="14400" y="18000"/>
                    </a:cubicBezTo>
                    <a:cubicBezTo>
                      <a:pt x="14400" y="18000"/>
                      <a:pt x="14400" y="21600"/>
                      <a:pt x="144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0" name="Freeform 103"/>
              <p:cNvSpPr/>
              <p:nvPr/>
            </p:nvSpPr>
            <p:spPr>
              <a:xfrm>
                <a:off x="428465" y="319985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600" extrusionOk="0">
                    <a:moveTo>
                      <a:pt x="21600" y="0"/>
                    </a:moveTo>
                    <a:cubicBezTo>
                      <a:pt x="10800" y="0"/>
                      <a:pt x="0" y="0"/>
                      <a:pt x="0" y="10800"/>
                    </a:cubicBezTo>
                    <a:cubicBezTo>
                      <a:pt x="10800" y="10800"/>
                      <a:pt x="10800" y="21600"/>
                      <a:pt x="21600" y="10800"/>
                    </a:cubicBezTo>
                    <a:cubicBezTo>
                      <a:pt x="10800" y="108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1" name="Freeform 106"/>
              <p:cNvSpPr/>
              <p:nvPr/>
            </p:nvSpPr>
            <p:spPr>
              <a:xfrm>
                <a:off x="336360" y="222290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1600"/>
                      <a:pt x="0" y="21600"/>
                      <a:pt x="21600" y="21600"/>
                    </a:cubicBezTo>
                    <a:cubicBezTo>
                      <a:pt x="21600" y="0"/>
                      <a:pt x="0" y="2160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2" name="Freeform 109"/>
              <p:cNvSpPr/>
              <p:nvPr/>
            </p:nvSpPr>
            <p:spPr>
              <a:xfrm>
                <a:off x="244255" y="254173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000" y="3600"/>
                      <a:pt x="10800" y="5400"/>
                      <a:pt x="10800" y="10800"/>
                    </a:cubicBezTo>
                    <a:cubicBezTo>
                      <a:pt x="10800" y="10800"/>
                      <a:pt x="14400" y="12600"/>
                      <a:pt x="14400" y="12600"/>
                    </a:cubicBezTo>
                    <a:cubicBezTo>
                      <a:pt x="10800" y="14400"/>
                      <a:pt x="10800" y="18000"/>
                      <a:pt x="7200" y="19800"/>
                    </a:cubicBezTo>
                    <a:cubicBezTo>
                      <a:pt x="0" y="21600"/>
                      <a:pt x="3600" y="14400"/>
                      <a:pt x="0" y="14400"/>
                    </a:cubicBezTo>
                    <a:cubicBezTo>
                      <a:pt x="0" y="16200"/>
                      <a:pt x="0" y="18000"/>
                      <a:pt x="0" y="19800"/>
                    </a:cubicBezTo>
                    <a:cubicBezTo>
                      <a:pt x="0" y="19800"/>
                      <a:pt x="0" y="21600"/>
                      <a:pt x="0" y="21600"/>
                    </a:cubicBezTo>
                    <a:cubicBezTo>
                      <a:pt x="0" y="19800"/>
                      <a:pt x="3600" y="21600"/>
                      <a:pt x="3600" y="21600"/>
                    </a:cubicBezTo>
                    <a:cubicBezTo>
                      <a:pt x="7200" y="21600"/>
                      <a:pt x="7200" y="19800"/>
                      <a:pt x="10800" y="19800"/>
                    </a:cubicBezTo>
                    <a:cubicBezTo>
                      <a:pt x="10800" y="19800"/>
                      <a:pt x="14400" y="19800"/>
                      <a:pt x="14400" y="19800"/>
                    </a:cubicBezTo>
                    <a:cubicBezTo>
                      <a:pt x="18000" y="18000"/>
                      <a:pt x="18000" y="14400"/>
                      <a:pt x="18000" y="14400"/>
                    </a:cubicBezTo>
                    <a:cubicBezTo>
                      <a:pt x="21600" y="12600"/>
                      <a:pt x="21600" y="16200"/>
                      <a:pt x="21600" y="16200"/>
                    </a:cubicBezTo>
                    <a:cubicBezTo>
                      <a:pt x="21600" y="14400"/>
                      <a:pt x="21600" y="12600"/>
                      <a:pt x="21600" y="10800"/>
                    </a:cubicBezTo>
                    <a:cubicBezTo>
                      <a:pt x="21600" y="10800"/>
                      <a:pt x="18000" y="9000"/>
                      <a:pt x="14400" y="9000"/>
                    </a:cubicBezTo>
                    <a:cubicBezTo>
                      <a:pt x="14400" y="3600"/>
                      <a:pt x="21600" y="5400"/>
                      <a:pt x="21600" y="1800"/>
                    </a:cubicBezTo>
                    <a:cubicBezTo>
                      <a:pt x="2160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3" name="Freeform 111"/>
              <p:cNvSpPr/>
              <p:nvPr/>
            </p:nvSpPr>
            <p:spPr>
              <a:xfrm>
                <a:off x="413153" y="372493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600" h="21600" extrusionOk="0">
                    <a:moveTo>
                      <a:pt x="4800" y="0"/>
                    </a:moveTo>
                    <a:cubicBezTo>
                      <a:pt x="-6000" y="7200"/>
                      <a:pt x="4800" y="7200"/>
                      <a:pt x="4800" y="14400"/>
                    </a:cubicBezTo>
                    <a:cubicBezTo>
                      <a:pt x="4800" y="21600"/>
                      <a:pt x="15600" y="21600"/>
                      <a:pt x="15600" y="21600"/>
                    </a:cubicBezTo>
                    <a:cubicBezTo>
                      <a:pt x="15600" y="7200"/>
                      <a:pt x="15600" y="14400"/>
                      <a:pt x="15600" y="7200"/>
                    </a:cubicBezTo>
                    <a:cubicBezTo>
                      <a:pt x="4800" y="7200"/>
                      <a:pt x="4800" y="0"/>
                      <a:pt x="4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4" name="Freeform 112"/>
              <p:cNvSpPr/>
              <p:nvPr/>
            </p:nvSpPr>
            <p:spPr>
              <a:xfrm>
                <a:off x="276137" y="235043"/>
                <a:ext cx="81126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7200"/>
                      <a:pt x="0" y="21600"/>
                      <a:pt x="14400" y="21600"/>
                    </a:cubicBezTo>
                    <a:cubicBezTo>
                      <a:pt x="14400" y="21600"/>
                      <a:pt x="7200" y="14400"/>
                      <a:pt x="14400" y="14400"/>
                    </a:cubicBezTo>
                    <a:cubicBezTo>
                      <a:pt x="14400" y="7200"/>
                      <a:pt x="21600" y="14400"/>
                      <a:pt x="21600" y="7200"/>
                    </a:cubicBezTo>
                    <a:cubicBezTo>
                      <a:pt x="21600" y="0"/>
                      <a:pt x="720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5" name="Freeform 119"/>
              <p:cNvSpPr/>
              <p:nvPr/>
            </p:nvSpPr>
            <p:spPr>
              <a:xfrm>
                <a:off x="187574" y="171190"/>
                <a:ext cx="81127" cy="81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3500" extrusionOk="0">
                    <a:moveTo>
                      <a:pt x="21600" y="2700"/>
                    </a:moveTo>
                    <a:cubicBezTo>
                      <a:pt x="16200" y="2700"/>
                      <a:pt x="5400" y="-8100"/>
                      <a:pt x="0" y="13500"/>
                    </a:cubicBezTo>
                    <a:cubicBezTo>
                      <a:pt x="10800" y="2700"/>
                      <a:pt x="16200" y="13500"/>
                      <a:pt x="16200" y="13500"/>
                    </a:cubicBezTo>
                    <a:cubicBezTo>
                      <a:pt x="21600" y="13500"/>
                      <a:pt x="21600" y="13500"/>
                      <a:pt x="21600" y="2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666" name="Freeform 120"/>
              <p:cNvSpPr/>
              <p:nvPr/>
            </p:nvSpPr>
            <p:spPr>
              <a:xfrm>
                <a:off x="189778" y="210246"/>
                <a:ext cx="81127" cy="811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9600" h="21600" extrusionOk="0">
                    <a:moveTo>
                      <a:pt x="9600" y="21600"/>
                    </a:moveTo>
                    <a:cubicBezTo>
                      <a:pt x="9600" y="10800"/>
                      <a:pt x="9600" y="10800"/>
                      <a:pt x="9600" y="0"/>
                    </a:cubicBezTo>
                    <a:cubicBezTo>
                      <a:pt x="9600" y="0"/>
                      <a:pt x="-12000" y="10800"/>
                      <a:pt x="9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4823" tIns="454823" rIns="454823" bIns="454823" numCol="1" anchor="t">
                <a:noAutofit/>
              </a:bodyPr>
              <a:lstStyle/>
              <a:p>
                <a:pPr defTabSz="3463435" latinLnBrk="0" hangingPunct="0">
                  <a:defRPr sz="7400"/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  <p:sp>
          <p:nvSpPr>
            <p:cNvPr id="624" name="Freeform 7"/>
            <p:cNvSpPr/>
            <p:nvPr/>
          </p:nvSpPr>
          <p:spPr>
            <a:xfrm>
              <a:off x="5302823" y="3022111"/>
              <a:ext cx="160356" cy="147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600" extrusionOk="0">
                  <a:moveTo>
                    <a:pt x="3663" y="12380"/>
                  </a:moveTo>
                  <a:cubicBezTo>
                    <a:pt x="2199" y="12380"/>
                    <a:pt x="2199" y="12380"/>
                    <a:pt x="2199" y="12380"/>
                  </a:cubicBezTo>
                  <a:cubicBezTo>
                    <a:pt x="978" y="12380"/>
                    <a:pt x="2" y="11722"/>
                    <a:pt x="2" y="10405"/>
                  </a:cubicBezTo>
                  <a:cubicBezTo>
                    <a:pt x="2" y="9483"/>
                    <a:pt x="-120" y="6190"/>
                    <a:pt x="1344" y="6190"/>
                  </a:cubicBezTo>
                  <a:cubicBezTo>
                    <a:pt x="1588" y="6190"/>
                    <a:pt x="2809" y="7244"/>
                    <a:pt x="4273" y="7244"/>
                  </a:cubicBezTo>
                  <a:cubicBezTo>
                    <a:pt x="4761" y="7244"/>
                    <a:pt x="5249" y="7112"/>
                    <a:pt x="5738" y="6849"/>
                  </a:cubicBezTo>
                  <a:cubicBezTo>
                    <a:pt x="5738" y="7112"/>
                    <a:pt x="5738" y="7507"/>
                    <a:pt x="5738" y="7771"/>
                  </a:cubicBezTo>
                  <a:cubicBezTo>
                    <a:pt x="5738" y="8824"/>
                    <a:pt x="5982" y="9878"/>
                    <a:pt x="6592" y="10800"/>
                  </a:cubicBezTo>
                  <a:cubicBezTo>
                    <a:pt x="5494" y="10800"/>
                    <a:pt x="4395" y="11327"/>
                    <a:pt x="3663" y="12380"/>
                  </a:cubicBezTo>
                  <a:close/>
                  <a:moveTo>
                    <a:pt x="4273" y="6190"/>
                  </a:moveTo>
                  <a:cubicBezTo>
                    <a:pt x="2687" y="6190"/>
                    <a:pt x="1344" y="4741"/>
                    <a:pt x="1344" y="3029"/>
                  </a:cubicBezTo>
                  <a:cubicBezTo>
                    <a:pt x="1344" y="1317"/>
                    <a:pt x="2687" y="0"/>
                    <a:pt x="4273" y="0"/>
                  </a:cubicBezTo>
                  <a:cubicBezTo>
                    <a:pt x="5860" y="0"/>
                    <a:pt x="7080" y="1317"/>
                    <a:pt x="7080" y="3029"/>
                  </a:cubicBezTo>
                  <a:cubicBezTo>
                    <a:pt x="7080" y="4741"/>
                    <a:pt x="5860" y="6190"/>
                    <a:pt x="4273" y="6190"/>
                  </a:cubicBezTo>
                  <a:close/>
                  <a:moveTo>
                    <a:pt x="15622" y="21600"/>
                  </a:moveTo>
                  <a:cubicBezTo>
                    <a:pt x="5860" y="21600"/>
                    <a:pt x="5860" y="21600"/>
                    <a:pt x="5860" y="21600"/>
                  </a:cubicBezTo>
                  <a:cubicBezTo>
                    <a:pt x="4029" y="21600"/>
                    <a:pt x="2809" y="20415"/>
                    <a:pt x="2809" y="18439"/>
                  </a:cubicBezTo>
                  <a:cubicBezTo>
                    <a:pt x="2809" y="15805"/>
                    <a:pt x="3419" y="11590"/>
                    <a:pt x="6714" y="11590"/>
                  </a:cubicBezTo>
                  <a:cubicBezTo>
                    <a:pt x="7080" y="11590"/>
                    <a:pt x="8422" y="13302"/>
                    <a:pt x="10741" y="13302"/>
                  </a:cubicBezTo>
                  <a:cubicBezTo>
                    <a:pt x="12938" y="13302"/>
                    <a:pt x="14280" y="11590"/>
                    <a:pt x="14646" y="11590"/>
                  </a:cubicBezTo>
                  <a:cubicBezTo>
                    <a:pt x="17941" y="11590"/>
                    <a:pt x="18551" y="15805"/>
                    <a:pt x="18551" y="18439"/>
                  </a:cubicBezTo>
                  <a:cubicBezTo>
                    <a:pt x="18551" y="20415"/>
                    <a:pt x="17331" y="21600"/>
                    <a:pt x="15622" y="21600"/>
                  </a:cubicBezTo>
                  <a:close/>
                  <a:moveTo>
                    <a:pt x="10741" y="12380"/>
                  </a:moveTo>
                  <a:cubicBezTo>
                    <a:pt x="8300" y="12380"/>
                    <a:pt x="6348" y="10273"/>
                    <a:pt x="6348" y="7771"/>
                  </a:cubicBezTo>
                  <a:cubicBezTo>
                    <a:pt x="6348" y="5137"/>
                    <a:pt x="8300" y="3029"/>
                    <a:pt x="10741" y="3029"/>
                  </a:cubicBezTo>
                  <a:cubicBezTo>
                    <a:pt x="13060" y="3029"/>
                    <a:pt x="15012" y="5137"/>
                    <a:pt x="15012" y="7771"/>
                  </a:cubicBezTo>
                  <a:cubicBezTo>
                    <a:pt x="15012" y="10273"/>
                    <a:pt x="13060" y="12380"/>
                    <a:pt x="10741" y="12380"/>
                  </a:cubicBezTo>
                  <a:close/>
                  <a:moveTo>
                    <a:pt x="17087" y="6190"/>
                  </a:moveTo>
                  <a:cubicBezTo>
                    <a:pt x="15500" y="6190"/>
                    <a:pt x="14280" y="4741"/>
                    <a:pt x="14280" y="3029"/>
                  </a:cubicBezTo>
                  <a:cubicBezTo>
                    <a:pt x="14280" y="1317"/>
                    <a:pt x="15500" y="0"/>
                    <a:pt x="17087" y="0"/>
                  </a:cubicBezTo>
                  <a:cubicBezTo>
                    <a:pt x="18673" y="0"/>
                    <a:pt x="20016" y="1317"/>
                    <a:pt x="20016" y="3029"/>
                  </a:cubicBezTo>
                  <a:cubicBezTo>
                    <a:pt x="20016" y="4741"/>
                    <a:pt x="18673" y="6190"/>
                    <a:pt x="17087" y="6190"/>
                  </a:cubicBezTo>
                  <a:close/>
                  <a:moveTo>
                    <a:pt x="19283" y="12380"/>
                  </a:moveTo>
                  <a:cubicBezTo>
                    <a:pt x="17697" y="12380"/>
                    <a:pt x="17697" y="12380"/>
                    <a:pt x="17697" y="12380"/>
                  </a:cubicBezTo>
                  <a:cubicBezTo>
                    <a:pt x="16965" y="11327"/>
                    <a:pt x="15988" y="10800"/>
                    <a:pt x="14768" y="10800"/>
                  </a:cubicBezTo>
                  <a:cubicBezTo>
                    <a:pt x="15378" y="9878"/>
                    <a:pt x="15744" y="8824"/>
                    <a:pt x="15744" y="7771"/>
                  </a:cubicBezTo>
                  <a:cubicBezTo>
                    <a:pt x="15744" y="7507"/>
                    <a:pt x="15622" y="7112"/>
                    <a:pt x="15622" y="6849"/>
                  </a:cubicBezTo>
                  <a:cubicBezTo>
                    <a:pt x="16111" y="7112"/>
                    <a:pt x="16599" y="7244"/>
                    <a:pt x="17087" y="7244"/>
                  </a:cubicBezTo>
                  <a:cubicBezTo>
                    <a:pt x="18673" y="7244"/>
                    <a:pt x="19772" y="6190"/>
                    <a:pt x="20016" y="6190"/>
                  </a:cubicBezTo>
                  <a:cubicBezTo>
                    <a:pt x="21480" y="6190"/>
                    <a:pt x="21480" y="9483"/>
                    <a:pt x="21480" y="10405"/>
                  </a:cubicBezTo>
                  <a:cubicBezTo>
                    <a:pt x="21480" y="11722"/>
                    <a:pt x="20382" y="12380"/>
                    <a:pt x="19283" y="123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54823" tIns="454823" rIns="454823" bIns="454823"/>
            <a:lstStyle/>
            <a:p>
              <a:pPr defTabSz="3463435" latinLnBrk="0" hangingPunct="0">
                <a:defRPr sz="700"/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</p:grpSp>
      <p:sp>
        <p:nvSpPr>
          <p:cNvPr id="570" name="线条"/>
          <p:cNvSpPr/>
          <p:nvPr/>
        </p:nvSpPr>
        <p:spPr>
          <a:xfrm flipV="1">
            <a:off x="5641825" y="4832482"/>
            <a:ext cx="0" cy="1087412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  <a:custDash>
              <a:ds d="100000" sp="200000"/>
            </a:custDash>
          </a:ln>
          <a:effectLst>
            <a:outerShdw blurRad="38100" dist="25400" dir="5400000" rotWithShape="0">
              <a:srgbClr val="DCFFFF">
                <a:alpha val="61883"/>
              </a:srgbClr>
            </a:outerShdw>
          </a:effectLst>
        </p:spPr>
        <p:txBody>
          <a:bodyPr lIns="0" tIns="0" rIns="0" bIns="0"/>
          <a:lstStyle/>
          <a:p>
            <a:pPr defTabSz="3462400" latinLnBrk="0" hangingPunct="0">
              <a:defRPr/>
            </a:pPr>
            <a:endParaRPr sz="800" kern="0">
              <a:solidFill>
                <a:srgbClr val="001F37"/>
              </a:solidFill>
              <a:latin typeface="Gilroy" panose="00000500000000000000" pitchFamily="50" charset="0"/>
              <a:sym typeface="Gilroy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9079" y="5373067"/>
            <a:ext cx="450916" cy="437944"/>
            <a:chOff x="6154976" y="4014104"/>
            <a:chExt cx="338187" cy="328458"/>
          </a:xfrm>
        </p:grpSpPr>
        <p:grpSp>
          <p:nvGrpSpPr>
            <p:cNvPr id="500" name="组合 499"/>
            <p:cNvGrpSpPr/>
            <p:nvPr/>
          </p:nvGrpSpPr>
          <p:grpSpPr>
            <a:xfrm>
              <a:off x="6154976" y="4014104"/>
              <a:ext cx="338187" cy="328458"/>
              <a:chOff x="6996493" y="3346481"/>
              <a:chExt cx="183464" cy="178185"/>
            </a:xfrm>
          </p:grpSpPr>
          <p:sp>
            <p:nvSpPr>
              <p:cNvPr id="501" name="圆形"/>
              <p:cNvSpPr/>
              <p:nvPr/>
            </p:nvSpPr>
            <p:spPr>
              <a:xfrm>
                <a:off x="6996493" y="3346481"/>
                <a:ext cx="183464" cy="1781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37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37721" t="-19636" r="62278" b="119636"/>
                </a:path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21786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472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502" name="圆形">
                <a:extLst>
                  <a:ext uri="{FF2B5EF4-FFF2-40B4-BE49-F238E27FC236}">
                    <a16:creationId xmlns:a16="http://schemas.microsoft.com/office/drawing/2014/main" id="{030DCC3F-A3BA-606A-B35A-0EBFF6C767D8}"/>
                  </a:ext>
                </a:extLst>
              </p:cNvPr>
              <p:cNvSpPr/>
              <p:nvPr/>
            </p:nvSpPr>
            <p:spPr>
              <a:xfrm>
                <a:off x="7005829" y="3356462"/>
                <a:ext cx="163595" cy="1633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7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0"/>
              </a:gradFill>
              <a:ln w="12700" cap="flat">
                <a:noFill/>
                <a:miter lim="400000"/>
              </a:ln>
              <a:effectLst>
                <a:outerShdw blurRad="38100" dir="5400000" rotWithShape="0">
                  <a:srgbClr val="1F4EB2">
                    <a:alpha val="49000"/>
                  </a:srgbClr>
                </a:outerShdw>
              </a:effectLst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550320" latinLnBrk="0" hangingPunct="0">
                  <a:defRPr sz="16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 Medium"/>
                </a:endParaRPr>
              </a:p>
            </p:txBody>
          </p:sp>
        </p:grpSp>
        <p:sp>
          <p:nvSpPr>
            <p:cNvPr id="577" name="Freeform 6"/>
            <p:cNvSpPr/>
            <p:nvPr/>
          </p:nvSpPr>
          <p:spPr>
            <a:xfrm>
              <a:off x="6236253" y="4112491"/>
              <a:ext cx="179048" cy="132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77"/>
                  </a:moveTo>
                  <a:cubicBezTo>
                    <a:pt x="21600" y="19938"/>
                    <a:pt x="21600" y="19938"/>
                    <a:pt x="21600" y="19938"/>
                  </a:cubicBezTo>
                  <a:cubicBezTo>
                    <a:pt x="21600" y="20862"/>
                    <a:pt x="20741" y="21600"/>
                    <a:pt x="19759" y="21600"/>
                  </a:cubicBezTo>
                  <a:cubicBezTo>
                    <a:pt x="1841" y="21600"/>
                    <a:pt x="1841" y="21600"/>
                    <a:pt x="1841" y="21600"/>
                  </a:cubicBezTo>
                  <a:cubicBezTo>
                    <a:pt x="859" y="21600"/>
                    <a:pt x="0" y="20862"/>
                    <a:pt x="0" y="19938"/>
                  </a:cubicBezTo>
                  <a:cubicBezTo>
                    <a:pt x="0" y="18277"/>
                    <a:pt x="0" y="18277"/>
                    <a:pt x="0" y="18277"/>
                  </a:cubicBezTo>
                  <a:cubicBezTo>
                    <a:pt x="1841" y="18277"/>
                    <a:pt x="1841" y="18277"/>
                    <a:pt x="1841" y="18277"/>
                  </a:cubicBezTo>
                  <a:cubicBezTo>
                    <a:pt x="19759" y="18277"/>
                    <a:pt x="19759" y="18277"/>
                    <a:pt x="19759" y="18277"/>
                  </a:cubicBezTo>
                  <a:lnTo>
                    <a:pt x="21600" y="18277"/>
                  </a:lnTo>
                  <a:close/>
                  <a:moveTo>
                    <a:pt x="2945" y="14585"/>
                  </a:moveTo>
                  <a:cubicBezTo>
                    <a:pt x="2945" y="2585"/>
                    <a:pt x="2945" y="2585"/>
                    <a:pt x="2945" y="2585"/>
                  </a:cubicBezTo>
                  <a:cubicBezTo>
                    <a:pt x="2945" y="1108"/>
                    <a:pt x="3682" y="0"/>
                    <a:pt x="4664" y="0"/>
                  </a:cubicBezTo>
                  <a:cubicBezTo>
                    <a:pt x="16936" y="0"/>
                    <a:pt x="16936" y="0"/>
                    <a:pt x="16936" y="0"/>
                  </a:cubicBezTo>
                  <a:cubicBezTo>
                    <a:pt x="17918" y="0"/>
                    <a:pt x="18655" y="1108"/>
                    <a:pt x="18655" y="2585"/>
                  </a:cubicBezTo>
                  <a:cubicBezTo>
                    <a:pt x="18655" y="14585"/>
                    <a:pt x="18655" y="14585"/>
                    <a:pt x="18655" y="14585"/>
                  </a:cubicBezTo>
                  <a:cubicBezTo>
                    <a:pt x="18655" y="16062"/>
                    <a:pt x="17918" y="17169"/>
                    <a:pt x="16936" y="17169"/>
                  </a:cubicBezTo>
                  <a:cubicBezTo>
                    <a:pt x="4664" y="17169"/>
                    <a:pt x="4664" y="17169"/>
                    <a:pt x="4664" y="17169"/>
                  </a:cubicBezTo>
                  <a:cubicBezTo>
                    <a:pt x="3682" y="17169"/>
                    <a:pt x="2945" y="16062"/>
                    <a:pt x="2945" y="14585"/>
                  </a:cubicBezTo>
                  <a:close/>
                  <a:moveTo>
                    <a:pt x="4295" y="14585"/>
                  </a:moveTo>
                  <a:cubicBezTo>
                    <a:pt x="4295" y="14769"/>
                    <a:pt x="4541" y="15138"/>
                    <a:pt x="4664" y="15138"/>
                  </a:cubicBezTo>
                  <a:cubicBezTo>
                    <a:pt x="16936" y="15138"/>
                    <a:pt x="16936" y="15138"/>
                    <a:pt x="16936" y="15138"/>
                  </a:cubicBezTo>
                  <a:cubicBezTo>
                    <a:pt x="17059" y="15138"/>
                    <a:pt x="17305" y="14769"/>
                    <a:pt x="17305" y="14585"/>
                  </a:cubicBezTo>
                  <a:cubicBezTo>
                    <a:pt x="17305" y="2585"/>
                    <a:pt x="17305" y="2585"/>
                    <a:pt x="17305" y="2585"/>
                  </a:cubicBezTo>
                  <a:cubicBezTo>
                    <a:pt x="17305" y="2400"/>
                    <a:pt x="17059" y="2031"/>
                    <a:pt x="16936" y="2031"/>
                  </a:cubicBezTo>
                  <a:cubicBezTo>
                    <a:pt x="4664" y="2031"/>
                    <a:pt x="4664" y="2031"/>
                    <a:pt x="4664" y="2031"/>
                  </a:cubicBezTo>
                  <a:cubicBezTo>
                    <a:pt x="4541" y="2031"/>
                    <a:pt x="4295" y="2400"/>
                    <a:pt x="4295" y="2585"/>
                  </a:cubicBezTo>
                  <a:lnTo>
                    <a:pt x="4295" y="14585"/>
                  </a:lnTo>
                  <a:close/>
                  <a:moveTo>
                    <a:pt x="11905" y="19754"/>
                  </a:moveTo>
                  <a:cubicBezTo>
                    <a:pt x="11905" y="19569"/>
                    <a:pt x="11782" y="19385"/>
                    <a:pt x="11659" y="19385"/>
                  </a:cubicBezTo>
                  <a:cubicBezTo>
                    <a:pt x="9941" y="19385"/>
                    <a:pt x="9941" y="19385"/>
                    <a:pt x="9941" y="19385"/>
                  </a:cubicBezTo>
                  <a:cubicBezTo>
                    <a:pt x="9818" y="19385"/>
                    <a:pt x="9695" y="19569"/>
                    <a:pt x="9695" y="19754"/>
                  </a:cubicBezTo>
                  <a:cubicBezTo>
                    <a:pt x="9695" y="19754"/>
                    <a:pt x="9818" y="19938"/>
                    <a:pt x="9941" y="19938"/>
                  </a:cubicBezTo>
                  <a:cubicBezTo>
                    <a:pt x="11659" y="19938"/>
                    <a:pt x="11659" y="19938"/>
                    <a:pt x="11659" y="19938"/>
                  </a:cubicBezTo>
                  <a:cubicBezTo>
                    <a:pt x="11782" y="19938"/>
                    <a:pt x="11905" y="19754"/>
                    <a:pt x="11905" y="1975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54823" tIns="454823" rIns="454823" bIns="454823"/>
            <a:lstStyle/>
            <a:p>
              <a:pPr defTabSz="3463435" latinLnBrk="0" hangingPunct="0">
                <a:defRPr sz="7400"/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</p:grpSp>
      <p:pic>
        <p:nvPicPr>
          <p:cNvPr id="578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91311" y="5526759"/>
            <a:ext cx="199968" cy="17207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" name="组合 11"/>
          <p:cNvGrpSpPr/>
          <p:nvPr/>
        </p:nvGrpSpPr>
        <p:grpSpPr>
          <a:xfrm>
            <a:off x="6782999" y="5376868"/>
            <a:ext cx="450916" cy="437944"/>
            <a:chOff x="6154976" y="3658461"/>
            <a:chExt cx="338187" cy="328458"/>
          </a:xfrm>
        </p:grpSpPr>
        <p:sp>
          <p:nvSpPr>
            <p:cNvPr id="495" name="圆形"/>
            <p:cNvSpPr/>
            <p:nvPr/>
          </p:nvSpPr>
          <p:spPr>
            <a:xfrm>
              <a:off x="6154976" y="3658461"/>
              <a:ext cx="338187" cy="32845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37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472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496" name="圆形">
              <a:extLst>
                <a:ext uri="{FF2B5EF4-FFF2-40B4-BE49-F238E27FC236}">
                  <a16:creationId xmlns:a16="http://schemas.microsoft.com/office/drawing/2014/main" id="{030DCC3F-A3BA-606A-B35A-0EBFF6C767D8}"/>
                </a:ext>
              </a:extLst>
            </p:cNvPr>
            <p:cNvSpPr/>
            <p:nvPr/>
          </p:nvSpPr>
          <p:spPr>
            <a:xfrm>
              <a:off x="6172185" y="3676860"/>
              <a:ext cx="301562" cy="30110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7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8100000" scaled="0"/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49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550320" latinLnBrk="0" hangingPunct="0"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Gilroy Medium"/>
                </a:defRPr>
              </a:pPr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 Medium"/>
              </a:endParaRPr>
            </a:p>
          </p:txBody>
        </p:sp>
        <p:pic>
          <p:nvPicPr>
            <p:cNvPr id="579" name="图像" descr="图像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2107" y="3751593"/>
              <a:ext cx="149976" cy="149994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580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2510" y="5526759"/>
            <a:ext cx="205061" cy="177164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矩形 216"/>
          <p:cNvSpPr/>
          <p:nvPr/>
        </p:nvSpPr>
        <p:spPr>
          <a:xfrm>
            <a:off x="9624937" y="5268285"/>
            <a:ext cx="1370441" cy="7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  <a:ea typeface="微软雅黑" panose="020B0503020204020204" pitchFamily="34" charset="-122"/>
                <a:sym typeface="+mn-ea"/>
              </a:rPr>
              <a:t>파트너와 함께 </a:t>
            </a:r>
            <a:r>
              <a:rPr lang="en-US" altLang="zh-CN" sz="1600" dirty="0">
                <a:solidFill>
                  <a:srgbClr val="001F37"/>
                </a:solidFill>
                <a:latin typeface="Gilroy-Bold" panose="00000800000000000000" pitchFamily="50" charset="0"/>
                <a:ea typeface="微软雅黑" panose="020B0503020204020204" pitchFamily="34" charset="-122"/>
                <a:sym typeface="+mn-ea"/>
              </a:rPr>
              <a:t>180</a:t>
            </a:r>
            <a:r>
              <a:rPr lang="en-US" altLang="zh-CN" sz="1333" b="1" dirty="0">
                <a:solidFill>
                  <a:srgbClr val="001F37"/>
                </a:solidFill>
                <a:latin typeface="Gilroy-Bold" panose="00000800000000000000" pitchFamily="50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  <a:ea typeface="微软雅黑" panose="020B0503020204020204" pitchFamily="34" charset="-122"/>
                <a:sym typeface="+mn-ea"/>
              </a:rPr>
              <a:t>이상의</a:t>
            </a:r>
            <a:endParaRPr lang="en-US" altLang="ko-KR" sz="1333" dirty="0">
              <a:solidFill>
                <a:srgbClr val="001F37"/>
              </a:solidFill>
              <a:latin typeface="Gilroy" panose="00000500000000000000" pitchFamily="50" charset="0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  <a:ea typeface="微软雅黑" panose="020B0503020204020204" pitchFamily="34" charset="-122"/>
                <a:sym typeface="+mn-ea"/>
              </a:rPr>
              <a:t>공동 솔루션</a:t>
            </a:r>
          </a:p>
        </p:txBody>
      </p:sp>
      <p:sp>
        <p:nvSpPr>
          <p:cNvPr id="420" name="矩形 419"/>
          <p:cNvSpPr/>
          <p:nvPr/>
        </p:nvSpPr>
        <p:spPr>
          <a:xfrm>
            <a:off x="659131" y="2114303"/>
            <a:ext cx="1208824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ko-KR" altLang="en-US" sz="1600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</a:rPr>
              <a:t>파트너</a:t>
            </a:r>
            <a:endParaRPr lang="en-US" altLang="zh-CN" sz="1600" b="1" dirty="0">
              <a:gradFill flip="none" rotWithShape="1">
                <a:gsLst>
                  <a:gs pos="0">
                    <a:srgbClr val="2F68CF"/>
                  </a:gs>
                  <a:gs pos="50000">
                    <a:srgbClr val="5893F1"/>
                  </a:gs>
                  <a:gs pos="100000">
                    <a:srgbClr val="0AB898"/>
                  </a:gs>
                </a:gsLst>
                <a:lin ang="2700000" scaled="1"/>
                <a:tileRect/>
              </a:gradFill>
              <a:effectLst>
                <a:reflection blurRad="190500" stA="37000" endPos="45500" dist="12700" dir="5400000" sy="-100000" algn="bl" rotWithShape="0"/>
              </a:effectLst>
              <a:latin typeface="Gilroy-Bold" panose="00000800000000000000" pitchFamily="50" charset="0"/>
              <a:cs typeface="+mn-ea"/>
            </a:endParaRPr>
          </a:p>
        </p:txBody>
      </p:sp>
      <p:sp>
        <p:nvSpPr>
          <p:cNvPr id="421" name="矩形 420"/>
          <p:cNvSpPr/>
          <p:nvPr/>
        </p:nvSpPr>
        <p:spPr>
          <a:xfrm>
            <a:off x="696661" y="3987769"/>
            <a:ext cx="1336518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ko-KR" altLang="en-US" sz="1600" b="1" dirty="0" err="1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</a:rPr>
              <a:t>하이크비전</a:t>
            </a:r>
            <a:r>
              <a:rPr lang="ko-KR" altLang="en-US" sz="1600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</a:rPr>
              <a:t> 오픈 시스템</a:t>
            </a:r>
            <a:endParaRPr lang="en-US" altLang="zh-CN" sz="1600" b="1" dirty="0">
              <a:gradFill flip="none" rotWithShape="1">
                <a:gsLst>
                  <a:gs pos="0">
                    <a:srgbClr val="2F68CF"/>
                  </a:gs>
                  <a:gs pos="50000">
                    <a:srgbClr val="5893F1"/>
                  </a:gs>
                  <a:gs pos="100000">
                    <a:srgbClr val="0AB898"/>
                  </a:gs>
                </a:gsLst>
                <a:lin ang="2700000" scaled="1"/>
                <a:tileRect/>
              </a:gradFill>
              <a:effectLst>
                <a:reflection blurRad="190500" stA="37000" endPos="45500" dist="12700" dir="5400000" sy="-100000" algn="bl" rotWithShape="0"/>
              </a:effectLst>
              <a:latin typeface="Gilroy-Bold" panose="00000800000000000000" pitchFamily="50" charset="0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3551" y="1145369"/>
            <a:ext cx="7991727" cy="502573"/>
          </a:xfrm>
          <a:prstGeom prst="rect">
            <a:avLst/>
          </a:prstGeom>
          <a:ln w="12700">
            <a:miter lim="400000"/>
          </a:ln>
        </p:spPr>
        <p:txBody>
          <a:bodyPr wrap="square" lIns="13681" rIns="13681">
            <a:spAutoFit/>
          </a:bodyPr>
          <a:lstStyle/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개방성에 대한 우리의 접근 방식에는 리소스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,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장치 및 플랫폼을 공유하여 혁신을 강화하고 </a:t>
            </a:r>
            <a:endParaRPr lang="en-US" altLang="ko-KR" sz="1333" dirty="0">
              <a:solidFill>
                <a:srgbClr val="001F37"/>
              </a:solidFill>
              <a:latin typeface="Gilroy" panose="00000500000000000000" pitchFamily="50" charset="0"/>
            </a:endParaRPr>
          </a:p>
          <a:p>
            <a:pPr algn="ctr"/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파트너와의 상호 성공을 달성하는 것이 포함됩니다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  <a:endParaRPr lang="zh-CN" altLang="en-US" sz="13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3244507" y="3518709"/>
            <a:ext cx="48383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rgbClr val="001F37"/>
                </a:solidFill>
                <a:latin typeface="Gilroy" panose="00000500000000000000" pitchFamily="50" charset="0"/>
                <a:sym typeface="Gilroy-Bold"/>
              </a:rPr>
              <a:t>오픈 협업 리소스</a:t>
            </a:r>
          </a:p>
        </p:txBody>
      </p:sp>
      <p:sp>
        <p:nvSpPr>
          <p:cNvPr id="293" name="圆形"/>
          <p:cNvSpPr/>
          <p:nvPr/>
        </p:nvSpPr>
        <p:spPr>
          <a:xfrm>
            <a:off x="10060472" y="2407526"/>
            <a:ext cx="731056" cy="721417"/>
          </a:xfrm>
          <a:prstGeom prst="ellipse">
            <a:avLst/>
          </a:prstGeom>
          <a:gradFill flip="none" rotWithShape="1">
            <a:gsLst>
              <a:gs pos="0">
                <a:srgbClr val="001F37"/>
              </a:gs>
              <a:gs pos="37000">
                <a:srgbClr val="2A4A88"/>
              </a:gs>
              <a:gs pos="100000">
                <a:srgbClr val="001F37"/>
              </a:gs>
            </a:gsLst>
            <a:path path="circle">
              <a:fillToRect l="37721" t="-19636" r="62278" b="119636"/>
            </a:path>
          </a:gradFill>
          <a:ln w="12700" cap="flat">
            <a:noFill/>
            <a:miter lim="400000"/>
          </a:ln>
          <a:effectLst>
            <a:outerShdw blurRad="38100" dir="5400000" rotWithShape="0">
              <a:srgbClr val="1F4EB2">
                <a:alpha val="23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/>
          <a:p>
            <a:pPr defTabSz="121786"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pPr>
            <a:endParaRPr sz="472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78030" y="2593470"/>
            <a:ext cx="504940" cy="294220"/>
            <a:chOff x="7448424" y="2225614"/>
            <a:chExt cx="378705" cy="174703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7593137" y="2244064"/>
              <a:ext cx="87726" cy="79424"/>
              <a:chOff x="6559" y="5776"/>
              <a:chExt cx="268" cy="291"/>
            </a:xfrm>
            <a:grpFill/>
          </p:grpSpPr>
          <p:sp>
            <p:nvSpPr>
              <p:cNvPr id="214" name="Freeform 394"/>
              <p:cNvSpPr/>
              <p:nvPr/>
            </p:nvSpPr>
            <p:spPr bwMode="auto">
              <a:xfrm>
                <a:off x="6559" y="5776"/>
                <a:ext cx="268" cy="155"/>
              </a:xfrm>
              <a:custGeom>
                <a:avLst/>
                <a:gdLst>
                  <a:gd name="T0" fmla="*/ 27 w 133"/>
                  <a:gd name="T1" fmla="*/ 77 h 77"/>
                  <a:gd name="T2" fmla="*/ 39 w 133"/>
                  <a:gd name="T3" fmla="*/ 49 h 77"/>
                  <a:gd name="T4" fmla="*/ 39 w 133"/>
                  <a:gd name="T5" fmla="*/ 77 h 77"/>
                  <a:gd name="T6" fmla="*/ 91 w 133"/>
                  <a:gd name="T7" fmla="*/ 77 h 77"/>
                  <a:gd name="T8" fmla="*/ 91 w 133"/>
                  <a:gd name="T9" fmla="*/ 49 h 77"/>
                  <a:gd name="T10" fmla="*/ 103 w 133"/>
                  <a:gd name="T11" fmla="*/ 77 h 77"/>
                  <a:gd name="T12" fmla="*/ 125 w 133"/>
                  <a:gd name="T13" fmla="*/ 77 h 77"/>
                  <a:gd name="T14" fmla="*/ 133 w 133"/>
                  <a:gd name="T15" fmla="*/ 77 h 77"/>
                  <a:gd name="T16" fmla="*/ 67 w 133"/>
                  <a:gd name="T17" fmla="*/ 0 h 77"/>
                  <a:gd name="T18" fmla="*/ 0 w 133"/>
                  <a:gd name="T19" fmla="*/ 77 h 77"/>
                  <a:gd name="T20" fmla="*/ 8 w 133"/>
                  <a:gd name="T21" fmla="*/ 77 h 77"/>
                  <a:gd name="T22" fmla="*/ 27 w 133"/>
                  <a:gd name="T2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77">
                    <a:moveTo>
                      <a:pt x="27" y="77"/>
                    </a:move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33" y="34"/>
                      <a:pt x="103" y="0"/>
                      <a:pt x="67" y="0"/>
                    </a:cubicBezTo>
                    <a:cubicBezTo>
                      <a:pt x="30" y="0"/>
                      <a:pt x="0" y="34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lnTo>
                      <a:pt x="27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15" name="Freeform 395"/>
              <p:cNvSpPr/>
              <p:nvPr/>
            </p:nvSpPr>
            <p:spPr bwMode="auto">
              <a:xfrm>
                <a:off x="6578" y="5951"/>
                <a:ext cx="232" cy="117"/>
              </a:xfrm>
              <a:custGeom>
                <a:avLst/>
                <a:gdLst>
                  <a:gd name="T0" fmla="*/ 58 w 115"/>
                  <a:gd name="T1" fmla="*/ 58 h 58"/>
                  <a:gd name="T2" fmla="*/ 115 w 115"/>
                  <a:gd name="T3" fmla="*/ 0 h 58"/>
                  <a:gd name="T4" fmla="*/ 0 w 115"/>
                  <a:gd name="T5" fmla="*/ 0 h 58"/>
                  <a:gd name="T6" fmla="*/ 58 w 115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58">
                    <a:moveTo>
                      <a:pt x="58" y="58"/>
                    </a:moveTo>
                    <a:cubicBezTo>
                      <a:pt x="87" y="58"/>
                      <a:pt x="111" y="33"/>
                      <a:pt x="1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3"/>
                      <a:pt x="28" y="58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</p:grpSp>
        <p:sp>
          <p:nvSpPr>
            <p:cNvPr id="208" name="Freeform 24"/>
            <p:cNvSpPr/>
            <p:nvPr/>
          </p:nvSpPr>
          <p:spPr bwMode="auto">
            <a:xfrm>
              <a:off x="7563435" y="2329686"/>
              <a:ext cx="147648" cy="70631"/>
            </a:xfrm>
            <a:custGeom>
              <a:avLst/>
              <a:gdLst>
                <a:gd name="T0" fmla="*/ 99 w 192"/>
                <a:gd name="T1" fmla="*/ 110 h 110"/>
                <a:gd name="T2" fmla="*/ 103 w 192"/>
                <a:gd name="T3" fmla="*/ 110 h 110"/>
                <a:gd name="T4" fmla="*/ 192 w 192"/>
                <a:gd name="T5" fmla="*/ 110 h 110"/>
                <a:gd name="T6" fmla="*/ 192 w 192"/>
                <a:gd name="T7" fmla="*/ 55 h 110"/>
                <a:gd name="T8" fmla="*/ 140 w 192"/>
                <a:gd name="T9" fmla="*/ 0 h 110"/>
                <a:gd name="T10" fmla="*/ 99 w 192"/>
                <a:gd name="T11" fmla="*/ 15 h 110"/>
                <a:gd name="T12" fmla="*/ 118 w 192"/>
                <a:gd name="T13" fmla="*/ 69 h 110"/>
                <a:gd name="T14" fmla="*/ 99 w 192"/>
                <a:gd name="T15" fmla="*/ 98 h 110"/>
                <a:gd name="T16" fmla="*/ 80 w 192"/>
                <a:gd name="T17" fmla="*/ 69 h 110"/>
                <a:gd name="T18" fmla="*/ 99 w 192"/>
                <a:gd name="T19" fmla="*/ 15 h 110"/>
                <a:gd name="T20" fmla="*/ 52 w 192"/>
                <a:gd name="T21" fmla="*/ 0 h 110"/>
                <a:gd name="T22" fmla="*/ 0 w 192"/>
                <a:gd name="T23" fmla="*/ 55 h 110"/>
                <a:gd name="T24" fmla="*/ 0 w 192"/>
                <a:gd name="T25" fmla="*/ 110 h 110"/>
                <a:gd name="T26" fmla="*/ 89 w 192"/>
                <a:gd name="T27" fmla="*/ 110 h 110"/>
                <a:gd name="T28" fmla="*/ 99 w 192"/>
                <a:gd name="T2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10">
                  <a:moveTo>
                    <a:pt x="99" y="110"/>
                  </a:moveTo>
                  <a:cubicBezTo>
                    <a:pt x="103" y="110"/>
                    <a:pt x="103" y="110"/>
                    <a:pt x="103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2" y="110"/>
                    <a:pt x="192" y="55"/>
                  </a:cubicBezTo>
                  <a:cubicBezTo>
                    <a:pt x="192" y="23"/>
                    <a:pt x="164" y="8"/>
                    <a:pt x="140" y="0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8" y="8"/>
                    <a:pt x="0" y="23"/>
                    <a:pt x="0" y="5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89" y="110"/>
                    <a:pt x="89" y="110"/>
                    <a:pt x="89" y="110"/>
                  </a:cubicBezTo>
                  <a:lnTo>
                    <a:pt x="9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209" name="组合 208"/>
            <p:cNvGrpSpPr/>
            <p:nvPr/>
          </p:nvGrpSpPr>
          <p:grpSpPr>
            <a:xfrm>
              <a:off x="7448424" y="2225614"/>
              <a:ext cx="378705" cy="163315"/>
              <a:chOff x="5459309" y="1665756"/>
              <a:chExt cx="595323" cy="307718"/>
            </a:xfrm>
            <a:grpFill/>
          </p:grpSpPr>
          <p:sp>
            <p:nvSpPr>
              <p:cNvPr id="211" name="Freeform 587"/>
              <p:cNvSpPr/>
              <p:nvPr/>
            </p:nvSpPr>
            <p:spPr bwMode="auto">
              <a:xfrm>
                <a:off x="5847444" y="1787464"/>
                <a:ext cx="207188" cy="185549"/>
              </a:xfrm>
              <a:custGeom>
                <a:avLst/>
                <a:gdLst>
                  <a:gd name="T0" fmla="*/ 141 w 162"/>
                  <a:gd name="T1" fmla="*/ 17 h 145"/>
                  <a:gd name="T2" fmla="*/ 105 w 162"/>
                  <a:gd name="T3" fmla="*/ 0 h 145"/>
                  <a:gd name="T4" fmla="*/ 81 w 162"/>
                  <a:gd name="T5" fmla="*/ 9 h 145"/>
                  <a:gd name="T6" fmla="*/ 57 w 162"/>
                  <a:gd name="T7" fmla="*/ 0 h 145"/>
                  <a:gd name="T8" fmla="*/ 0 w 162"/>
                  <a:gd name="T9" fmla="*/ 56 h 145"/>
                  <a:gd name="T10" fmla="*/ 0 w 162"/>
                  <a:gd name="T11" fmla="*/ 59 h 145"/>
                  <a:gd name="T12" fmla="*/ 30 w 162"/>
                  <a:gd name="T13" fmla="*/ 109 h 145"/>
                  <a:gd name="T14" fmla="*/ 30 w 162"/>
                  <a:gd name="T15" fmla="*/ 140 h 145"/>
                  <a:gd name="T16" fmla="*/ 73 w 162"/>
                  <a:gd name="T17" fmla="*/ 145 h 145"/>
                  <a:gd name="T18" fmla="*/ 88 w 162"/>
                  <a:gd name="T19" fmla="*/ 145 h 145"/>
                  <a:gd name="T20" fmla="*/ 162 w 162"/>
                  <a:gd name="T21" fmla="*/ 118 h 145"/>
                  <a:gd name="T22" fmla="*/ 162 w 162"/>
                  <a:gd name="T23" fmla="*/ 56 h 145"/>
                  <a:gd name="T24" fmla="*/ 141 w 162"/>
                  <a:gd name="T25" fmla="*/ 1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41" y="17"/>
                    </a:move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5"/>
                      <a:pt x="0" y="20"/>
                      <a:pt x="0" y="56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16" y="69"/>
                      <a:pt x="30" y="85"/>
                      <a:pt x="30" y="109"/>
                    </a:cubicBezTo>
                    <a:cubicBezTo>
                      <a:pt x="30" y="121"/>
                      <a:pt x="30" y="132"/>
                      <a:pt x="30" y="140"/>
                    </a:cubicBezTo>
                    <a:cubicBezTo>
                      <a:pt x="40" y="143"/>
                      <a:pt x="54" y="145"/>
                      <a:pt x="73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60" y="145"/>
                      <a:pt x="162" y="118"/>
                      <a:pt x="162" y="118"/>
                    </a:cubicBezTo>
                    <a:cubicBezTo>
                      <a:pt x="162" y="118"/>
                      <a:pt x="162" y="109"/>
                      <a:pt x="162" y="56"/>
                    </a:cubicBezTo>
                    <a:cubicBezTo>
                      <a:pt x="162" y="38"/>
                      <a:pt x="153" y="26"/>
                      <a:pt x="1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12" name="Freeform 591"/>
              <p:cNvSpPr/>
              <p:nvPr/>
            </p:nvSpPr>
            <p:spPr bwMode="auto">
              <a:xfrm>
                <a:off x="5459309" y="1788465"/>
                <a:ext cx="207188" cy="185009"/>
              </a:xfrm>
              <a:custGeom>
                <a:avLst/>
                <a:gdLst>
                  <a:gd name="T0" fmla="*/ 162 w 162"/>
                  <a:gd name="T1" fmla="*/ 57 h 145"/>
                  <a:gd name="T2" fmla="*/ 162 w 162"/>
                  <a:gd name="T3" fmla="*/ 57 h 145"/>
                  <a:gd name="T4" fmla="*/ 142 w 162"/>
                  <a:gd name="T5" fmla="*/ 17 h 145"/>
                  <a:gd name="T6" fmla="*/ 105 w 162"/>
                  <a:gd name="T7" fmla="*/ 0 h 145"/>
                  <a:gd name="T8" fmla="*/ 81 w 162"/>
                  <a:gd name="T9" fmla="*/ 9 h 145"/>
                  <a:gd name="T10" fmla="*/ 57 w 162"/>
                  <a:gd name="T11" fmla="*/ 0 h 145"/>
                  <a:gd name="T12" fmla="*/ 0 w 162"/>
                  <a:gd name="T13" fmla="*/ 57 h 145"/>
                  <a:gd name="T14" fmla="*/ 0 w 162"/>
                  <a:gd name="T15" fmla="*/ 118 h 145"/>
                  <a:gd name="T16" fmla="*/ 74 w 162"/>
                  <a:gd name="T17" fmla="*/ 145 h 145"/>
                  <a:gd name="T18" fmla="*/ 88 w 162"/>
                  <a:gd name="T19" fmla="*/ 145 h 145"/>
                  <a:gd name="T20" fmla="*/ 129 w 162"/>
                  <a:gd name="T21" fmla="*/ 141 h 145"/>
                  <a:gd name="T22" fmla="*/ 129 w 162"/>
                  <a:gd name="T23" fmla="*/ 110 h 145"/>
                  <a:gd name="T24" fmla="*/ 162 w 162"/>
                  <a:gd name="T25" fmla="*/ 5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62" y="57"/>
                    </a:move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39"/>
                      <a:pt x="153" y="26"/>
                      <a:pt x="142" y="17"/>
                    </a:cubicBez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6"/>
                      <a:pt x="0" y="21"/>
                      <a:pt x="0" y="57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2" y="145"/>
                      <a:pt x="74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05" y="145"/>
                      <a:pt x="118" y="143"/>
                      <a:pt x="129" y="141"/>
                    </a:cubicBezTo>
                    <a:cubicBezTo>
                      <a:pt x="129" y="133"/>
                      <a:pt x="129" y="122"/>
                      <a:pt x="129" y="110"/>
                    </a:cubicBezTo>
                    <a:cubicBezTo>
                      <a:pt x="129" y="84"/>
                      <a:pt x="144" y="68"/>
                      <a:pt x="16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213" name="Oval 592"/>
              <p:cNvSpPr>
                <a:spLocks noChangeArrowheads="1"/>
              </p:cNvSpPr>
              <p:nvPr/>
            </p:nvSpPr>
            <p:spPr bwMode="auto">
              <a:xfrm>
                <a:off x="5513610" y="1665756"/>
                <a:ext cx="98828" cy="11379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</p:grpSp>
        <p:sp>
          <p:nvSpPr>
            <p:cNvPr id="210" name="Oval 592"/>
            <p:cNvSpPr>
              <a:spLocks noChangeArrowheads="1"/>
            </p:cNvSpPr>
            <p:nvPr/>
          </p:nvSpPr>
          <p:spPr bwMode="auto">
            <a:xfrm>
              <a:off x="7729906" y="2227055"/>
              <a:ext cx="62858" cy="6039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5646" y="4854430"/>
            <a:ext cx="1294925" cy="1148639"/>
            <a:chOff x="2680199" y="3629167"/>
            <a:chExt cx="971194" cy="861479"/>
          </a:xfrm>
        </p:grpSpPr>
        <p:grpSp>
          <p:nvGrpSpPr>
            <p:cNvPr id="9" name="组合 8"/>
            <p:cNvGrpSpPr/>
            <p:nvPr/>
          </p:nvGrpSpPr>
          <p:grpSpPr>
            <a:xfrm>
              <a:off x="3020330" y="3629167"/>
              <a:ext cx="403677" cy="403801"/>
              <a:chOff x="3137058" y="3629167"/>
              <a:chExt cx="403677" cy="403801"/>
            </a:xfrm>
          </p:grpSpPr>
          <p:sp>
            <p:nvSpPr>
              <p:cNvPr id="563" name="形状"/>
              <p:cNvSpPr/>
              <p:nvPr/>
            </p:nvSpPr>
            <p:spPr>
              <a:xfrm>
                <a:off x="3137058" y="3629167"/>
                <a:ext cx="403677" cy="403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55" extrusionOk="0">
                    <a:moveTo>
                      <a:pt x="12836" y="2"/>
                    </a:moveTo>
                    <a:cubicBezTo>
                      <a:pt x="12729" y="-11"/>
                      <a:pt x="12660" y="43"/>
                      <a:pt x="12587" y="177"/>
                    </a:cubicBezTo>
                    <a:cubicBezTo>
                      <a:pt x="12290" y="726"/>
                      <a:pt x="11966" y="1258"/>
                      <a:pt x="11658" y="1801"/>
                    </a:cubicBezTo>
                    <a:cubicBezTo>
                      <a:pt x="11544" y="2001"/>
                      <a:pt x="11418" y="2103"/>
                      <a:pt x="11153" y="2077"/>
                    </a:cubicBezTo>
                    <a:cubicBezTo>
                      <a:pt x="10691" y="2032"/>
                      <a:pt x="10221" y="2037"/>
                      <a:pt x="9760" y="2117"/>
                    </a:cubicBezTo>
                    <a:cubicBezTo>
                      <a:pt x="9552" y="2153"/>
                      <a:pt x="9430" y="2100"/>
                      <a:pt x="9316" y="1922"/>
                    </a:cubicBezTo>
                    <a:cubicBezTo>
                      <a:pt x="8967" y="1375"/>
                      <a:pt x="8590" y="844"/>
                      <a:pt x="8239" y="299"/>
                    </a:cubicBezTo>
                    <a:cubicBezTo>
                      <a:pt x="8141" y="146"/>
                      <a:pt x="8066" y="122"/>
                      <a:pt x="7903" y="198"/>
                    </a:cubicBezTo>
                    <a:cubicBezTo>
                      <a:pt x="6843" y="688"/>
                      <a:pt x="5782" y="1175"/>
                      <a:pt x="4713" y="1646"/>
                    </a:cubicBezTo>
                    <a:cubicBezTo>
                      <a:pt x="4517" y="1732"/>
                      <a:pt x="4514" y="1820"/>
                      <a:pt x="4565" y="1996"/>
                    </a:cubicBezTo>
                    <a:cubicBezTo>
                      <a:pt x="4739" y="2608"/>
                      <a:pt x="4887" y="3229"/>
                      <a:pt x="5063" y="3841"/>
                    </a:cubicBezTo>
                    <a:cubicBezTo>
                      <a:pt x="5120" y="4040"/>
                      <a:pt x="5101" y="4170"/>
                      <a:pt x="4935" y="4306"/>
                    </a:cubicBezTo>
                    <a:cubicBezTo>
                      <a:pt x="4564" y="4610"/>
                      <a:pt x="4230" y="4960"/>
                      <a:pt x="3952" y="5350"/>
                    </a:cubicBezTo>
                    <a:cubicBezTo>
                      <a:pt x="3805" y="5557"/>
                      <a:pt x="3650" y="5574"/>
                      <a:pt x="3441" y="5532"/>
                    </a:cubicBezTo>
                    <a:cubicBezTo>
                      <a:pt x="2830" y="5407"/>
                      <a:pt x="2211" y="5300"/>
                      <a:pt x="1604" y="5161"/>
                    </a:cubicBezTo>
                    <a:cubicBezTo>
                      <a:pt x="1407" y="5116"/>
                      <a:pt x="1322" y="5158"/>
                      <a:pt x="1254" y="5343"/>
                    </a:cubicBezTo>
                    <a:cubicBezTo>
                      <a:pt x="853" y="6428"/>
                      <a:pt x="449" y="7509"/>
                      <a:pt x="35" y="8589"/>
                    </a:cubicBezTo>
                    <a:cubicBezTo>
                      <a:pt x="-34" y="8770"/>
                      <a:pt x="-9" y="8862"/>
                      <a:pt x="170" y="8960"/>
                    </a:cubicBezTo>
                    <a:cubicBezTo>
                      <a:pt x="719" y="9256"/>
                      <a:pt x="1256" y="9574"/>
                      <a:pt x="1799" y="9882"/>
                    </a:cubicBezTo>
                    <a:cubicBezTo>
                      <a:pt x="2001" y="9997"/>
                      <a:pt x="2090" y="10128"/>
                      <a:pt x="2061" y="10394"/>
                    </a:cubicBezTo>
                    <a:cubicBezTo>
                      <a:pt x="2011" y="10857"/>
                      <a:pt x="2038" y="11326"/>
                      <a:pt x="2115" y="11788"/>
                    </a:cubicBezTo>
                    <a:cubicBezTo>
                      <a:pt x="2150" y="11998"/>
                      <a:pt x="2089" y="12113"/>
                      <a:pt x="1913" y="12226"/>
                    </a:cubicBezTo>
                    <a:cubicBezTo>
                      <a:pt x="1367" y="12576"/>
                      <a:pt x="837" y="12953"/>
                      <a:pt x="291" y="13303"/>
                    </a:cubicBezTo>
                    <a:cubicBezTo>
                      <a:pt x="136" y="13403"/>
                      <a:pt x="123" y="13486"/>
                      <a:pt x="197" y="13647"/>
                    </a:cubicBezTo>
                    <a:cubicBezTo>
                      <a:pt x="686" y="14708"/>
                      <a:pt x="1174" y="15770"/>
                      <a:pt x="1644" y="16839"/>
                    </a:cubicBezTo>
                    <a:cubicBezTo>
                      <a:pt x="1730" y="17035"/>
                      <a:pt x="1818" y="17031"/>
                      <a:pt x="1994" y="16980"/>
                    </a:cubicBezTo>
                    <a:cubicBezTo>
                      <a:pt x="2606" y="16806"/>
                      <a:pt x="3222" y="16651"/>
                      <a:pt x="3838" y="16489"/>
                    </a:cubicBezTo>
                    <a:cubicBezTo>
                      <a:pt x="3929" y="16465"/>
                      <a:pt x="4025" y="16454"/>
                      <a:pt x="4120" y="16435"/>
                    </a:cubicBezTo>
                    <a:cubicBezTo>
                      <a:pt x="4166" y="16489"/>
                      <a:pt x="4202" y="16532"/>
                      <a:pt x="4242" y="16576"/>
                    </a:cubicBezTo>
                    <a:cubicBezTo>
                      <a:pt x="4569" y="16944"/>
                      <a:pt x="4921" y="17288"/>
                      <a:pt x="5318" y="17573"/>
                    </a:cubicBezTo>
                    <a:cubicBezTo>
                      <a:pt x="5533" y="17728"/>
                      <a:pt x="5574" y="17884"/>
                      <a:pt x="5527" y="18112"/>
                    </a:cubicBezTo>
                    <a:cubicBezTo>
                      <a:pt x="5400" y="18723"/>
                      <a:pt x="5288" y="19342"/>
                      <a:pt x="5150" y="19950"/>
                    </a:cubicBezTo>
                    <a:cubicBezTo>
                      <a:pt x="5106" y="20145"/>
                      <a:pt x="5146" y="20232"/>
                      <a:pt x="5332" y="20301"/>
                    </a:cubicBezTo>
                    <a:cubicBezTo>
                      <a:pt x="6416" y="20701"/>
                      <a:pt x="7497" y="21106"/>
                      <a:pt x="8576" y="21520"/>
                    </a:cubicBezTo>
                    <a:cubicBezTo>
                      <a:pt x="8756" y="21589"/>
                      <a:pt x="8849" y="21565"/>
                      <a:pt x="8946" y="21385"/>
                    </a:cubicBezTo>
                    <a:cubicBezTo>
                      <a:pt x="9242" y="20836"/>
                      <a:pt x="9559" y="20297"/>
                      <a:pt x="9868" y="19755"/>
                    </a:cubicBezTo>
                    <a:cubicBezTo>
                      <a:pt x="9981" y="19556"/>
                      <a:pt x="10112" y="19451"/>
                      <a:pt x="10379" y="19479"/>
                    </a:cubicBezTo>
                    <a:cubicBezTo>
                      <a:pt x="10829" y="19527"/>
                      <a:pt x="11293" y="19534"/>
                      <a:pt x="11739" y="19445"/>
                    </a:cubicBezTo>
                    <a:cubicBezTo>
                      <a:pt x="12011" y="19391"/>
                      <a:pt x="12124" y="19509"/>
                      <a:pt x="12250" y="19701"/>
                    </a:cubicBezTo>
                    <a:cubicBezTo>
                      <a:pt x="12592" y="20224"/>
                      <a:pt x="12949" y="20731"/>
                      <a:pt x="13287" y="21257"/>
                    </a:cubicBezTo>
                    <a:cubicBezTo>
                      <a:pt x="13384" y="21409"/>
                      <a:pt x="13465" y="21434"/>
                      <a:pt x="13630" y="21358"/>
                    </a:cubicBezTo>
                    <a:cubicBezTo>
                      <a:pt x="14690" y="20868"/>
                      <a:pt x="15751" y="20381"/>
                      <a:pt x="16820" y="19910"/>
                    </a:cubicBezTo>
                    <a:cubicBezTo>
                      <a:pt x="17013" y="19825"/>
                      <a:pt x="17019" y="19738"/>
                      <a:pt x="16968" y="19560"/>
                    </a:cubicBezTo>
                    <a:cubicBezTo>
                      <a:pt x="16792" y="18948"/>
                      <a:pt x="16645" y="18327"/>
                      <a:pt x="16470" y="17715"/>
                    </a:cubicBezTo>
                    <a:cubicBezTo>
                      <a:pt x="16413" y="17517"/>
                      <a:pt x="16431" y="17386"/>
                      <a:pt x="16598" y="17250"/>
                    </a:cubicBezTo>
                    <a:cubicBezTo>
                      <a:pt x="16969" y="16946"/>
                      <a:pt x="17308" y="16601"/>
                      <a:pt x="17587" y="16213"/>
                    </a:cubicBezTo>
                    <a:cubicBezTo>
                      <a:pt x="17733" y="16009"/>
                      <a:pt x="17879" y="15980"/>
                      <a:pt x="18092" y="16024"/>
                    </a:cubicBezTo>
                    <a:cubicBezTo>
                      <a:pt x="18702" y="16151"/>
                      <a:pt x="19321" y="16263"/>
                      <a:pt x="19929" y="16401"/>
                    </a:cubicBezTo>
                    <a:cubicBezTo>
                      <a:pt x="20124" y="16446"/>
                      <a:pt x="20210" y="16406"/>
                      <a:pt x="20279" y="16219"/>
                    </a:cubicBezTo>
                    <a:cubicBezTo>
                      <a:pt x="20679" y="15135"/>
                      <a:pt x="21084" y="14053"/>
                      <a:pt x="21497" y="12973"/>
                    </a:cubicBezTo>
                    <a:cubicBezTo>
                      <a:pt x="21566" y="12793"/>
                      <a:pt x="21543" y="12701"/>
                      <a:pt x="21362" y="12603"/>
                    </a:cubicBezTo>
                    <a:cubicBezTo>
                      <a:pt x="20814" y="12306"/>
                      <a:pt x="20276" y="11982"/>
                      <a:pt x="19734" y="11674"/>
                    </a:cubicBezTo>
                    <a:cubicBezTo>
                      <a:pt x="19533" y="11559"/>
                      <a:pt x="19442" y="11429"/>
                      <a:pt x="19471" y="11162"/>
                    </a:cubicBezTo>
                    <a:cubicBezTo>
                      <a:pt x="19522" y="10699"/>
                      <a:pt x="19494" y="10229"/>
                      <a:pt x="19418" y="9768"/>
                    </a:cubicBezTo>
                    <a:cubicBezTo>
                      <a:pt x="19383" y="9559"/>
                      <a:pt x="19443" y="9443"/>
                      <a:pt x="19619" y="9330"/>
                    </a:cubicBezTo>
                    <a:cubicBezTo>
                      <a:pt x="20165" y="8980"/>
                      <a:pt x="20696" y="8603"/>
                      <a:pt x="21241" y="8252"/>
                    </a:cubicBezTo>
                    <a:cubicBezTo>
                      <a:pt x="21395" y="8154"/>
                      <a:pt x="21411" y="8078"/>
                      <a:pt x="21336" y="7916"/>
                    </a:cubicBezTo>
                    <a:cubicBezTo>
                      <a:pt x="20846" y="6855"/>
                      <a:pt x="20365" y="5793"/>
                      <a:pt x="19895" y="4723"/>
                    </a:cubicBezTo>
                    <a:cubicBezTo>
                      <a:pt x="19809" y="4528"/>
                      <a:pt x="19715" y="4525"/>
                      <a:pt x="19539" y="4575"/>
                    </a:cubicBezTo>
                    <a:cubicBezTo>
                      <a:pt x="18915" y="4753"/>
                      <a:pt x="18285" y="4905"/>
                      <a:pt x="17661" y="5080"/>
                    </a:cubicBezTo>
                    <a:cubicBezTo>
                      <a:pt x="17489" y="5128"/>
                      <a:pt x="17381" y="5103"/>
                      <a:pt x="17264" y="4959"/>
                    </a:cubicBezTo>
                    <a:cubicBezTo>
                      <a:pt x="16962" y="4585"/>
                      <a:pt x="16600" y="4263"/>
                      <a:pt x="16214" y="3983"/>
                    </a:cubicBezTo>
                    <a:cubicBezTo>
                      <a:pt x="16002" y="3828"/>
                      <a:pt x="15958" y="3674"/>
                      <a:pt x="16005" y="3444"/>
                    </a:cubicBezTo>
                    <a:cubicBezTo>
                      <a:pt x="16133" y="2833"/>
                      <a:pt x="16244" y="2220"/>
                      <a:pt x="16382" y="1612"/>
                    </a:cubicBezTo>
                    <a:cubicBezTo>
                      <a:pt x="16427" y="1417"/>
                      <a:pt x="16386" y="1330"/>
                      <a:pt x="16201" y="1262"/>
                    </a:cubicBezTo>
                    <a:cubicBezTo>
                      <a:pt x="15117" y="861"/>
                      <a:pt x="14036" y="450"/>
                      <a:pt x="12957" y="36"/>
                    </a:cubicBezTo>
                    <a:cubicBezTo>
                      <a:pt x="12912" y="19"/>
                      <a:pt x="12871" y="7"/>
                      <a:pt x="12836" y="2"/>
                    </a:cubicBezTo>
                    <a:close/>
                    <a:moveTo>
                      <a:pt x="10763" y="3787"/>
                    </a:moveTo>
                    <a:cubicBezTo>
                      <a:pt x="12551" y="3787"/>
                      <a:pt x="14345" y="4469"/>
                      <a:pt x="15709" y="5835"/>
                    </a:cubicBezTo>
                    <a:cubicBezTo>
                      <a:pt x="18438" y="8566"/>
                      <a:pt x="18438" y="12990"/>
                      <a:pt x="15709" y="15721"/>
                    </a:cubicBezTo>
                    <a:cubicBezTo>
                      <a:pt x="12980" y="18452"/>
                      <a:pt x="8552" y="18452"/>
                      <a:pt x="5823" y="15721"/>
                    </a:cubicBezTo>
                    <a:cubicBezTo>
                      <a:pt x="3094" y="12990"/>
                      <a:pt x="3094" y="8566"/>
                      <a:pt x="5823" y="5835"/>
                    </a:cubicBezTo>
                    <a:cubicBezTo>
                      <a:pt x="7188" y="4469"/>
                      <a:pt x="8975" y="3787"/>
                      <a:pt x="10763" y="3787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548AE6">
                      <a:alpha val="58000"/>
                    </a:srgbClr>
                  </a:gs>
                  <a:gs pos="89000">
                    <a:srgbClr val="6834ED">
                      <a:alpha val="6000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3462400" hangingPunct="0"/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  <p:sp>
            <p:nvSpPr>
              <p:cNvPr id="565" name="ISAPI"/>
              <p:cNvSpPr txBox="1"/>
              <p:nvPr/>
            </p:nvSpPr>
            <p:spPr>
              <a:xfrm>
                <a:off x="3256292" y="3794409"/>
                <a:ext cx="169518" cy="6160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 defTabSz="2597641">
                  <a:lnSpc>
                    <a:spcPct val="80000"/>
                  </a:lnSpc>
                  <a:defRPr sz="2500">
                    <a:solidFill>
                      <a:srgbClr val="FFFFFF"/>
                    </a:solidFill>
                  </a:defRPr>
                </a:lvl1pPr>
              </a:lstStyle>
              <a:p>
                <a:pPr defTabSz="3463435" latinLnBrk="0" hangingPunct="0">
                  <a:defRPr/>
                </a:pPr>
                <a:r>
                  <a:rPr sz="667" b="1" kern="0" dirty="0">
                    <a:solidFill>
                      <a:srgbClr val="001F37"/>
                    </a:solidFill>
                    <a:latin typeface="Gilroy" panose="00000500000000000000" pitchFamily="50" charset="0"/>
                    <a:sym typeface="Gilroy"/>
                  </a:rPr>
                  <a:t>ISAPI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680199" y="3818981"/>
              <a:ext cx="324905" cy="325005"/>
              <a:chOff x="2796927" y="3818981"/>
              <a:chExt cx="324905" cy="325005"/>
            </a:xfrm>
          </p:grpSpPr>
          <p:sp>
            <p:nvSpPr>
              <p:cNvPr id="564" name="OTAP"/>
              <p:cNvSpPr txBox="1"/>
              <p:nvPr/>
            </p:nvSpPr>
            <p:spPr>
              <a:xfrm>
                <a:off x="2863047" y="3959351"/>
                <a:ext cx="180337" cy="6160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 defTabSz="2597641">
                  <a:lnSpc>
                    <a:spcPct val="80000"/>
                  </a:lnSpc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pPr defTabSz="3463435" latinLnBrk="0" hangingPunct="0">
                  <a:defRPr/>
                </a:pPr>
                <a:r>
                  <a:rPr sz="667" b="1" kern="0" dirty="0">
                    <a:solidFill>
                      <a:srgbClr val="001F37"/>
                    </a:solidFill>
                    <a:latin typeface="Gilroy" panose="00000500000000000000" pitchFamily="50" charset="0"/>
                    <a:sym typeface="Gilroy"/>
                  </a:rPr>
                  <a:t>OTAP</a:t>
                </a:r>
              </a:p>
            </p:txBody>
          </p:sp>
          <p:sp>
            <p:nvSpPr>
              <p:cNvPr id="333" name="形状"/>
              <p:cNvSpPr/>
              <p:nvPr/>
            </p:nvSpPr>
            <p:spPr>
              <a:xfrm>
                <a:off x="2796927" y="3818981"/>
                <a:ext cx="324905" cy="325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55" extrusionOk="0">
                    <a:moveTo>
                      <a:pt x="12836" y="2"/>
                    </a:moveTo>
                    <a:cubicBezTo>
                      <a:pt x="12729" y="-11"/>
                      <a:pt x="12660" y="43"/>
                      <a:pt x="12587" y="177"/>
                    </a:cubicBezTo>
                    <a:cubicBezTo>
                      <a:pt x="12290" y="726"/>
                      <a:pt x="11966" y="1258"/>
                      <a:pt x="11658" y="1801"/>
                    </a:cubicBezTo>
                    <a:cubicBezTo>
                      <a:pt x="11544" y="2001"/>
                      <a:pt x="11418" y="2103"/>
                      <a:pt x="11153" y="2077"/>
                    </a:cubicBezTo>
                    <a:cubicBezTo>
                      <a:pt x="10691" y="2032"/>
                      <a:pt x="10221" y="2037"/>
                      <a:pt x="9760" y="2117"/>
                    </a:cubicBezTo>
                    <a:cubicBezTo>
                      <a:pt x="9552" y="2153"/>
                      <a:pt x="9430" y="2100"/>
                      <a:pt x="9316" y="1922"/>
                    </a:cubicBezTo>
                    <a:cubicBezTo>
                      <a:pt x="8967" y="1375"/>
                      <a:pt x="8590" y="844"/>
                      <a:pt x="8239" y="299"/>
                    </a:cubicBezTo>
                    <a:cubicBezTo>
                      <a:pt x="8141" y="146"/>
                      <a:pt x="8066" y="122"/>
                      <a:pt x="7903" y="198"/>
                    </a:cubicBezTo>
                    <a:cubicBezTo>
                      <a:pt x="6843" y="688"/>
                      <a:pt x="5782" y="1175"/>
                      <a:pt x="4713" y="1646"/>
                    </a:cubicBezTo>
                    <a:cubicBezTo>
                      <a:pt x="4517" y="1732"/>
                      <a:pt x="4514" y="1820"/>
                      <a:pt x="4565" y="1996"/>
                    </a:cubicBezTo>
                    <a:cubicBezTo>
                      <a:pt x="4739" y="2608"/>
                      <a:pt x="4887" y="3229"/>
                      <a:pt x="5063" y="3841"/>
                    </a:cubicBezTo>
                    <a:cubicBezTo>
                      <a:pt x="5120" y="4040"/>
                      <a:pt x="5101" y="4170"/>
                      <a:pt x="4935" y="4306"/>
                    </a:cubicBezTo>
                    <a:cubicBezTo>
                      <a:pt x="4564" y="4610"/>
                      <a:pt x="4230" y="4960"/>
                      <a:pt x="3952" y="5350"/>
                    </a:cubicBezTo>
                    <a:cubicBezTo>
                      <a:pt x="3805" y="5557"/>
                      <a:pt x="3650" y="5574"/>
                      <a:pt x="3441" y="5532"/>
                    </a:cubicBezTo>
                    <a:cubicBezTo>
                      <a:pt x="2830" y="5407"/>
                      <a:pt x="2211" y="5300"/>
                      <a:pt x="1604" y="5161"/>
                    </a:cubicBezTo>
                    <a:cubicBezTo>
                      <a:pt x="1407" y="5116"/>
                      <a:pt x="1322" y="5158"/>
                      <a:pt x="1254" y="5343"/>
                    </a:cubicBezTo>
                    <a:cubicBezTo>
                      <a:pt x="853" y="6428"/>
                      <a:pt x="449" y="7509"/>
                      <a:pt x="35" y="8589"/>
                    </a:cubicBezTo>
                    <a:cubicBezTo>
                      <a:pt x="-34" y="8770"/>
                      <a:pt x="-9" y="8862"/>
                      <a:pt x="170" y="8960"/>
                    </a:cubicBezTo>
                    <a:cubicBezTo>
                      <a:pt x="719" y="9256"/>
                      <a:pt x="1256" y="9574"/>
                      <a:pt x="1799" y="9882"/>
                    </a:cubicBezTo>
                    <a:cubicBezTo>
                      <a:pt x="2001" y="9997"/>
                      <a:pt x="2090" y="10128"/>
                      <a:pt x="2061" y="10394"/>
                    </a:cubicBezTo>
                    <a:cubicBezTo>
                      <a:pt x="2011" y="10857"/>
                      <a:pt x="2038" y="11326"/>
                      <a:pt x="2115" y="11788"/>
                    </a:cubicBezTo>
                    <a:cubicBezTo>
                      <a:pt x="2150" y="11998"/>
                      <a:pt x="2089" y="12113"/>
                      <a:pt x="1913" y="12226"/>
                    </a:cubicBezTo>
                    <a:cubicBezTo>
                      <a:pt x="1367" y="12576"/>
                      <a:pt x="837" y="12953"/>
                      <a:pt x="291" y="13303"/>
                    </a:cubicBezTo>
                    <a:cubicBezTo>
                      <a:pt x="136" y="13403"/>
                      <a:pt x="123" y="13486"/>
                      <a:pt x="197" y="13647"/>
                    </a:cubicBezTo>
                    <a:cubicBezTo>
                      <a:pt x="686" y="14708"/>
                      <a:pt x="1174" y="15770"/>
                      <a:pt x="1644" y="16839"/>
                    </a:cubicBezTo>
                    <a:cubicBezTo>
                      <a:pt x="1730" y="17035"/>
                      <a:pt x="1818" y="17031"/>
                      <a:pt x="1994" y="16980"/>
                    </a:cubicBezTo>
                    <a:cubicBezTo>
                      <a:pt x="2606" y="16806"/>
                      <a:pt x="3222" y="16651"/>
                      <a:pt x="3838" y="16489"/>
                    </a:cubicBezTo>
                    <a:cubicBezTo>
                      <a:pt x="3929" y="16465"/>
                      <a:pt x="4025" y="16454"/>
                      <a:pt x="4120" y="16435"/>
                    </a:cubicBezTo>
                    <a:cubicBezTo>
                      <a:pt x="4166" y="16489"/>
                      <a:pt x="4202" y="16532"/>
                      <a:pt x="4242" y="16576"/>
                    </a:cubicBezTo>
                    <a:cubicBezTo>
                      <a:pt x="4569" y="16944"/>
                      <a:pt x="4921" y="17288"/>
                      <a:pt x="5318" y="17573"/>
                    </a:cubicBezTo>
                    <a:cubicBezTo>
                      <a:pt x="5533" y="17728"/>
                      <a:pt x="5574" y="17884"/>
                      <a:pt x="5527" y="18112"/>
                    </a:cubicBezTo>
                    <a:cubicBezTo>
                      <a:pt x="5400" y="18723"/>
                      <a:pt x="5288" y="19342"/>
                      <a:pt x="5150" y="19950"/>
                    </a:cubicBezTo>
                    <a:cubicBezTo>
                      <a:pt x="5106" y="20145"/>
                      <a:pt x="5146" y="20232"/>
                      <a:pt x="5332" y="20301"/>
                    </a:cubicBezTo>
                    <a:cubicBezTo>
                      <a:pt x="6416" y="20701"/>
                      <a:pt x="7497" y="21106"/>
                      <a:pt x="8576" y="21520"/>
                    </a:cubicBezTo>
                    <a:cubicBezTo>
                      <a:pt x="8756" y="21589"/>
                      <a:pt x="8849" y="21565"/>
                      <a:pt x="8946" y="21385"/>
                    </a:cubicBezTo>
                    <a:cubicBezTo>
                      <a:pt x="9242" y="20836"/>
                      <a:pt x="9559" y="20297"/>
                      <a:pt x="9868" y="19755"/>
                    </a:cubicBezTo>
                    <a:cubicBezTo>
                      <a:pt x="9981" y="19556"/>
                      <a:pt x="10112" y="19451"/>
                      <a:pt x="10379" y="19479"/>
                    </a:cubicBezTo>
                    <a:cubicBezTo>
                      <a:pt x="10829" y="19527"/>
                      <a:pt x="11293" y="19534"/>
                      <a:pt x="11739" y="19445"/>
                    </a:cubicBezTo>
                    <a:cubicBezTo>
                      <a:pt x="12011" y="19391"/>
                      <a:pt x="12124" y="19509"/>
                      <a:pt x="12250" y="19701"/>
                    </a:cubicBezTo>
                    <a:cubicBezTo>
                      <a:pt x="12592" y="20224"/>
                      <a:pt x="12949" y="20731"/>
                      <a:pt x="13287" y="21257"/>
                    </a:cubicBezTo>
                    <a:cubicBezTo>
                      <a:pt x="13384" y="21409"/>
                      <a:pt x="13465" y="21434"/>
                      <a:pt x="13630" y="21358"/>
                    </a:cubicBezTo>
                    <a:cubicBezTo>
                      <a:pt x="14690" y="20868"/>
                      <a:pt x="15751" y="20381"/>
                      <a:pt x="16820" y="19910"/>
                    </a:cubicBezTo>
                    <a:cubicBezTo>
                      <a:pt x="17013" y="19825"/>
                      <a:pt x="17019" y="19738"/>
                      <a:pt x="16968" y="19560"/>
                    </a:cubicBezTo>
                    <a:cubicBezTo>
                      <a:pt x="16792" y="18948"/>
                      <a:pt x="16645" y="18327"/>
                      <a:pt x="16470" y="17715"/>
                    </a:cubicBezTo>
                    <a:cubicBezTo>
                      <a:pt x="16413" y="17517"/>
                      <a:pt x="16431" y="17386"/>
                      <a:pt x="16598" y="17250"/>
                    </a:cubicBezTo>
                    <a:cubicBezTo>
                      <a:pt x="16969" y="16946"/>
                      <a:pt x="17308" y="16601"/>
                      <a:pt x="17587" y="16213"/>
                    </a:cubicBezTo>
                    <a:cubicBezTo>
                      <a:pt x="17733" y="16009"/>
                      <a:pt x="17879" y="15980"/>
                      <a:pt x="18092" y="16024"/>
                    </a:cubicBezTo>
                    <a:cubicBezTo>
                      <a:pt x="18702" y="16151"/>
                      <a:pt x="19321" y="16263"/>
                      <a:pt x="19929" y="16401"/>
                    </a:cubicBezTo>
                    <a:cubicBezTo>
                      <a:pt x="20124" y="16446"/>
                      <a:pt x="20210" y="16406"/>
                      <a:pt x="20279" y="16219"/>
                    </a:cubicBezTo>
                    <a:cubicBezTo>
                      <a:pt x="20679" y="15135"/>
                      <a:pt x="21084" y="14053"/>
                      <a:pt x="21497" y="12973"/>
                    </a:cubicBezTo>
                    <a:cubicBezTo>
                      <a:pt x="21566" y="12793"/>
                      <a:pt x="21543" y="12701"/>
                      <a:pt x="21362" y="12603"/>
                    </a:cubicBezTo>
                    <a:cubicBezTo>
                      <a:pt x="20814" y="12306"/>
                      <a:pt x="20276" y="11982"/>
                      <a:pt x="19734" y="11674"/>
                    </a:cubicBezTo>
                    <a:cubicBezTo>
                      <a:pt x="19533" y="11559"/>
                      <a:pt x="19442" y="11429"/>
                      <a:pt x="19471" y="11162"/>
                    </a:cubicBezTo>
                    <a:cubicBezTo>
                      <a:pt x="19522" y="10699"/>
                      <a:pt x="19494" y="10229"/>
                      <a:pt x="19418" y="9768"/>
                    </a:cubicBezTo>
                    <a:cubicBezTo>
                      <a:pt x="19383" y="9559"/>
                      <a:pt x="19443" y="9443"/>
                      <a:pt x="19619" y="9330"/>
                    </a:cubicBezTo>
                    <a:cubicBezTo>
                      <a:pt x="20165" y="8980"/>
                      <a:pt x="20696" y="8603"/>
                      <a:pt x="21241" y="8252"/>
                    </a:cubicBezTo>
                    <a:cubicBezTo>
                      <a:pt x="21395" y="8154"/>
                      <a:pt x="21411" y="8078"/>
                      <a:pt x="21336" y="7916"/>
                    </a:cubicBezTo>
                    <a:cubicBezTo>
                      <a:pt x="20846" y="6855"/>
                      <a:pt x="20365" y="5793"/>
                      <a:pt x="19895" y="4723"/>
                    </a:cubicBezTo>
                    <a:cubicBezTo>
                      <a:pt x="19809" y="4528"/>
                      <a:pt x="19715" y="4525"/>
                      <a:pt x="19539" y="4575"/>
                    </a:cubicBezTo>
                    <a:cubicBezTo>
                      <a:pt x="18915" y="4753"/>
                      <a:pt x="18285" y="4905"/>
                      <a:pt x="17661" y="5080"/>
                    </a:cubicBezTo>
                    <a:cubicBezTo>
                      <a:pt x="17489" y="5128"/>
                      <a:pt x="17381" y="5103"/>
                      <a:pt x="17264" y="4959"/>
                    </a:cubicBezTo>
                    <a:cubicBezTo>
                      <a:pt x="16962" y="4585"/>
                      <a:pt x="16600" y="4263"/>
                      <a:pt x="16214" y="3983"/>
                    </a:cubicBezTo>
                    <a:cubicBezTo>
                      <a:pt x="16002" y="3828"/>
                      <a:pt x="15958" y="3674"/>
                      <a:pt x="16005" y="3444"/>
                    </a:cubicBezTo>
                    <a:cubicBezTo>
                      <a:pt x="16133" y="2833"/>
                      <a:pt x="16244" y="2220"/>
                      <a:pt x="16382" y="1612"/>
                    </a:cubicBezTo>
                    <a:cubicBezTo>
                      <a:pt x="16427" y="1417"/>
                      <a:pt x="16386" y="1330"/>
                      <a:pt x="16201" y="1262"/>
                    </a:cubicBezTo>
                    <a:cubicBezTo>
                      <a:pt x="15117" y="861"/>
                      <a:pt x="14036" y="450"/>
                      <a:pt x="12957" y="36"/>
                    </a:cubicBezTo>
                    <a:cubicBezTo>
                      <a:pt x="12912" y="19"/>
                      <a:pt x="12871" y="7"/>
                      <a:pt x="12836" y="2"/>
                    </a:cubicBezTo>
                    <a:close/>
                    <a:moveTo>
                      <a:pt x="10763" y="3787"/>
                    </a:moveTo>
                    <a:cubicBezTo>
                      <a:pt x="12551" y="3787"/>
                      <a:pt x="14345" y="4469"/>
                      <a:pt x="15709" y="5835"/>
                    </a:cubicBezTo>
                    <a:cubicBezTo>
                      <a:pt x="18438" y="8566"/>
                      <a:pt x="18438" y="12990"/>
                      <a:pt x="15709" y="15721"/>
                    </a:cubicBezTo>
                    <a:cubicBezTo>
                      <a:pt x="12980" y="18452"/>
                      <a:pt x="8552" y="18452"/>
                      <a:pt x="5823" y="15721"/>
                    </a:cubicBezTo>
                    <a:cubicBezTo>
                      <a:pt x="3094" y="12990"/>
                      <a:pt x="3094" y="8566"/>
                      <a:pt x="5823" y="5835"/>
                    </a:cubicBezTo>
                    <a:cubicBezTo>
                      <a:pt x="7188" y="4469"/>
                      <a:pt x="8975" y="3787"/>
                      <a:pt x="10763" y="3787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548AE6">
                      <a:alpha val="58000"/>
                    </a:srgbClr>
                  </a:gs>
                  <a:gs pos="89000">
                    <a:srgbClr val="6834ED">
                      <a:alpha val="6000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3462400" hangingPunct="0"/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326488" y="3933925"/>
              <a:ext cx="324905" cy="325005"/>
              <a:chOff x="3443216" y="3933925"/>
              <a:chExt cx="324905" cy="325005"/>
            </a:xfrm>
          </p:grpSpPr>
          <p:sp>
            <p:nvSpPr>
              <p:cNvPr id="567" name="HEOP"/>
              <p:cNvSpPr txBox="1"/>
              <p:nvPr/>
            </p:nvSpPr>
            <p:spPr>
              <a:xfrm>
                <a:off x="3526314" y="4082258"/>
                <a:ext cx="183945" cy="6160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 defTabSz="2597641">
                  <a:lnSpc>
                    <a:spcPct val="80000"/>
                  </a:lnSpc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pPr defTabSz="3463435" latinLnBrk="0" hangingPunct="0">
                  <a:defRPr/>
                </a:pPr>
                <a:r>
                  <a:rPr sz="667" b="1" kern="0" dirty="0">
                    <a:solidFill>
                      <a:srgbClr val="001F37"/>
                    </a:solidFill>
                    <a:latin typeface="Gilroy" panose="00000500000000000000" pitchFamily="50" charset="0"/>
                    <a:sym typeface="Gilroy"/>
                  </a:rPr>
                  <a:t>HEOP</a:t>
                </a:r>
              </a:p>
            </p:txBody>
          </p:sp>
          <p:sp>
            <p:nvSpPr>
              <p:cNvPr id="334" name="形状"/>
              <p:cNvSpPr/>
              <p:nvPr/>
            </p:nvSpPr>
            <p:spPr>
              <a:xfrm>
                <a:off x="3443216" y="3933925"/>
                <a:ext cx="324905" cy="325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55" extrusionOk="0">
                    <a:moveTo>
                      <a:pt x="12836" y="2"/>
                    </a:moveTo>
                    <a:cubicBezTo>
                      <a:pt x="12729" y="-11"/>
                      <a:pt x="12660" y="43"/>
                      <a:pt x="12587" y="177"/>
                    </a:cubicBezTo>
                    <a:cubicBezTo>
                      <a:pt x="12290" y="726"/>
                      <a:pt x="11966" y="1258"/>
                      <a:pt x="11658" y="1801"/>
                    </a:cubicBezTo>
                    <a:cubicBezTo>
                      <a:pt x="11544" y="2001"/>
                      <a:pt x="11418" y="2103"/>
                      <a:pt x="11153" y="2077"/>
                    </a:cubicBezTo>
                    <a:cubicBezTo>
                      <a:pt x="10691" y="2032"/>
                      <a:pt x="10221" y="2037"/>
                      <a:pt x="9760" y="2117"/>
                    </a:cubicBezTo>
                    <a:cubicBezTo>
                      <a:pt x="9552" y="2153"/>
                      <a:pt x="9430" y="2100"/>
                      <a:pt x="9316" y="1922"/>
                    </a:cubicBezTo>
                    <a:cubicBezTo>
                      <a:pt x="8967" y="1375"/>
                      <a:pt x="8590" y="844"/>
                      <a:pt x="8239" y="299"/>
                    </a:cubicBezTo>
                    <a:cubicBezTo>
                      <a:pt x="8141" y="146"/>
                      <a:pt x="8066" y="122"/>
                      <a:pt x="7903" y="198"/>
                    </a:cubicBezTo>
                    <a:cubicBezTo>
                      <a:pt x="6843" y="688"/>
                      <a:pt x="5782" y="1175"/>
                      <a:pt x="4713" y="1646"/>
                    </a:cubicBezTo>
                    <a:cubicBezTo>
                      <a:pt x="4517" y="1732"/>
                      <a:pt x="4514" y="1820"/>
                      <a:pt x="4565" y="1996"/>
                    </a:cubicBezTo>
                    <a:cubicBezTo>
                      <a:pt x="4739" y="2608"/>
                      <a:pt x="4887" y="3229"/>
                      <a:pt x="5063" y="3841"/>
                    </a:cubicBezTo>
                    <a:cubicBezTo>
                      <a:pt x="5120" y="4040"/>
                      <a:pt x="5101" y="4170"/>
                      <a:pt x="4935" y="4306"/>
                    </a:cubicBezTo>
                    <a:cubicBezTo>
                      <a:pt x="4564" y="4610"/>
                      <a:pt x="4230" y="4960"/>
                      <a:pt x="3952" y="5350"/>
                    </a:cubicBezTo>
                    <a:cubicBezTo>
                      <a:pt x="3805" y="5557"/>
                      <a:pt x="3650" y="5574"/>
                      <a:pt x="3441" y="5532"/>
                    </a:cubicBezTo>
                    <a:cubicBezTo>
                      <a:pt x="2830" y="5407"/>
                      <a:pt x="2211" y="5300"/>
                      <a:pt x="1604" y="5161"/>
                    </a:cubicBezTo>
                    <a:cubicBezTo>
                      <a:pt x="1407" y="5116"/>
                      <a:pt x="1322" y="5158"/>
                      <a:pt x="1254" y="5343"/>
                    </a:cubicBezTo>
                    <a:cubicBezTo>
                      <a:pt x="853" y="6428"/>
                      <a:pt x="449" y="7509"/>
                      <a:pt x="35" y="8589"/>
                    </a:cubicBezTo>
                    <a:cubicBezTo>
                      <a:pt x="-34" y="8770"/>
                      <a:pt x="-9" y="8862"/>
                      <a:pt x="170" y="8960"/>
                    </a:cubicBezTo>
                    <a:cubicBezTo>
                      <a:pt x="719" y="9256"/>
                      <a:pt x="1256" y="9574"/>
                      <a:pt x="1799" y="9882"/>
                    </a:cubicBezTo>
                    <a:cubicBezTo>
                      <a:pt x="2001" y="9997"/>
                      <a:pt x="2090" y="10128"/>
                      <a:pt x="2061" y="10394"/>
                    </a:cubicBezTo>
                    <a:cubicBezTo>
                      <a:pt x="2011" y="10857"/>
                      <a:pt x="2038" y="11326"/>
                      <a:pt x="2115" y="11788"/>
                    </a:cubicBezTo>
                    <a:cubicBezTo>
                      <a:pt x="2150" y="11998"/>
                      <a:pt x="2089" y="12113"/>
                      <a:pt x="1913" y="12226"/>
                    </a:cubicBezTo>
                    <a:cubicBezTo>
                      <a:pt x="1367" y="12576"/>
                      <a:pt x="837" y="12953"/>
                      <a:pt x="291" y="13303"/>
                    </a:cubicBezTo>
                    <a:cubicBezTo>
                      <a:pt x="136" y="13403"/>
                      <a:pt x="123" y="13486"/>
                      <a:pt x="197" y="13647"/>
                    </a:cubicBezTo>
                    <a:cubicBezTo>
                      <a:pt x="686" y="14708"/>
                      <a:pt x="1174" y="15770"/>
                      <a:pt x="1644" y="16839"/>
                    </a:cubicBezTo>
                    <a:cubicBezTo>
                      <a:pt x="1730" y="17035"/>
                      <a:pt x="1818" y="17031"/>
                      <a:pt x="1994" y="16980"/>
                    </a:cubicBezTo>
                    <a:cubicBezTo>
                      <a:pt x="2606" y="16806"/>
                      <a:pt x="3222" y="16651"/>
                      <a:pt x="3838" y="16489"/>
                    </a:cubicBezTo>
                    <a:cubicBezTo>
                      <a:pt x="3929" y="16465"/>
                      <a:pt x="4025" y="16454"/>
                      <a:pt x="4120" y="16435"/>
                    </a:cubicBezTo>
                    <a:cubicBezTo>
                      <a:pt x="4166" y="16489"/>
                      <a:pt x="4202" y="16532"/>
                      <a:pt x="4242" y="16576"/>
                    </a:cubicBezTo>
                    <a:cubicBezTo>
                      <a:pt x="4569" y="16944"/>
                      <a:pt x="4921" y="17288"/>
                      <a:pt x="5318" y="17573"/>
                    </a:cubicBezTo>
                    <a:cubicBezTo>
                      <a:pt x="5533" y="17728"/>
                      <a:pt x="5574" y="17884"/>
                      <a:pt x="5527" y="18112"/>
                    </a:cubicBezTo>
                    <a:cubicBezTo>
                      <a:pt x="5400" y="18723"/>
                      <a:pt x="5288" y="19342"/>
                      <a:pt x="5150" y="19950"/>
                    </a:cubicBezTo>
                    <a:cubicBezTo>
                      <a:pt x="5106" y="20145"/>
                      <a:pt x="5146" y="20232"/>
                      <a:pt x="5332" y="20301"/>
                    </a:cubicBezTo>
                    <a:cubicBezTo>
                      <a:pt x="6416" y="20701"/>
                      <a:pt x="7497" y="21106"/>
                      <a:pt x="8576" y="21520"/>
                    </a:cubicBezTo>
                    <a:cubicBezTo>
                      <a:pt x="8756" y="21589"/>
                      <a:pt x="8849" y="21565"/>
                      <a:pt x="8946" y="21385"/>
                    </a:cubicBezTo>
                    <a:cubicBezTo>
                      <a:pt x="9242" y="20836"/>
                      <a:pt x="9559" y="20297"/>
                      <a:pt x="9868" y="19755"/>
                    </a:cubicBezTo>
                    <a:cubicBezTo>
                      <a:pt x="9981" y="19556"/>
                      <a:pt x="10112" y="19451"/>
                      <a:pt x="10379" y="19479"/>
                    </a:cubicBezTo>
                    <a:cubicBezTo>
                      <a:pt x="10829" y="19527"/>
                      <a:pt x="11293" y="19534"/>
                      <a:pt x="11739" y="19445"/>
                    </a:cubicBezTo>
                    <a:cubicBezTo>
                      <a:pt x="12011" y="19391"/>
                      <a:pt x="12124" y="19509"/>
                      <a:pt x="12250" y="19701"/>
                    </a:cubicBezTo>
                    <a:cubicBezTo>
                      <a:pt x="12592" y="20224"/>
                      <a:pt x="12949" y="20731"/>
                      <a:pt x="13287" y="21257"/>
                    </a:cubicBezTo>
                    <a:cubicBezTo>
                      <a:pt x="13384" y="21409"/>
                      <a:pt x="13465" y="21434"/>
                      <a:pt x="13630" y="21358"/>
                    </a:cubicBezTo>
                    <a:cubicBezTo>
                      <a:pt x="14690" y="20868"/>
                      <a:pt x="15751" y="20381"/>
                      <a:pt x="16820" y="19910"/>
                    </a:cubicBezTo>
                    <a:cubicBezTo>
                      <a:pt x="17013" y="19825"/>
                      <a:pt x="17019" y="19738"/>
                      <a:pt x="16968" y="19560"/>
                    </a:cubicBezTo>
                    <a:cubicBezTo>
                      <a:pt x="16792" y="18948"/>
                      <a:pt x="16645" y="18327"/>
                      <a:pt x="16470" y="17715"/>
                    </a:cubicBezTo>
                    <a:cubicBezTo>
                      <a:pt x="16413" y="17517"/>
                      <a:pt x="16431" y="17386"/>
                      <a:pt x="16598" y="17250"/>
                    </a:cubicBezTo>
                    <a:cubicBezTo>
                      <a:pt x="16969" y="16946"/>
                      <a:pt x="17308" y="16601"/>
                      <a:pt x="17587" y="16213"/>
                    </a:cubicBezTo>
                    <a:cubicBezTo>
                      <a:pt x="17733" y="16009"/>
                      <a:pt x="17879" y="15980"/>
                      <a:pt x="18092" y="16024"/>
                    </a:cubicBezTo>
                    <a:cubicBezTo>
                      <a:pt x="18702" y="16151"/>
                      <a:pt x="19321" y="16263"/>
                      <a:pt x="19929" y="16401"/>
                    </a:cubicBezTo>
                    <a:cubicBezTo>
                      <a:pt x="20124" y="16446"/>
                      <a:pt x="20210" y="16406"/>
                      <a:pt x="20279" y="16219"/>
                    </a:cubicBezTo>
                    <a:cubicBezTo>
                      <a:pt x="20679" y="15135"/>
                      <a:pt x="21084" y="14053"/>
                      <a:pt x="21497" y="12973"/>
                    </a:cubicBezTo>
                    <a:cubicBezTo>
                      <a:pt x="21566" y="12793"/>
                      <a:pt x="21543" y="12701"/>
                      <a:pt x="21362" y="12603"/>
                    </a:cubicBezTo>
                    <a:cubicBezTo>
                      <a:pt x="20814" y="12306"/>
                      <a:pt x="20276" y="11982"/>
                      <a:pt x="19734" y="11674"/>
                    </a:cubicBezTo>
                    <a:cubicBezTo>
                      <a:pt x="19533" y="11559"/>
                      <a:pt x="19442" y="11429"/>
                      <a:pt x="19471" y="11162"/>
                    </a:cubicBezTo>
                    <a:cubicBezTo>
                      <a:pt x="19522" y="10699"/>
                      <a:pt x="19494" y="10229"/>
                      <a:pt x="19418" y="9768"/>
                    </a:cubicBezTo>
                    <a:cubicBezTo>
                      <a:pt x="19383" y="9559"/>
                      <a:pt x="19443" y="9443"/>
                      <a:pt x="19619" y="9330"/>
                    </a:cubicBezTo>
                    <a:cubicBezTo>
                      <a:pt x="20165" y="8980"/>
                      <a:pt x="20696" y="8603"/>
                      <a:pt x="21241" y="8252"/>
                    </a:cubicBezTo>
                    <a:cubicBezTo>
                      <a:pt x="21395" y="8154"/>
                      <a:pt x="21411" y="8078"/>
                      <a:pt x="21336" y="7916"/>
                    </a:cubicBezTo>
                    <a:cubicBezTo>
                      <a:pt x="20846" y="6855"/>
                      <a:pt x="20365" y="5793"/>
                      <a:pt x="19895" y="4723"/>
                    </a:cubicBezTo>
                    <a:cubicBezTo>
                      <a:pt x="19809" y="4528"/>
                      <a:pt x="19715" y="4525"/>
                      <a:pt x="19539" y="4575"/>
                    </a:cubicBezTo>
                    <a:cubicBezTo>
                      <a:pt x="18915" y="4753"/>
                      <a:pt x="18285" y="4905"/>
                      <a:pt x="17661" y="5080"/>
                    </a:cubicBezTo>
                    <a:cubicBezTo>
                      <a:pt x="17489" y="5128"/>
                      <a:pt x="17381" y="5103"/>
                      <a:pt x="17264" y="4959"/>
                    </a:cubicBezTo>
                    <a:cubicBezTo>
                      <a:pt x="16962" y="4585"/>
                      <a:pt x="16600" y="4263"/>
                      <a:pt x="16214" y="3983"/>
                    </a:cubicBezTo>
                    <a:cubicBezTo>
                      <a:pt x="16002" y="3828"/>
                      <a:pt x="15958" y="3674"/>
                      <a:pt x="16005" y="3444"/>
                    </a:cubicBezTo>
                    <a:cubicBezTo>
                      <a:pt x="16133" y="2833"/>
                      <a:pt x="16244" y="2220"/>
                      <a:pt x="16382" y="1612"/>
                    </a:cubicBezTo>
                    <a:cubicBezTo>
                      <a:pt x="16427" y="1417"/>
                      <a:pt x="16386" y="1330"/>
                      <a:pt x="16201" y="1262"/>
                    </a:cubicBezTo>
                    <a:cubicBezTo>
                      <a:pt x="15117" y="861"/>
                      <a:pt x="14036" y="450"/>
                      <a:pt x="12957" y="36"/>
                    </a:cubicBezTo>
                    <a:cubicBezTo>
                      <a:pt x="12912" y="19"/>
                      <a:pt x="12871" y="7"/>
                      <a:pt x="12836" y="2"/>
                    </a:cubicBezTo>
                    <a:close/>
                    <a:moveTo>
                      <a:pt x="10763" y="3787"/>
                    </a:moveTo>
                    <a:cubicBezTo>
                      <a:pt x="12551" y="3787"/>
                      <a:pt x="14345" y="4469"/>
                      <a:pt x="15709" y="5835"/>
                    </a:cubicBezTo>
                    <a:cubicBezTo>
                      <a:pt x="18438" y="8566"/>
                      <a:pt x="18438" y="12990"/>
                      <a:pt x="15709" y="15721"/>
                    </a:cubicBezTo>
                    <a:cubicBezTo>
                      <a:pt x="12980" y="18452"/>
                      <a:pt x="8552" y="18452"/>
                      <a:pt x="5823" y="15721"/>
                    </a:cubicBezTo>
                    <a:cubicBezTo>
                      <a:pt x="3094" y="12990"/>
                      <a:pt x="3094" y="8566"/>
                      <a:pt x="5823" y="5835"/>
                    </a:cubicBezTo>
                    <a:cubicBezTo>
                      <a:pt x="7188" y="4469"/>
                      <a:pt x="8975" y="3787"/>
                      <a:pt x="10763" y="3787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548AE6">
                      <a:alpha val="58000"/>
                    </a:srgbClr>
                  </a:gs>
                  <a:gs pos="89000">
                    <a:srgbClr val="6834ED">
                      <a:alpha val="6000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3462400" hangingPunct="0"/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891245" y="4039769"/>
              <a:ext cx="450739" cy="450877"/>
              <a:chOff x="3007973" y="4039769"/>
              <a:chExt cx="450739" cy="450877"/>
            </a:xfrm>
          </p:grpSpPr>
          <p:sp>
            <p:nvSpPr>
              <p:cNvPr id="566" name="Gateway"/>
              <p:cNvSpPr txBox="1"/>
              <p:nvPr/>
            </p:nvSpPr>
            <p:spPr>
              <a:xfrm>
                <a:off x="3106228" y="4242712"/>
                <a:ext cx="266900" cy="6160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 defTabSz="2597641">
                  <a:lnSpc>
                    <a:spcPct val="80000"/>
                  </a:lnSpc>
                  <a:defRPr sz="2500">
                    <a:solidFill>
                      <a:srgbClr val="FFFFFF"/>
                    </a:solidFill>
                  </a:defRPr>
                </a:lvl1pPr>
              </a:lstStyle>
              <a:p>
                <a:pPr defTabSz="3463435" latinLnBrk="0" hangingPunct="0">
                  <a:defRPr/>
                </a:pPr>
                <a:r>
                  <a:rPr sz="667" b="1" kern="0" dirty="0">
                    <a:solidFill>
                      <a:srgbClr val="001F37"/>
                    </a:solidFill>
                    <a:latin typeface="Gilroy" panose="00000500000000000000" pitchFamily="50" charset="0"/>
                    <a:sym typeface="Gilroy"/>
                  </a:rPr>
                  <a:t>Gateway</a:t>
                </a:r>
              </a:p>
            </p:txBody>
          </p:sp>
          <p:sp>
            <p:nvSpPr>
              <p:cNvPr id="335" name="形状"/>
              <p:cNvSpPr/>
              <p:nvPr/>
            </p:nvSpPr>
            <p:spPr>
              <a:xfrm>
                <a:off x="3007973" y="4039769"/>
                <a:ext cx="450739" cy="450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55" extrusionOk="0">
                    <a:moveTo>
                      <a:pt x="12836" y="2"/>
                    </a:moveTo>
                    <a:cubicBezTo>
                      <a:pt x="12729" y="-11"/>
                      <a:pt x="12660" y="43"/>
                      <a:pt x="12587" y="177"/>
                    </a:cubicBezTo>
                    <a:cubicBezTo>
                      <a:pt x="12290" y="726"/>
                      <a:pt x="11966" y="1258"/>
                      <a:pt x="11658" y="1801"/>
                    </a:cubicBezTo>
                    <a:cubicBezTo>
                      <a:pt x="11544" y="2001"/>
                      <a:pt x="11418" y="2103"/>
                      <a:pt x="11153" y="2077"/>
                    </a:cubicBezTo>
                    <a:cubicBezTo>
                      <a:pt x="10691" y="2032"/>
                      <a:pt x="10221" y="2037"/>
                      <a:pt x="9760" y="2117"/>
                    </a:cubicBezTo>
                    <a:cubicBezTo>
                      <a:pt x="9552" y="2153"/>
                      <a:pt x="9430" y="2100"/>
                      <a:pt x="9316" y="1922"/>
                    </a:cubicBezTo>
                    <a:cubicBezTo>
                      <a:pt x="8967" y="1375"/>
                      <a:pt x="8590" y="844"/>
                      <a:pt x="8239" y="299"/>
                    </a:cubicBezTo>
                    <a:cubicBezTo>
                      <a:pt x="8141" y="146"/>
                      <a:pt x="8066" y="122"/>
                      <a:pt x="7903" y="198"/>
                    </a:cubicBezTo>
                    <a:cubicBezTo>
                      <a:pt x="6843" y="688"/>
                      <a:pt x="5782" y="1175"/>
                      <a:pt x="4713" y="1646"/>
                    </a:cubicBezTo>
                    <a:cubicBezTo>
                      <a:pt x="4517" y="1732"/>
                      <a:pt x="4514" y="1820"/>
                      <a:pt x="4565" y="1996"/>
                    </a:cubicBezTo>
                    <a:cubicBezTo>
                      <a:pt x="4739" y="2608"/>
                      <a:pt x="4887" y="3229"/>
                      <a:pt x="5063" y="3841"/>
                    </a:cubicBezTo>
                    <a:cubicBezTo>
                      <a:pt x="5120" y="4040"/>
                      <a:pt x="5101" y="4170"/>
                      <a:pt x="4935" y="4306"/>
                    </a:cubicBezTo>
                    <a:cubicBezTo>
                      <a:pt x="4564" y="4610"/>
                      <a:pt x="4230" y="4960"/>
                      <a:pt x="3952" y="5350"/>
                    </a:cubicBezTo>
                    <a:cubicBezTo>
                      <a:pt x="3805" y="5557"/>
                      <a:pt x="3650" y="5574"/>
                      <a:pt x="3441" y="5532"/>
                    </a:cubicBezTo>
                    <a:cubicBezTo>
                      <a:pt x="2830" y="5407"/>
                      <a:pt x="2211" y="5300"/>
                      <a:pt x="1604" y="5161"/>
                    </a:cubicBezTo>
                    <a:cubicBezTo>
                      <a:pt x="1407" y="5116"/>
                      <a:pt x="1322" y="5158"/>
                      <a:pt x="1254" y="5343"/>
                    </a:cubicBezTo>
                    <a:cubicBezTo>
                      <a:pt x="853" y="6428"/>
                      <a:pt x="449" y="7509"/>
                      <a:pt x="35" y="8589"/>
                    </a:cubicBezTo>
                    <a:cubicBezTo>
                      <a:pt x="-34" y="8770"/>
                      <a:pt x="-9" y="8862"/>
                      <a:pt x="170" y="8960"/>
                    </a:cubicBezTo>
                    <a:cubicBezTo>
                      <a:pt x="719" y="9256"/>
                      <a:pt x="1256" y="9574"/>
                      <a:pt x="1799" y="9882"/>
                    </a:cubicBezTo>
                    <a:cubicBezTo>
                      <a:pt x="2001" y="9997"/>
                      <a:pt x="2090" y="10128"/>
                      <a:pt x="2061" y="10394"/>
                    </a:cubicBezTo>
                    <a:cubicBezTo>
                      <a:pt x="2011" y="10857"/>
                      <a:pt x="2038" y="11326"/>
                      <a:pt x="2115" y="11788"/>
                    </a:cubicBezTo>
                    <a:cubicBezTo>
                      <a:pt x="2150" y="11998"/>
                      <a:pt x="2089" y="12113"/>
                      <a:pt x="1913" y="12226"/>
                    </a:cubicBezTo>
                    <a:cubicBezTo>
                      <a:pt x="1367" y="12576"/>
                      <a:pt x="837" y="12953"/>
                      <a:pt x="291" y="13303"/>
                    </a:cubicBezTo>
                    <a:cubicBezTo>
                      <a:pt x="136" y="13403"/>
                      <a:pt x="123" y="13486"/>
                      <a:pt x="197" y="13647"/>
                    </a:cubicBezTo>
                    <a:cubicBezTo>
                      <a:pt x="686" y="14708"/>
                      <a:pt x="1174" y="15770"/>
                      <a:pt x="1644" y="16839"/>
                    </a:cubicBezTo>
                    <a:cubicBezTo>
                      <a:pt x="1730" y="17035"/>
                      <a:pt x="1818" y="17031"/>
                      <a:pt x="1994" y="16980"/>
                    </a:cubicBezTo>
                    <a:cubicBezTo>
                      <a:pt x="2606" y="16806"/>
                      <a:pt x="3222" y="16651"/>
                      <a:pt x="3838" y="16489"/>
                    </a:cubicBezTo>
                    <a:cubicBezTo>
                      <a:pt x="3929" y="16465"/>
                      <a:pt x="4025" y="16454"/>
                      <a:pt x="4120" y="16435"/>
                    </a:cubicBezTo>
                    <a:cubicBezTo>
                      <a:pt x="4166" y="16489"/>
                      <a:pt x="4202" y="16532"/>
                      <a:pt x="4242" y="16576"/>
                    </a:cubicBezTo>
                    <a:cubicBezTo>
                      <a:pt x="4569" y="16944"/>
                      <a:pt x="4921" y="17288"/>
                      <a:pt x="5318" y="17573"/>
                    </a:cubicBezTo>
                    <a:cubicBezTo>
                      <a:pt x="5533" y="17728"/>
                      <a:pt x="5574" y="17884"/>
                      <a:pt x="5527" y="18112"/>
                    </a:cubicBezTo>
                    <a:cubicBezTo>
                      <a:pt x="5400" y="18723"/>
                      <a:pt x="5288" y="19342"/>
                      <a:pt x="5150" y="19950"/>
                    </a:cubicBezTo>
                    <a:cubicBezTo>
                      <a:pt x="5106" y="20145"/>
                      <a:pt x="5146" y="20232"/>
                      <a:pt x="5332" y="20301"/>
                    </a:cubicBezTo>
                    <a:cubicBezTo>
                      <a:pt x="6416" y="20701"/>
                      <a:pt x="7497" y="21106"/>
                      <a:pt x="8576" y="21520"/>
                    </a:cubicBezTo>
                    <a:cubicBezTo>
                      <a:pt x="8756" y="21589"/>
                      <a:pt x="8849" y="21565"/>
                      <a:pt x="8946" y="21385"/>
                    </a:cubicBezTo>
                    <a:cubicBezTo>
                      <a:pt x="9242" y="20836"/>
                      <a:pt x="9559" y="20297"/>
                      <a:pt x="9868" y="19755"/>
                    </a:cubicBezTo>
                    <a:cubicBezTo>
                      <a:pt x="9981" y="19556"/>
                      <a:pt x="10112" y="19451"/>
                      <a:pt x="10379" y="19479"/>
                    </a:cubicBezTo>
                    <a:cubicBezTo>
                      <a:pt x="10829" y="19527"/>
                      <a:pt x="11293" y="19534"/>
                      <a:pt x="11739" y="19445"/>
                    </a:cubicBezTo>
                    <a:cubicBezTo>
                      <a:pt x="12011" y="19391"/>
                      <a:pt x="12124" y="19509"/>
                      <a:pt x="12250" y="19701"/>
                    </a:cubicBezTo>
                    <a:cubicBezTo>
                      <a:pt x="12592" y="20224"/>
                      <a:pt x="12949" y="20731"/>
                      <a:pt x="13287" y="21257"/>
                    </a:cubicBezTo>
                    <a:cubicBezTo>
                      <a:pt x="13384" y="21409"/>
                      <a:pt x="13465" y="21434"/>
                      <a:pt x="13630" y="21358"/>
                    </a:cubicBezTo>
                    <a:cubicBezTo>
                      <a:pt x="14690" y="20868"/>
                      <a:pt x="15751" y="20381"/>
                      <a:pt x="16820" y="19910"/>
                    </a:cubicBezTo>
                    <a:cubicBezTo>
                      <a:pt x="17013" y="19825"/>
                      <a:pt x="17019" y="19738"/>
                      <a:pt x="16968" y="19560"/>
                    </a:cubicBezTo>
                    <a:cubicBezTo>
                      <a:pt x="16792" y="18948"/>
                      <a:pt x="16645" y="18327"/>
                      <a:pt x="16470" y="17715"/>
                    </a:cubicBezTo>
                    <a:cubicBezTo>
                      <a:pt x="16413" y="17517"/>
                      <a:pt x="16431" y="17386"/>
                      <a:pt x="16598" y="17250"/>
                    </a:cubicBezTo>
                    <a:cubicBezTo>
                      <a:pt x="16969" y="16946"/>
                      <a:pt x="17308" y="16601"/>
                      <a:pt x="17587" y="16213"/>
                    </a:cubicBezTo>
                    <a:cubicBezTo>
                      <a:pt x="17733" y="16009"/>
                      <a:pt x="17879" y="15980"/>
                      <a:pt x="18092" y="16024"/>
                    </a:cubicBezTo>
                    <a:cubicBezTo>
                      <a:pt x="18702" y="16151"/>
                      <a:pt x="19321" y="16263"/>
                      <a:pt x="19929" y="16401"/>
                    </a:cubicBezTo>
                    <a:cubicBezTo>
                      <a:pt x="20124" y="16446"/>
                      <a:pt x="20210" y="16406"/>
                      <a:pt x="20279" y="16219"/>
                    </a:cubicBezTo>
                    <a:cubicBezTo>
                      <a:pt x="20679" y="15135"/>
                      <a:pt x="21084" y="14053"/>
                      <a:pt x="21497" y="12973"/>
                    </a:cubicBezTo>
                    <a:cubicBezTo>
                      <a:pt x="21566" y="12793"/>
                      <a:pt x="21543" y="12701"/>
                      <a:pt x="21362" y="12603"/>
                    </a:cubicBezTo>
                    <a:cubicBezTo>
                      <a:pt x="20814" y="12306"/>
                      <a:pt x="20276" y="11982"/>
                      <a:pt x="19734" y="11674"/>
                    </a:cubicBezTo>
                    <a:cubicBezTo>
                      <a:pt x="19533" y="11559"/>
                      <a:pt x="19442" y="11429"/>
                      <a:pt x="19471" y="11162"/>
                    </a:cubicBezTo>
                    <a:cubicBezTo>
                      <a:pt x="19522" y="10699"/>
                      <a:pt x="19494" y="10229"/>
                      <a:pt x="19418" y="9768"/>
                    </a:cubicBezTo>
                    <a:cubicBezTo>
                      <a:pt x="19383" y="9559"/>
                      <a:pt x="19443" y="9443"/>
                      <a:pt x="19619" y="9330"/>
                    </a:cubicBezTo>
                    <a:cubicBezTo>
                      <a:pt x="20165" y="8980"/>
                      <a:pt x="20696" y="8603"/>
                      <a:pt x="21241" y="8252"/>
                    </a:cubicBezTo>
                    <a:cubicBezTo>
                      <a:pt x="21395" y="8154"/>
                      <a:pt x="21411" y="8078"/>
                      <a:pt x="21336" y="7916"/>
                    </a:cubicBezTo>
                    <a:cubicBezTo>
                      <a:pt x="20846" y="6855"/>
                      <a:pt x="20365" y="5793"/>
                      <a:pt x="19895" y="4723"/>
                    </a:cubicBezTo>
                    <a:cubicBezTo>
                      <a:pt x="19809" y="4528"/>
                      <a:pt x="19715" y="4525"/>
                      <a:pt x="19539" y="4575"/>
                    </a:cubicBezTo>
                    <a:cubicBezTo>
                      <a:pt x="18915" y="4753"/>
                      <a:pt x="18285" y="4905"/>
                      <a:pt x="17661" y="5080"/>
                    </a:cubicBezTo>
                    <a:cubicBezTo>
                      <a:pt x="17489" y="5128"/>
                      <a:pt x="17381" y="5103"/>
                      <a:pt x="17264" y="4959"/>
                    </a:cubicBezTo>
                    <a:cubicBezTo>
                      <a:pt x="16962" y="4585"/>
                      <a:pt x="16600" y="4263"/>
                      <a:pt x="16214" y="3983"/>
                    </a:cubicBezTo>
                    <a:cubicBezTo>
                      <a:pt x="16002" y="3828"/>
                      <a:pt x="15958" y="3674"/>
                      <a:pt x="16005" y="3444"/>
                    </a:cubicBezTo>
                    <a:cubicBezTo>
                      <a:pt x="16133" y="2833"/>
                      <a:pt x="16244" y="2220"/>
                      <a:pt x="16382" y="1612"/>
                    </a:cubicBezTo>
                    <a:cubicBezTo>
                      <a:pt x="16427" y="1417"/>
                      <a:pt x="16386" y="1330"/>
                      <a:pt x="16201" y="1262"/>
                    </a:cubicBezTo>
                    <a:cubicBezTo>
                      <a:pt x="15117" y="861"/>
                      <a:pt x="14036" y="450"/>
                      <a:pt x="12957" y="36"/>
                    </a:cubicBezTo>
                    <a:cubicBezTo>
                      <a:pt x="12912" y="19"/>
                      <a:pt x="12871" y="7"/>
                      <a:pt x="12836" y="2"/>
                    </a:cubicBezTo>
                    <a:close/>
                    <a:moveTo>
                      <a:pt x="10763" y="3787"/>
                    </a:moveTo>
                    <a:cubicBezTo>
                      <a:pt x="12551" y="3787"/>
                      <a:pt x="14345" y="4469"/>
                      <a:pt x="15709" y="5835"/>
                    </a:cubicBezTo>
                    <a:cubicBezTo>
                      <a:pt x="18438" y="8566"/>
                      <a:pt x="18438" y="12990"/>
                      <a:pt x="15709" y="15721"/>
                    </a:cubicBezTo>
                    <a:cubicBezTo>
                      <a:pt x="12980" y="18452"/>
                      <a:pt x="8552" y="18452"/>
                      <a:pt x="5823" y="15721"/>
                    </a:cubicBezTo>
                    <a:cubicBezTo>
                      <a:pt x="3094" y="12990"/>
                      <a:pt x="3094" y="8566"/>
                      <a:pt x="5823" y="5835"/>
                    </a:cubicBezTo>
                    <a:cubicBezTo>
                      <a:pt x="7188" y="4469"/>
                      <a:pt x="8975" y="3787"/>
                      <a:pt x="10763" y="3787"/>
                    </a:cubicBezTo>
                    <a:close/>
                  </a:path>
                </a:pathLst>
              </a:custGeom>
              <a:gradFill flip="none" rotWithShape="1">
                <a:gsLst>
                  <a:gs pos="19000">
                    <a:srgbClr val="548AE6">
                      <a:alpha val="58000"/>
                    </a:srgbClr>
                  </a:gs>
                  <a:gs pos="89000">
                    <a:srgbClr val="6834ED">
                      <a:alpha val="6000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3462400" hangingPunct="0"/>
                <a:endParaRPr sz="800" kern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630747" y="4915451"/>
            <a:ext cx="1091216" cy="1072077"/>
            <a:chOff x="4559251" y="3622691"/>
            <a:chExt cx="818412" cy="804058"/>
          </a:xfrm>
        </p:grpSpPr>
        <p:sp>
          <p:nvSpPr>
            <p:cNvPr id="584" name="Cloud…"/>
            <p:cNvSpPr txBox="1"/>
            <p:nvPr/>
          </p:nvSpPr>
          <p:spPr>
            <a:xfrm>
              <a:off x="4957908" y="3785080"/>
              <a:ext cx="378640" cy="194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500">
                  <a:solidFill>
                    <a:srgbClr val="FFFFFF"/>
                  </a:solidFill>
                </a:defRPr>
              </a:pPr>
              <a:r>
                <a:rPr sz="667" b="1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Cloud</a:t>
              </a:r>
            </a:p>
            <a:p>
              <a:pPr algn="ctr" defTabSz="3463435" latinLnBrk="0" hangingPunct="0">
                <a:lnSpc>
                  <a:spcPct val="80000"/>
                </a:lnSpc>
                <a:defRPr sz="2500">
                  <a:solidFill>
                    <a:srgbClr val="FFFFFF"/>
                  </a:solidFill>
                </a:defRPr>
              </a:pPr>
              <a:r>
                <a:rPr sz="667" b="1" kern="0" dirty="0" err="1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OpenAPI</a:t>
              </a:r>
              <a:endParaRPr sz="667" b="1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582" name="HikCentral…"/>
            <p:cNvSpPr txBox="1"/>
            <p:nvPr/>
          </p:nvSpPr>
          <p:spPr>
            <a:xfrm>
              <a:off x="4591142" y="4126791"/>
              <a:ext cx="422624" cy="1837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 defTabSz="3463435" latinLnBrk="0" hangingPunct="0">
                <a:lnSpc>
                  <a:spcPct val="80000"/>
                </a:lnSpc>
                <a:defRPr sz="2500">
                  <a:solidFill>
                    <a:srgbClr val="FFFFFF"/>
                  </a:solidFill>
                </a:defRPr>
              </a:pPr>
              <a:r>
                <a:rPr sz="667" b="1" kern="0" dirty="0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HikCentral</a:t>
              </a:r>
            </a:p>
            <a:p>
              <a:pPr algn="ctr" defTabSz="3463435" latinLnBrk="0" hangingPunct="0">
                <a:lnSpc>
                  <a:spcPct val="80000"/>
                </a:lnSpc>
                <a:defRPr sz="2500">
                  <a:solidFill>
                    <a:srgbClr val="FFFFFF"/>
                  </a:solidFill>
                </a:defRPr>
              </a:pPr>
              <a:r>
                <a:rPr sz="667" b="1" kern="0" dirty="0" err="1">
                  <a:solidFill>
                    <a:srgbClr val="001F37"/>
                  </a:solidFill>
                  <a:latin typeface="Gilroy" panose="00000500000000000000" pitchFamily="50" charset="0"/>
                  <a:sym typeface="Gilroy"/>
                </a:rPr>
                <a:t>OpenAPI</a:t>
              </a:r>
              <a:endParaRPr sz="667" b="1" kern="0" dirty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39" name="形状"/>
            <p:cNvSpPr/>
            <p:nvPr/>
          </p:nvSpPr>
          <p:spPr>
            <a:xfrm>
              <a:off x="4559251" y="3929916"/>
              <a:ext cx="496681" cy="496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555" extrusionOk="0">
                  <a:moveTo>
                    <a:pt x="12836" y="2"/>
                  </a:moveTo>
                  <a:cubicBezTo>
                    <a:pt x="12729" y="-11"/>
                    <a:pt x="12660" y="43"/>
                    <a:pt x="12587" y="177"/>
                  </a:cubicBezTo>
                  <a:cubicBezTo>
                    <a:pt x="12290" y="726"/>
                    <a:pt x="11966" y="1258"/>
                    <a:pt x="11658" y="1801"/>
                  </a:cubicBezTo>
                  <a:cubicBezTo>
                    <a:pt x="11544" y="2001"/>
                    <a:pt x="11418" y="2103"/>
                    <a:pt x="11153" y="2077"/>
                  </a:cubicBezTo>
                  <a:cubicBezTo>
                    <a:pt x="10691" y="2032"/>
                    <a:pt x="10221" y="2037"/>
                    <a:pt x="9760" y="2117"/>
                  </a:cubicBezTo>
                  <a:cubicBezTo>
                    <a:pt x="9552" y="2153"/>
                    <a:pt x="9430" y="2100"/>
                    <a:pt x="9316" y="1922"/>
                  </a:cubicBezTo>
                  <a:cubicBezTo>
                    <a:pt x="8967" y="1375"/>
                    <a:pt x="8590" y="844"/>
                    <a:pt x="8239" y="299"/>
                  </a:cubicBezTo>
                  <a:cubicBezTo>
                    <a:pt x="8141" y="146"/>
                    <a:pt x="8066" y="122"/>
                    <a:pt x="7903" y="198"/>
                  </a:cubicBezTo>
                  <a:cubicBezTo>
                    <a:pt x="6843" y="688"/>
                    <a:pt x="5782" y="1175"/>
                    <a:pt x="4713" y="1646"/>
                  </a:cubicBezTo>
                  <a:cubicBezTo>
                    <a:pt x="4517" y="1732"/>
                    <a:pt x="4514" y="1820"/>
                    <a:pt x="4565" y="1996"/>
                  </a:cubicBezTo>
                  <a:cubicBezTo>
                    <a:pt x="4739" y="2608"/>
                    <a:pt x="4887" y="3229"/>
                    <a:pt x="5063" y="3841"/>
                  </a:cubicBezTo>
                  <a:cubicBezTo>
                    <a:pt x="5120" y="4040"/>
                    <a:pt x="5101" y="4170"/>
                    <a:pt x="4935" y="4306"/>
                  </a:cubicBezTo>
                  <a:cubicBezTo>
                    <a:pt x="4564" y="4610"/>
                    <a:pt x="4230" y="4960"/>
                    <a:pt x="3952" y="5350"/>
                  </a:cubicBezTo>
                  <a:cubicBezTo>
                    <a:pt x="3805" y="5557"/>
                    <a:pt x="3650" y="5574"/>
                    <a:pt x="3441" y="5532"/>
                  </a:cubicBezTo>
                  <a:cubicBezTo>
                    <a:pt x="2830" y="5407"/>
                    <a:pt x="2211" y="5300"/>
                    <a:pt x="1604" y="5161"/>
                  </a:cubicBezTo>
                  <a:cubicBezTo>
                    <a:pt x="1407" y="5116"/>
                    <a:pt x="1322" y="5158"/>
                    <a:pt x="1254" y="5343"/>
                  </a:cubicBezTo>
                  <a:cubicBezTo>
                    <a:pt x="853" y="6428"/>
                    <a:pt x="449" y="7509"/>
                    <a:pt x="35" y="8589"/>
                  </a:cubicBezTo>
                  <a:cubicBezTo>
                    <a:pt x="-34" y="8770"/>
                    <a:pt x="-9" y="8862"/>
                    <a:pt x="170" y="8960"/>
                  </a:cubicBezTo>
                  <a:cubicBezTo>
                    <a:pt x="719" y="9256"/>
                    <a:pt x="1256" y="9574"/>
                    <a:pt x="1799" y="9882"/>
                  </a:cubicBezTo>
                  <a:cubicBezTo>
                    <a:pt x="2001" y="9997"/>
                    <a:pt x="2090" y="10128"/>
                    <a:pt x="2061" y="10394"/>
                  </a:cubicBezTo>
                  <a:cubicBezTo>
                    <a:pt x="2011" y="10857"/>
                    <a:pt x="2038" y="11326"/>
                    <a:pt x="2115" y="11788"/>
                  </a:cubicBezTo>
                  <a:cubicBezTo>
                    <a:pt x="2150" y="11998"/>
                    <a:pt x="2089" y="12113"/>
                    <a:pt x="1913" y="12226"/>
                  </a:cubicBezTo>
                  <a:cubicBezTo>
                    <a:pt x="1367" y="12576"/>
                    <a:pt x="837" y="12953"/>
                    <a:pt x="291" y="13303"/>
                  </a:cubicBezTo>
                  <a:cubicBezTo>
                    <a:pt x="136" y="13403"/>
                    <a:pt x="123" y="13486"/>
                    <a:pt x="197" y="13647"/>
                  </a:cubicBezTo>
                  <a:cubicBezTo>
                    <a:pt x="686" y="14708"/>
                    <a:pt x="1174" y="15770"/>
                    <a:pt x="1644" y="16839"/>
                  </a:cubicBezTo>
                  <a:cubicBezTo>
                    <a:pt x="1730" y="17035"/>
                    <a:pt x="1818" y="17031"/>
                    <a:pt x="1994" y="16980"/>
                  </a:cubicBezTo>
                  <a:cubicBezTo>
                    <a:pt x="2606" y="16806"/>
                    <a:pt x="3222" y="16651"/>
                    <a:pt x="3838" y="16489"/>
                  </a:cubicBezTo>
                  <a:cubicBezTo>
                    <a:pt x="3929" y="16465"/>
                    <a:pt x="4025" y="16454"/>
                    <a:pt x="4120" y="16435"/>
                  </a:cubicBezTo>
                  <a:cubicBezTo>
                    <a:pt x="4166" y="16489"/>
                    <a:pt x="4202" y="16532"/>
                    <a:pt x="4242" y="16576"/>
                  </a:cubicBezTo>
                  <a:cubicBezTo>
                    <a:pt x="4569" y="16944"/>
                    <a:pt x="4921" y="17288"/>
                    <a:pt x="5318" y="17573"/>
                  </a:cubicBezTo>
                  <a:cubicBezTo>
                    <a:pt x="5533" y="17728"/>
                    <a:pt x="5574" y="17884"/>
                    <a:pt x="5527" y="18112"/>
                  </a:cubicBezTo>
                  <a:cubicBezTo>
                    <a:pt x="5400" y="18723"/>
                    <a:pt x="5288" y="19342"/>
                    <a:pt x="5150" y="19950"/>
                  </a:cubicBezTo>
                  <a:cubicBezTo>
                    <a:pt x="5106" y="20145"/>
                    <a:pt x="5146" y="20232"/>
                    <a:pt x="5332" y="20301"/>
                  </a:cubicBezTo>
                  <a:cubicBezTo>
                    <a:pt x="6416" y="20701"/>
                    <a:pt x="7497" y="21106"/>
                    <a:pt x="8576" y="21520"/>
                  </a:cubicBezTo>
                  <a:cubicBezTo>
                    <a:pt x="8756" y="21589"/>
                    <a:pt x="8849" y="21565"/>
                    <a:pt x="8946" y="21385"/>
                  </a:cubicBezTo>
                  <a:cubicBezTo>
                    <a:pt x="9242" y="20836"/>
                    <a:pt x="9559" y="20297"/>
                    <a:pt x="9868" y="19755"/>
                  </a:cubicBezTo>
                  <a:cubicBezTo>
                    <a:pt x="9981" y="19556"/>
                    <a:pt x="10112" y="19451"/>
                    <a:pt x="10379" y="19479"/>
                  </a:cubicBezTo>
                  <a:cubicBezTo>
                    <a:pt x="10829" y="19527"/>
                    <a:pt x="11293" y="19534"/>
                    <a:pt x="11739" y="19445"/>
                  </a:cubicBezTo>
                  <a:cubicBezTo>
                    <a:pt x="12011" y="19391"/>
                    <a:pt x="12124" y="19509"/>
                    <a:pt x="12250" y="19701"/>
                  </a:cubicBezTo>
                  <a:cubicBezTo>
                    <a:pt x="12592" y="20224"/>
                    <a:pt x="12949" y="20731"/>
                    <a:pt x="13287" y="21257"/>
                  </a:cubicBezTo>
                  <a:cubicBezTo>
                    <a:pt x="13384" y="21409"/>
                    <a:pt x="13465" y="21434"/>
                    <a:pt x="13630" y="21358"/>
                  </a:cubicBezTo>
                  <a:cubicBezTo>
                    <a:pt x="14690" y="20868"/>
                    <a:pt x="15751" y="20381"/>
                    <a:pt x="16820" y="19910"/>
                  </a:cubicBezTo>
                  <a:cubicBezTo>
                    <a:pt x="17013" y="19825"/>
                    <a:pt x="17019" y="19738"/>
                    <a:pt x="16968" y="19560"/>
                  </a:cubicBezTo>
                  <a:cubicBezTo>
                    <a:pt x="16792" y="18948"/>
                    <a:pt x="16645" y="18327"/>
                    <a:pt x="16470" y="17715"/>
                  </a:cubicBezTo>
                  <a:cubicBezTo>
                    <a:pt x="16413" y="17517"/>
                    <a:pt x="16431" y="17386"/>
                    <a:pt x="16598" y="17250"/>
                  </a:cubicBezTo>
                  <a:cubicBezTo>
                    <a:pt x="16969" y="16946"/>
                    <a:pt x="17308" y="16601"/>
                    <a:pt x="17587" y="16213"/>
                  </a:cubicBezTo>
                  <a:cubicBezTo>
                    <a:pt x="17733" y="16009"/>
                    <a:pt x="17879" y="15980"/>
                    <a:pt x="18092" y="16024"/>
                  </a:cubicBezTo>
                  <a:cubicBezTo>
                    <a:pt x="18702" y="16151"/>
                    <a:pt x="19321" y="16263"/>
                    <a:pt x="19929" y="16401"/>
                  </a:cubicBezTo>
                  <a:cubicBezTo>
                    <a:pt x="20124" y="16446"/>
                    <a:pt x="20210" y="16406"/>
                    <a:pt x="20279" y="16219"/>
                  </a:cubicBezTo>
                  <a:cubicBezTo>
                    <a:pt x="20679" y="15135"/>
                    <a:pt x="21084" y="14053"/>
                    <a:pt x="21497" y="12973"/>
                  </a:cubicBezTo>
                  <a:cubicBezTo>
                    <a:pt x="21566" y="12793"/>
                    <a:pt x="21543" y="12701"/>
                    <a:pt x="21362" y="12603"/>
                  </a:cubicBezTo>
                  <a:cubicBezTo>
                    <a:pt x="20814" y="12306"/>
                    <a:pt x="20276" y="11982"/>
                    <a:pt x="19734" y="11674"/>
                  </a:cubicBezTo>
                  <a:cubicBezTo>
                    <a:pt x="19533" y="11559"/>
                    <a:pt x="19442" y="11429"/>
                    <a:pt x="19471" y="11162"/>
                  </a:cubicBezTo>
                  <a:cubicBezTo>
                    <a:pt x="19522" y="10699"/>
                    <a:pt x="19494" y="10229"/>
                    <a:pt x="19418" y="9768"/>
                  </a:cubicBezTo>
                  <a:cubicBezTo>
                    <a:pt x="19383" y="9559"/>
                    <a:pt x="19443" y="9443"/>
                    <a:pt x="19619" y="9330"/>
                  </a:cubicBezTo>
                  <a:cubicBezTo>
                    <a:pt x="20165" y="8980"/>
                    <a:pt x="20696" y="8603"/>
                    <a:pt x="21241" y="8252"/>
                  </a:cubicBezTo>
                  <a:cubicBezTo>
                    <a:pt x="21395" y="8154"/>
                    <a:pt x="21411" y="8078"/>
                    <a:pt x="21336" y="7916"/>
                  </a:cubicBezTo>
                  <a:cubicBezTo>
                    <a:pt x="20846" y="6855"/>
                    <a:pt x="20365" y="5793"/>
                    <a:pt x="19895" y="4723"/>
                  </a:cubicBezTo>
                  <a:cubicBezTo>
                    <a:pt x="19809" y="4528"/>
                    <a:pt x="19715" y="4525"/>
                    <a:pt x="19539" y="4575"/>
                  </a:cubicBezTo>
                  <a:cubicBezTo>
                    <a:pt x="18915" y="4753"/>
                    <a:pt x="18285" y="4905"/>
                    <a:pt x="17661" y="5080"/>
                  </a:cubicBezTo>
                  <a:cubicBezTo>
                    <a:pt x="17489" y="5128"/>
                    <a:pt x="17381" y="5103"/>
                    <a:pt x="17264" y="4959"/>
                  </a:cubicBezTo>
                  <a:cubicBezTo>
                    <a:pt x="16962" y="4585"/>
                    <a:pt x="16600" y="4263"/>
                    <a:pt x="16214" y="3983"/>
                  </a:cubicBezTo>
                  <a:cubicBezTo>
                    <a:pt x="16002" y="3828"/>
                    <a:pt x="15958" y="3674"/>
                    <a:pt x="16005" y="3444"/>
                  </a:cubicBezTo>
                  <a:cubicBezTo>
                    <a:pt x="16133" y="2833"/>
                    <a:pt x="16244" y="2220"/>
                    <a:pt x="16382" y="1612"/>
                  </a:cubicBezTo>
                  <a:cubicBezTo>
                    <a:pt x="16427" y="1417"/>
                    <a:pt x="16386" y="1330"/>
                    <a:pt x="16201" y="1262"/>
                  </a:cubicBezTo>
                  <a:cubicBezTo>
                    <a:pt x="15117" y="861"/>
                    <a:pt x="14036" y="450"/>
                    <a:pt x="12957" y="36"/>
                  </a:cubicBezTo>
                  <a:cubicBezTo>
                    <a:pt x="12912" y="19"/>
                    <a:pt x="12871" y="7"/>
                    <a:pt x="12836" y="2"/>
                  </a:cubicBezTo>
                  <a:close/>
                  <a:moveTo>
                    <a:pt x="10763" y="3787"/>
                  </a:moveTo>
                  <a:cubicBezTo>
                    <a:pt x="12551" y="3787"/>
                    <a:pt x="14345" y="4469"/>
                    <a:pt x="15709" y="5835"/>
                  </a:cubicBezTo>
                  <a:cubicBezTo>
                    <a:pt x="18438" y="8566"/>
                    <a:pt x="18438" y="12990"/>
                    <a:pt x="15709" y="15721"/>
                  </a:cubicBezTo>
                  <a:cubicBezTo>
                    <a:pt x="12980" y="18452"/>
                    <a:pt x="8552" y="18452"/>
                    <a:pt x="5823" y="15721"/>
                  </a:cubicBezTo>
                  <a:cubicBezTo>
                    <a:pt x="3094" y="12990"/>
                    <a:pt x="3094" y="8566"/>
                    <a:pt x="5823" y="5835"/>
                  </a:cubicBezTo>
                  <a:cubicBezTo>
                    <a:pt x="7188" y="4469"/>
                    <a:pt x="8975" y="3787"/>
                    <a:pt x="10763" y="3787"/>
                  </a:cubicBezTo>
                  <a:close/>
                </a:path>
              </a:pathLst>
            </a:custGeom>
            <a:gradFill flip="none" rotWithShape="1">
              <a:gsLst>
                <a:gs pos="19000">
                  <a:srgbClr val="548AE6">
                    <a:alpha val="58000"/>
                  </a:srgbClr>
                </a:gs>
                <a:gs pos="89000">
                  <a:srgbClr val="6834ED">
                    <a:alpha val="60000"/>
                  </a:srgbClr>
                </a:gs>
              </a:gsLst>
              <a:lin ang="108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62400" hangingPunct="0"/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  <p:sp>
          <p:nvSpPr>
            <p:cNvPr id="344" name="形状"/>
            <p:cNvSpPr/>
            <p:nvPr/>
          </p:nvSpPr>
          <p:spPr>
            <a:xfrm>
              <a:off x="4916590" y="3622691"/>
              <a:ext cx="461073" cy="461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555" extrusionOk="0">
                  <a:moveTo>
                    <a:pt x="12836" y="2"/>
                  </a:moveTo>
                  <a:cubicBezTo>
                    <a:pt x="12729" y="-11"/>
                    <a:pt x="12660" y="43"/>
                    <a:pt x="12587" y="177"/>
                  </a:cubicBezTo>
                  <a:cubicBezTo>
                    <a:pt x="12290" y="726"/>
                    <a:pt x="11966" y="1258"/>
                    <a:pt x="11658" y="1801"/>
                  </a:cubicBezTo>
                  <a:cubicBezTo>
                    <a:pt x="11544" y="2001"/>
                    <a:pt x="11418" y="2103"/>
                    <a:pt x="11153" y="2077"/>
                  </a:cubicBezTo>
                  <a:cubicBezTo>
                    <a:pt x="10691" y="2032"/>
                    <a:pt x="10221" y="2037"/>
                    <a:pt x="9760" y="2117"/>
                  </a:cubicBezTo>
                  <a:cubicBezTo>
                    <a:pt x="9552" y="2153"/>
                    <a:pt x="9430" y="2100"/>
                    <a:pt x="9316" y="1922"/>
                  </a:cubicBezTo>
                  <a:cubicBezTo>
                    <a:pt x="8967" y="1375"/>
                    <a:pt x="8590" y="844"/>
                    <a:pt x="8239" y="299"/>
                  </a:cubicBezTo>
                  <a:cubicBezTo>
                    <a:pt x="8141" y="146"/>
                    <a:pt x="8066" y="122"/>
                    <a:pt x="7903" y="198"/>
                  </a:cubicBezTo>
                  <a:cubicBezTo>
                    <a:pt x="6843" y="688"/>
                    <a:pt x="5782" y="1175"/>
                    <a:pt x="4713" y="1646"/>
                  </a:cubicBezTo>
                  <a:cubicBezTo>
                    <a:pt x="4517" y="1732"/>
                    <a:pt x="4514" y="1820"/>
                    <a:pt x="4565" y="1996"/>
                  </a:cubicBezTo>
                  <a:cubicBezTo>
                    <a:pt x="4739" y="2608"/>
                    <a:pt x="4887" y="3229"/>
                    <a:pt x="5063" y="3841"/>
                  </a:cubicBezTo>
                  <a:cubicBezTo>
                    <a:pt x="5120" y="4040"/>
                    <a:pt x="5101" y="4170"/>
                    <a:pt x="4935" y="4306"/>
                  </a:cubicBezTo>
                  <a:cubicBezTo>
                    <a:pt x="4564" y="4610"/>
                    <a:pt x="4230" y="4960"/>
                    <a:pt x="3952" y="5350"/>
                  </a:cubicBezTo>
                  <a:cubicBezTo>
                    <a:pt x="3805" y="5557"/>
                    <a:pt x="3650" y="5574"/>
                    <a:pt x="3441" y="5532"/>
                  </a:cubicBezTo>
                  <a:cubicBezTo>
                    <a:pt x="2830" y="5407"/>
                    <a:pt x="2211" y="5300"/>
                    <a:pt x="1604" y="5161"/>
                  </a:cubicBezTo>
                  <a:cubicBezTo>
                    <a:pt x="1407" y="5116"/>
                    <a:pt x="1322" y="5158"/>
                    <a:pt x="1254" y="5343"/>
                  </a:cubicBezTo>
                  <a:cubicBezTo>
                    <a:pt x="853" y="6428"/>
                    <a:pt x="449" y="7509"/>
                    <a:pt x="35" y="8589"/>
                  </a:cubicBezTo>
                  <a:cubicBezTo>
                    <a:pt x="-34" y="8770"/>
                    <a:pt x="-9" y="8862"/>
                    <a:pt x="170" y="8960"/>
                  </a:cubicBezTo>
                  <a:cubicBezTo>
                    <a:pt x="719" y="9256"/>
                    <a:pt x="1256" y="9574"/>
                    <a:pt x="1799" y="9882"/>
                  </a:cubicBezTo>
                  <a:cubicBezTo>
                    <a:pt x="2001" y="9997"/>
                    <a:pt x="2090" y="10128"/>
                    <a:pt x="2061" y="10394"/>
                  </a:cubicBezTo>
                  <a:cubicBezTo>
                    <a:pt x="2011" y="10857"/>
                    <a:pt x="2038" y="11326"/>
                    <a:pt x="2115" y="11788"/>
                  </a:cubicBezTo>
                  <a:cubicBezTo>
                    <a:pt x="2150" y="11998"/>
                    <a:pt x="2089" y="12113"/>
                    <a:pt x="1913" y="12226"/>
                  </a:cubicBezTo>
                  <a:cubicBezTo>
                    <a:pt x="1367" y="12576"/>
                    <a:pt x="837" y="12953"/>
                    <a:pt x="291" y="13303"/>
                  </a:cubicBezTo>
                  <a:cubicBezTo>
                    <a:pt x="136" y="13403"/>
                    <a:pt x="123" y="13486"/>
                    <a:pt x="197" y="13647"/>
                  </a:cubicBezTo>
                  <a:cubicBezTo>
                    <a:pt x="686" y="14708"/>
                    <a:pt x="1174" y="15770"/>
                    <a:pt x="1644" y="16839"/>
                  </a:cubicBezTo>
                  <a:cubicBezTo>
                    <a:pt x="1730" y="17035"/>
                    <a:pt x="1818" y="17031"/>
                    <a:pt x="1994" y="16980"/>
                  </a:cubicBezTo>
                  <a:cubicBezTo>
                    <a:pt x="2606" y="16806"/>
                    <a:pt x="3222" y="16651"/>
                    <a:pt x="3838" y="16489"/>
                  </a:cubicBezTo>
                  <a:cubicBezTo>
                    <a:pt x="3929" y="16465"/>
                    <a:pt x="4025" y="16454"/>
                    <a:pt x="4120" y="16435"/>
                  </a:cubicBezTo>
                  <a:cubicBezTo>
                    <a:pt x="4166" y="16489"/>
                    <a:pt x="4202" y="16532"/>
                    <a:pt x="4242" y="16576"/>
                  </a:cubicBezTo>
                  <a:cubicBezTo>
                    <a:pt x="4569" y="16944"/>
                    <a:pt x="4921" y="17288"/>
                    <a:pt x="5318" y="17573"/>
                  </a:cubicBezTo>
                  <a:cubicBezTo>
                    <a:pt x="5533" y="17728"/>
                    <a:pt x="5574" y="17884"/>
                    <a:pt x="5527" y="18112"/>
                  </a:cubicBezTo>
                  <a:cubicBezTo>
                    <a:pt x="5400" y="18723"/>
                    <a:pt x="5288" y="19342"/>
                    <a:pt x="5150" y="19950"/>
                  </a:cubicBezTo>
                  <a:cubicBezTo>
                    <a:pt x="5106" y="20145"/>
                    <a:pt x="5146" y="20232"/>
                    <a:pt x="5332" y="20301"/>
                  </a:cubicBezTo>
                  <a:cubicBezTo>
                    <a:pt x="6416" y="20701"/>
                    <a:pt x="7497" y="21106"/>
                    <a:pt x="8576" y="21520"/>
                  </a:cubicBezTo>
                  <a:cubicBezTo>
                    <a:pt x="8756" y="21589"/>
                    <a:pt x="8849" y="21565"/>
                    <a:pt x="8946" y="21385"/>
                  </a:cubicBezTo>
                  <a:cubicBezTo>
                    <a:pt x="9242" y="20836"/>
                    <a:pt x="9559" y="20297"/>
                    <a:pt x="9868" y="19755"/>
                  </a:cubicBezTo>
                  <a:cubicBezTo>
                    <a:pt x="9981" y="19556"/>
                    <a:pt x="10112" y="19451"/>
                    <a:pt x="10379" y="19479"/>
                  </a:cubicBezTo>
                  <a:cubicBezTo>
                    <a:pt x="10829" y="19527"/>
                    <a:pt x="11293" y="19534"/>
                    <a:pt x="11739" y="19445"/>
                  </a:cubicBezTo>
                  <a:cubicBezTo>
                    <a:pt x="12011" y="19391"/>
                    <a:pt x="12124" y="19509"/>
                    <a:pt x="12250" y="19701"/>
                  </a:cubicBezTo>
                  <a:cubicBezTo>
                    <a:pt x="12592" y="20224"/>
                    <a:pt x="12949" y="20731"/>
                    <a:pt x="13287" y="21257"/>
                  </a:cubicBezTo>
                  <a:cubicBezTo>
                    <a:pt x="13384" y="21409"/>
                    <a:pt x="13465" y="21434"/>
                    <a:pt x="13630" y="21358"/>
                  </a:cubicBezTo>
                  <a:cubicBezTo>
                    <a:pt x="14690" y="20868"/>
                    <a:pt x="15751" y="20381"/>
                    <a:pt x="16820" y="19910"/>
                  </a:cubicBezTo>
                  <a:cubicBezTo>
                    <a:pt x="17013" y="19825"/>
                    <a:pt x="17019" y="19738"/>
                    <a:pt x="16968" y="19560"/>
                  </a:cubicBezTo>
                  <a:cubicBezTo>
                    <a:pt x="16792" y="18948"/>
                    <a:pt x="16645" y="18327"/>
                    <a:pt x="16470" y="17715"/>
                  </a:cubicBezTo>
                  <a:cubicBezTo>
                    <a:pt x="16413" y="17517"/>
                    <a:pt x="16431" y="17386"/>
                    <a:pt x="16598" y="17250"/>
                  </a:cubicBezTo>
                  <a:cubicBezTo>
                    <a:pt x="16969" y="16946"/>
                    <a:pt x="17308" y="16601"/>
                    <a:pt x="17587" y="16213"/>
                  </a:cubicBezTo>
                  <a:cubicBezTo>
                    <a:pt x="17733" y="16009"/>
                    <a:pt x="17879" y="15980"/>
                    <a:pt x="18092" y="16024"/>
                  </a:cubicBezTo>
                  <a:cubicBezTo>
                    <a:pt x="18702" y="16151"/>
                    <a:pt x="19321" y="16263"/>
                    <a:pt x="19929" y="16401"/>
                  </a:cubicBezTo>
                  <a:cubicBezTo>
                    <a:pt x="20124" y="16446"/>
                    <a:pt x="20210" y="16406"/>
                    <a:pt x="20279" y="16219"/>
                  </a:cubicBezTo>
                  <a:cubicBezTo>
                    <a:pt x="20679" y="15135"/>
                    <a:pt x="21084" y="14053"/>
                    <a:pt x="21497" y="12973"/>
                  </a:cubicBezTo>
                  <a:cubicBezTo>
                    <a:pt x="21566" y="12793"/>
                    <a:pt x="21543" y="12701"/>
                    <a:pt x="21362" y="12603"/>
                  </a:cubicBezTo>
                  <a:cubicBezTo>
                    <a:pt x="20814" y="12306"/>
                    <a:pt x="20276" y="11982"/>
                    <a:pt x="19734" y="11674"/>
                  </a:cubicBezTo>
                  <a:cubicBezTo>
                    <a:pt x="19533" y="11559"/>
                    <a:pt x="19442" y="11429"/>
                    <a:pt x="19471" y="11162"/>
                  </a:cubicBezTo>
                  <a:cubicBezTo>
                    <a:pt x="19522" y="10699"/>
                    <a:pt x="19494" y="10229"/>
                    <a:pt x="19418" y="9768"/>
                  </a:cubicBezTo>
                  <a:cubicBezTo>
                    <a:pt x="19383" y="9559"/>
                    <a:pt x="19443" y="9443"/>
                    <a:pt x="19619" y="9330"/>
                  </a:cubicBezTo>
                  <a:cubicBezTo>
                    <a:pt x="20165" y="8980"/>
                    <a:pt x="20696" y="8603"/>
                    <a:pt x="21241" y="8252"/>
                  </a:cubicBezTo>
                  <a:cubicBezTo>
                    <a:pt x="21395" y="8154"/>
                    <a:pt x="21411" y="8078"/>
                    <a:pt x="21336" y="7916"/>
                  </a:cubicBezTo>
                  <a:cubicBezTo>
                    <a:pt x="20846" y="6855"/>
                    <a:pt x="20365" y="5793"/>
                    <a:pt x="19895" y="4723"/>
                  </a:cubicBezTo>
                  <a:cubicBezTo>
                    <a:pt x="19809" y="4528"/>
                    <a:pt x="19715" y="4525"/>
                    <a:pt x="19539" y="4575"/>
                  </a:cubicBezTo>
                  <a:cubicBezTo>
                    <a:pt x="18915" y="4753"/>
                    <a:pt x="18285" y="4905"/>
                    <a:pt x="17661" y="5080"/>
                  </a:cubicBezTo>
                  <a:cubicBezTo>
                    <a:pt x="17489" y="5128"/>
                    <a:pt x="17381" y="5103"/>
                    <a:pt x="17264" y="4959"/>
                  </a:cubicBezTo>
                  <a:cubicBezTo>
                    <a:pt x="16962" y="4585"/>
                    <a:pt x="16600" y="4263"/>
                    <a:pt x="16214" y="3983"/>
                  </a:cubicBezTo>
                  <a:cubicBezTo>
                    <a:pt x="16002" y="3828"/>
                    <a:pt x="15958" y="3674"/>
                    <a:pt x="16005" y="3444"/>
                  </a:cubicBezTo>
                  <a:cubicBezTo>
                    <a:pt x="16133" y="2833"/>
                    <a:pt x="16244" y="2220"/>
                    <a:pt x="16382" y="1612"/>
                  </a:cubicBezTo>
                  <a:cubicBezTo>
                    <a:pt x="16427" y="1417"/>
                    <a:pt x="16386" y="1330"/>
                    <a:pt x="16201" y="1262"/>
                  </a:cubicBezTo>
                  <a:cubicBezTo>
                    <a:pt x="15117" y="861"/>
                    <a:pt x="14036" y="450"/>
                    <a:pt x="12957" y="36"/>
                  </a:cubicBezTo>
                  <a:cubicBezTo>
                    <a:pt x="12912" y="19"/>
                    <a:pt x="12871" y="7"/>
                    <a:pt x="12836" y="2"/>
                  </a:cubicBezTo>
                  <a:close/>
                  <a:moveTo>
                    <a:pt x="10763" y="3787"/>
                  </a:moveTo>
                  <a:cubicBezTo>
                    <a:pt x="12551" y="3787"/>
                    <a:pt x="14345" y="4469"/>
                    <a:pt x="15709" y="5835"/>
                  </a:cubicBezTo>
                  <a:cubicBezTo>
                    <a:pt x="18438" y="8566"/>
                    <a:pt x="18438" y="12990"/>
                    <a:pt x="15709" y="15721"/>
                  </a:cubicBezTo>
                  <a:cubicBezTo>
                    <a:pt x="12980" y="18452"/>
                    <a:pt x="8552" y="18452"/>
                    <a:pt x="5823" y="15721"/>
                  </a:cubicBezTo>
                  <a:cubicBezTo>
                    <a:pt x="3094" y="12990"/>
                    <a:pt x="3094" y="8566"/>
                    <a:pt x="5823" y="5835"/>
                  </a:cubicBezTo>
                  <a:cubicBezTo>
                    <a:pt x="7188" y="4469"/>
                    <a:pt x="8975" y="3787"/>
                    <a:pt x="10763" y="3787"/>
                  </a:cubicBezTo>
                  <a:close/>
                </a:path>
              </a:pathLst>
            </a:custGeom>
            <a:gradFill flip="none" rotWithShape="1">
              <a:gsLst>
                <a:gs pos="19000">
                  <a:srgbClr val="548AE6">
                    <a:alpha val="58000"/>
                  </a:srgbClr>
                </a:gs>
                <a:gs pos="89000">
                  <a:srgbClr val="6834ED">
                    <a:alpha val="60000"/>
                  </a:srgbClr>
                </a:gs>
              </a:gsLst>
              <a:lin ang="108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62400" hangingPunct="0"/>
              <a:endParaRPr sz="800" kern="0">
                <a:solidFill>
                  <a:srgbClr val="001F37"/>
                </a:solidFill>
                <a:latin typeface="Gilroy" panose="00000500000000000000" pitchFamily="50" charset="0"/>
                <a:sym typeface="Gilroy"/>
              </a:endParaRPr>
            </a:p>
          </p:txBody>
        </p:sp>
      </p:grpSp>
      <p:sp>
        <p:nvSpPr>
          <p:cNvPr id="345" name="矩形 344"/>
          <p:cNvSpPr/>
          <p:nvPr/>
        </p:nvSpPr>
        <p:spPr>
          <a:xfrm>
            <a:off x="579730" y="294894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기술 파트너 프로그램</a:t>
            </a:r>
            <a:endParaRPr lang="en-US" altLang="zh-CN" sz="3200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 Black" panose="00000A00000000000000" pitchFamily="50" charset="0"/>
              <a:cs typeface="+mn-ea"/>
              <a:sym typeface="+mn-lt"/>
            </a:endParaRPr>
          </a:p>
        </p:txBody>
      </p:sp>
      <p:grpSp>
        <p:nvGrpSpPr>
          <p:cNvPr id="292" name="组合 291"/>
          <p:cNvGrpSpPr/>
          <p:nvPr/>
        </p:nvGrpSpPr>
        <p:grpSpPr>
          <a:xfrm rot="5400000">
            <a:off x="9151962" y="4213907"/>
            <a:ext cx="560709" cy="398811"/>
            <a:chOff x="3258282" y="5277865"/>
            <a:chExt cx="1884360" cy="1340270"/>
          </a:xfrm>
        </p:grpSpPr>
        <p:sp>
          <p:nvSpPr>
            <p:cNvPr id="294" name="左右箭头 31">
              <a:extLst>
                <a:ext uri="{FF2B5EF4-FFF2-40B4-BE49-F238E27FC236}">
                  <a16:creationId xmlns:a16="http://schemas.microsoft.com/office/drawing/2014/main" id="{709D44B2-25C5-990E-03D1-CBA692122EA3}"/>
                </a:ext>
              </a:extLst>
            </p:cNvPr>
            <p:cNvSpPr/>
            <p:nvPr/>
          </p:nvSpPr>
          <p:spPr>
            <a:xfrm rot="16200000">
              <a:off x="3619261" y="4916887"/>
              <a:ext cx="1130153" cy="185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637" y="5400"/>
                  </a:lnTo>
                  <a:lnTo>
                    <a:pt x="5637" y="0"/>
                  </a:lnTo>
                  <a:lnTo>
                    <a:pt x="21600" y="10800"/>
                  </a:lnTo>
                  <a:lnTo>
                    <a:pt x="5637" y="21600"/>
                  </a:lnTo>
                  <a:lnTo>
                    <a:pt x="5637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26195">
                  <a:schemeClr val="accent3">
                    <a:lumMod val="40000"/>
                    <a:lumOff val="60000"/>
                    <a:alpha val="50000"/>
                  </a:schemeClr>
                </a:gs>
                <a:gs pos="88125">
                  <a:schemeClr val="accent3">
                    <a:lumMod val="20000"/>
                    <a:lumOff val="80000"/>
                    <a:alpha val="6000"/>
                  </a:schemeClr>
                </a:gs>
              </a:gsLst>
              <a:path path="shape">
                <a:fillToRect l="100091" t="50761" r="-91" b="49238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96" name="左右箭头 31">
              <a:extLst>
                <a:ext uri="{FF2B5EF4-FFF2-40B4-BE49-F238E27FC236}">
                  <a16:creationId xmlns:a16="http://schemas.microsoft.com/office/drawing/2014/main" id="{F6B71100-A662-31C3-4C40-53DDB419C58A}"/>
                </a:ext>
              </a:extLst>
            </p:cNvPr>
            <p:cNvSpPr/>
            <p:nvPr/>
          </p:nvSpPr>
          <p:spPr>
            <a:xfrm rot="16200000">
              <a:off x="3616728" y="5092221"/>
              <a:ext cx="1167468" cy="1884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0" y="5400"/>
                  </a:lnTo>
                  <a:lnTo>
                    <a:pt x="5878" y="5400"/>
                  </a:lnTo>
                  <a:lnTo>
                    <a:pt x="5878" y="0"/>
                  </a:lnTo>
                  <a:lnTo>
                    <a:pt x="21600" y="10800"/>
                  </a:lnTo>
                  <a:lnTo>
                    <a:pt x="5878" y="21600"/>
                  </a:lnTo>
                  <a:lnTo>
                    <a:pt x="5878" y="16200"/>
                  </a:lnTo>
                  <a:lnTo>
                    <a:pt x="0" y="16200"/>
                  </a:lnTo>
                  <a:close/>
                </a:path>
              </a:pathLst>
            </a:custGeom>
            <a:gradFill flip="none" rotWithShape="1">
              <a:gsLst>
                <a:gs pos="33238">
                  <a:schemeClr val="accent3">
                    <a:lumMod val="60000"/>
                    <a:lumOff val="40000"/>
                  </a:schemeClr>
                </a:gs>
                <a:gs pos="94000">
                  <a:schemeClr val="accent3">
                    <a:lumMod val="20000"/>
                    <a:lumOff val="80000"/>
                    <a:alpha val="46000"/>
                  </a:schemeClr>
                </a:gs>
              </a:gsLst>
              <a:lin ang="10800000" scaled="1"/>
              <a:tileRect/>
            </a:gradFill>
            <a:ln w="3175" cap="flat">
              <a:noFill/>
              <a:miter lim="400000"/>
            </a:ln>
            <a:effectLst/>
          </p:spPr>
          <p:txBody>
            <a:bodyPr wrap="square" lIns="6745" tIns="6745" rIns="6745" bIns="6745" numCol="1" anchor="ctr">
              <a:noAutofit/>
            </a:bodyPr>
            <a:lstStyle/>
            <a:p>
              <a:pPr defTabSz="38023">
                <a:defRPr sz="400">
                  <a:solidFill>
                    <a:srgbClr val="3D90F7"/>
                  </a:solidFill>
                </a:defRPr>
              </a:pPr>
              <a:endParaRPr sz="1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97" name="左右箭头 31">
              <a:extLst>
                <a:ext uri="{FF2B5EF4-FFF2-40B4-BE49-F238E27FC236}">
                  <a16:creationId xmlns:a16="http://schemas.microsoft.com/office/drawing/2014/main" id="{42993052-CC25-4E69-D64E-5364A4DB1A3F}"/>
                </a:ext>
              </a:extLst>
            </p:cNvPr>
            <p:cNvSpPr/>
            <p:nvPr/>
          </p:nvSpPr>
          <p:spPr>
            <a:xfrm rot="16200000" flipH="1">
              <a:off x="4013382" y="5083289"/>
              <a:ext cx="341910" cy="75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26892">
                  <a:srgbClr val="1BC4FF">
                    <a:alpha val="60000"/>
                  </a:srgbClr>
                </a:gs>
                <a:gs pos="78786">
                  <a:schemeClr val="accent3">
                    <a:lumMod val="60000"/>
                    <a:lumOff val="40000"/>
                    <a:alpha val="12000"/>
                  </a:schemeClr>
                </a:gs>
              </a:gsLst>
              <a:path path="shape">
                <a:fillToRect l="2983" t="50537" r="97016" b="49462"/>
              </a:path>
            </a:gradFill>
            <a:ln w="3175" cap="flat">
              <a:noFill/>
              <a:miter lim="400000"/>
            </a:ln>
            <a:effectLst>
              <a:glow rad="152400">
                <a:schemeClr val="bg1">
                  <a:alpha val="10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98" name="左右箭头 31">
              <a:extLst>
                <a:ext uri="{FF2B5EF4-FFF2-40B4-BE49-F238E27FC236}">
                  <a16:creationId xmlns:a16="http://schemas.microsoft.com/office/drawing/2014/main" id="{F9F8A716-236E-4CD9-0EF6-A9B092A989FA}"/>
                </a:ext>
              </a:extLst>
            </p:cNvPr>
            <p:cNvSpPr/>
            <p:nvPr/>
          </p:nvSpPr>
          <p:spPr>
            <a:xfrm rot="16200000" flipH="1">
              <a:off x="3813502" y="4985189"/>
              <a:ext cx="773915" cy="1715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4"/>
                  </a:lnTo>
                  <a:lnTo>
                    <a:pt x="21600" y="21600"/>
                  </a:lnTo>
                  <a:lnTo>
                    <a:pt x="21600" y="20520"/>
                  </a:lnTo>
                  <a:lnTo>
                    <a:pt x="2175" y="10804"/>
                  </a:lnTo>
                  <a:lnTo>
                    <a:pt x="21600" y="108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BC4FF">
                    <a:alpha val="69000"/>
                  </a:srgbClr>
                </a:gs>
                <a:gs pos="74926">
                  <a:schemeClr val="accent3">
                    <a:lumMod val="40000"/>
                    <a:lumOff val="60000"/>
                    <a:alpha val="6000"/>
                  </a:schemeClr>
                </a:gs>
              </a:gsLst>
              <a:path path="shape">
                <a:fillToRect l="1761" t="50204" r="98238" b="49795"/>
              </a:path>
            </a:gradFill>
            <a:ln w="3175" cap="flat">
              <a:noFill/>
              <a:miter lim="400000"/>
            </a:ln>
            <a:effectLst>
              <a:glow rad="177800">
                <a:schemeClr val="bg1">
                  <a:alpha val="24000"/>
                </a:schemeClr>
              </a:glow>
            </a:effectLst>
          </p:spPr>
          <p:txBody>
            <a:bodyPr wrap="square" lIns="6217" tIns="6217" rIns="6217" bIns="6217" numCol="1" anchor="ctr">
              <a:noAutofit/>
            </a:bodyPr>
            <a:lstStyle/>
            <a:p>
              <a:pPr algn="ctr" defTabSz="101037">
                <a:defRPr sz="1200">
                  <a:latin typeface="+mj-lt"/>
                  <a:ea typeface="+mj-ea"/>
                  <a:cs typeface="+mj-cs"/>
                  <a:sym typeface="Gilroy Medium"/>
                </a:defRPr>
              </a:pPr>
              <a:endParaRPr sz="355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10152627" y="4521703"/>
            <a:ext cx="535597" cy="480421"/>
            <a:chOff x="5980787" y="2970909"/>
            <a:chExt cx="712286" cy="638909"/>
          </a:xfrm>
        </p:grpSpPr>
        <p:sp>
          <p:nvSpPr>
            <p:cNvPr id="312" name="椭圆 311"/>
            <p:cNvSpPr/>
            <p:nvPr/>
          </p:nvSpPr>
          <p:spPr>
            <a:xfrm>
              <a:off x="6032029" y="2991785"/>
              <a:ext cx="617294" cy="616785"/>
            </a:xfrm>
            <a:prstGeom prst="ellipse">
              <a:avLst/>
            </a:prstGeom>
            <a:noFill/>
            <a:ln w="635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337" name="组合 336"/>
            <p:cNvGrpSpPr/>
            <p:nvPr/>
          </p:nvGrpSpPr>
          <p:grpSpPr>
            <a:xfrm>
              <a:off x="6040457" y="3077969"/>
              <a:ext cx="83777" cy="54264"/>
              <a:chOff x="4592472" y="2040340"/>
              <a:chExt cx="887104" cy="313899"/>
            </a:xfrm>
          </p:grpSpPr>
          <p:sp>
            <p:nvSpPr>
              <p:cNvPr id="673" name="圆角矩形 672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674" name="组合 673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675" name="组合 674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680" name="矩形 679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681" name="矩形 680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676" name="椭圆 675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77" name="椭圆 676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78" name="椭圆 677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79" name="椭圆 678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43" name="组合 342"/>
            <p:cNvGrpSpPr/>
            <p:nvPr/>
          </p:nvGrpSpPr>
          <p:grpSpPr>
            <a:xfrm>
              <a:off x="5980787" y="3252073"/>
              <a:ext cx="83777" cy="54264"/>
              <a:chOff x="4592472" y="2040340"/>
              <a:chExt cx="887104" cy="313899"/>
            </a:xfrm>
          </p:grpSpPr>
          <p:sp>
            <p:nvSpPr>
              <p:cNvPr id="604" name="圆角矩形 603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605" name="组合 604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606" name="组合 605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611" name="矩形 610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612" name="矩形 611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607" name="椭圆 606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08" name="椭圆 607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09" name="椭圆 608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10" name="椭圆 609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47" name="组合 346"/>
            <p:cNvGrpSpPr/>
            <p:nvPr/>
          </p:nvGrpSpPr>
          <p:grpSpPr>
            <a:xfrm>
              <a:off x="6172502" y="3555554"/>
              <a:ext cx="83777" cy="54264"/>
              <a:chOff x="4592472" y="2040340"/>
              <a:chExt cx="887104" cy="313899"/>
            </a:xfrm>
          </p:grpSpPr>
          <p:sp>
            <p:nvSpPr>
              <p:cNvPr id="595" name="圆角矩形 594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96" name="组合 595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97" name="组合 596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602" name="矩形 601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603" name="矩形 602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98" name="椭圆 597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99" name="椭圆 598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00" name="椭圆 599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601" name="椭圆 600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48" name="组合 347"/>
            <p:cNvGrpSpPr/>
            <p:nvPr/>
          </p:nvGrpSpPr>
          <p:grpSpPr>
            <a:xfrm>
              <a:off x="6017468" y="3420600"/>
              <a:ext cx="83777" cy="54264"/>
              <a:chOff x="4592472" y="2040340"/>
              <a:chExt cx="887104" cy="313899"/>
            </a:xfrm>
          </p:grpSpPr>
          <p:sp>
            <p:nvSpPr>
              <p:cNvPr id="586" name="圆角矩形 585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87" name="组合 586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88" name="组合 587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93" name="矩形 592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94" name="矩形 593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89" name="椭圆 588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90" name="椭圆 589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91" name="椭圆 590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92" name="椭圆 591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49" name="组合 348"/>
            <p:cNvGrpSpPr/>
            <p:nvPr/>
          </p:nvGrpSpPr>
          <p:grpSpPr>
            <a:xfrm>
              <a:off x="6172502" y="2970909"/>
              <a:ext cx="83777" cy="54264"/>
              <a:chOff x="4592472" y="2040340"/>
              <a:chExt cx="887104" cy="313899"/>
            </a:xfrm>
          </p:grpSpPr>
          <p:sp>
            <p:nvSpPr>
              <p:cNvPr id="569" name="圆角矩形 568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71" name="组合 570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72" name="组合 571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83" name="矩形 582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85" name="矩形 584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73" name="椭圆 572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74" name="椭圆 573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76" name="椭圆 575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81" name="椭圆 580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56" name="组合 355"/>
            <p:cNvGrpSpPr/>
            <p:nvPr/>
          </p:nvGrpSpPr>
          <p:grpSpPr>
            <a:xfrm>
              <a:off x="6554898" y="3087516"/>
              <a:ext cx="83777" cy="54264"/>
              <a:chOff x="4592472" y="2040340"/>
              <a:chExt cx="887104" cy="313899"/>
            </a:xfrm>
          </p:grpSpPr>
          <p:sp>
            <p:nvSpPr>
              <p:cNvPr id="553" name="圆角矩形 552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55" name="组合 554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62" name="矩形 561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68" name="矩形 567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56" name="椭圆 555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9" name="椭圆 558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60" name="椭圆 559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61" name="椭圆 560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57" name="组合 356"/>
            <p:cNvGrpSpPr/>
            <p:nvPr/>
          </p:nvGrpSpPr>
          <p:grpSpPr>
            <a:xfrm>
              <a:off x="6609296" y="3250130"/>
              <a:ext cx="83777" cy="54264"/>
              <a:chOff x="4592472" y="2040340"/>
              <a:chExt cx="887104" cy="313899"/>
            </a:xfrm>
          </p:grpSpPr>
          <p:sp>
            <p:nvSpPr>
              <p:cNvPr id="544" name="圆角矩形 543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45" name="组合 544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46" name="组合 545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51" name="矩形 550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52" name="矩形 551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47" name="椭圆 546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48" name="椭圆 547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49" name="椭圆 548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0" name="椭圆 549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361" name="组合 360"/>
            <p:cNvGrpSpPr/>
            <p:nvPr/>
          </p:nvGrpSpPr>
          <p:grpSpPr>
            <a:xfrm>
              <a:off x="6582799" y="3408925"/>
              <a:ext cx="83777" cy="54264"/>
              <a:chOff x="4592472" y="2040340"/>
              <a:chExt cx="887104" cy="313899"/>
            </a:xfrm>
          </p:grpSpPr>
          <p:sp>
            <p:nvSpPr>
              <p:cNvPr id="535" name="圆角矩形 534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536" name="组合 535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537" name="组合 536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42" name="矩形 541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43" name="矩形 542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538" name="椭圆 537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39" name="椭圆 538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40" name="椭圆 539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41" name="椭圆 540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sp>
          <p:nvSpPr>
            <p:cNvPr id="363" name="Freeform 61"/>
            <p:cNvSpPr>
              <a:spLocks noEditPoints="1"/>
            </p:cNvSpPr>
            <p:nvPr/>
          </p:nvSpPr>
          <p:spPr bwMode="auto">
            <a:xfrm>
              <a:off x="6115710" y="3071344"/>
              <a:ext cx="459200" cy="456429"/>
            </a:xfrm>
            <a:custGeom>
              <a:avLst/>
              <a:gdLst>
                <a:gd name="T0" fmla="*/ 2 w 278"/>
                <a:gd name="T1" fmla="*/ 160 h 277"/>
                <a:gd name="T2" fmla="*/ 15 w 278"/>
                <a:gd name="T3" fmla="*/ 202 h 277"/>
                <a:gd name="T4" fmla="*/ 70 w 278"/>
                <a:gd name="T5" fmla="*/ 259 h 277"/>
                <a:gd name="T6" fmla="*/ 183 w 278"/>
                <a:gd name="T7" fmla="*/ 270 h 277"/>
                <a:gd name="T8" fmla="*/ 242 w 278"/>
                <a:gd name="T9" fmla="*/ 232 h 277"/>
                <a:gd name="T10" fmla="*/ 267 w 278"/>
                <a:gd name="T11" fmla="*/ 193 h 277"/>
                <a:gd name="T12" fmla="*/ 278 w 278"/>
                <a:gd name="T13" fmla="*/ 139 h 277"/>
                <a:gd name="T14" fmla="*/ 268 w 278"/>
                <a:gd name="T15" fmla="*/ 88 h 277"/>
                <a:gd name="T16" fmla="*/ 237 w 278"/>
                <a:gd name="T17" fmla="*/ 40 h 277"/>
                <a:gd name="T18" fmla="*/ 196 w 278"/>
                <a:gd name="T19" fmla="*/ 12 h 277"/>
                <a:gd name="T20" fmla="*/ 171 w 278"/>
                <a:gd name="T21" fmla="*/ 3 h 277"/>
                <a:gd name="T22" fmla="*/ 94 w 278"/>
                <a:gd name="T23" fmla="*/ 7 h 277"/>
                <a:gd name="T24" fmla="*/ 48 w 278"/>
                <a:gd name="T25" fmla="*/ 34 h 277"/>
                <a:gd name="T26" fmla="*/ 15 w 278"/>
                <a:gd name="T27" fmla="*/ 75 h 277"/>
                <a:gd name="T28" fmla="*/ 115 w 278"/>
                <a:gd name="T29" fmla="*/ 9 h 277"/>
                <a:gd name="T30" fmla="*/ 136 w 278"/>
                <a:gd name="T31" fmla="*/ 7 h 277"/>
                <a:gd name="T32" fmla="*/ 155 w 278"/>
                <a:gd name="T33" fmla="*/ 14 h 277"/>
                <a:gd name="T34" fmla="*/ 172 w 278"/>
                <a:gd name="T35" fmla="*/ 14 h 277"/>
                <a:gd name="T36" fmla="*/ 187 w 278"/>
                <a:gd name="T37" fmla="*/ 18 h 277"/>
                <a:gd name="T38" fmla="*/ 183 w 278"/>
                <a:gd name="T39" fmla="*/ 21 h 277"/>
                <a:gd name="T40" fmla="*/ 161 w 278"/>
                <a:gd name="T41" fmla="*/ 30 h 277"/>
                <a:gd name="T42" fmla="*/ 164 w 278"/>
                <a:gd name="T43" fmla="*/ 44 h 277"/>
                <a:gd name="T44" fmla="*/ 177 w 278"/>
                <a:gd name="T45" fmla="*/ 53 h 277"/>
                <a:gd name="T46" fmla="*/ 197 w 278"/>
                <a:gd name="T47" fmla="*/ 27 h 277"/>
                <a:gd name="T48" fmla="*/ 211 w 278"/>
                <a:gd name="T49" fmla="*/ 32 h 277"/>
                <a:gd name="T50" fmla="*/ 223 w 278"/>
                <a:gd name="T51" fmla="*/ 38 h 277"/>
                <a:gd name="T52" fmla="*/ 229 w 278"/>
                <a:gd name="T53" fmla="*/ 57 h 277"/>
                <a:gd name="T54" fmla="*/ 225 w 278"/>
                <a:gd name="T55" fmla="*/ 67 h 277"/>
                <a:gd name="T56" fmla="*/ 218 w 278"/>
                <a:gd name="T57" fmla="*/ 59 h 277"/>
                <a:gd name="T58" fmla="*/ 200 w 278"/>
                <a:gd name="T59" fmla="*/ 62 h 277"/>
                <a:gd name="T60" fmla="*/ 212 w 278"/>
                <a:gd name="T61" fmla="*/ 69 h 277"/>
                <a:gd name="T62" fmla="*/ 183 w 278"/>
                <a:gd name="T63" fmla="*/ 80 h 277"/>
                <a:gd name="T64" fmla="*/ 169 w 278"/>
                <a:gd name="T65" fmla="*/ 90 h 277"/>
                <a:gd name="T66" fmla="*/ 151 w 278"/>
                <a:gd name="T67" fmla="*/ 107 h 277"/>
                <a:gd name="T68" fmla="*/ 140 w 278"/>
                <a:gd name="T69" fmla="*/ 118 h 277"/>
                <a:gd name="T70" fmla="*/ 116 w 278"/>
                <a:gd name="T71" fmla="*/ 116 h 277"/>
                <a:gd name="T72" fmla="*/ 97 w 278"/>
                <a:gd name="T73" fmla="*/ 140 h 277"/>
                <a:gd name="T74" fmla="*/ 122 w 278"/>
                <a:gd name="T75" fmla="*/ 138 h 277"/>
                <a:gd name="T76" fmla="*/ 118 w 278"/>
                <a:gd name="T77" fmla="*/ 153 h 277"/>
                <a:gd name="T78" fmla="*/ 144 w 278"/>
                <a:gd name="T79" fmla="*/ 172 h 277"/>
                <a:gd name="T80" fmla="*/ 163 w 278"/>
                <a:gd name="T81" fmla="*/ 164 h 277"/>
                <a:gd name="T82" fmla="*/ 179 w 278"/>
                <a:gd name="T83" fmla="*/ 170 h 277"/>
                <a:gd name="T84" fmla="*/ 195 w 278"/>
                <a:gd name="T85" fmla="*/ 175 h 277"/>
                <a:gd name="T86" fmla="*/ 217 w 278"/>
                <a:gd name="T87" fmla="*/ 190 h 277"/>
                <a:gd name="T88" fmla="*/ 234 w 278"/>
                <a:gd name="T89" fmla="*/ 202 h 277"/>
                <a:gd name="T90" fmla="*/ 170 w 278"/>
                <a:gd name="T91" fmla="*/ 266 h 277"/>
                <a:gd name="T92" fmla="*/ 150 w 278"/>
                <a:gd name="T93" fmla="*/ 237 h 277"/>
                <a:gd name="T94" fmla="*/ 135 w 278"/>
                <a:gd name="T95" fmla="*/ 210 h 277"/>
                <a:gd name="T96" fmla="*/ 142 w 278"/>
                <a:gd name="T97" fmla="*/ 191 h 277"/>
                <a:gd name="T98" fmla="*/ 137 w 278"/>
                <a:gd name="T99" fmla="*/ 177 h 277"/>
                <a:gd name="T100" fmla="*/ 119 w 278"/>
                <a:gd name="T101" fmla="*/ 161 h 277"/>
                <a:gd name="T102" fmla="*/ 91 w 278"/>
                <a:gd name="T103" fmla="*/ 152 h 277"/>
                <a:gd name="T104" fmla="*/ 75 w 278"/>
                <a:gd name="T105" fmla="*/ 139 h 277"/>
                <a:gd name="T106" fmla="*/ 62 w 278"/>
                <a:gd name="T107" fmla="*/ 112 h 277"/>
                <a:gd name="T108" fmla="*/ 65 w 278"/>
                <a:gd name="T109" fmla="*/ 133 h 277"/>
                <a:gd name="T110" fmla="*/ 54 w 278"/>
                <a:gd name="T111" fmla="*/ 115 h 277"/>
                <a:gd name="T112" fmla="*/ 47 w 278"/>
                <a:gd name="T113" fmla="*/ 92 h 277"/>
                <a:gd name="T114" fmla="*/ 61 w 278"/>
                <a:gd name="T115" fmla="*/ 63 h 277"/>
                <a:gd name="T116" fmla="*/ 58 w 278"/>
                <a:gd name="T117" fmla="*/ 4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77">
                  <a:moveTo>
                    <a:pt x="3" y="111"/>
                  </a:moveTo>
                  <a:cubicBezTo>
                    <a:pt x="2" y="113"/>
                    <a:pt x="2" y="115"/>
                    <a:pt x="2" y="117"/>
                  </a:cubicBezTo>
                  <a:cubicBezTo>
                    <a:pt x="1" y="120"/>
                    <a:pt x="1" y="122"/>
                    <a:pt x="1" y="124"/>
                  </a:cubicBezTo>
                  <a:cubicBezTo>
                    <a:pt x="0" y="129"/>
                    <a:pt x="0" y="134"/>
                    <a:pt x="0" y="139"/>
                  </a:cubicBezTo>
                  <a:cubicBezTo>
                    <a:pt x="0" y="143"/>
                    <a:pt x="0" y="148"/>
                    <a:pt x="1" y="153"/>
                  </a:cubicBezTo>
                  <a:cubicBezTo>
                    <a:pt x="1" y="155"/>
                    <a:pt x="1" y="157"/>
                    <a:pt x="2" y="160"/>
                  </a:cubicBezTo>
                  <a:cubicBezTo>
                    <a:pt x="2" y="162"/>
                    <a:pt x="2" y="164"/>
                    <a:pt x="3" y="167"/>
                  </a:cubicBezTo>
                  <a:cubicBezTo>
                    <a:pt x="3" y="169"/>
                    <a:pt x="4" y="171"/>
                    <a:pt x="4" y="173"/>
                  </a:cubicBezTo>
                  <a:cubicBezTo>
                    <a:pt x="5" y="178"/>
                    <a:pt x="7" y="182"/>
                    <a:pt x="8" y="186"/>
                  </a:cubicBezTo>
                  <a:cubicBezTo>
                    <a:pt x="9" y="188"/>
                    <a:pt x="10" y="191"/>
                    <a:pt x="11" y="193"/>
                  </a:cubicBezTo>
                  <a:cubicBezTo>
                    <a:pt x="12" y="195"/>
                    <a:pt x="13" y="197"/>
                    <a:pt x="14" y="199"/>
                  </a:cubicBezTo>
                  <a:cubicBezTo>
                    <a:pt x="14" y="200"/>
                    <a:pt x="15" y="201"/>
                    <a:pt x="15" y="202"/>
                  </a:cubicBezTo>
                  <a:cubicBezTo>
                    <a:pt x="16" y="204"/>
                    <a:pt x="17" y="206"/>
                    <a:pt x="18" y="208"/>
                  </a:cubicBezTo>
                  <a:cubicBezTo>
                    <a:pt x="22" y="214"/>
                    <a:pt x="25" y="219"/>
                    <a:pt x="30" y="224"/>
                  </a:cubicBezTo>
                  <a:cubicBezTo>
                    <a:pt x="32" y="227"/>
                    <a:pt x="34" y="230"/>
                    <a:pt x="36" y="232"/>
                  </a:cubicBezTo>
                  <a:cubicBezTo>
                    <a:pt x="38" y="234"/>
                    <a:pt x="39" y="235"/>
                    <a:pt x="41" y="237"/>
                  </a:cubicBezTo>
                  <a:cubicBezTo>
                    <a:pt x="42" y="238"/>
                    <a:pt x="44" y="240"/>
                    <a:pt x="45" y="241"/>
                  </a:cubicBezTo>
                  <a:cubicBezTo>
                    <a:pt x="53" y="248"/>
                    <a:pt x="61" y="254"/>
                    <a:pt x="70" y="259"/>
                  </a:cubicBezTo>
                  <a:cubicBezTo>
                    <a:pt x="72" y="260"/>
                    <a:pt x="74" y="261"/>
                    <a:pt x="76" y="262"/>
                  </a:cubicBezTo>
                  <a:cubicBezTo>
                    <a:pt x="80" y="264"/>
                    <a:pt x="84" y="266"/>
                    <a:pt x="88" y="268"/>
                  </a:cubicBezTo>
                  <a:cubicBezTo>
                    <a:pt x="90" y="269"/>
                    <a:pt x="92" y="269"/>
                    <a:pt x="94" y="270"/>
                  </a:cubicBezTo>
                  <a:cubicBezTo>
                    <a:pt x="108" y="275"/>
                    <a:pt x="123" y="277"/>
                    <a:pt x="139" y="277"/>
                  </a:cubicBezTo>
                  <a:cubicBezTo>
                    <a:pt x="149" y="277"/>
                    <a:pt x="160" y="276"/>
                    <a:pt x="170" y="274"/>
                  </a:cubicBezTo>
                  <a:cubicBezTo>
                    <a:pt x="174" y="273"/>
                    <a:pt x="179" y="272"/>
                    <a:pt x="183" y="270"/>
                  </a:cubicBezTo>
                  <a:cubicBezTo>
                    <a:pt x="186" y="269"/>
                    <a:pt x="188" y="269"/>
                    <a:pt x="190" y="268"/>
                  </a:cubicBezTo>
                  <a:cubicBezTo>
                    <a:pt x="194" y="266"/>
                    <a:pt x="198" y="264"/>
                    <a:pt x="202" y="262"/>
                  </a:cubicBezTo>
                  <a:cubicBezTo>
                    <a:pt x="204" y="261"/>
                    <a:pt x="206" y="260"/>
                    <a:pt x="208" y="259"/>
                  </a:cubicBezTo>
                  <a:cubicBezTo>
                    <a:pt x="217" y="254"/>
                    <a:pt x="225" y="248"/>
                    <a:pt x="232" y="241"/>
                  </a:cubicBezTo>
                  <a:cubicBezTo>
                    <a:pt x="234" y="240"/>
                    <a:pt x="236" y="238"/>
                    <a:pt x="237" y="237"/>
                  </a:cubicBezTo>
                  <a:cubicBezTo>
                    <a:pt x="239" y="235"/>
                    <a:pt x="240" y="234"/>
                    <a:pt x="242" y="232"/>
                  </a:cubicBezTo>
                  <a:cubicBezTo>
                    <a:pt x="244" y="230"/>
                    <a:pt x="246" y="227"/>
                    <a:pt x="248" y="224"/>
                  </a:cubicBezTo>
                  <a:cubicBezTo>
                    <a:pt x="251" y="220"/>
                    <a:pt x="254" y="216"/>
                    <a:pt x="257" y="211"/>
                  </a:cubicBezTo>
                  <a:cubicBezTo>
                    <a:pt x="258" y="210"/>
                    <a:pt x="259" y="209"/>
                    <a:pt x="259" y="208"/>
                  </a:cubicBezTo>
                  <a:cubicBezTo>
                    <a:pt x="260" y="206"/>
                    <a:pt x="262" y="204"/>
                    <a:pt x="263" y="202"/>
                  </a:cubicBezTo>
                  <a:cubicBezTo>
                    <a:pt x="263" y="201"/>
                    <a:pt x="264" y="200"/>
                    <a:pt x="264" y="199"/>
                  </a:cubicBezTo>
                  <a:cubicBezTo>
                    <a:pt x="265" y="197"/>
                    <a:pt x="266" y="195"/>
                    <a:pt x="267" y="193"/>
                  </a:cubicBezTo>
                  <a:cubicBezTo>
                    <a:pt x="268" y="191"/>
                    <a:pt x="269" y="188"/>
                    <a:pt x="269" y="186"/>
                  </a:cubicBezTo>
                  <a:cubicBezTo>
                    <a:pt x="271" y="182"/>
                    <a:pt x="272" y="178"/>
                    <a:pt x="273" y="173"/>
                  </a:cubicBezTo>
                  <a:cubicBezTo>
                    <a:pt x="274" y="171"/>
                    <a:pt x="274" y="169"/>
                    <a:pt x="275" y="167"/>
                  </a:cubicBezTo>
                  <a:cubicBezTo>
                    <a:pt x="275" y="164"/>
                    <a:pt x="276" y="162"/>
                    <a:pt x="276" y="160"/>
                  </a:cubicBezTo>
                  <a:cubicBezTo>
                    <a:pt x="277" y="157"/>
                    <a:pt x="277" y="155"/>
                    <a:pt x="277" y="153"/>
                  </a:cubicBezTo>
                  <a:cubicBezTo>
                    <a:pt x="278" y="148"/>
                    <a:pt x="278" y="143"/>
                    <a:pt x="278" y="139"/>
                  </a:cubicBezTo>
                  <a:cubicBezTo>
                    <a:pt x="278" y="134"/>
                    <a:pt x="278" y="129"/>
                    <a:pt x="277" y="124"/>
                  </a:cubicBezTo>
                  <a:cubicBezTo>
                    <a:pt x="277" y="122"/>
                    <a:pt x="277" y="120"/>
                    <a:pt x="276" y="117"/>
                  </a:cubicBezTo>
                  <a:cubicBezTo>
                    <a:pt x="276" y="115"/>
                    <a:pt x="275" y="113"/>
                    <a:pt x="275" y="111"/>
                  </a:cubicBezTo>
                  <a:cubicBezTo>
                    <a:pt x="274" y="108"/>
                    <a:pt x="274" y="106"/>
                    <a:pt x="273" y="104"/>
                  </a:cubicBezTo>
                  <a:cubicBezTo>
                    <a:pt x="272" y="99"/>
                    <a:pt x="271" y="95"/>
                    <a:pt x="269" y="91"/>
                  </a:cubicBezTo>
                  <a:cubicBezTo>
                    <a:pt x="269" y="90"/>
                    <a:pt x="269" y="89"/>
                    <a:pt x="268" y="88"/>
                  </a:cubicBezTo>
                  <a:cubicBezTo>
                    <a:pt x="267" y="85"/>
                    <a:pt x="266" y="81"/>
                    <a:pt x="264" y="78"/>
                  </a:cubicBezTo>
                  <a:cubicBezTo>
                    <a:pt x="264" y="77"/>
                    <a:pt x="263" y="76"/>
                    <a:pt x="263" y="75"/>
                  </a:cubicBezTo>
                  <a:cubicBezTo>
                    <a:pt x="262" y="73"/>
                    <a:pt x="260" y="71"/>
                    <a:pt x="259" y="69"/>
                  </a:cubicBezTo>
                  <a:cubicBezTo>
                    <a:pt x="256" y="64"/>
                    <a:pt x="252" y="58"/>
                    <a:pt x="248" y="53"/>
                  </a:cubicBezTo>
                  <a:cubicBezTo>
                    <a:pt x="246" y="50"/>
                    <a:pt x="244" y="48"/>
                    <a:pt x="242" y="45"/>
                  </a:cubicBezTo>
                  <a:cubicBezTo>
                    <a:pt x="240" y="44"/>
                    <a:pt x="239" y="42"/>
                    <a:pt x="237" y="40"/>
                  </a:cubicBezTo>
                  <a:cubicBezTo>
                    <a:pt x="236" y="39"/>
                    <a:pt x="234" y="37"/>
                    <a:pt x="232" y="36"/>
                  </a:cubicBezTo>
                  <a:cubicBezTo>
                    <a:pt x="229" y="33"/>
                    <a:pt x="226" y="30"/>
                    <a:pt x="222" y="28"/>
                  </a:cubicBezTo>
                  <a:cubicBezTo>
                    <a:pt x="218" y="24"/>
                    <a:pt x="213" y="21"/>
                    <a:pt x="208" y="18"/>
                  </a:cubicBezTo>
                  <a:cubicBezTo>
                    <a:pt x="206" y="17"/>
                    <a:pt x="204" y="16"/>
                    <a:pt x="202" y="15"/>
                  </a:cubicBezTo>
                  <a:cubicBezTo>
                    <a:pt x="201" y="14"/>
                    <a:pt x="200" y="14"/>
                    <a:pt x="199" y="14"/>
                  </a:cubicBezTo>
                  <a:cubicBezTo>
                    <a:pt x="198" y="13"/>
                    <a:pt x="197" y="12"/>
                    <a:pt x="196" y="12"/>
                  </a:cubicBezTo>
                  <a:cubicBezTo>
                    <a:pt x="196" y="12"/>
                    <a:pt x="195" y="12"/>
                    <a:pt x="195" y="11"/>
                  </a:cubicBezTo>
                  <a:cubicBezTo>
                    <a:pt x="193" y="11"/>
                    <a:pt x="191" y="10"/>
                    <a:pt x="190" y="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8" y="9"/>
                    <a:pt x="186" y="8"/>
                    <a:pt x="184" y="7"/>
                  </a:cubicBezTo>
                  <a:cubicBezTo>
                    <a:pt x="184" y="7"/>
                    <a:pt x="184" y="7"/>
                    <a:pt x="183" y="7"/>
                  </a:cubicBezTo>
                  <a:cubicBezTo>
                    <a:pt x="179" y="6"/>
                    <a:pt x="175" y="4"/>
                    <a:pt x="171" y="3"/>
                  </a:cubicBezTo>
                  <a:cubicBezTo>
                    <a:pt x="169" y="3"/>
                    <a:pt x="168" y="3"/>
                    <a:pt x="167" y="3"/>
                  </a:cubicBezTo>
                  <a:cubicBezTo>
                    <a:pt x="166" y="2"/>
                    <a:pt x="165" y="2"/>
                    <a:pt x="164" y="2"/>
                  </a:cubicBezTo>
                  <a:cubicBezTo>
                    <a:pt x="157" y="1"/>
                    <a:pt x="149" y="0"/>
                    <a:pt x="141" y="0"/>
                  </a:cubicBezTo>
                  <a:cubicBezTo>
                    <a:pt x="141" y="0"/>
                    <a:pt x="140" y="0"/>
                    <a:pt x="139" y="0"/>
                  </a:cubicBezTo>
                  <a:cubicBezTo>
                    <a:pt x="137" y="0"/>
                    <a:pt x="136" y="0"/>
                    <a:pt x="135" y="0"/>
                  </a:cubicBezTo>
                  <a:cubicBezTo>
                    <a:pt x="121" y="0"/>
                    <a:pt x="107" y="3"/>
                    <a:pt x="94" y="7"/>
                  </a:cubicBezTo>
                  <a:cubicBezTo>
                    <a:pt x="92" y="8"/>
                    <a:pt x="90" y="9"/>
                    <a:pt x="88" y="9"/>
                  </a:cubicBezTo>
                  <a:cubicBezTo>
                    <a:pt x="87" y="10"/>
                    <a:pt x="87" y="10"/>
                    <a:pt x="86" y="10"/>
                  </a:cubicBezTo>
                  <a:cubicBezTo>
                    <a:pt x="85" y="11"/>
                    <a:pt x="83" y="11"/>
                    <a:pt x="82" y="12"/>
                  </a:cubicBezTo>
                  <a:cubicBezTo>
                    <a:pt x="80" y="13"/>
                    <a:pt x="78" y="14"/>
                    <a:pt x="76" y="15"/>
                  </a:cubicBezTo>
                  <a:cubicBezTo>
                    <a:pt x="74" y="16"/>
                    <a:pt x="72" y="17"/>
                    <a:pt x="70" y="18"/>
                  </a:cubicBezTo>
                  <a:cubicBezTo>
                    <a:pt x="62" y="23"/>
                    <a:pt x="55" y="28"/>
                    <a:pt x="48" y="34"/>
                  </a:cubicBezTo>
                  <a:cubicBezTo>
                    <a:pt x="47" y="34"/>
                    <a:pt x="46" y="35"/>
                    <a:pt x="45" y="36"/>
                  </a:cubicBezTo>
                  <a:cubicBezTo>
                    <a:pt x="44" y="37"/>
                    <a:pt x="42" y="39"/>
                    <a:pt x="41" y="40"/>
                  </a:cubicBezTo>
                  <a:cubicBezTo>
                    <a:pt x="39" y="42"/>
                    <a:pt x="38" y="44"/>
                    <a:pt x="36" y="45"/>
                  </a:cubicBezTo>
                  <a:cubicBezTo>
                    <a:pt x="34" y="48"/>
                    <a:pt x="32" y="50"/>
                    <a:pt x="30" y="53"/>
                  </a:cubicBezTo>
                  <a:cubicBezTo>
                    <a:pt x="25" y="58"/>
                    <a:pt x="22" y="64"/>
                    <a:pt x="18" y="69"/>
                  </a:cubicBezTo>
                  <a:cubicBezTo>
                    <a:pt x="17" y="71"/>
                    <a:pt x="16" y="73"/>
                    <a:pt x="15" y="75"/>
                  </a:cubicBezTo>
                  <a:cubicBezTo>
                    <a:pt x="15" y="76"/>
                    <a:pt x="14" y="77"/>
                    <a:pt x="14" y="78"/>
                  </a:cubicBezTo>
                  <a:cubicBezTo>
                    <a:pt x="12" y="81"/>
                    <a:pt x="11" y="85"/>
                    <a:pt x="10" y="88"/>
                  </a:cubicBezTo>
                  <a:cubicBezTo>
                    <a:pt x="9" y="89"/>
                    <a:pt x="9" y="90"/>
                    <a:pt x="8" y="91"/>
                  </a:cubicBezTo>
                  <a:cubicBezTo>
                    <a:pt x="7" y="95"/>
                    <a:pt x="5" y="99"/>
                    <a:pt x="4" y="104"/>
                  </a:cubicBezTo>
                  <a:cubicBezTo>
                    <a:pt x="4" y="106"/>
                    <a:pt x="3" y="108"/>
                    <a:pt x="3" y="111"/>
                  </a:cubicBezTo>
                  <a:close/>
                  <a:moveTo>
                    <a:pt x="115" y="9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18" y="10"/>
                    <a:pt x="119" y="10"/>
                    <a:pt x="121" y="10"/>
                  </a:cubicBezTo>
                  <a:cubicBezTo>
                    <a:pt x="122" y="10"/>
                    <a:pt x="123" y="10"/>
                    <a:pt x="125" y="10"/>
                  </a:cubicBezTo>
                  <a:cubicBezTo>
                    <a:pt x="127" y="10"/>
                    <a:pt x="131" y="13"/>
                    <a:pt x="133" y="12"/>
                  </a:cubicBezTo>
                  <a:cubicBezTo>
                    <a:pt x="134" y="11"/>
                    <a:pt x="134" y="11"/>
                    <a:pt x="134" y="10"/>
                  </a:cubicBezTo>
                  <a:cubicBezTo>
                    <a:pt x="135" y="9"/>
                    <a:pt x="135" y="8"/>
                    <a:pt x="136" y="7"/>
                  </a:cubicBezTo>
                  <a:cubicBezTo>
                    <a:pt x="137" y="7"/>
                    <a:pt x="138" y="7"/>
                    <a:pt x="139" y="7"/>
                  </a:cubicBezTo>
                  <a:cubicBezTo>
                    <a:pt x="148" y="7"/>
                    <a:pt x="157" y="8"/>
                    <a:pt x="165" y="10"/>
                  </a:cubicBezTo>
                  <a:cubicBezTo>
                    <a:pt x="165" y="11"/>
                    <a:pt x="164" y="10"/>
                    <a:pt x="163" y="11"/>
                  </a:cubicBezTo>
                  <a:cubicBezTo>
                    <a:pt x="162" y="11"/>
                    <a:pt x="161" y="12"/>
                    <a:pt x="160" y="12"/>
                  </a:cubicBezTo>
                  <a:cubicBezTo>
                    <a:pt x="158" y="13"/>
                    <a:pt x="155" y="12"/>
                    <a:pt x="153" y="12"/>
                  </a:cubicBezTo>
                  <a:cubicBezTo>
                    <a:pt x="153" y="13"/>
                    <a:pt x="154" y="13"/>
                    <a:pt x="155" y="14"/>
                  </a:cubicBezTo>
                  <a:cubicBezTo>
                    <a:pt x="157" y="15"/>
                    <a:pt x="159" y="15"/>
                    <a:pt x="162" y="14"/>
                  </a:cubicBezTo>
                  <a:cubicBezTo>
                    <a:pt x="163" y="14"/>
                    <a:pt x="165" y="15"/>
                    <a:pt x="166" y="14"/>
                  </a:cubicBezTo>
                  <a:cubicBezTo>
                    <a:pt x="167" y="13"/>
                    <a:pt x="167" y="12"/>
                    <a:pt x="168" y="11"/>
                  </a:cubicBezTo>
                  <a:cubicBezTo>
                    <a:pt x="168" y="11"/>
                    <a:pt x="169" y="11"/>
                    <a:pt x="169" y="11"/>
                  </a:cubicBezTo>
                  <a:cubicBezTo>
                    <a:pt x="171" y="11"/>
                    <a:pt x="172" y="11"/>
                    <a:pt x="173" y="12"/>
                  </a:cubicBezTo>
                  <a:cubicBezTo>
                    <a:pt x="173" y="13"/>
                    <a:pt x="172" y="13"/>
                    <a:pt x="172" y="14"/>
                  </a:cubicBezTo>
                  <a:cubicBezTo>
                    <a:pt x="173" y="14"/>
                    <a:pt x="175" y="14"/>
                    <a:pt x="176" y="12"/>
                  </a:cubicBezTo>
                  <a:cubicBezTo>
                    <a:pt x="176" y="13"/>
                    <a:pt x="177" y="13"/>
                    <a:pt x="177" y="13"/>
                  </a:cubicBezTo>
                  <a:cubicBezTo>
                    <a:pt x="179" y="13"/>
                    <a:pt x="181" y="14"/>
                    <a:pt x="183" y="15"/>
                  </a:cubicBezTo>
                  <a:cubicBezTo>
                    <a:pt x="186" y="16"/>
                    <a:pt x="189" y="17"/>
                    <a:pt x="192" y="18"/>
                  </a:cubicBezTo>
                  <a:cubicBezTo>
                    <a:pt x="191" y="19"/>
                    <a:pt x="191" y="19"/>
                    <a:pt x="190" y="19"/>
                  </a:cubicBezTo>
                  <a:cubicBezTo>
                    <a:pt x="189" y="19"/>
                    <a:pt x="189" y="17"/>
                    <a:pt x="187" y="18"/>
                  </a:cubicBezTo>
                  <a:cubicBezTo>
                    <a:pt x="187" y="20"/>
                    <a:pt x="189" y="20"/>
                    <a:pt x="190" y="21"/>
                  </a:cubicBezTo>
                  <a:cubicBezTo>
                    <a:pt x="191" y="22"/>
                    <a:pt x="193" y="23"/>
                    <a:pt x="193" y="24"/>
                  </a:cubicBezTo>
                  <a:cubicBezTo>
                    <a:pt x="192" y="27"/>
                    <a:pt x="190" y="24"/>
                    <a:pt x="188" y="24"/>
                  </a:cubicBezTo>
                  <a:cubicBezTo>
                    <a:pt x="186" y="24"/>
                    <a:pt x="183" y="28"/>
                    <a:pt x="181" y="25"/>
                  </a:cubicBezTo>
                  <a:cubicBezTo>
                    <a:pt x="181" y="23"/>
                    <a:pt x="183" y="23"/>
                    <a:pt x="184" y="21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1" y="22"/>
                    <a:pt x="180" y="22"/>
                  </a:cubicBezTo>
                  <a:cubicBezTo>
                    <a:pt x="180" y="23"/>
                    <a:pt x="179" y="23"/>
                    <a:pt x="177" y="24"/>
                  </a:cubicBezTo>
                  <a:cubicBezTo>
                    <a:pt x="176" y="24"/>
                    <a:pt x="175" y="24"/>
                    <a:pt x="174" y="24"/>
                  </a:cubicBezTo>
                  <a:cubicBezTo>
                    <a:pt x="173" y="25"/>
                    <a:pt x="171" y="26"/>
                    <a:pt x="169" y="27"/>
                  </a:cubicBezTo>
                  <a:cubicBezTo>
                    <a:pt x="169" y="27"/>
                    <a:pt x="168" y="27"/>
                    <a:pt x="167" y="27"/>
                  </a:cubicBezTo>
                  <a:cubicBezTo>
                    <a:pt x="165" y="28"/>
                    <a:pt x="163" y="29"/>
                    <a:pt x="161" y="30"/>
                  </a:cubicBezTo>
                  <a:cubicBezTo>
                    <a:pt x="159" y="31"/>
                    <a:pt x="157" y="32"/>
                    <a:pt x="156" y="33"/>
                  </a:cubicBezTo>
                  <a:cubicBezTo>
                    <a:pt x="155" y="33"/>
                    <a:pt x="154" y="35"/>
                    <a:pt x="154" y="36"/>
                  </a:cubicBezTo>
                  <a:cubicBezTo>
                    <a:pt x="154" y="37"/>
                    <a:pt x="156" y="37"/>
                    <a:pt x="156" y="38"/>
                  </a:cubicBezTo>
                  <a:cubicBezTo>
                    <a:pt x="156" y="39"/>
                    <a:pt x="155" y="40"/>
                    <a:pt x="155" y="41"/>
                  </a:cubicBezTo>
                  <a:cubicBezTo>
                    <a:pt x="156" y="41"/>
                    <a:pt x="157" y="41"/>
                    <a:pt x="158" y="41"/>
                  </a:cubicBezTo>
                  <a:cubicBezTo>
                    <a:pt x="161" y="41"/>
                    <a:pt x="162" y="43"/>
                    <a:pt x="164" y="44"/>
                  </a:cubicBezTo>
                  <a:cubicBezTo>
                    <a:pt x="165" y="45"/>
                    <a:pt x="167" y="46"/>
                    <a:pt x="169" y="46"/>
                  </a:cubicBezTo>
                  <a:cubicBezTo>
                    <a:pt x="171" y="46"/>
                    <a:pt x="173" y="45"/>
                    <a:pt x="173" y="47"/>
                  </a:cubicBezTo>
                  <a:cubicBezTo>
                    <a:pt x="174" y="48"/>
                    <a:pt x="171" y="49"/>
                    <a:pt x="171" y="50"/>
                  </a:cubicBezTo>
                  <a:cubicBezTo>
                    <a:pt x="172" y="51"/>
                    <a:pt x="171" y="52"/>
                    <a:pt x="171" y="53"/>
                  </a:cubicBezTo>
                  <a:cubicBezTo>
                    <a:pt x="171" y="54"/>
                    <a:pt x="172" y="56"/>
                    <a:pt x="173" y="56"/>
                  </a:cubicBezTo>
                  <a:cubicBezTo>
                    <a:pt x="174" y="56"/>
                    <a:pt x="177" y="55"/>
                    <a:pt x="177" y="53"/>
                  </a:cubicBezTo>
                  <a:cubicBezTo>
                    <a:pt x="178" y="51"/>
                    <a:pt x="178" y="49"/>
                    <a:pt x="179" y="48"/>
                  </a:cubicBezTo>
                  <a:cubicBezTo>
                    <a:pt x="186" y="48"/>
                    <a:pt x="192" y="44"/>
                    <a:pt x="191" y="37"/>
                  </a:cubicBezTo>
                  <a:cubicBezTo>
                    <a:pt x="191" y="37"/>
                    <a:pt x="191" y="36"/>
                    <a:pt x="191" y="35"/>
                  </a:cubicBezTo>
                  <a:cubicBezTo>
                    <a:pt x="191" y="34"/>
                    <a:pt x="193" y="33"/>
                    <a:pt x="193" y="31"/>
                  </a:cubicBezTo>
                  <a:cubicBezTo>
                    <a:pt x="194" y="31"/>
                    <a:pt x="194" y="30"/>
                    <a:pt x="195" y="30"/>
                  </a:cubicBezTo>
                  <a:cubicBezTo>
                    <a:pt x="195" y="29"/>
                    <a:pt x="196" y="28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8" y="27"/>
                    <a:pt x="198" y="27"/>
                    <a:pt x="199" y="27"/>
                  </a:cubicBezTo>
                  <a:cubicBezTo>
                    <a:pt x="200" y="28"/>
                    <a:pt x="201" y="28"/>
                    <a:pt x="203" y="28"/>
                  </a:cubicBezTo>
                  <a:cubicBezTo>
                    <a:pt x="203" y="28"/>
                    <a:pt x="204" y="27"/>
                    <a:pt x="205" y="28"/>
                  </a:cubicBezTo>
                  <a:cubicBezTo>
                    <a:pt x="207" y="28"/>
                    <a:pt x="207" y="30"/>
                    <a:pt x="209" y="30"/>
                  </a:cubicBezTo>
                  <a:cubicBezTo>
                    <a:pt x="210" y="31"/>
                    <a:pt x="211" y="31"/>
                    <a:pt x="211" y="32"/>
                  </a:cubicBezTo>
                  <a:cubicBezTo>
                    <a:pt x="211" y="34"/>
                    <a:pt x="209" y="34"/>
                    <a:pt x="209" y="35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10" y="37"/>
                    <a:pt x="211" y="38"/>
                    <a:pt x="212" y="38"/>
                  </a:cubicBezTo>
                  <a:cubicBezTo>
                    <a:pt x="213" y="38"/>
                    <a:pt x="214" y="37"/>
                    <a:pt x="215" y="37"/>
                  </a:cubicBezTo>
                  <a:cubicBezTo>
                    <a:pt x="217" y="36"/>
                    <a:pt x="218" y="35"/>
                    <a:pt x="219" y="34"/>
                  </a:cubicBezTo>
                  <a:cubicBezTo>
                    <a:pt x="220" y="35"/>
                    <a:pt x="222" y="36"/>
                    <a:pt x="223" y="38"/>
                  </a:cubicBezTo>
                  <a:cubicBezTo>
                    <a:pt x="223" y="38"/>
                    <a:pt x="223" y="39"/>
                    <a:pt x="223" y="39"/>
                  </a:cubicBezTo>
                  <a:cubicBezTo>
                    <a:pt x="224" y="41"/>
                    <a:pt x="223" y="42"/>
                    <a:pt x="223" y="44"/>
                  </a:cubicBezTo>
                  <a:cubicBezTo>
                    <a:pt x="223" y="46"/>
                    <a:pt x="227" y="46"/>
                    <a:pt x="228" y="47"/>
                  </a:cubicBezTo>
                  <a:cubicBezTo>
                    <a:pt x="229" y="48"/>
                    <a:pt x="229" y="49"/>
                    <a:pt x="229" y="49"/>
                  </a:cubicBezTo>
                  <a:cubicBezTo>
                    <a:pt x="230" y="50"/>
                    <a:pt x="231" y="50"/>
                    <a:pt x="231" y="51"/>
                  </a:cubicBezTo>
                  <a:cubicBezTo>
                    <a:pt x="231" y="54"/>
                    <a:pt x="229" y="54"/>
                    <a:pt x="229" y="57"/>
                  </a:cubicBezTo>
                  <a:cubicBezTo>
                    <a:pt x="228" y="58"/>
                    <a:pt x="227" y="58"/>
                    <a:pt x="227" y="59"/>
                  </a:cubicBezTo>
                  <a:cubicBezTo>
                    <a:pt x="227" y="62"/>
                    <a:pt x="231" y="60"/>
                    <a:pt x="232" y="62"/>
                  </a:cubicBezTo>
                  <a:cubicBezTo>
                    <a:pt x="232" y="63"/>
                    <a:pt x="231" y="64"/>
                    <a:pt x="231" y="65"/>
                  </a:cubicBezTo>
                  <a:cubicBezTo>
                    <a:pt x="232" y="66"/>
                    <a:pt x="232" y="69"/>
                    <a:pt x="230" y="69"/>
                  </a:cubicBezTo>
                  <a:cubicBezTo>
                    <a:pt x="229" y="69"/>
                    <a:pt x="229" y="67"/>
                    <a:pt x="227" y="67"/>
                  </a:cubicBezTo>
                  <a:cubicBezTo>
                    <a:pt x="227" y="67"/>
                    <a:pt x="226" y="67"/>
                    <a:pt x="225" y="67"/>
                  </a:cubicBezTo>
                  <a:cubicBezTo>
                    <a:pt x="224" y="66"/>
                    <a:pt x="223" y="66"/>
                    <a:pt x="222" y="66"/>
                  </a:cubicBezTo>
                  <a:cubicBezTo>
                    <a:pt x="221" y="66"/>
                    <a:pt x="219" y="66"/>
                    <a:pt x="218" y="65"/>
                  </a:cubicBezTo>
                  <a:cubicBezTo>
                    <a:pt x="219" y="63"/>
                    <a:pt x="222" y="61"/>
                    <a:pt x="224" y="59"/>
                  </a:cubicBezTo>
                  <a:cubicBezTo>
                    <a:pt x="225" y="58"/>
                    <a:pt x="226" y="58"/>
                    <a:pt x="226" y="56"/>
                  </a:cubicBezTo>
                  <a:cubicBezTo>
                    <a:pt x="224" y="55"/>
                    <a:pt x="223" y="57"/>
                    <a:pt x="222" y="57"/>
                  </a:cubicBezTo>
                  <a:cubicBezTo>
                    <a:pt x="220" y="58"/>
                    <a:pt x="219" y="59"/>
                    <a:pt x="218" y="59"/>
                  </a:cubicBezTo>
                  <a:cubicBezTo>
                    <a:pt x="215" y="60"/>
                    <a:pt x="212" y="58"/>
                    <a:pt x="210" y="60"/>
                  </a:cubicBezTo>
                  <a:cubicBezTo>
                    <a:pt x="209" y="61"/>
                    <a:pt x="212" y="60"/>
                    <a:pt x="212" y="62"/>
                  </a:cubicBezTo>
                  <a:cubicBezTo>
                    <a:pt x="211" y="62"/>
                    <a:pt x="210" y="62"/>
                    <a:pt x="209" y="62"/>
                  </a:cubicBezTo>
                  <a:cubicBezTo>
                    <a:pt x="208" y="61"/>
                    <a:pt x="209" y="60"/>
                    <a:pt x="208" y="60"/>
                  </a:cubicBezTo>
                  <a:cubicBezTo>
                    <a:pt x="208" y="59"/>
                    <a:pt x="205" y="59"/>
                    <a:pt x="203" y="59"/>
                  </a:cubicBezTo>
                  <a:cubicBezTo>
                    <a:pt x="202" y="59"/>
                    <a:pt x="200" y="60"/>
                    <a:pt x="200" y="62"/>
                  </a:cubicBezTo>
                  <a:cubicBezTo>
                    <a:pt x="202" y="63"/>
                    <a:pt x="205" y="61"/>
                    <a:pt x="206" y="63"/>
                  </a:cubicBezTo>
                  <a:cubicBezTo>
                    <a:pt x="205" y="65"/>
                    <a:pt x="202" y="66"/>
                    <a:pt x="203" y="68"/>
                  </a:cubicBezTo>
                  <a:cubicBezTo>
                    <a:pt x="203" y="69"/>
                    <a:pt x="204" y="71"/>
                    <a:pt x="205" y="71"/>
                  </a:cubicBezTo>
                  <a:cubicBezTo>
                    <a:pt x="206" y="71"/>
                    <a:pt x="206" y="70"/>
                    <a:pt x="207" y="70"/>
                  </a:cubicBezTo>
                  <a:cubicBezTo>
                    <a:pt x="208" y="70"/>
                    <a:pt x="208" y="71"/>
                    <a:pt x="209" y="71"/>
                  </a:cubicBezTo>
                  <a:cubicBezTo>
                    <a:pt x="210" y="70"/>
                    <a:pt x="211" y="68"/>
                    <a:pt x="212" y="69"/>
                  </a:cubicBezTo>
                  <a:cubicBezTo>
                    <a:pt x="214" y="71"/>
                    <a:pt x="211" y="72"/>
                    <a:pt x="209" y="73"/>
                  </a:cubicBezTo>
                  <a:cubicBezTo>
                    <a:pt x="206" y="74"/>
                    <a:pt x="203" y="74"/>
                    <a:pt x="201" y="75"/>
                  </a:cubicBezTo>
                  <a:cubicBezTo>
                    <a:pt x="200" y="75"/>
                    <a:pt x="197" y="79"/>
                    <a:pt x="196" y="76"/>
                  </a:cubicBezTo>
                  <a:cubicBezTo>
                    <a:pt x="196" y="74"/>
                    <a:pt x="198" y="75"/>
                    <a:pt x="198" y="73"/>
                  </a:cubicBezTo>
                  <a:cubicBezTo>
                    <a:pt x="196" y="73"/>
                    <a:pt x="194" y="74"/>
                    <a:pt x="192" y="75"/>
                  </a:cubicBezTo>
                  <a:cubicBezTo>
                    <a:pt x="189" y="76"/>
                    <a:pt x="184" y="77"/>
                    <a:pt x="183" y="80"/>
                  </a:cubicBezTo>
                  <a:cubicBezTo>
                    <a:pt x="183" y="81"/>
                    <a:pt x="183" y="82"/>
                    <a:pt x="183" y="83"/>
                  </a:cubicBezTo>
                  <a:cubicBezTo>
                    <a:pt x="183" y="83"/>
                    <a:pt x="180" y="83"/>
                    <a:pt x="179" y="83"/>
                  </a:cubicBezTo>
                  <a:cubicBezTo>
                    <a:pt x="178" y="84"/>
                    <a:pt x="177" y="85"/>
                    <a:pt x="176" y="85"/>
                  </a:cubicBezTo>
                  <a:cubicBezTo>
                    <a:pt x="175" y="85"/>
                    <a:pt x="174" y="85"/>
                    <a:pt x="174" y="85"/>
                  </a:cubicBezTo>
                  <a:cubicBezTo>
                    <a:pt x="173" y="86"/>
                    <a:pt x="172" y="87"/>
                    <a:pt x="171" y="88"/>
                  </a:cubicBezTo>
                  <a:cubicBezTo>
                    <a:pt x="170" y="89"/>
                    <a:pt x="169" y="89"/>
                    <a:pt x="169" y="90"/>
                  </a:cubicBezTo>
                  <a:cubicBezTo>
                    <a:pt x="168" y="90"/>
                    <a:pt x="168" y="92"/>
                    <a:pt x="166" y="93"/>
                  </a:cubicBezTo>
                  <a:cubicBezTo>
                    <a:pt x="165" y="93"/>
                    <a:pt x="165" y="92"/>
                    <a:pt x="164" y="93"/>
                  </a:cubicBezTo>
                  <a:cubicBezTo>
                    <a:pt x="164" y="94"/>
                    <a:pt x="165" y="97"/>
                    <a:pt x="164" y="99"/>
                  </a:cubicBezTo>
                  <a:cubicBezTo>
                    <a:pt x="162" y="100"/>
                    <a:pt x="160" y="101"/>
                    <a:pt x="158" y="103"/>
                  </a:cubicBezTo>
                  <a:cubicBezTo>
                    <a:pt x="157" y="103"/>
                    <a:pt x="155" y="104"/>
                    <a:pt x="154" y="104"/>
                  </a:cubicBezTo>
                  <a:cubicBezTo>
                    <a:pt x="153" y="105"/>
                    <a:pt x="152" y="106"/>
                    <a:pt x="151" y="107"/>
                  </a:cubicBezTo>
                  <a:cubicBezTo>
                    <a:pt x="148" y="108"/>
                    <a:pt x="144" y="110"/>
                    <a:pt x="144" y="115"/>
                  </a:cubicBezTo>
                  <a:cubicBezTo>
                    <a:pt x="144" y="116"/>
                    <a:pt x="145" y="117"/>
                    <a:pt x="145" y="118"/>
                  </a:cubicBezTo>
                  <a:cubicBezTo>
                    <a:pt x="145" y="118"/>
                    <a:pt x="145" y="119"/>
                    <a:pt x="145" y="120"/>
                  </a:cubicBezTo>
                  <a:cubicBezTo>
                    <a:pt x="145" y="121"/>
                    <a:pt x="146" y="123"/>
                    <a:pt x="145" y="124"/>
                  </a:cubicBezTo>
                  <a:cubicBezTo>
                    <a:pt x="143" y="123"/>
                    <a:pt x="140" y="123"/>
                    <a:pt x="139" y="122"/>
                  </a:cubicBezTo>
                  <a:cubicBezTo>
                    <a:pt x="139" y="120"/>
                    <a:pt x="140" y="119"/>
                    <a:pt x="140" y="118"/>
                  </a:cubicBezTo>
                  <a:cubicBezTo>
                    <a:pt x="139" y="117"/>
                    <a:pt x="138" y="115"/>
                    <a:pt x="137" y="115"/>
                  </a:cubicBezTo>
                  <a:cubicBezTo>
                    <a:pt x="136" y="114"/>
                    <a:pt x="135" y="115"/>
                    <a:pt x="134" y="115"/>
                  </a:cubicBezTo>
                  <a:cubicBezTo>
                    <a:pt x="133" y="115"/>
                    <a:pt x="132" y="114"/>
                    <a:pt x="131" y="114"/>
                  </a:cubicBezTo>
                  <a:cubicBezTo>
                    <a:pt x="129" y="113"/>
                    <a:pt x="127" y="114"/>
                    <a:pt x="125" y="114"/>
                  </a:cubicBezTo>
                  <a:cubicBezTo>
                    <a:pt x="123" y="115"/>
                    <a:pt x="122" y="117"/>
                    <a:pt x="119" y="117"/>
                  </a:cubicBezTo>
                  <a:cubicBezTo>
                    <a:pt x="118" y="117"/>
                    <a:pt x="117" y="116"/>
                    <a:pt x="116" y="116"/>
                  </a:cubicBezTo>
                  <a:cubicBezTo>
                    <a:pt x="115" y="115"/>
                    <a:pt x="113" y="115"/>
                    <a:pt x="112" y="115"/>
                  </a:cubicBezTo>
                  <a:cubicBezTo>
                    <a:pt x="109" y="115"/>
                    <a:pt x="107" y="117"/>
                    <a:pt x="105" y="118"/>
                  </a:cubicBezTo>
                  <a:cubicBezTo>
                    <a:pt x="103" y="119"/>
                    <a:pt x="101" y="121"/>
                    <a:pt x="100" y="123"/>
                  </a:cubicBezTo>
                  <a:cubicBezTo>
                    <a:pt x="100" y="124"/>
                    <a:pt x="100" y="125"/>
                    <a:pt x="100" y="126"/>
                  </a:cubicBezTo>
                  <a:cubicBezTo>
                    <a:pt x="99" y="127"/>
                    <a:pt x="99" y="128"/>
                    <a:pt x="98" y="128"/>
                  </a:cubicBezTo>
                  <a:cubicBezTo>
                    <a:pt x="97" y="131"/>
                    <a:pt x="95" y="135"/>
                    <a:pt x="97" y="140"/>
                  </a:cubicBezTo>
                  <a:cubicBezTo>
                    <a:pt x="97" y="140"/>
                    <a:pt x="99" y="144"/>
                    <a:pt x="99" y="145"/>
                  </a:cubicBezTo>
                  <a:cubicBezTo>
                    <a:pt x="100" y="146"/>
                    <a:pt x="102" y="147"/>
                    <a:pt x="104" y="147"/>
                  </a:cubicBezTo>
                  <a:cubicBezTo>
                    <a:pt x="105" y="147"/>
                    <a:pt x="106" y="146"/>
                    <a:pt x="107" y="146"/>
                  </a:cubicBezTo>
                  <a:cubicBezTo>
                    <a:pt x="108" y="146"/>
                    <a:pt x="110" y="146"/>
                    <a:pt x="111" y="146"/>
                  </a:cubicBezTo>
                  <a:cubicBezTo>
                    <a:pt x="114" y="145"/>
                    <a:pt x="113" y="140"/>
                    <a:pt x="117" y="139"/>
                  </a:cubicBezTo>
                  <a:cubicBezTo>
                    <a:pt x="118" y="138"/>
                    <a:pt x="120" y="138"/>
                    <a:pt x="122" y="138"/>
                  </a:cubicBezTo>
                  <a:cubicBezTo>
                    <a:pt x="123" y="138"/>
                    <a:pt x="123" y="140"/>
                    <a:pt x="123" y="141"/>
                  </a:cubicBezTo>
                  <a:cubicBezTo>
                    <a:pt x="123" y="141"/>
                    <a:pt x="122" y="142"/>
                    <a:pt x="122" y="143"/>
                  </a:cubicBezTo>
                  <a:cubicBezTo>
                    <a:pt x="122" y="144"/>
                    <a:pt x="122" y="145"/>
                    <a:pt x="121" y="146"/>
                  </a:cubicBezTo>
                  <a:cubicBezTo>
                    <a:pt x="121" y="147"/>
                    <a:pt x="120" y="148"/>
                    <a:pt x="119" y="149"/>
                  </a:cubicBezTo>
                  <a:cubicBezTo>
                    <a:pt x="119" y="149"/>
                    <a:pt x="119" y="150"/>
                    <a:pt x="119" y="151"/>
                  </a:cubicBezTo>
                  <a:cubicBezTo>
                    <a:pt x="119" y="152"/>
                    <a:pt x="118" y="152"/>
                    <a:pt x="118" y="153"/>
                  </a:cubicBezTo>
                  <a:cubicBezTo>
                    <a:pt x="121" y="155"/>
                    <a:pt x="125" y="153"/>
                    <a:pt x="128" y="153"/>
                  </a:cubicBezTo>
                  <a:cubicBezTo>
                    <a:pt x="129" y="154"/>
                    <a:pt x="132" y="155"/>
                    <a:pt x="132" y="157"/>
                  </a:cubicBezTo>
                  <a:cubicBezTo>
                    <a:pt x="132" y="158"/>
                    <a:pt x="131" y="159"/>
                    <a:pt x="130" y="161"/>
                  </a:cubicBezTo>
                  <a:cubicBezTo>
                    <a:pt x="130" y="162"/>
                    <a:pt x="129" y="165"/>
                    <a:pt x="129" y="166"/>
                  </a:cubicBezTo>
                  <a:cubicBezTo>
                    <a:pt x="129" y="169"/>
                    <a:pt x="133" y="173"/>
                    <a:pt x="136" y="173"/>
                  </a:cubicBezTo>
                  <a:cubicBezTo>
                    <a:pt x="138" y="173"/>
                    <a:pt x="140" y="170"/>
                    <a:pt x="144" y="172"/>
                  </a:cubicBezTo>
                  <a:cubicBezTo>
                    <a:pt x="145" y="172"/>
                    <a:pt x="146" y="174"/>
                    <a:pt x="147" y="174"/>
                  </a:cubicBezTo>
                  <a:cubicBezTo>
                    <a:pt x="148" y="174"/>
                    <a:pt x="150" y="172"/>
                    <a:pt x="150" y="171"/>
                  </a:cubicBezTo>
                  <a:cubicBezTo>
                    <a:pt x="151" y="169"/>
                    <a:pt x="151" y="168"/>
                    <a:pt x="153" y="167"/>
                  </a:cubicBezTo>
                  <a:cubicBezTo>
                    <a:pt x="154" y="166"/>
                    <a:pt x="156" y="167"/>
                    <a:pt x="158" y="166"/>
                  </a:cubicBezTo>
                  <a:cubicBezTo>
                    <a:pt x="159" y="166"/>
                    <a:pt x="159" y="165"/>
                    <a:pt x="160" y="164"/>
                  </a:cubicBezTo>
                  <a:cubicBezTo>
                    <a:pt x="161" y="164"/>
                    <a:pt x="162" y="163"/>
                    <a:pt x="163" y="164"/>
                  </a:cubicBezTo>
                  <a:cubicBezTo>
                    <a:pt x="164" y="165"/>
                    <a:pt x="161" y="165"/>
                    <a:pt x="162" y="167"/>
                  </a:cubicBezTo>
                  <a:cubicBezTo>
                    <a:pt x="164" y="168"/>
                    <a:pt x="165" y="165"/>
                    <a:pt x="167" y="165"/>
                  </a:cubicBezTo>
                  <a:cubicBezTo>
                    <a:pt x="167" y="165"/>
                    <a:pt x="169" y="166"/>
                    <a:pt x="170" y="166"/>
                  </a:cubicBezTo>
                  <a:cubicBezTo>
                    <a:pt x="171" y="167"/>
                    <a:pt x="171" y="168"/>
                    <a:pt x="173" y="168"/>
                  </a:cubicBezTo>
                  <a:cubicBezTo>
                    <a:pt x="173" y="168"/>
                    <a:pt x="175" y="168"/>
                    <a:pt x="176" y="168"/>
                  </a:cubicBezTo>
                  <a:cubicBezTo>
                    <a:pt x="177" y="168"/>
                    <a:pt x="178" y="170"/>
                    <a:pt x="179" y="170"/>
                  </a:cubicBezTo>
                  <a:cubicBezTo>
                    <a:pt x="181" y="169"/>
                    <a:pt x="182" y="168"/>
                    <a:pt x="183" y="168"/>
                  </a:cubicBezTo>
                  <a:cubicBezTo>
                    <a:pt x="185" y="167"/>
                    <a:pt x="186" y="168"/>
                    <a:pt x="188" y="170"/>
                  </a:cubicBezTo>
                  <a:cubicBezTo>
                    <a:pt x="189" y="170"/>
                    <a:pt x="189" y="168"/>
                    <a:pt x="190" y="169"/>
                  </a:cubicBezTo>
                  <a:cubicBezTo>
                    <a:pt x="189" y="170"/>
                    <a:pt x="190" y="171"/>
                    <a:pt x="191" y="172"/>
                  </a:cubicBezTo>
                  <a:cubicBezTo>
                    <a:pt x="191" y="172"/>
                    <a:pt x="191" y="173"/>
                    <a:pt x="191" y="173"/>
                  </a:cubicBezTo>
                  <a:cubicBezTo>
                    <a:pt x="192" y="174"/>
                    <a:pt x="194" y="174"/>
                    <a:pt x="195" y="175"/>
                  </a:cubicBezTo>
                  <a:cubicBezTo>
                    <a:pt x="196" y="175"/>
                    <a:pt x="196" y="177"/>
                    <a:pt x="198" y="178"/>
                  </a:cubicBezTo>
                  <a:cubicBezTo>
                    <a:pt x="199" y="179"/>
                    <a:pt x="201" y="181"/>
                    <a:pt x="203" y="181"/>
                  </a:cubicBezTo>
                  <a:cubicBezTo>
                    <a:pt x="204" y="181"/>
                    <a:pt x="206" y="181"/>
                    <a:pt x="207" y="181"/>
                  </a:cubicBezTo>
                  <a:cubicBezTo>
                    <a:pt x="210" y="181"/>
                    <a:pt x="212" y="183"/>
                    <a:pt x="214" y="184"/>
                  </a:cubicBezTo>
                  <a:cubicBezTo>
                    <a:pt x="215" y="185"/>
                    <a:pt x="217" y="186"/>
                    <a:pt x="217" y="187"/>
                  </a:cubicBezTo>
                  <a:cubicBezTo>
                    <a:pt x="217" y="188"/>
                    <a:pt x="217" y="189"/>
                    <a:pt x="217" y="190"/>
                  </a:cubicBezTo>
                  <a:cubicBezTo>
                    <a:pt x="218" y="192"/>
                    <a:pt x="221" y="193"/>
                    <a:pt x="220" y="196"/>
                  </a:cubicBezTo>
                  <a:cubicBezTo>
                    <a:pt x="220" y="197"/>
                    <a:pt x="221" y="197"/>
                    <a:pt x="222" y="198"/>
                  </a:cubicBezTo>
                  <a:cubicBezTo>
                    <a:pt x="223" y="198"/>
                    <a:pt x="224" y="199"/>
                    <a:pt x="225" y="199"/>
                  </a:cubicBezTo>
                  <a:cubicBezTo>
                    <a:pt x="225" y="200"/>
                    <a:pt x="226" y="199"/>
                    <a:pt x="227" y="199"/>
                  </a:cubicBezTo>
                  <a:cubicBezTo>
                    <a:pt x="228" y="199"/>
                    <a:pt x="229" y="200"/>
                    <a:pt x="231" y="201"/>
                  </a:cubicBezTo>
                  <a:cubicBezTo>
                    <a:pt x="232" y="201"/>
                    <a:pt x="233" y="201"/>
                    <a:pt x="234" y="202"/>
                  </a:cubicBezTo>
                  <a:cubicBezTo>
                    <a:pt x="234" y="202"/>
                    <a:pt x="235" y="204"/>
                    <a:pt x="235" y="204"/>
                  </a:cubicBezTo>
                  <a:cubicBezTo>
                    <a:pt x="236" y="205"/>
                    <a:pt x="237" y="204"/>
                    <a:pt x="238" y="204"/>
                  </a:cubicBezTo>
                  <a:cubicBezTo>
                    <a:pt x="240" y="204"/>
                    <a:pt x="242" y="205"/>
                    <a:pt x="244" y="205"/>
                  </a:cubicBezTo>
                  <a:cubicBezTo>
                    <a:pt x="245" y="205"/>
                    <a:pt x="245" y="205"/>
                    <a:pt x="246" y="205"/>
                  </a:cubicBezTo>
                  <a:cubicBezTo>
                    <a:pt x="248" y="205"/>
                    <a:pt x="249" y="206"/>
                    <a:pt x="251" y="208"/>
                  </a:cubicBezTo>
                  <a:cubicBezTo>
                    <a:pt x="233" y="237"/>
                    <a:pt x="204" y="258"/>
                    <a:pt x="170" y="266"/>
                  </a:cubicBezTo>
                  <a:cubicBezTo>
                    <a:pt x="170" y="265"/>
                    <a:pt x="169" y="264"/>
                    <a:pt x="169" y="262"/>
                  </a:cubicBezTo>
                  <a:cubicBezTo>
                    <a:pt x="169" y="260"/>
                    <a:pt x="169" y="258"/>
                    <a:pt x="169" y="255"/>
                  </a:cubicBezTo>
                  <a:cubicBezTo>
                    <a:pt x="169" y="253"/>
                    <a:pt x="168" y="250"/>
                    <a:pt x="168" y="249"/>
                  </a:cubicBezTo>
                  <a:cubicBezTo>
                    <a:pt x="167" y="247"/>
                    <a:pt x="164" y="245"/>
                    <a:pt x="162" y="244"/>
                  </a:cubicBezTo>
                  <a:cubicBezTo>
                    <a:pt x="161" y="244"/>
                    <a:pt x="160" y="243"/>
                    <a:pt x="159" y="243"/>
                  </a:cubicBezTo>
                  <a:cubicBezTo>
                    <a:pt x="156" y="242"/>
                    <a:pt x="151" y="239"/>
                    <a:pt x="150" y="237"/>
                  </a:cubicBezTo>
                  <a:cubicBezTo>
                    <a:pt x="150" y="236"/>
                    <a:pt x="150" y="235"/>
                    <a:pt x="150" y="234"/>
                  </a:cubicBezTo>
                  <a:cubicBezTo>
                    <a:pt x="149" y="233"/>
                    <a:pt x="148" y="231"/>
                    <a:pt x="147" y="230"/>
                  </a:cubicBezTo>
                  <a:cubicBezTo>
                    <a:pt x="145" y="227"/>
                    <a:pt x="143" y="224"/>
                    <a:pt x="142" y="221"/>
                  </a:cubicBezTo>
                  <a:cubicBezTo>
                    <a:pt x="141" y="219"/>
                    <a:pt x="140" y="218"/>
                    <a:pt x="139" y="216"/>
                  </a:cubicBezTo>
                  <a:cubicBezTo>
                    <a:pt x="138" y="216"/>
                    <a:pt x="136" y="215"/>
                    <a:pt x="136" y="214"/>
                  </a:cubicBezTo>
                  <a:cubicBezTo>
                    <a:pt x="136" y="213"/>
                    <a:pt x="135" y="211"/>
                    <a:pt x="135" y="210"/>
                  </a:cubicBezTo>
                  <a:cubicBezTo>
                    <a:pt x="135" y="208"/>
                    <a:pt x="138" y="207"/>
                    <a:pt x="138" y="206"/>
                  </a:cubicBezTo>
                  <a:cubicBezTo>
                    <a:pt x="138" y="205"/>
                    <a:pt x="136" y="204"/>
                    <a:pt x="136" y="203"/>
                  </a:cubicBezTo>
                  <a:cubicBezTo>
                    <a:pt x="135" y="201"/>
                    <a:pt x="136" y="200"/>
                    <a:pt x="137" y="198"/>
                  </a:cubicBezTo>
                  <a:cubicBezTo>
                    <a:pt x="138" y="197"/>
                    <a:pt x="138" y="196"/>
                    <a:pt x="138" y="196"/>
                  </a:cubicBezTo>
                  <a:cubicBezTo>
                    <a:pt x="139" y="195"/>
                    <a:pt x="140" y="195"/>
                    <a:pt x="141" y="194"/>
                  </a:cubicBezTo>
                  <a:cubicBezTo>
                    <a:pt x="141" y="193"/>
                    <a:pt x="141" y="192"/>
                    <a:pt x="142" y="191"/>
                  </a:cubicBezTo>
                  <a:cubicBezTo>
                    <a:pt x="143" y="190"/>
                    <a:pt x="145" y="189"/>
                    <a:pt x="145" y="188"/>
                  </a:cubicBezTo>
                  <a:cubicBezTo>
                    <a:pt x="146" y="187"/>
                    <a:pt x="146" y="181"/>
                    <a:pt x="145" y="180"/>
                  </a:cubicBezTo>
                  <a:cubicBezTo>
                    <a:pt x="145" y="178"/>
                    <a:pt x="144" y="178"/>
                    <a:pt x="144" y="177"/>
                  </a:cubicBezTo>
                  <a:cubicBezTo>
                    <a:pt x="143" y="175"/>
                    <a:pt x="143" y="173"/>
                    <a:pt x="141" y="173"/>
                  </a:cubicBezTo>
                  <a:cubicBezTo>
                    <a:pt x="140" y="173"/>
                    <a:pt x="139" y="174"/>
                    <a:pt x="138" y="175"/>
                  </a:cubicBezTo>
                  <a:cubicBezTo>
                    <a:pt x="138" y="176"/>
                    <a:pt x="138" y="177"/>
                    <a:pt x="137" y="177"/>
                  </a:cubicBezTo>
                  <a:cubicBezTo>
                    <a:pt x="135" y="178"/>
                    <a:pt x="135" y="176"/>
                    <a:pt x="133" y="175"/>
                  </a:cubicBezTo>
                  <a:cubicBezTo>
                    <a:pt x="132" y="175"/>
                    <a:pt x="131" y="175"/>
                    <a:pt x="130" y="175"/>
                  </a:cubicBezTo>
                  <a:cubicBezTo>
                    <a:pt x="129" y="174"/>
                    <a:pt x="128" y="172"/>
                    <a:pt x="127" y="171"/>
                  </a:cubicBezTo>
                  <a:cubicBezTo>
                    <a:pt x="126" y="170"/>
                    <a:pt x="124" y="171"/>
                    <a:pt x="124" y="170"/>
                  </a:cubicBezTo>
                  <a:cubicBezTo>
                    <a:pt x="123" y="169"/>
                    <a:pt x="124" y="168"/>
                    <a:pt x="124" y="167"/>
                  </a:cubicBezTo>
                  <a:cubicBezTo>
                    <a:pt x="122" y="166"/>
                    <a:pt x="120" y="162"/>
                    <a:pt x="119" y="161"/>
                  </a:cubicBezTo>
                  <a:cubicBezTo>
                    <a:pt x="117" y="161"/>
                    <a:pt x="115" y="161"/>
                    <a:pt x="114" y="160"/>
                  </a:cubicBezTo>
                  <a:cubicBezTo>
                    <a:pt x="113" y="160"/>
                    <a:pt x="112" y="160"/>
                    <a:pt x="112" y="159"/>
                  </a:cubicBezTo>
                  <a:cubicBezTo>
                    <a:pt x="111" y="159"/>
                    <a:pt x="110" y="159"/>
                    <a:pt x="109" y="159"/>
                  </a:cubicBezTo>
                  <a:cubicBezTo>
                    <a:pt x="106" y="157"/>
                    <a:pt x="104" y="153"/>
                    <a:pt x="101" y="153"/>
                  </a:cubicBezTo>
                  <a:cubicBezTo>
                    <a:pt x="99" y="153"/>
                    <a:pt x="98" y="154"/>
                    <a:pt x="96" y="154"/>
                  </a:cubicBezTo>
                  <a:cubicBezTo>
                    <a:pt x="95" y="154"/>
                    <a:pt x="93" y="153"/>
                    <a:pt x="91" y="152"/>
                  </a:cubicBezTo>
                  <a:cubicBezTo>
                    <a:pt x="89" y="151"/>
                    <a:pt x="87" y="151"/>
                    <a:pt x="85" y="150"/>
                  </a:cubicBezTo>
                  <a:cubicBezTo>
                    <a:pt x="84" y="150"/>
                    <a:pt x="83" y="148"/>
                    <a:pt x="82" y="148"/>
                  </a:cubicBezTo>
                  <a:cubicBezTo>
                    <a:pt x="82" y="148"/>
                    <a:pt x="80" y="148"/>
                    <a:pt x="80" y="147"/>
                  </a:cubicBezTo>
                  <a:cubicBezTo>
                    <a:pt x="79" y="147"/>
                    <a:pt x="78" y="146"/>
                    <a:pt x="77" y="145"/>
                  </a:cubicBezTo>
                  <a:cubicBezTo>
                    <a:pt x="75" y="144"/>
                    <a:pt x="74" y="143"/>
                    <a:pt x="74" y="142"/>
                  </a:cubicBezTo>
                  <a:cubicBezTo>
                    <a:pt x="74" y="141"/>
                    <a:pt x="75" y="140"/>
                    <a:pt x="75" y="139"/>
                  </a:cubicBezTo>
                  <a:cubicBezTo>
                    <a:pt x="76" y="135"/>
                    <a:pt x="73" y="133"/>
                    <a:pt x="71" y="130"/>
                  </a:cubicBezTo>
                  <a:cubicBezTo>
                    <a:pt x="70" y="129"/>
                    <a:pt x="69" y="128"/>
                    <a:pt x="68" y="126"/>
                  </a:cubicBezTo>
                  <a:cubicBezTo>
                    <a:pt x="68" y="125"/>
                    <a:pt x="68" y="125"/>
                    <a:pt x="68" y="124"/>
                  </a:cubicBezTo>
                  <a:cubicBezTo>
                    <a:pt x="67" y="123"/>
                    <a:pt x="66" y="122"/>
                    <a:pt x="65" y="121"/>
                  </a:cubicBezTo>
                  <a:cubicBezTo>
                    <a:pt x="64" y="119"/>
                    <a:pt x="62" y="118"/>
                    <a:pt x="62" y="117"/>
                  </a:cubicBezTo>
                  <a:cubicBezTo>
                    <a:pt x="62" y="115"/>
                    <a:pt x="63" y="114"/>
                    <a:pt x="62" y="112"/>
                  </a:cubicBezTo>
                  <a:cubicBezTo>
                    <a:pt x="61" y="109"/>
                    <a:pt x="57" y="110"/>
                    <a:pt x="58" y="114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60" y="118"/>
                    <a:pt x="60" y="119"/>
                    <a:pt x="60" y="121"/>
                  </a:cubicBezTo>
                  <a:cubicBezTo>
                    <a:pt x="61" y="122"/>
                    <a:pt x="62" y="123"/>
                    <a:pt x="62" y="124"/>
                  </a:cubicBezTo>
                  <a:cubicBezTo>
                    <a:pt x="63" y="126"/>
                    <a:pt x="63" y="128"/>
                    <a:pt x="64" y="130"/>
                  </a:cubicBezTo>
                  <a:cubicBezTo>
                    <a:pt x="64" y="131"/>
                    <a:pt x="66" y="132"/>
                    <a:pt x="65" y="133"/>
                  </a:cubicBezTo>
                  <a:cubicBezTo>
                    <a:pt x="63" y="133"/>
                    <a:pt x="63" y="132"/>
                    <a:pt x="62" y="131"/>
                  </a:cubicBezTo>
                  <a:cubicBezTo>
                    <a:pt x="62" y="131"/>
                    <a:pt x="60" y="130"/>
                    <a:pt x="60" y="129"/>
                  </a:cubicBezTo>
                  <a:cubicBezTo>
                    <a:pt x="59" y="128"/>
                    <a:pt x="60" y="127"/>
                    <a:pt x="60" y="126"/>
                  </a:cubicBezTo>
                  <a:cubicBezTo>
                    <a:pt x="59" y="124"/>
                    <a:pt x="55" y="124"/>
                    <a:pt x="55" y="121"/>
                  </a:cubicBezTo>
                  <a:cubicBezTo>
                    <a:pt x="55" y="120"/>
                    <a:pt x="57" y="120"/>
                    <a:pt x="57" y="119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4" y="114"/>
                    <a:pt x="54" y="112"/>
                    <a:pt x="54" y="110"/>
                  </a:cubicBezTo>
                  <a:cubicBezTo>
                    <a:pt x="54" y="109"/>
                    <a:pt x="54" y="107"/>
                    <a:pt x="54" y="106"/>
                  </a:cubicBezTo>
                  <a:cubicBezTo>
                    <a:pt x="53" y="105"/>
                    <a:pt x="52" y="103"/>
                    <a:pt x="51" y="103"/>
                  </a:cubicBezTo>
                  <a:cubicBezTo>
                    <a:pt x="49" y="102"/>
                    <a:pt x="48" y="103"/>
                    <a:pt x="48" y="101"/>
                  </a:cubicBezTo>
                  <a:cubicBezTo>
                    <a:pt x="47" y="101"/>
                    <a:pt x="47" y="99"/>
                    <a:pt x="47" y="98"/>
                  </a:cubicBezTo>
                  <a:cubicBezTo>
                    <a:pt x="46" y="96"/>
                    <a:pt x="47" y="94"/>
                    <a:pt x="47" y="92"/>
                  </a:cubicBezTo>
                  <a:cubicBezTo>
                    <a:pt x="46" y="90"/>
                    <a:pt x="46" y="88"/>
                    <a:pt x="47" y="86"/>
                  </a:cubicBezTo>
                  <a:cubicBezTo>
                    <a:pt x="47" y="85"/>
                    <a:pt x="49" y="84"/>
                    <a:pt x="49" y="83"/>
                  </a:cubicBezTo>
                  <a:cubicBezTo>
                    <a:pt x="50" y="82"/>
                    <a:pt x="50" y="80"/>
                    <a:pt x="51" y="79"/>
                  </a:cubicBezTo>
                  <a:cubicBezTo>
                    <a:pt x="52" y="77"/>
                    <a:pt x="54" y="76"/>
                    <a:pt x="56" y="74"/>
                  </a:cubicBezTo>
                  <a:cubicBezTo>
                    <a:pt x="57" y="72"/>
                    <a:pt x="59" y="70"/>
                    <a:pt x="60" y="67"/>
                  </a:cubicBezTo>
                  <a:cubicBezTo>
                    <a:pt x="60" y="66"/>
                    <a:pt x="61" y="64"/>
                    <a:pt x="61" y="63"/>
                  </a:cubicBezTo>
                  <a:cubicBezTo>
                    <a:pt x="61" y="62"/>
                    <a:pt x="58" y="61"/>
                    <a:pt x="58" y="59"/>
                  </a:cubicBezTo>
                  <a:cubicBezTo>
                    <a:pt x="59" y="58"/>
                    <a:pt x="60" y="58"/>
                    <a:pt x="61" y="57"/>
                  </a:cubicBezTo>
                  <a:cubicBezTo>
                    <a:pt x="61" y="57"/>
                    <a:pt x="61" y="55"/>
                    <a:pt x="61" y="54"/>
                  </a:cubicBezTo>
                  <a:cubicBezTo>
                    <a:pt x="61" y="53"/>
                    <a:pt x="60" y="51"/>
                    <a:pt x="61" y="50"/>
                  </a:cubicBezTo>
                  <a:cubicBezTo>
                    <a:pt x="61" y="49"/>
                    <a:pt x="63" y="48"/>
                    <a:pt x="62" y="47"/>
                  </a:cubicBezTo>
                  <a:cubicBezTo>
                    <a:pt x="61" y="45"/>
                    <a:pt x="59" y="47"/>
                    <a:pt x="58" y="46"/>
                  </a:cubicBezTo>
                  <a:cubicBezTo>
                    <a:pt x="57" y="46"/>
                    <a:pt x="58" y="45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8" y="41"/>
                    <a:pt x="59" y="39"/>
                    <a:pt x="59" y="39"/>
                  </a:cubicBezTo>
                  <a:cubicBezTo>
                    <a:pt x="58" y="38"/>
                    <a:pt x="58" y="37"/>
                    <a:pt x="57" y="36"/>
                  </a:cubicBezTo>
                  <a:cubicBezTo>
                    <a:pt x="74" y="23"/>
                    <a:pt x="94" y="13"/>
                    <a:pt x="11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333" dirty="0">
                <a:solidFill>
                  <a:srgbClr val="001F37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365" name="组合 364"/>
            <p:cNvGrpSpPr/>
            <p:nvPr/>
          </p:nvGrpSpPr>
          <p:grpSpPr>
            <a:xfrm>
              <a:off x="6443605" y="3552784"/>
              <a:ext cx="83777" cy="54264"/>
              <a:chOff x="4592472" y="2040340"/>
              <a:chExt cx="887104" cy="313899"/>
            </a:xfrm>
          </p:grpSpPr>
          <p:sp>
            <p:nvSpPr>
              <p:cNvPr id="462" name="圆角矩形 461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463" name="组合 462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464" name="组合 463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533" name="矩形 532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534" name="矩形 533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465" name="椭圆 464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466" name="椭圆 465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31" name="椭圆 530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32" name="椭圆 531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415" name="组合 414"/>
            <p:cNvGrpSpPr/>
            <p:nvPr/>
          </p:nvGrpSpPr>
          <p:grpSpPr>
            <a:xfrm>
              <a:off x="6430209" y="2974614"/>
              <a:ext cx="83777" cy="54264"/>
              <a:chOff x="4592472" y="2040340"/>
              <a:chExt cx="887104" cy="313899"/>
            </a:xfrm>
          </p:grpSpPr>
          <p:sp>
            <p:nvSpPr>
              <p:cNvPr id="416" name="圆角矩形 415"/>
              <p:cNvSpPr/>
              <p:nvPr/>
            </p:nvSpPr>
            <p:spPr>
              <a:xfrm>
                <a:off x="4592472" y="2040340"/>
                <a:ext cx="887104" cy="313899"/>
              </a:xfrm>
              <a:prstGeom prst="roundRect">
                <a:avLst/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rgbClr val="001F37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418" name="组合 417"/>
              <p:cNvGrpSpPr/>
              <p:nvPr/>
            </p:nvGrpSpPr>
            <p:grpSpPr>
              <a:xfrm>
                <a:off x="4731887" y="2097110"/>
                <a:ext cx="605842" cy="182160"/>
                <a:chOff x="4749292" y="2110983"/>
                <a:chExt cx="605842" cy="182160"/>
              </a:xfrm>
            </p:grpSpPr>
            <p:grpSp>
              <p:nvGrpSpPr>
                <p:cNvPr id="432" name="组合 431"/>
                <p:cNvGrpSpPr/>
                <p:nvPr/>
              </p:nvGrpSpPr>
              <p:grpSpPr>
                <a:xfrm>
                  <a:off x="5245419" y="2110983"/>
                  <a:ext cx="109715" cy="182160"/>
                  <a:chOff x="5245419" y="2106434"/>
                  <a:chExt cx="109715" cy="182160"/>
                </a:xfrm>
              </p:grpSpPr>
              <p:sp>
                <p:nvSpPr>
                  <p:cNvPr id="437" name="矩形 436"/>
                  <p:cNvSpPr/>
                  <p:nvPr/>
                </p:nvSpPr>
                <p:spPr>
                  <a:xfrm>
                    <a:off x="5245419" y="2106434"/>
                    <a:ext cx="109715" cy="1097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441" name="矩形 440"/>
                  <p:cNvSpPr/>
                  <p:nvPr/>
                </p:nvSpPr>
                <p:spPr>
                  <a:xfrm>
                    <a:off x="5245419" y="2242875"/>
                    <a:ext cx="109715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33" dirty="0">
                      <a:solidFill>
                        <a:srgbClr val="001F37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sp>
              <p:nvSpPr>
                <p:cNvPr id="433" name="椭圆 432"/>
                <p:cNvSpPr/>
                <p:nvPr/>
              </p:nvSpPr>
              <p:spPr>
                <a:xfrm>
                  <a:off x="474929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434" name="椭圆 433"/>
                <p:cNvSpPr/>
                <p:nvPr/>
              </p:nvSpPr>
              <p:spPr>
                <a:xfrm>
                  <a:off x="487318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435" name="椭圆 434"/>
                <p:cNvSpPr/>
                <p:nvPr/>
              </p:nvSpPr>
              <p:spPr>
                <a:xfrm>
                  <a:off x="4997082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436" name="椭圆 435"/>
                <p:cNvSpPr/>
                <p:nvPr/>
              </p:nvSpPr>
              <p:spPr>
                <a:xfrm>
                  <a:off x="5120977" y="2183642"/>
                  <a:ext cx="59269" cy="592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33" dirty="0">
                    <a:solidFill>
                      <a:srgbClr val="001F37"/>
                    </a:solidFill>
                    <a:latin typeface="Gilroy" panose="00000500000000000000" pitchFamily="50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656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chemeClr val="bg1">
                  <a:alpha val="0"/>
                </a:schemeClr>
              </a:gs>
              <a:gs pos="0">
                <a:schemeClr val="bg1"/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40" name="文本框 49"/>
          <p:cNvSpPr txBox="1"/>
          <p:nvPr/>
        </p:nvSpPr>
        <p:spPr>
          <a:xfrm>
            <a:off x="1230776" y="1141160"/>
            <a:ext cx="9730451" cy="502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3681" rIns="1368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000">
                <a:solidFill>
                  <a:srgbClr val="00206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하이크비전은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 사회적 책임과 지속 가능성을 비즈니스에 통합함으로써 혁신적인 기술을 통해 긍정적인 영향을 미치고 있습니다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우리는 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ESG 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실천의 초석으로 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"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더 나은 세상을 위한 기술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＂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에 대한 아래에 설명된 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5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가지 원칙을 제시합니다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  <a:endParaRPr lang="en-US" altLang="zh-CN" sz="13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1011" y="2387067"/>
            <a:ext cx="10435300" cy="3291751"/>
            <a:chOff x="683258" y="2005565"/>
            <a:chExt cx="7826475" cy="246881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59" t="12743" r="47791" b="5020"/>
            <a:stretch>
              <a:fillRect/>
            </a:stretch>
          </p:blipFill>
          <p:spPr>
            <a:xfrm>
              <a:off x="3836350" y="2020019"/>
              <a:ext cx="1520294" cy="2420911"/>
            </a:xfrm>
            <a:custGeom>
              <a:avLst/>
              <a:gdLst>
                <a:gd name="connsiteX0" fmla="*/ 76015 w 1520294"/>
                <a:gd name="connsiteY0" fmla="*/ 0 h 2420911"/>
                <a:gd name="connsiteX1" fmla="*/ 1444279 w 1520294"/>
                <a:gd name="connsiteY1" fmla="*/ 0 h 2420911"/>
                <a:gd name="connsiteX2" fmla="*/ 1520294 w 1520294"/>
                <a:gd name="connsiteY2" fmla="*/ 76015 h 2420911"/>
                <a:gd name="connsiteX3" fmla="*/ 1520294 w 1520294"/>
                <a:gd name="connsiteY3" fmla="*/ 2344896 h 2420911"/>
                <a:gd name="connsiteX4" fmla="*/ 1444279 w 1520294"/>
                <a:gd name="connsiteY4" fmla="*/ 2420911 h 2420911"/>
                <a:gd name="connsiteX5" fmla="*/ 76015 w 1520294"/>
                <a:gd name="connsiteY5" fmla="*/ 2420911 h 2420911"/>
                <a:gd name="connsiteX6" fmla="*/ 0 w 1520294"/>
                <a:gd name="connsiteY6" fmla="*/ 2344896 h 2420911"/>
                <a:gd name="connsiteX7" fmla="*/ 0 w 1520294"/>
                <a:gd name="connsiteY7" fmla="*/ 76015 h 2420911"/>
                <a:gd name="connsiteX8" fmla="*/ 76015 w 1520294"/>
                <a:gd name="connsiteY8" fmla="*/ 0 h 242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294" h="2420911">
                  <a:moveTo>
                    <a:pt x="76015" y="0"/>
                  </a:moveTo>
                  <a:lnTo>
                    <a:pt x="1444279" y="0"/>
                  </a:lnTo>
                  <a:cubicBezTo>
                    <a:pt x="1486261" y="0"/>
                    <a:pt x="1520294" y="34033"/>
                    <a:pt x="1520294" y="76015"/>
                  </a:cubicBezTo>
                  <a:lnTo>
                    <a:pt x="1520294" y="2344896"/>
                  </a:lnTo>
                  <a:cubicBezTo>
                    <a:pt x="1520294" y="2386878"/>
                    <a:pt x="1486261" y="2420911"/>
                    <a:pt x="1444279" y="2420911"/>
                  </a:cubicBezTo>
                  <a:lnTo>
                    <a:pt x="76015" y="2420911"/>
                  </a:lnTo>
                  <a:cubicBezTo>
                    <a:pt x="34033" y="2420911"/>
                    <a:pt x="0" y="2386878"/>
                    <a:pt x="0" y="2344896"/>
                  </a:cubicBezTo>
                  <a:lnTo>
                    <a:pt x="0" y="76015"/>
                  </a:lnTo>
                  <a:cubicBezTo>
                    <a:pt x="0" y="34033"/>
                    <a:pt x="34033" y="0"/>
                    <a:pt x="76015" y="0"/>
                  </a:cubicBezTo>
                  <a:close/>
                </a:path>
              </a:pathLst>
            </a:custGeom>
            <a:noFill/>
          </p:spPr>
        </p:pic>
        <p:sp>
          <p:nvSpPr>
            <p:cNvPr id="50" name="同侧圆角矩形 49"/>
            <p:cNvSpPr/>
            <p:nvPr/>
          </p:nvSpPr>
          <p:spPr>
            <a:xfrm rot="10800000" flipV="1">
              <a:off x="3832430" y="2019518"/>
              <a:ext cx="1521471" cy="1421439"/>
            </a:xfrm>
            <a:prstGeom prst="round2SameRect">
              <a:avLst>
                <a:gd name="adj1" fmla="val 5000"/>
                <a:gd name="adj2" fmla="val 0"/>
              </a:avLst>
            </a:prstGeom>
            <a:gradFill flip="none" rotWithShape="1">
              <a:gsLst>
                <a:gs pos="67000">
                  <a:srgbClr val="678FF3">
                    <a:alpha val="40000"/>
                  </a:srgbClr>
                </a:gs>
                <a:gs pos="38000">
                  <a:srgbClr val="1D93E3">
                    <a:alpha val="80784"/>
                  </a:srgbClr>
                </a:gs>
                <a:gs pos="100000">
                  <a:srgbClr val="678FF3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67" t="1721" r="40219" b="4560"/>
            <a:stretch/>
          </p:blipFill>
          <p:spPr>
            <a:xfrm flipH="1">
              <a:off x="683260" y="2020018"/>
              <a:ext cx="1520294" cy="2420911"/>
            </a:xfrm>
            <a:custGeom>
              <a:avLst/>
              <a:gdLst>
                <a:gd name="connsiteX0" fmla="*/ 1444279 w 1520294"/>
                <a:gd name="connsiteY0" fmla="*/ 0 h 2420911"/>
                <a:gd name="connsiteX1" fmla="*/ 76015 w 1520294"/>
                <a:gd name="connsiteY1" fmla="*/ 0 h 2420911"/>
                <a:gd name="connsiteX2" fmla="*/ 0 w 1520294"/>
                <a:gd name="connsiteY2" fmla="*/ 76015 h 2420911"/>
                <a:gd name="connsiteX3" fmla="*/ 0 w 1520294"/>
                <a:gd name="connsiteY3" fmla="*/ 2344896 h 2420911"/>
                <a:gd name="connsiteX4" fmla="*/ 76015 w 1520294"/>
                <a:gd name="connsiteY4" fmla="*/ 2420911 h 2420911"/>
                <a:gd name="connsiteX5" fmla="*/ 1444279 w 1520294"/>
                <a:gd name="connsiteY5" fmla="*/ 2420911 h 2420911"/>
                <a:gd name="connsiteX6" fmla="*/ 1520294 w 1520294"/>
                <a:gd name="connsiteY6" fmla="*/ 2344896 h 2420911"/>
                <a:gd name="connsiteX7" fmla="*/ 1520294 w 1520294"/>
                <a:gd name="connsiteY7" fmla="*/ 76015 h 2420911"/>
                <a:gd name="connsiteX8" fmla="*/ 1444279 w 1520294"/>
                <a:gd name="connsiteY8" fmla="*/ 0 h 242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294" h="2420911">
                  <a:moveTo>
                    <a:pt x="1444279" y="0"/>
                  </a:moveTo>
                  <a:lnTo>
                    <a:pt x="76015" y="0"/>
                  </a:lnTo>
                  <a:cubicBezTo>
                    <a:pt x="34033" y="0"/>
                    <a:pt x="0" y="34033"/>
                    <a:pt x="0" y="76015"/>
                  </a:cubicBezTo>
                  <a:lnTo>
                    <a:pt x="0" y="2344896"/>
                  </a:lnTo>
                  <a:cubicBezTo>
                    <a:pt x="0" y="2386878"/>
                    <a:pt x="34033" y="2420911"/>
                    <a:pt x="76015" y="2420911"/>
                  </a:cubicBezTo>
                  <a:lnTo>
                    <a:pt x="1444279" y="2420911"/>
                  </a:lnTo>
                  <a:cubicBezTo>
                    <a:pt x="1486261" y="2420911"/>
                    <a:pt x="1520294" y="2386878"/>
                    <a:pt x="1520294" y="2344896"/>
                  </a:cubicBezTo>
                  <a:lnTo>
                    <a:pt x="1520294" y="76015"/>
                  </a:lnTo>
                  <a:cubicBezTo>
                    <a:pt x="1520294" y="34033"/>
                    <a:pt x="1486261" y="0"/>
                    <a:pt x="1444279" y="0"/>
                  </a:cubicBezTo>
                  <a:close/>
                </a:path>
              </a:pathLst>
            </a:custGeom>
          </p:spPr>
        </p:pic>
        <p:sp>
          <p:nvSpPr>
            <p:cNvPr id="33" name="同侧圆角矩形 32"/>
            <p:cNvSpPr/>
            <p:nvPr/>
          </p:nvSpPr>
          <p:spPr>
            <a:xfrm rot="10800000" flipV="1">
              <a:off x="683258" y="2019518"/>
              <a:ext cx="1518727" cy="1777212"/>
            </a:xfrm>
            <a:prstGeom prst="round2SameRect">
              <a:avLst>
                <a:gd name="adj1" fmla="val 5000"/>
                <a:gd name="adj2" fmla="val 0"/>
              </a:avLst>
            </a:prstGeom>
            <a:gradFill flip="none" rotWithShape="1">
              <a:gsLst>
                <a:gs pos="14000">
                  <a:srgbClr val="3F3D40"/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72" t="934" r="40579" b="4597"/>
            <a:stretch/>
          </p:blipFill>
          <p:spPr>
            <a:xfrm>
              <a:off x="6989439" y="2020018"/>
              <a:ext cx="1520294" cy="2420911"/>
            </a:xfrm>
            <a:custGeom>
              <a:avLst/>
              <a:gdLst>
                <a:gd name="connsiteX0" fmla="*/ 76015 w 1520294"/>
                <a:gd name="connsiteY0" fmla="*/ 0 h 2420911"/>
                <a:gd name="connsiteX1" fmla="*/ 1444279 w 1520294"/>
                <a:gd name="connsiteY1" fmla="*/ 0 h 2420911"/>
                <a:gd name="connsiteX2" fmla="*/ 1520294 w 1520294"/>
                <a:gd name="connsiteY2" fmla="*/ 76015 h 2420911"/>
                <a:gd name="connsiteX3" fmla="*/ 1520294 w 1520294"/>
                <a:gd name="connsiteY3" fmla="*/ 2344896 h 2420911"/>
                <a:gd name="connsiteX4" fmla="*/ 1444279 w 1520294"/>
                <a:gd name="connsiteY4" fmla="*/ 2420911 h 2420911"/>
                <a:gd name="connsiteX5" fmla="*/ 76015 w 1520294"/>
                <a:gd name="connsiteY5" fmla="*/ 2420911 h 2420911"/>
                <a:gd name="connsiteX6" fmla="*/ 0 w 1520294"/>
                <a:gd name="connsiteY6" fmla="*/ 2344896 h 2420911"/>
                <a:gd name="connsiteX7" fmla="*/ 0 w 1520294"/>
                <a:gd name="connsiteY7" fmla="*/ 76015 h 2420911"/>
                <a:gd name="connsiteX8" fmla="*/ 76015 w 1520294"/>
                <a:gd name="connsiteY8" fmla="*/ 0 h 242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294" h="2420911">
                  <a:moveTo>
                    <a:pt x="76015" y="0"/>
                  </a:moveTo>
                  <a:lnTo>
                    <a:pt x="1444279" y="0"/>
                  </a:lnTo>
                  <a:cubicBezTo>
                    <a:pt x="1486261" y="0"/>
                    <a:pt x="1520294" y="34033"/>
                    <a:pt x="1520294" y="76015"/>
                  </a:cubicBezTo>
                  <a:lnTo>
                    <a:pt x="1520294" y="2344896"/>
                  </a:lnTo>
                  <a:cubicBezTo>
                    <a:pt x="1520294" y="2386878"/>
                    <a:pt x="1486261" y="2420911"/>
                    <a:pt x="1444279" y="2420911"/>
                  </a:cubicBezTo>
                  <a:lnTo>
                    <a:pt x="76015" y="2420911"/>
                  </a:lnTo>
                  <a:cubicBezTo>
                    <a:pt x="34033" y="2420911"/>
                    <a:pt x="0" y="2386878"/>
                    <a:pt x="0" y="2344896"/>
                  </a:cubicBezTo>
                  <a:lnTo>
                    <a:pt x="0" y="76015"/>
                  </a:lnTo>
                  <a:cubicBezTo>
                    <a:pt x="0" y="34033"/>
                    <a:pt x="34033" y="0"/>
                    <a:pt x="76015" y="0"/>
                  </a:cubicBezTo>
                  <a:close/>
                </a:path>
              </a:pathLst>
            </a:cu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38" t="10116" r="8587" b="4936"/>
            <a:stretch>
              <a:fillRect/>
            </a:stretch>
          </p:blipFill>
          <p:spPr>
            <a:xfrm>
              <a:off x="5412895" y="2020018"/>
              <a:ext cx="1520294" cy="2420911"/>
            </a:xfrm>
            <a:custGeom>
              <a:avLst/>
              <a:gdLst>
                <a:gd name="connsiteX0" fmla="*/ 76015 w 1520294"/>
                <a:gd name="connsiteY0" fmla="*/ 0 h 2420911"/>
                <a:gd name="connsiteX1" fmla="*/ 1444279 w 1520294"/>
                <a:gd name="connsiteY1" fmla="*/ 0 h 2420911"/>
                <a:gd name="connsiteX2" fmla="*/ 1520294 w 1520294"/>
                <a:gd name="connsiteY2" fmla="*/ 76015 h 2420911"/>
                <a:gd name="connsiteX3" fmla="*/ 1520294 w 1520294"/>
                <a:gd name="connsiteY3" fmla="*/ 2344896 h 2420911"/>
                <a:gd name="connsiteX4" fmla="*/ 1444279 w 1520294"/>
                <a:gd name="connsiteY4" fmla="*/ 2420911 h 2420911"/>
                <a:gd name="connsiteX5" fmla="*/ 76015 w 1520294"/>
                <a:gd name="connsiteY5" fmla="*/ 2420911 h 2420911"/>
                <a:gd name="connsiteX6" fmla="*/ 0 w 1520294"/>
                <a:gd name="connsiteY6" fmla="*/ 2344896 h 2420911"/>
                <a:gd name="connsiteX7" fmla="*/ 0 w 1520294"/>
                <a:gd name="connsiteY7" fmla="*/ 76015 h 2420911"/>
                <a:gd name="connsiteX8" fmla="*/ 76015 w 1520294"/>
                <a:gd name="connsiteY8" fmla="*/ 0 h 242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294" h="2420911">
                  <a:moveTo>
                    <a:pt x="76015" y="0"/>
                  </a:moveTo>
                  <a:lnTo>
                    <a:pt x="1444279" y="0"/>
                  </a:lnTo>
                  <a:cubicBezTo>
                    <a:pt x="1486261" y="0"/>
                    <a:pt x="1520294" y="34033"/>
                    <a:pt x="1520294" y="76015"/>
                  </a:cubicBezTo>
                  <a:lnTo>
                    <a:pt x="1520294" y="2344896"/>
                  </a:lnTo>
                  <a:cubicBezTo>
                    <a:pt x="1520294" y="2386878"/>
                    <a:pt x="1486261" y="2420911"/>
                    <a:pt x="1444279" y="2420911"/>
                  </a:cubicBezTo>
                  <a:lnTo>
                    <a:pt x="76015" y="2420911"/>
                  </a:lnTo>
                  <a:cubicBezTo>
                    <a:pt x="34033" y="2420911"/>
                    <a:pt x="0" y="2386878"/>
                    <a:pt x="0" y="2344896"/>
                  </a:cubicBezTo>
                  <a:lnTo>
                    <a:pt x="0" y="76015"/>
                  </a:lnTo>
                  <a:cubicBezTo>
                    <a:pt x="0" y="34033"/>
                    <a:pt x="34033" y="0"/>
                    <a:pt x="76015" y="0"/>
                  </a:cubicBez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97" t="2669" r="19273" b="2669"/>
            <a:stretch>
              <a:fillRect/>
            </a:stretch>
          </p:blipFill>
          <p:spPr>
            <a:xfrm>
              <a:off x="2259805" y="2020019"/>
              <a:ext cx="1520294" cy="2420911"/>
            </a:xfrm>
            <a:custGeom>
              <a:avLst/>
              <a:gdLst>
                <a:gd name="connsiteX0" fmla="*/ 76015 w 1520294"/>
                <a:gd name="connsiteY0" fmla="*/ 0 h 2420911"/>
                <a:gd name="connsiteX1" fmla="*/ 1444279 w 1520294"/>
                <a:gd name="connsiteY1" fmla="*/ 0 h 2420911"/>
                <a:gd name="connsiteX2" fmla="*/ 1520294 w 1520294"/>
                <a:gd name="connsiteY2" fmla="*/ 76015 h 2420911"/>
                <a:gd name="connsiteX3" fmla="*/ 1520294 w 1520294"/>
                <a:gd name="connsiteY3" fmla="*/ 2344896 h 2420911"/>
                <a:gd name="connsiteX4" fmla="*/ 1444279 w 1520294"/>
                <a:gd name="connsiteY4" fmla="*/ 2420911 h 2420911"/>
                <a:gd name="connsiteX5" fmla="*/ 76015 w 1520294"/>
                <a:gd name="connsiteY5" fmla="*/ 2420911 h 2420911"/>
                <a:gd name="connsiteX6" fmla="*/ 0 w 1520294"/>
                <a:gd name="connsiteY6" fmla="*/ 2344896 h 2420911"/>
                <a:gd name="connsiteX7" fmla="*/ 0 w 1520294"/>
                <a:gd name="connsiteY7" fmla="*/ 76015 h 2420911"/>
                <a:gd name="connsiteX8" fmla="*/ 76015 w 1520294"/>
                <a:gd name="connsiteY8" fmla="*/ 0 h 242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0294" h="2420911">
                  <a:moveTo>
                    <a:pt x="76015" y="0"/>
                  </a:moveTo>
                  <a:lnTo>
                    <a:pt x="1444279" y="0"/>
                  </a:lnTo>
                  <a:cubicBezTo>
                    <a:pt x="1486261" y="0"/>
                    <a:pt x="1520294" y="34033"/>
                    <a:pt x="1520294" y="76015"/>
                  </a:cubicBezTo>
                  <a:lnTo>
                    <a:pt x="1520294" y="2344896"/>
                  </a:lnTo>
                  <a:cubicBezTo>
                    <a:pt x="1520294" y="2386878"/>
                    <a:pt x="1486261" y="2420911"/>
                    <a:pt x="1444279" y="2420911"/>
                  </a:cubicBezTo>
                  <a:lnTo>
                    <a:pt x="76015" y="2420911"/>
                  </a:lnTo>
                  <a:cubicBezTo>
                    <a:pt x="34033" y="2420911"/>
                    <a:pt x="0" y="2386878"/>
                    <a:pt x="0" y="2344896"/>
                  </a:cubicBezTo>
                  <a:lnTo>
                    <a:pt x="0" y="76015"/>
                  </a:lnTo>
                  <a:cubicBezTo>
                    <a:pt x="0" y="34033"/>
                    <a:pt x="34033" y="0"/>
                    <a:pt x="76015" y="0"/>
                  </a:cubicBezTo>
                  <a:close/>
                </a:path>
              </a:pathLst>
            </a:custGeom>
          </p:spPr>
        </p:pic>
        <p:sp>
          <p:nvSpPr>
            <p:cNvPr id="36" name="同侧圆角矩形 35"/>
            <p:cNvSpPr/>
            <p:nvPr/>
          </p:nvSpPr>
          <p:spPr>
            <a:xfrm flipV="1">
              <a:off x="2259805" y="2804262"/>
              <a:ext cx="1518727" cy="1636665"/>
            </a:xfrm>
            <a:prstGeom prst="round2SameRect">
              <a:avLst>
                <a:gd name="adj1" fmla="val 5000"/>
                <a:gd name="adj2" fmla="val 0"/>
              </a:avLst>
            </a:prstGeom>
            <a:gradFill flip="none" rotWithShape="1">
              <a:gsLst>
                <a:gs pos="7000">
                  <a:srgbClr val="48000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8" name="同侧圆角矩形 37"/>
            <p:cNvSpPr/>
            <p:nvPr/>
          </p:nvSpPr>
          <p:spPr>
            <a:xfrm flipV="1">
              <a:off x="5412895" y="3022096"/>
              <a:ext cx="1518727" cy="1421439"/>
            </a:xfrm>
            <a:prstGeom prst="round2SameRect">
              <a:avLst>
                <a:gd name="adj1" fmla="val 5000"/>
                <a:gd name="adj2" fmla="val 0"/>
              </a:avLst>
            </a:prstGeom>
            <a:gradFill flip="none" rotWithShape="1">
              <a:gsLst>
                <a:gs pos="48000">
                  <a:srgbClr val="545255">
                    <a:alpha val="72000"/>
                  </a:srgbClr>
                </a:gs>
                <a:gs pos="16000">
                  <a:srgbClr val="3F3D4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" name="矩形 1"/>
            <p:cNvSpPr>
              <a:spLocks/>
            </p:cNvSpPr>
            <p:nvPr/>
          </p:nvSpPr>
          <p:spPr>
            <a:xfrm>
              <a:off x="683260" y="2087316"/>
              <a:ext cx="1464043" cy="10925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ko-KR" altLang="en-US" sz="1467" b="1" dirty="0">
                  <a:solidFill>
                    <a:schemeClr val="bg1"/>
                  </a:solidFill>
                  <a:latin typeface="Gilroy-Bold" panose="00000800000000000000" pitchFamily="50" charset="0"/>
                </a:rPr>
                <a:t>포용적인 사회를 위한 기술</a:t>
              </a:r>
              <a:endParaRPr lang="en-US" altLang="zh-CN" sz="1467" b="1" dirty="0">
                <a:solidFill>
                  <a:schemeClr val="bg1"/>
                </a:solidFill>
                <a:latin typeface="Gilroy-Bold" panose="00000800000000000000" pitchFamily="50" charset="0"/>
              </a:endParaRPr>
            </a:p>
            <a:p>
              <a:endParaRPr lang="en-US" altLang="zh-CN" sz="16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시각장애인을 돕는 스마트 횡단보도</a:t>
              </a:r>
              <a:endParaRPr lang="en-US" altLang="zh-CN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3" name="矩形 12"/>
            <p:cNvSpPr>
              <a:spLocks/>
            </p:cNvSpPr>
            <p:nvPr/>
          </p:nvSpPr>
          <p:spPr>
            <a:xfrm>
              <a:off x="2256670" y="3400490"/>
              <a:ext cx="1467177" cy="10404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ko-KR" altLang="en-US" sz="1467" b="1" dirty="0">
                  <a:solidFill>
                    <a:schemeClr val="bg1"/>
                  </a:solidFill>
                  <a:latin typeface="Gilroy-Bold" panose="00000800000000000000" pitchFamily="50" charset="0"/>
                </a:rPr>
                <a:t>번영하는 산업을 위한 기술</a:t>
              </a:r>
              <a:endParaRPr lang="en-US" altLang="ko-KR" sz="1467" b="1" dirty="0">
                <a:solidFill>
                  <a:schemeClr val="bg1"/>
                </a:solidFill>
                <a:latin typeface="Gilroy-Bold" panose="00000800000000000000" pitchFamily="50" charset="0"/>
              </a:endParaRPr>
            </a:p>
            <a:p>
              <a:endParaRPr lang="en-US" altLang="zh-CN" sz="16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혁신적인 영상 솔루션으로</a:t>
              </a:r>
              <a:endParaRPr lang="en-US" altLang="ko-KR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직원의 안전과 효율성 향상</a:t>
              </a:r>
              <a:endParaRPr lang="en-US" altLang="zh-CN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>
            <a:xfrm>
              <a:off x="3835566" y="2087315"/>
              <a:ext cx="1520294" cy="14311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ko-KR" altLang="en-US" sz="1467" b="1" dirty="0">
                  <a:solidFill>
                    <a:schemeClr val="bg1"/>
                  </a:solidFill>
                  <a:latin typeface="Gilroy-Bold" panose="00000800000000000000" pitchFamily="50" charset="0"/>
                </a:rPr>
                <a:t>살기 좋은 도시를 위한 기술</a:t>
              </a:r>
              <a:endParaRPr lang="en-US" altLang="ko-KR" sz="1467" b="1" dirty="0">
                <a:solidFill>
                  <a:schemeClr val="bg1"/>
                </a:solidFill>
                <a:latin typeface="Gilroy-Bold" panose="00000800000000000000" pitchFamily="50" charset="0"/>
              </a:endParaRPr>
            </a:p>
            <a:p>
              <a:endParaRPr lang="en-US" altLang="zh-CN" sz="16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en-US" altLang="ko-KR" sz="800" dirty="0" err="1">
                  <a:solidFill>
                    <a:schemeClr val="bg1"/>
                  </a:solidFill>
                  <a:latin typeface="Gilroy" panose="00000500000000000000" pitchFamily="50" charset="0"/>
                </a:rPr>
                <a:t>AloT</a:t>
              </a:r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로 수질을 관리하고 </a:t>
              </a:r>
              <a:endParaRPr lang="en-US" altLang="ko-KR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홍수를 예방</a:t>
              </a:r>
              <a:endParaRPr lang="en-US" altLang="zh-CN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7" name="矩形 16"/>
            <p:cNvSpPr>
              <a:spLocks/>
            </p:cNvSpPr>
            <p:nvPr/>
          </p:nvSpPr>
          <p:spPr>
            <a:xfrm>
              <a:off x="5411719" y="3301430"/>
              <a:ext cx="1574586" cy="1139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endParaRPr lang="en-US" altLang="zh-CN" sz="18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endParaRPr lang="en-US" altLang="zh-CN" sz="18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1467" b="1" dirty="0">
                  <a:solidFill>
                    <a:schemeClr val="bg1"/>
                  </a:solidFill>
                  <a:latin typeface="Gilroy-Bold" panose="00000800000000000000" pitchFamily="50" charset="0"/>
                </a:rPr>
                <a:t>지속 가능한 환경을 위한 기술</a:t>
              </a:r>
              <a:endParaRPr lang="en-US" altLang="zh-CN" sz="1467" b="1" dirty="0">
                <a:solidFill>
                  <a:schemeClr val="bg1"/>
                </a:solidFill>
                <a:latin typeface="Gilroy-Bold" panose="00000800000000000000" pitchFamily="50" charset="0"/>
              </a:endParaRPr>
            </a:p>
            <a:p>
              <a:endParaRPr lang="en-US" altLang="zh-CN" sz="16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통합 탄소 배출 시스템으로 </a:t>
              </a:r>
              <a:endParaRPr lang="en-US" altLang="ko-KR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환경 보호</a:t>
              </a:r>
              <a:endParaRPr lang="en-US" altLang="zh-CN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777003" y="2478999"/>
              <a:ext cx="468392" cy="152297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0" rtlCol="0" anchor="ctr"/>
            <a:lstStyle/>
            <a:p>
              <a:r>
                <a:rPr lang="en-US" altLang="zh-CN" sz="800" dirty="0">
                  <a:latin typeface="Gilroy Medium" panose="00000600000000000000" pitchFamily="50" charset="0"/>
                </a:rPr>
                <a:t>Guangxi</a:t>
              </a:r>
              <a:endParaRPr lang="zh-CN" altLang="en-US" sz="800" dirty="0">
                <a:latin typeface="Gilroy Medium" panose="00000600000000000000" pitchFamily="50" charset="0"/>
              </a:endParaRPr>
            </a:p>
          </p:txBody>
        </p:sp>
        <p:sp>
          <p:nvSpPr>
            <p:cNvPr id="51" name="同侧圆角矩形 50"/>
            <p:cNvSpPr/>
            <p:nvPr/>
          </p:nvSpPr>
          <p:spPr>
            <a:xfrm rot="10800000" flipV="1">
              <a:off x="6989436" y="2019517"/>
              <a:ext cx="1518727" cy="1679165"/>
            </a:xfrm>
            <a:prstGeom prst="round2SameRect">
              <a:avLst>
                <a:gd name="adj1" fmla="val 5000"/>
                <a:gd name="adj2" fmla="val 0"/>
              </a:avLst>
            </a:prstGeom>
            <a:gradFill flip="none" rotWithShape="1">
              <a:gsLst>
                <a:gs pos="10000">
                  <a:srgbClr val="1F3C17"/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latinLnBrk="0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6987872" y="2087316"/>
              <a:ext cx="1520294" cy="10404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ko-KR" altLang="en-US" sz="1467" b="1" dirty="0">
                  <a:solidFill>
                    <a:schemeClr val="bg1"/>
                  </a:solidFill>
                  <a:latin typeface="Gilroy-Bold" panose="00000800000000000000" pitchFamily="50" charset="0"/>
                </a:rPr>
                <a:t>공유된 미래를 위한 기술</a:t>
              </a:r>
              <a:endParaRPr lang="en-US" altLang="ko-KR" sz="1467" b="1" dirty="0">
                <a:solidFill>
                  <a:schemeClr val="bg1"/>
                </a:solidFill>
                <a:latin typeface="Gilroy-Bold" panose="00000800000000000000" pitchFamily="50" charset="0"/>
              </a:endParaRPr>
            </a:p>
            <a:p>
              <a:endParaRPr lang="en-US" altLang="zh-CN" sz="1667" b="1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  <a:p>
              <a:r>
                <a:rPr lang="ko-KR" altLang="en-US" sz="800" dirty="0">
                  <a:solidFill>
                    <a:schemeClr val="bg1"/>
                  </a:solidFill>
                  <a:latin typeface="Gilroy" panose="00000500000000000000" pitchFamily="50" charset="0"/>
                </a:rPr>
                <a:t>수마트라의 멸종 위기에 처한 종을 구하는 데 도움을 주는 지능형 기술</a:t>
              </a:r>
              <a:endParaRPr lang="en-US" altLang="zh-CN" sz="8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348785" y="4019212"/>
              <a:ext cx="538030" cy="158593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0" rtlCol="0" anchor="ctr"/>
            <a:lstStyle/>
            <a:p>
              <a:r>
                <a:rPr lang="en-US" altLang="zh-CN" sz="800" dirty="0">
                  <a:latin typeface="Gilroy Medium" panose="00000600000000000000" pitchFamily="50" charset="0"/>
                </a:rPr>
                <a:t>Liaoning</a:t>
              </a:r>
              <a:endParaRPr lang="zh-CN" altLang="en-US" sz="800" dirty="0">
                <a:latin typeface="Gilroy Medium" panose="00000600000000000000" pitchFamily="50" charset="0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3929162" y="2478999"/>
              <a:ext cx="530852" cy="152296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0" rtlCol="0" anchor="ctr"/>
            <a:lstStyle/>
            <a:p>
              <a:r>
                <a:rPr lang="en-US" altLang="zh-CN" sz="800" dirty="0">
                  <a:latin typeface="Gilroy Medium" panose="00000600000000000000" pitchFamily="50" charset="0"/>
                </a:rPr>
                <a:t>Zhejiang</a:t>
              </a:r>
              <a:endParaRPr lang="zh-CN" altLang="en-US" sz="800" dirty="0">
                <a:latin typeface="Gilroy Medium" panose="00000600000000000000" pitchFamily="50" charset="0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5508489" y="4025509"/>
              <a:ext cx="511311" cy="152296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0" rtlCol="0" anchor="ctr"/>
            <a:lstStyle/>
            <a:p>
              <a:r>
                <a:rPr lang="en-US" altLang="zh-CN" sz="800" dirty="0">
                  <a:latin typeface="Gilroy Medium" panose="00000600000000000000" pitchFamily="50" charset="0"/>
                </a:rPr>
                <a:t>Ningxia</a:t>
              </a:r>
              <a:endParaRPr lang="zh-CN" altLang="en-US" sz="800" dirty="0">
                <a:latin typeface="Gilroy Medium" panose="00000600000000000000" pitchFamily="50" charset="0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7087681" y="2478998"/>
              <a:ext cx="467600" cy="152297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0" rtlCol="0" anchor="ctr"/>
            <a:lstStyle/>
            <a:p>
              <a:r>
                <a:rPr lang="en-US" altLang="zh-CN" sz="800" dirty="0">
                  <a:latin typeface="Gilroy Medium" panose="00000600000000000000" pitchFamily="50" charset="0"/>
                </a:rPr>
                <a:t>Sumatra</a:t>
              </a:r>
              <a:endParaRPr lang="zh-CN" altLang="en-US" sz="800" dirty="0">
                <a:latin typeface="Gilroy Medium" panose="00000600000000000000" pitchFamily="50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24770" y="4035797"/>
              <a:ext cx="247905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40000"/>
                    </a:schemeClr>
                  </a:solidFill>
                  <a:latin typeface="Gilroy Medium Italic" panose="00000600000000000000" pitchFamily="50" charset="0"/>
                </a:rPr>
                <a:t>1</a:t>
              </a:r>
              <a:endParaRPr lang="zh-CN" altLang="en-US" sz="3200" dirty="0">
                <a:solidFill>
                  <a:schemeClr val="bg1">
                    <a:alpha val="40000"/>
                  </a:schemeClr>
                </a:solidFill>
                <a:latin typeface="Gilroy Medium Italic" panose="00000600000000000000" pitchFamily="50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5225" y="2005565"/>
              <a:ext cx="300804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40000"/>
                    </a:schemeClr>
                  </a:solidFill>
                  <a:latin typeface="Gilroy Medium Italic" panose="00000600000000000000" pitchFamily="50" charset="0"/>
                </a:rPr>
                <a:t>2</a:t>
              </a:r>
              <a:endParaRPr lang="zh-CN" altLang="en-US" sz="3200" dirty="0">
                <a:solidFill>
                  <a:schemeClr val="bg1">
                    <a:alpha val="40000"/>
                  </a:schemeClr>
                </a:solidFill>
                <a:latin typeface="Gilroy Medium Italic" panose="00000600000000000000" pitchFamily="50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984093" y="4035797"/>
              <a:ext cx="303208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40000"/>
                    </a:schemeClr>
                  </a:solidFill>
                  <a:latin typeface="Gilroy Medium Italic" panose="00000600000000000000" pitchFamily="50" charset="0"/>
                </a:rPr>
                <a:t>3</a:t>
              </a:r>
              <a:endParaRPr lang="zh-CN" altLang="en-US" sz="3200" dirty="0">
                <a:solidFill>
                  <a:schemeClr val="bg1">
                    <a:alpha val="40000"/>
                  </a:schemeClr>
                </a:solidFill>
                <a:latin typeface="Gilroy Medium Italic" panose="00000600000000000000" pitchFamily="50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137183" y="4035797"/>
              <a:ext cx="306814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40000"/>
                    </a:schemeClr>
                  </a:solidFill>
                  <a:latin typeface="Gilroy Medium Italic" panose="00000600000000000000" pitchFamily="50" charset="0"/>
                </a:rPr>
                <a:t>5</a:t>
              </a:r>
              <a:endParaRPr lang="zh-CN" altLang="en-US" sz="3200" dirty="0">
                <a:solidFill>
                  <a:schemeClr val="bg1">
                    <a:alpha val="40000"/>
                  </a:schemeClr>
                </a:solidFill>
                <a:latin typeface="Gilroy Medium Italic" panose="00000600000000000000" pitchFamily="50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393501" y="2005565"/>
              <a:ext cx="315231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40000"/>
                    </a:schemeClr>
                  </a:solidFill>
                  <a:latin typeface="Gilroy Medium Italic" panose="00000600000000000000" pitchFamily="50" charset="0"/>
                </a:rPr>
                <a:t>4</a:t>
              </a:r>
              <a:endParaRPr lang="zh-CN" altLang="en-US" sz="3200" dirty="0">
                <a:solidFill>
                  <a:schemeClr val="bg1">
                    <a:alpha val="40000"/>
                  </a:schemeClr>
                </a:solidFill>
                <a:latin typeface="Gilroy Medium Italic" panose="00000600000000000000" pitchFamily="50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031" y="2509321"/>
              <a:ext cx="84835" cy="8483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7795" y="4048019"/>
              <a:ext cx="84835" cy="84835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1254" y="2506940"/>
              <a:ext cx="84835" cy="8483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7541" y="4056738"/>
              <a:ext cx="84835" cy="8483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8587" y="2504343"/>
              <a:ext cx="84835" cy="84835"/>
            </a:xfrm>
            <a:prstGeom prst="rect">
              <a:avLst/>
            </a:prstGeom>
          </p:spPr>
        </p:pic>
      </p:grpSp>
      <p:sp>
        <p:nvSpPr>
          <p:cNvPr id="20" name="文本框 49"/>
          <p:cNvSpPr txBox="1"/>
          <p:nvPr/>
        </p:nvSpPr>
        <p:spPr>
          <a:xfrm>
            <a:off x="930196" y="5918096"/>
            <a:ext cx="10331608" cy="235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3681" rIns="13681">
            <a:spAutoFit/>
          </a:bodyPr>
          <a:lstStyle>
            <a:lvl1pPr algn="ctr">
              <a:lnSpc>
                <a:spcPct val="125000"/>
              </a:lnSpc>
              <a:defRPr sz="3600">
                <a:solidFill>
                  <a:srgbClr val="FFFFFF"/>
                </a:solidFill>
                <a:latin typeface="+mj-lt"/>
                <a:ea typeface="+mj-ea"/>
                <a:cs typeface="+mj-cs"/>
                <a:sym typeface="Gilroy Medium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933" dirty="0">
                <a:solidFill>
                  <a:srgbClr val="001F37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February 2024 – Hikvision joined the United Nations Global Compact (</a:t>
            </a:r>
            <a:r>
              <a:rPr lang="en-US" sz="933" dirty="0">
                <a:solidFill>
                  <a:srgbClr val="001F37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  <a:hlinkClick r:id="rId9"/>
              </a:rPr>
              <a:t>UNGC</a:t>
            </a:r>
            <a:r>
              <a:rPr lang="en-US" sz="933" dirty="0">
                <a:solidFill>
                  <a:srgbClr val="001F37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), the world's largest global corporate sustainability initiative.</a:t>
            </a:r>
          </a:p>
        </p:txBody>
      </p:sp>
      <p:sp>
        <p:nvSpPr>
          <p:cNvPr id="37" name="矩形 211"/>
          <p:cNvSpPr/>
          <p:nvPr/>
        </p:nvSpPr>
        <p:spPr>
          <a:xfrm>
            <a:off x="579730" y="286487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더 나은 세상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을 위한 기술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40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14584" y="1907450"/>
            <a:ext cx="320993" cy="3320445"/>
            <a:chOff x="985937" y="1532182"/>
            <a:chExt cx="240745" cy="2490334"/>
          </a:xfrm>
        </p:grpSpPr>
        <p:sp>
          <p:nvSpPr>
            <p:cNvPr id="107" name="矩形"/>
            <p:cNvSpPr/>
            <p:nvPr/>
          </p:nvSpPr>
          <p:spPr>
            <a:xfrm>
              <a:off x="985937" y="1532182"/>
              <a:ext cx="240745" cy="2490334"/>
            </a:xfrm>
            <a:prstGeom prst="rect">
              <a:avLst/>
            </a:prstGeom>
            <a:gradFill flip="none" rotWithShape="1">
              <a:gsLst>
                <a:gs pos="59000">
                  <a:schemeClr val="bg1">
                    <a:alpha val="72000"/>
                  </a:schemeClr>
                </a:gs>
                <a:gs pos="0">
                  <a:schemeClr val="accent3">
                    <a:lumMod val="40000"/>
                    <a:lumOff val="60000"/>
                    <a:alpha val="0"/>
                  </a:schemeClr>
                </a:gs>
                <a:gs pos="19000">
                  <a:schemeClr val="accent3">
                    <a:lumMod val="40000"/>
                    <a:lumOff val="60000"/>
                    <a:alpha val="23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dirty="0">
                <a:solidFill>
                  <a:srgbClr val="002060"/>
                </a:solidFill>
                <a:latin typeface="Gilroy" panose="00000500000000000000" pitchFamily="50" charset="0"/>
                <a:ea typeface="微软雅黑"/>
                <a:sym typeface="Gilroy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994548" y="2260517"/>
              <a:ext cx="215696" cy="224620"/>
              <a:chOff x="3258282" y="4885828"/>
              <a:chExt cx="1852113" cy="1344073"/>
            </a:xfrm>
          </p:grpSpPr>
          <p:sp>
            <p:nvSpPr>
              <p:cNvPr id="131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 rot="16200000">
                <a:off x="3619262" y="4524848"/>
                <a:ext cx="1130153" cy="1852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33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rot="16200000" flipH="1">
                <a:off x="4013382" y="4773528"/>
                <a:ext cx="341910" cy="757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>
                <a:glow rad="152400">
                  <a:schemeClr val="bg1">
                    <a:alpha val="10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34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rot="16200000" flipH="1">
                <a:off x="3813502" y="4985189"/>
                <a:ext cx="773915" cy="1715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>
                <a:glow rad="177800">
                  <a:schemeClr val="bg1">
                    <a:alpha val="24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94548" y="3054593"/>
              <a:ext cx="215696" cy="224620"/>
              <a:chOff x="3258282" y="4885828"/>
              <a:chExt cx="1852113" cy="1344073"/>
            </a:xfrm>
          </p:grpSpPr>
          <p:sp>
            <p:nvSpPr>
              <p:cNvPr id="90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 rot="16200000">
                <a:off x="3619262" y="4524848"/>
                <a:ext cx="1130153" cy="1852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91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rot="16200000" flipH="1">
                <a:off x="4013382" y="4773528"/>
                <a:ext cx="341910" cy="757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>
                <a:glow rad="152400">
                  <a:schemeClr val="bg1">
                    <a:alpha val="10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92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rot="16200000" flipH="1">
                <a:off x="3813502" y="4985189"/>
                <a:ext cx="773915" cy="1715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>
                <a:glow rad="177800">
                  <a:schemeClr val="bg1">
                    <a:alpha val="24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5491760" y="3178056"/>
            <a:ext cx="320993" cy="3320445"/>
            <a:chOff x="985937" y="1532182"/>
            <a:chExt cx="240745" cy="2490334"/>
          </a:xfrm>
        </p:grpSpPr>
        <p:sp>
          <p:nvSpPr>
            <p:cNvPr id="94" name="矩形"/>
            <p:cNvSpPr/>
            <p:nvPr/>
          </p:nvSpPr>
          <p:spPr>
            <a:xfrm>
              <a:off x="985937" y="1532182"/>
              <a:ext cx="240745" cy="2490334"/>
            </a:xfrm>
            <a:prstGeom prst="rect">
              <a:avLst/>
            </a:prstGeom>
            <a:gradFill flip="none" rotWithShape="1">
              <a:gsLst>
                <a:gs pos="59000">
                  <a:schemeClr val="bg1">
                    <a:alpha val="72000"/>
                  </a:schemeClr>
                </a:gs>
                <a:gs pos="0">
                  <a:schemeClr val="accent3">
                    <a:lumMod val="40000"/>
                    <a:lumOff val="60000"/>
                    <a:alpha val="0"/>
                  </a:schemeClr>
                </a:gs>
                <a:gs pos="19000">
                  <a:schemeClr val="accent3">
                    <a:lumMod val="40000"/>
                    <a:lumOff val="60000"/>
                    <a:alpha val="23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dirty="0">
                <a:solidFill>
                  <a:srgbClr val="002060"/>
                </a:solidFill>
                <a:latin typeface="Gilroy" panose="00000500000000000000" pitchFamily="50" charset="0"/>
                <a:ea typeface="微软雅黑"/>
                <a:sym typeface="Gilroy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994548" y="2260517"/>
              <a:ext cx="215696" cy="224620"/>
              <a:chOff x="3258282" y="4885828"/>
              <a:chExt cx="1852113" cy="1344073"/>
            </a:xfrm>
          </p:grpSpPr>
          <p:sp>
            <p:nvSpPr>
              <p:cNvPr id="101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 rot="16200000">
                <a:off x="3619262" y="4524848"/>
                <a:ext cx="1130153" cy="1852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03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rot="16200000" flipH="1">
                <a:off x="4013382" y="4773528"/>
                <a:ext cx="341910" cy="757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>
                <a:glow rad="152400">
                  <a:schemeClr val="bg1">
                    <a:alpha val="10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17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rot="16200000" flipH="1">
                <a:off x="3813502" y="4985189"/>
                <a:ext cx="773915" cy="1715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>
                <a:glow rad="177800">
                  <a:schemeClr val="bg1">
                    <a:alpha val="24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994548" y="3054593"/>
              <a:ext cx="215696" cy="224620"/>
              <a:chOff x="3258282" y="4885828"/>
              <a:chExt cx="1852113" cy="1344073"/>
            </a:xfrm>
          </p:grpSpPr>
          <p:sp>
            <p:nvSpPr>
              <p:cNvPr id="98" name="左右箭头 31">
                <a:extLst>
                  <a:ext uri="{FF2B5EF4-FFF2-40B4-BE49-F238E27FC236}">
                    <a16:creationId xmlns:a16="http://schemas.microsoft.com/office/drawing/2014/main" id="{709D44B2-25C5-990E-03D1-CBA692122EA3}"/>
                  </a:ext>
                </a:extLst>
              </p:cNvPr>
              <p:cNvSpPr/>
              <p:nvPr/>
            </p:nvSpPr>
            <p:spPr>
              <a:xfrm rot="16200000">
                <a:off x="3619262" y="4524848"/>
                <a:ext cx="1130153" cy="1852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200"/>
                    </a:moveTo>
                    <a:lnTo>
                      <a:pt x="0" y="5400"/>
                    </a:lnTo>
                    <a:lnTo>
                      <a:pt x="5637" y="5400"/>
                    </a:lnTo>
                    <a:lnTo>
                      <a:pt x="5637" y="0"/>
                    </a:lnTo>
                    <a:lnTo>
                      <a:pt x="21600" y="10800"/>
                    </a:lnTo>
                    <a:lnTo>
                      <a:pt x="5637" y="21600"/>
                    </a:lnTo>
                    <a:lnTo>
                      <a:pt x="5637" y="16200"/>
                    </a:lnTo>
                    <a:lnTo>
                      <a:pt x="0" y="16200"/>
                    </a:lnTo>
                    <a:close/>
                  </a:path>
                </a:pathLst>
              </a:custGeom>
              <a:gradFill flip="none" rotWithShape="1">
                <a:gsLst>
                  <a:gs pos="26195">
                    <a:schemeClr val="accent3">
                      <a:lumMod val="40000"/>
                      <a:lumOff val="60000"/>
                      <a:alpha val="50000"/>
                    </a:schemeClr>
                  </a:gs>
                  <a:gs pos="88125">
                    <a:schemeClr val="accent3">
                      <a:lumMod val="20000"/>
                      <a:lumOff val="80000"/>
                      <a:alpha val="6000"/>
                    </a:schemeClr>
                  </a:gs>
                </a:gsLst>
                <a:path path="shape">
                  <a:fillToRect l="100091" t="50761" r="-91" b="49238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99" name="左右箭头 31">
                <a:extLst>
                  <a:ext uri="{FF2B5EF4-FFF2-40B4-BE49-F238E27FC236}">
                    <a16:creationId xmlns:a16="http://schemas.microsoft.com/office/drawing/2014/main" id="{42993052-CC25-4E69-D64E-5364A4DB1A3F}"/>
                  </a:ext>
                </a:extLst>
              </p:cNvPr>
              <p:cNvSpPr/>
              <p:nvPr/>
            </p:nvSpPr>
            <p:spPr>
              <a:xfrm rot="16200000" flipH="1">
                <a:off x="4013382" y="4773528"/>
                <a:ext cx="341910" cy="757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26892">
                    <a:srgbClr val="1BC4FF">
                      <a:alpha val="60000"/>
                    </a:srgbClr>
                  </a:gs>
                  <a:gs pos="78786">
                    <a:schemeClr val="accent3">
                      <a:lumMod val="60000"/>
                      <a:lumOff val="40000"/>
                      <a:alpha val="12000"/>
                    </a:schemeClr>
                  </a:gs>
                </a:gsLst>
                <a:path path="shape">
                  <a:fillToRect l="2983" t="50537" r="97016" b="49462"/>
                </a:path>
              </a:gradFill>
              <a:ln w="3175" cap="flat">
                <a:noFill/>
                <a:miter lim="400000"/>
              </a:ln>
              <a:effectLst>
                <a:glow rad="152400">
                  <a:schemeClr val="bg1">
                    <a:alpha val="10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00" name="左右箭头 31">
                <a:extLst>
                  <a:ext uri="{FF2B5EF4-FFF2-40B4-BE49-F238E27FC236}">
                    <a16:creationId xmlns:a16="http://schemas.microsoft.com/office/drawing/2014/main" id="{F9F8A716-236E-4CD9-0EF6-A9B092A989FA}"/>
                  </a:ext>
                </a:extLst>
              </p:cNvPr>
              <p:cNvSpPr/>
              <p:nvPr/>
            </p:nvSpPr>
            <p:spPr>
              <a:xfrm rot="16200000" flipH="1">
                <a:off x="3813502" y="4985189"/>
                <a:ext cx="773915" cy="1715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4"/>
                    </a:lnTo>
                    <a:lnTo>
                      <a:pt x="21600" y="21600"/>
                    </a:lnTo>
                    <a:lnTo>
                      <a:pt x="21600" y="20520"/>
                    </a:lnTo>
                    <a:lnTo>
                      <a:pt x="2175" y="10804"/>
                    </a:lnTo>
                    <a:lnTo>
                      <a:pt x="21600" y="108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1BC4FF">
                      <a:alpha val="69000"/>
                    </a:srgbClr>
                  </a:gs>
                  <a:gs pos="74926">
                    <a:schemeClr val="accent3">
                      <a:lumMod val="40000"/>
                      <a:lumOff val="60000"/>
                      <a:alpha val="6000"/>
                    </a:schemeClr>
                  </a:gs>
                </a:gsLst>
                <a:path path="shape">
                  <a:fillToRect l="1761" t="50204" r="98238" b="49795"/>
                </a:path>
              </a:gradFill>
              <a:ln w="3175" cap="flat">
                <a:noFill/>
                <a:miter lim="400000"/>
              </a:ln>
              <a:effectLst>
                <a:glow rad="177800">
                  <a:schemeClr val="bg1">
                    <a:alpha val="24000"/>
                  </a:schemeClr>
                </a:glow>
              </a:effectLst>
            </p:spPr>
            <p:txBody>
              <a:bodyPr wrap="square" lIns="6217" tIns="6217" rIns="6217" bIns="6217" numCol="1" anchor="ctr">
                <a:noAutofit/>
              </a:bodyPr>
              <a:lstStyle/>
              <a:p>
                <a:pPr algn="ctr" defTabSz="101037">
                  <a:defRPr sz="1200">
                    <a:latin typeface="+mj-lt"/>
                    <a:ea typeface="+mj-ea"/>
                    <a:cs typeface="+mj-cs"/>
                    <a:sym typeface="Gilroy Medium"/>
                  </a:defRPr>
                </a:pPr>
                <a:endParaRPr sz="355" dirty="0">
                  <a:latin typeface="Gilroy" panose="00000500000000000000" pitchFamily="50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46878" y="1668145"/>
            <a:ext cx="1260975" cy="1594372"/>
            <a:chOff x="992188" y="825500"/>
            <a:chExt cx="2563813" cy="3241675"/>
          </a:xfrm>
          <a:gradFill>
            <a:gsLst>
              <a:gs pos="17000">
                <a:schemeClr val="accent3">
                  <a:lumMod val="20000"/>
                  <a:lumOff val="80000"/>
                </a:schemeClr>
              </a:gs>
              <a:gs pos="100000">
                <a:srgbClr val="F5F7FE">
                  <a:alpha val="18000"/>
                </a:srgbClr>
              </a:gs>
            </a:gsLst>
            <a:lin ang="4200000" scaled="0"/>
          </a:gradFill>
        </p:grpSpPr>
        <p:sp>
          <p:nvSpPr>
            <p:cNvPr id="136" name="Freeform 5"/>
            <p:cNvSpPr>
              <a:spLocks noEditPoints="1"/>
            </p:cNvSpPr>
            <p:nvPr/>
          </p:nvSpPr>
          <p:spPr bwMode="auto">
            <a:xfrm>
              <a:off x="992188" y="825500"/>
              <a:ext cx="2563813" cy="3241675"/>
            </a:xfrm>
            <a:custGeom>
              <a:avLst/>
              <a:gdLst>
                <a:gd name="T0" fmla="*/ 1156 w 1200"/>
                <a:gd name="T1" fmla="*/ 214 h 1518"/>
                <a:gd name="T2" fmla="*/ 633 w 1200"/>
                <a:gd name="T3" fmla="*/ 26 h 1518"/>
                <a:gd name="T4" fmla="*/ 603 w 1200"/>
                <a:gd name="T5" fmla="*/ 0 h 1518"/>
                <a:gd name="T6" fmla="*/ 571 w 1200"/>
                <a:gd name="T7" fmla="*/ 23 h 1518"/>
                <a:gd name="T8" fmla="*/ 50 w 1200"/>
                <a:gd name="T9" fmla="*/ 213 h 1518"/>
                <a:gd name="T10" fmla="*/ 0 w 1200"/>
                <a:gd name="T11" fmla="*/ 213 h 1518"/>
                <a:gd name="T12" fmla="*/ 0 w 1200"/>
                <a:gd name="T13" fmla="*/ 913 h 1518"/>
                <a:gd name="T14" fmla="*/ 579 w 1200"/>
                <a:gd name="T15" fmla="*/ 1508 h 1518"/>
                <a:gd name="T16" fmla="*/ 599 w 1200"/>
                <a:gd name="T17" fmla="*/ 1518 h 1518"/>
                <a:gd name="T18" fmla="*/ 620 w 1200"/>
                <a:gd name="T19" fmla="*/ 1509 h 1518"/>
                <a:gd name="T20" fmla="*/ 1200 w 1200"/>
                <a:gd name="T21" fmla="*/ 913 h 1518"/>
                <a:gd name="T22" fmla="*/ 1200 w 1200"/>
                <a:gd name="T23" fmla="*/ 219 h 1518"/>
                <a:gd name="T24" fmla="*/ 1156 w 1200"/>
                <a:gd name="T25" fmla="*/ 214 h 1518"/>
                <a:gd name="T26" fmla="*/ 1100 w 1200"/>
                <a:gd name="T27" fmla="*/ 913 h 1518"/>
                <a:gd name="T28" fmla="*/ 601 w 1200"/>
                <a:gd name="T29" fmla="*/ 1408 h 1518"/>
                <a:gd name="T30" fmla="*/ 100 w 1200"/>
                <a:gd name="T31" fmla="*/ 913 h 1518"/>
                <a:gd name="T32" fmla="*/ 100 w 1200"/>
                <a:gd name="T33" fmla="*/ 312 h 1518"/>
                <a:gd name="T34" fmla="*/ 598 w 1200"/>
                <a:gd name="T35" fmla="*/ 126 h 1518"/>
                <a:gd name="T36" fmla="*/ 1100 w 1200"/>
                <a:gd name="T37" fmla="*/ 307 h 1518"/>
                <a:gd name="T38" fmla="*/ 1100 w 1200"/>
                <a:gd name="T39" fmla="*/ 913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0" h="1518">
                  <a:moveTo>
                    <a:pt x="1156" y="214"/>
                  </a:moveTo>
                  <a:cubicBezTo>
                    <a:pt x="922" y="187"/>
                    <a:pt x="746" y="124"/>
                    <a:pt x="633" y="26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394" y="149"/>
                    <a:pt x="219" y="213"/>
                    <a:pt x="5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128"/>
                    <a:pt x="190" y="1323"/>
                    <a:pt x="579" y="1508"/>
                  </a:cubicBezTo>
                  <a:cubicBezTo>
                    <a:pt x="599" y="1518"/>
                    <a:pt x="599" y="1518"/>
                    <a:pt x="599" y="1518"/>
                  </a:cubicBezTo>
                  <a:cubicBezTo>
                    <a:pt x="620" y="1509"/>
                    <a:pt x="620" y="1509"/>
                    <a:pt x="620" y="1509"/>
                  </a:cubicBezTo>
                  <a:cubicBezTo>
                    <a:pt x="1005" y="1344"/>
                    <a:pt x="1200" y="1143"/>
                    <a:pt x="1200" y="913"/>
                  </a:cubicBezTo>
                  <a:cubicBezTo>
                    <a:pt x="1200" y="219"/>
                    <a:pt x="1200" y="219"/>
                    <a:pt x="1200" y="219"/>
                  </a:cubicBezTo>
                  <a:lnTo>
                    <a:pt x="1156" y="214"/>
                  </a:lnTo>
                  <a:close/>
                  <a:moveTo>
                    <a:pt x="1100" y="913"/>
                  </a:moveTo>
                  <a:cubicBezTo>
                    <a:pt x="1100" y="1096"/>
                    <a:pt x="933" y="1262"/>
                    <a:pt x="601" y="1408"/>
                  </a:cubicBezTo>
                  <a:cubicBezTo>
                    <a:pt x="269" y="1246"/>
                    <a:pt x="100" y="1080"/>
                    <a:pt x="100" y="913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264" y="301"/>
                    <a:pt x="431" y="239"/>
                    <a:pt x="598" y="126"/>
                  </a:cubicBezTo>
                  <a:cubicBezTo>
                    <a:pt x="718" y="217"/>
                    <a:pt x="887" y="278"/>
                    <a:pt x="1100" y="307"/>
                  </a:cubicBezTo>
                  <a:lnTo>
                    <a:pt x="1100" y="9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37" name="Freeform 6"/>
            <p:cNvSpPr>
              <a:spLocks/>
            </p:cNvSpPr>
            <p:nvPr/>
          </p:nvSpPr>
          <p:spPr bwMode="auto">
            <a:xfrm>
              <a:off x="1566863" y="1908175"/>
              <a:ext cx="1468438" cy="1076325"/>
            </a:xfrm>
            <a:custGeom>
              <a:avLst/>
              <a:gdLst>
                <a:gd name="T0" fmla="*/ 93 w 687"/>
                <a:gd name="T1" fmla="*/ 189 h 504"/>
                <a:gd name="T2" fmla="*/ 23 w 687"/>
                <a:gd name="T3" fmla="*/ 184 h 504"/>
                <a:gd name="T4" fmla="*/ 19 w 687"/>
                <a:gd name="T5" fmla="*/ 255 h 504"/>
                <a:gd name="T6" fmla="*/ 209 w 687"/>
                <a:gd name="T7" fmla="*/ 470 h 504"/>
                <a:gd name="T8" fmla="*/ 284 w 687"/>
                <a:gd name="T9" fmla="*/ 504 h 504"/>
                <a:gd name="T10" fmla="*/ 361 w 687"/>
                <a:gd name="T11" fmla="*/ 467 h 504"/>
                <a:gd name="T12" fmla="*/ 670 w 687"/>
                <a:gd name="T13" fmla="*/ 88 h 504"/>
                <a:gd name="T14" fmla="*/ 663 w 687"/>
                <a:gd name="T15" fmla="*/ 18 h 504"/>
                <a:gd name="T16" fmla="*/ 593 w 687"/>
                <a:gd name="T17" fmla="*/ 25 h 504"/>
                <a:gd name="T18" fmla="*/ 284 w 687"/>
                <a:gd name="T19" fmla="*/ 404 h 504"/>
                <a:gd name="T20" fmla="*/ 93 w 687"/>
                <a:gd name="T21" fmla="*/ 18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7" h="504">
                  <a:moveTo>
                    <a:pt x="93" y="189"/>
                  </a:moveTo>
                  <a:cubicBezTo>
                    <a:pt x="75" y="168"/>
                    <a:pt x="44" y="166"/>
                    <a:pt x="23" y="184"/>
                  </a:cubicBezTo>
                  <a:cubicBezTo>
                    <a:pt x="2" y="203"/>
                    <a:pt x="0" y="234"/>
                    <a:pt x="19" y="255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29" y="492"/>
                    <a:pt x="256" y="504"/>
                    <a:pt x="284" y="504"/>
                  </a:cubicBezTo>
                  <a:cubicBezTo>
                    <a:pt x="314" y="504"/>
                    <a:pt x="342" y="490"/>
                    <a:pt x="361" y="467"/>
                  </a:cubicBezTo>
                  <a:cubicBezTo>
                    <a:pt x="670" y="88"/>
                    <a:pt x="670" y="88"/>
                    <a:pt x="670" y="88"/>
                  </a:cubicBezTo>
                  <a:cubicBezTo>
                    <a:pt x="687" y="67"/>
                    <a:pt x="684" y="35"/>
                    <a:pt x="663" y="18"/>
                  </a:cubicBezTo>
                  <a:cubicBezTo>
                    <a:pt x="641" y="0"/>
                    <a:pt x="610" y="3"/>
                    <a:pt x="593" y="25"/>
                  </a:cubicBezTo>
                  <a:cubicBezTo>
                    <a:pt x="284" y="404"/>
                    <a:pt x="284" y="404"/>
                    <a:pt x="284" y="404"/>
                  </a:cubicBezTo>
                  <a:cubicBezTo>
                    <a:pt x="93" y="189"/>
                    <a:pt x="93" y="189"/>
                    <a:pt x="9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41268" y="3394873"/>
            <a:ext cx="2556635" cy="728628"/>
            <a:chOff x="788865" y="3417102"/>
            <a:chExt cx="1800132" cy="513029"/>
          </a:xfrm>
        </p:grpSpPr>
        <p:sp>
          <p:nvSpPr>
            <p:cNvPr id="63" name="椭圆 62"/>
            <p:cNvSpPr/>
            <p:nvPr/>
          </p:nvSpPr>
          <p:spPr>
            <a:xfrm>
              <a:off x="788865" y="3462733"/>
              <a:ext cx="1800132" cy="467398"/>
            </a:xfrm>
            <a:prstGeom prst="ellipse">
              <a:avLst/>
            </a:prstGeom>
            <a:gradFill>
              <a:gsLst>
                <a:gs pos="0">
                  <a:srgbClr val="09AAFA">
                    <a:alpha val="50000"/>
                  </a:srgb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88865" y="3417102"/>
              <a:ext cx="1800132" cy="467398"/>
            </a:xfrm>
            <a:prstGeom prst="ellipse">
              <a:avLst/>
            </a:prstGeom>
            <a:gradFill>
              <a:gsLst>
                <a:gs pos="0">
                  <a:srgbClr val="09AAFA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41268" y="4103258"/>
            <a:ext cx="2556635" cy="728628"/>
            <a:chOff x="788865" y="3417102"/>
            <a:chExt cx="1800132" cy="513029"/>
          </a:xfrm>
        </p:grpSpPr>
        <p:sp>
          <p:nvSpPr>
            <p:cNvPr id="61" name="椭圆 60"/>
            <p:cNvSpPr/>
            <p:nvPr/>
          </p:nvSpPr>
          <p:spPr>
            <a:xfrm>
              <a:off x="788865" y="3462733"/>
              <a:ext cx="1800132" cy="467398"/>
            </a:xfrm>
            <a:prstGeom prst="ellipse">
              <a:avLst/>
            </a:prstGeom>
            <a:gradFill>
              <a:gsLst>
                <a:gs pos="0">
                  <a:srgbClr val="6834ED">
                    <a:alpha val="53000"/>
                  </a:srgb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88865" y="3417102"/>
              <a:ext cx="1800132" cy="467398"/>
            </a:xfrm>
            <a:prstGeom prst="ellipse">
              <a:avLst/>
            </a:prstGeom>
            <a:gradFill>
              <a:gsLst>
                <a:gs pos="0">
                  <a:srgbClr val="6834ED"/>
                </a:gs>
                <a:gs pos="100000">
                  <a:schemeClr val="accent1">
                    <a:lumMod val="20000"/>
                    <a:lumOff val="80000"/>
                    <a:alpha val="29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741268" y="2686489"/>
            <a:ext cx="2556635" cy="728628"/>
            <a:chOff x="788865" y="3417102"/>
            <a:chExt cx="1800132" cy="513029"/>
          </a:xfrm>
        </p:grpSpPr>
        <p:sp>
          <p:nvSpPr>
            <p:cNvPr id="67" name="椭圆 66"/>
            <p:cNvSpPr/>
            <p:nvPr/>
          </p:nvSpPr>
          <p:spPr>
            <a:xfrm>
              <a:off x="788865" y="3462733"/>
              <a:ext cx="1800132" cy="467398"/>
            </a:xfrm>
            <a:prstGeom prst="ellipse">
              <a:avLst/>
            </a:prstGeom>
            <a:gradFill>
              <a:gsLst>
                <a:gs pos="0">
                  <a:srgbClr val="0AB898">
                    <a:alpha val="50000"/>
                  </a:srgb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88865" y="3417102"/>
              <a:ext cx="1800132" cy="467398"/>
            </a:xfrm>
            <a:prstGeom prst="ellipse">
              <a:avLst/>
            </a:prstGeom>
            <a:gradFill>
              <a:gsLst>
                <a:gs pos="0">
                  <a:srgbClr val="0AB898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56116" y="4612303"/>
            <a:ext cx="5132881" cy="1302675"/>
            <a:chOff x="4141103" y="3459227"/>
            <a:chExt cx="3849661" cy="977006"/>
          </a:xfrm>
        </p:grpSpPr>
        <p:sp>
          <p:nvSpPr>
            <p:cNvPr id="140" name="椭圆 139"/>
            <p:cNvSpPr/>
            <p:nvPr/>
          </p:nvSpPr>
          <p:spPr>
            <a:xfrm>
              <a:off x="4141103" y="3535001"/>
              <a:ext cx="3849661" cy="901232"/>
            </a:xfrm>
            <a:prstGeom prst="ellipse">
              <a:avLst/>
            </a:prstGeom>
            <a:gradFill flip="none" rotWithShape="1">
              <a:gsLst>
                <a:gs pos="0">
                  <a:srgbClr val="001F37"/>
                </a:gs>
                <a:gs pos="37000">
                  <a:srgbClr val="203656">
                    <a:alpha val="89000"/>
                  </a:srgbClr>
                </a:gs>
                <a:gs pos="100000">
                  <a:srgbClr val="001F37">
                    <a:alpha val="33000"/>
                  </a:srgbClr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23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/>
              <a:endParaRPr lang="zh-CN" altLang="en-US" sz="472" dirty="0">
                <a:solidFill>
                  <a:srgbClr val="001F37"/>
                </a:solidFill>
                <a:latin typeface="Gilroy" panose="00000500000000000000" pitchFamily="50" charset="0"/>
                <a:ea typeface="+mj-ea"/>
                <a:cs typeface="+mj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141103" y="3459227"/>
              <a:ext cx="3849661" cy="901232"/>
            </a:xfrm>
            <a:prstGeom prst="ellipse">
              <a:avLst/>
            </a:prstGeom>
            <a:gradFill flip="none" rotWithShape="1">
              <a:gsLst>
                <a:gs pos="0">
                  <a:srgbClr val="001F37"/>
                </a:gs>
                <a:gs pos="37000">
                  <a:srgbClr val="203656"/>
                </a:gs>
                <a:gs pos="100000">
                  <a:srgbClr val="001F37"/>
                </a:gs>
              </a:gsLst>
              <a:path path="circle">
                <a:fillToRect l="37721" t="-19636" r="62278" b="119636"/>
              </a:path>
            </a:gradFill>
            <a:ln w="12700" cap="flat">
              <a:noFill/>
              <a:miter lim="400000"/>
            </a:ln>
            <a:effectLst>
              <a:outerShdw blurRad="38100" dir="5400000" rotWithShape="0">
                <a:srgbClr val="1F4EB2">
                  <a:alpha val="23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defTabSz="121786"/>
              <a:endParaRPr lang="zh-CN" altLang="en-US" sz="472" dirty="0">
                <a:solidFill>
                  <a:srgbClr val="001F37"/>
                </a:solidFill>
                <a:latin typeface="Gilroy" panose="00000500000000000000" pitchFamily="50" charset="0"/>
                <a:ea typeface="+mj-ea"/>
                <a:cs typeface="+mj-cs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490307" y="1857165"/>
            <a:ext cx="5571180" cy="900246"/>
          </a:xfrm>
          <a:prstGeom prst="rect">
            <a:avLst/>
          </a:prstGeom>
          <a:ln w="12700">
            <a:miter lim="400000"/>
          </a:ln>
        </p:spPr>
        <p:txBody>
          <a:bodyPr wrap="square" lIns="13681" rIns="13681">
            <a:spAutoFit/>
          </a:bodyPr>
          <a:lstStyle/>
          <a:p>
            <a:pPr>
              <a:lnSpc>
                <a:spcPts val="2133"/>
              </a:lnSpc>
            </a:pPr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하이크비전은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 제품 </a:t>
            </a:r>
            <a:r>
              <a:rPr lang="ko-KR" altLang="en-US" sz="1333" dirty="0" err="1">
                <a:solidFill>
                  <a:srgbClr val="001F37"/>
                </a:solidFill>
                <a:latin typeface="Gilroy" panose="00000500000000000000" pitchFamily="50" charset="0"/>
              </a:rPr>
              <a:t>수명주기의</a:t>
            </a:r>
            <a:r>
              <a:rPr lang="ko-KR" altLang="en-US" sz="1333" dirty="0">
                <a:solidFill>
                  <a:srgbClr val="001F37"/>
                </a:solidFill>
                <a:latin typeface="Gilroy" panose="00000500000000000000" pitchFamily="50" charset="0"/>
              </a:rPr>
              <a:t> 모든 단계에서 사이버 보안의 필요성을 인식하고 우선순위를 지정하며 포괄적인 제품 보안 아키텍처 및 규정 준수를 강화하기 위해 지속적인 노력을 기울이고 있습니다</a:t>
            </a:r>
            <a:r>
              <a:rPr lang="en-US" altLang="ko-KR" sz="1333" dirty="0">
                <a:solidFill>
                  <a:srgbClr val="001F37"/>
                </a:solidFill>
                <a:latin typeface="Gilroy" panose="00000500000000000000" pitchFamily="50" charset="0"/>
              </a:rPr>
              <a:t>.</a:t>
            </a:r>
            <a:endParaRPr lang="en-US" altLang="zh-CN" sz="1333" dirty="0">
              <a:solidFill>
                <a:srgbClr val="001F37"/>
              </a:solidFill>
              <a:latin typeface="Gilroy" panose="00000500000000000000" pitchFamily="50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8380" y="2969163"/>
            <a:ext cx="4814491" cy="2237869"/>
            <a:chOff x="4437400" y="2408636"/>
            <a:chExt cx="3165035" cy="1395023"/>
          </a:xfrm>
        </p:grpSpPr>
        <p:sp>
          <p:nvSpPr>
            <p:cNvPr id="59" name="Secure Network…">
              <a:extLst>
                <a:ext uri="{FF2B5EF4-FFF2-40B4-BE49-F238E27FC236}">
                  <a16:creationId xmlns:a16="http://schemas.microsoft.com/office/drawing/2014/main" id="{580293B2-A714-660A-42AC-A5180E316951}"/>
                </a:ext>
              </a:extLst>
            </p:cNvPr>
            <p:cNvSpPr txBox="1"/>
            <p:nvPr/>
          </p:nvSpPr>
          <p:spPr>
            <a:xfrm>
              <a:off x="6846889" y="2408636"/>
              <a:ext cx="43" cy="562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>
              <a:spAutoFit/>
            </a:bodyPr>
            <a:lstStyle>
              <a:lvl1pPr algn="ctr" defTabSz="1828800">
                <a:lnSpc>
                  <a:spcPct val="80000"/>
                </a:lnSpc>
                <a:defRPr sz="2000" spc="-1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roy Medium"/>
                </a:defRPr>
              </a:lvl1pPr>
            </a:lstStyle>
            <a:p>
              <a:endParaRPr lang="fr-FR" altLang="zh-CN" sz="733" spc="0" dirty="0">
                <a:solidFill>
                  <a:schemeClr val="tx1"/>
                </a:solidFill>
                <a:latin typeface="Gilroy" panose="00000500000000000000" pitchFamily="50" charset="0"/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7400" y="3082736"/>
              <a:ext cx="435915" cy="634281"/>
            </a:xfrm>
            <a:prstGeom prst="rect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26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ContrastingRightFacing">
                <a:rot lat="0" lon="19200000" rev="420000"/>
              </a:camera>
              <a:lightRig rig="threePt" dir="t"/>
            </a:scene3d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5F70B92A-AE8A-3FFF-5A94-A0D6B45D2AF8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55645" y="3009934"/>
              <a:ext cx="527974" cy="688278"/>
            </a:xfrm>
            <a:prstGeom prst="rect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26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ContrastingRightFacing">
                <a:rot lat="0" lon="19200000" rev="420000"/>
              </a:camera>
              <a:lightRig rig="threePt" dir="t"/>
            </a:scene3d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866" y="2942153"/>
              <a:ext cx="527356" cy="749850"/>
            </a:xfrm>
            <a:prstGeom prst="rect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26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ContrastingRightFacing">
                <a:rot lat="0" lon="19200000" rev="420000"/>
              </a:camera>
              <a:lightRig rig="threePt" dir="t"/>
            </a:scene3d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0BC6B546-2E6D-A390-53EB-F282B57630EB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28398" y="2875399"/>
              <a:ext cx="533728" cy="807107"/>
            </a:xfrm>
            <a:prstGeom prst="rect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26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ContrastingRightFacing">
                <a:rot lat="0" lon="19200000" rev="420000"/>
              </a:camera>
              <a:lightRig rig="threePt" dir="t"/>
            </a:scene3d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61" y="2891079"/>
              <a:ext cx="598674" cy="788340"/>
            </a:xfrm>
            <a:prstGeom prst="rect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HeroicExtremeLeftFacing">
                <a:rot lat="0" lon="1800000" rev="21300000"/>
              </a:camera>
              <a:lightRig rig="threePt" dir="t"/>
            </a:scene3d>
          </p:spPr>
        </p:pic>
        <p:pic>
          <p:nvPicPr>
            <p:cNvPr id="71" name="Picture 2" descr="Picture 2">
              <a:extLst>
                <a:ext uri="{FF2B5EF4-FFF2-40B4-BE49-F238E27FC236}">
                  <a16:creationId xmlns:a16="http://schemas.microsoft.com/office/drawing/2014/main" id="{9C56752F-5D9B-EEEB-D9F0-3DFBE8E31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10920" y="2820217"/>
              <a:ext cx="652953" cy="945708"/>
            </a:xfrm>
            <a:prstGeom prst="rect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HeroicExtremeLeftFacing">
                <a:rot lat="0" lon="1800000" rev="21300000"/>
              </a:camera>
              <a:lightRig rig="threePt" dir="t"/>
            </a:scene3d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 rotWithShape="1">
            <a:blip r:embed="rId9"/>
            <a:srcRect l="-2731" t="-32353" r="-3624" b="-45059"/>
            <a:stretch/>
          </p:blipFill>
          <p:spPr>
            <a:xfrm>
              <a:off x="5179735" y="2828725"/>
              <a:ext cx="647891" cy="895430"/>
            </a:xfrm>
            <a:prstGeom prst="rect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2600000" scaled="0"/>
              </a:gradFill>
            </a:ln>
            <a:effectLst>
              <a:outerShdw blurRad="50800" dist="38100" dir="5400000" algn="ctr" rotWithShape="0">
                <a:srgbClr val="9CB7DA">
                  <a:alpha val="20000"/>
                </a:srgbClr>
              </a:outerShdw>
              <a:reflection blurRad="6350" stA="22000" endPos="35000" dir="5400000" sy="-100000" algn="bl" rotWithShape="0"/>
            </a:effectLst>
            <a:scene3d>
              <a:camera prst="perspectiveContrastingRightFacing">
                <a:rot lat="0" lon="19200000" rev="300000"/>
              </a:camera>
              <a:lightRig rig="threePt" dir="t"/>
            </a:scene3d>
          </p:spPr>
        </p:pic>
        <p:pic>
          <p:nvPicPr>
            <p:cNvPr id="65" name="Picture 2" descr="Picture 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679480" y="2462609"/>
              <a:ext cx="931881" cy="1341050"/>
            </a:xfrm>
            <a:prstGeom prst="rect">
              <a:avLst/>
            </a:prstGeom>
            <a:noFill/>
            <a:ln w="22225" cap="flat">
              <a:gradFill>
                <a:gsLst>
                  <a:gs pos="42000">
                    <a:srgbClr val="D4D5D9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13800000" scaled="0"/>
              </a:gradFill>
              <a:miter lim="400000"/>
            </a:ln>
            <a:effectLst>
              <a:outerShdw blurRad="215900" sx="108000" sy="108000" algn="ctr" rotWithShape="0">
                <a:srgbClr val="BDD0F5">
                  <a:alpha val="40000"/>
                </a:srgbClr>
              </a:outerShdw>
              <a:reflection blurRad="6350" stA="22000" endPos="35000" dir="5400000" sy="-100000" algn="bl" rotWithShape="0"/>
            </a:effectLst>
          </p:spPr>
        </p:pic>
      </p:grpSp>
      <p:sp>
        <p:nvSpPr>
          <p:cNvPr id="75" name="ISO27001"/>
          <p:cNvSpPr txBox="1"/>
          <p:nvPr/>
        </p:nvSpPr>
        <p:spPr>
          <a:xfrm>
            <a:off x="6814667" y="5333437"/>
            <a:ext cx="2674180" cy="2462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 defTabSz="408085">
              <a:defRPr sz="2200" b="1" spc="-110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 Bold"/>
              </a:defRPr>
            </a:lvl1pPr>
          </a:lstStyle>
          <a:p>
            <a:pPr defTabSz="1219170"/>
            <a:r>
              <a:rPr lang="fr-FR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ISO 27001, </a:t>
            </a:r>
            <a:r>
              <a:rPr lang="fr-FR" altLang="zh-CN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ISO 27701</a:t>
            </a:r>
            <a:r>
              <a:rPr lang="en-US" altLang="zh-CN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, ISO 38505, CSA STAR, CVE PARTNER, </a:t>
            </a:r>
            <a:r>
              <a:rPr lang="fr-FR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CC EAL3+, </a:t>
            </a:r>
            <a:r>
              <a:rPr lang="fr-FR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800" b="0" spc="0" dirty="0">
                <a:solidFill>
                  <a:schemeClr val="bg1"/>
                </a:solidFill>
                <a:latin typeface="Gilroy" panose="00000500000000000000" pitchFamily="50" charset="0"/>
                <a:ea typeface="+mn-ea"/>
                <a:cs typeface="Times New Roman" panose="02020603050405020304" pitchFamily="18" charset="0"/>
              </a:rPr>
              <a:t>ISO 28000, ISO 9001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1047307" y="4996019"/>
            <a:ext cx="3944557" cy="849556"/>
            <a:chOff x="788865" y="3417102"/>
            <a:chExt cx="1800132" cy="513029"/>
          </a:xfrm>
        </p:grpSpPr>
        <p:sp>
          <p:nvSpPr>
            <p:cNvPr id="105" name="椭圆 104"/>
            <p:cNvSpPr/>
            <p:nvPr/>
          </p:nvSpPr>
          <p:spPr>
            <a:xfrm>
              <a:off x="788865" y="3462733"/>
              <a:ext cx="1800132" cy="467398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-Bold" panose="00000800000000000000" pitchFamily="50" charset="0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88865" y="3417102"/>
              <a:ext cx="1800132" cy="467398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-Bold" panose="00000800000000000000" pitchFamily="50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41268" y="1978108"/>
            <a:ext cx="2556635" cy="728632"/>
            <a:chOff x="788865" y="3417100"/>
            <a:chExt cx="1800132" cy="513031"/>
          </a:xfrm>
        </p:grpSpPr>
        <p:sp>
          <p:nvSpPr>
            <p:cNvPr id="70" name="椭圆 69"/>
            <p:cNvSpPr/>
            <p:nvPr/>
          </p:nvSpPr>
          <p:spPr>
            <a:xfrm>
              <a:off x="788865" y="3462733"/>
              <a:ext cx="1800132" cy="467398"/>
            </a:xfrm>
            <a:prstGeom prst="ellipse">
              <a:avLst/>
            </a:prstGeom>
            <a:gradFill>
              <a:gsLst>
                <a:gs pos="0">
                  <a:srgbClr val="31EDBE">
                    <a:alpha val="50000"/>
                  </a:srgb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788865" y="3417100"/>
              <a:ext cx="1800132" cy="467398"/>
            </a:xfrm>
            <a:prstGeom prst="ellipse">
              <a:avLst/>
            </a:prstGeom>
            <a:gradFill>
              <a:gsLst>
                <a:gs pos="0">
                  <a:srgbClr val="31EDBE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sp>
        <p:nvSpPr>
          <p:cNvPr id="55" name="Network Security">
            <a:extLst>
              <a:ext uri="{FF2B5EF4-FFF2-40B4-BE49-F238E27FC236}">
                <a16:creationId xmlns:a16="http://schemas.microsoft.com/office/drawing/2014/main" id="{8D043694-428C-F4BF-14FA-ED8B82687D61}"/>
              </a:ext>
            </a:extLst>
          </p:cNvPr>
          <p:cNvSpPr txBox="1"/>
          <p:nvPr/>
        </p:nvSpPr>
        <p:spPr>
          <a:xfrm>
            <a:off x="1863598" y="4236824"/>
            <a:ext cx="2311975" cy="338554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50" b="1">
                <a:solidFill>
                  <a:srgbClr val="0070C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600" dirty="0">
                <a:solidFill>
                  <a:schemeClr val="bg1"/>
                </a:solidFill>
                <a:effectLst>
                  <a:reflection blurRad="6350" stA="35000" endPos="45500" dir="5400000" sy="-100000" algn="bl" rotWithShape="0"/>
                </a:effectLst>
                <a:latin typeface="Gilroy-Bold" panose="00000800000000000000" pitchFamily="50" charset="0"/>
              </a:rPr>
              <a:t>데이터 보안</a:t>
            </a:r>
            <a:endParaRPr lang="fr-FR" sz="1600" dirty="0">
              <a:solidFill>
                <a:schemeClr val="bg1"/>
              </a:solidFill>
              <a:effectLst>
                <a:reflection blurRad="6350" stA="35000" endPos="45500" dir="5400000" sy="-100000" algn="bl" rotWithShape="0"/>
              </a:effectLst>
              <a:latin typeface="Gilroy-Bold" panose="00000800000000000000" pitchFamily="50" charset="0"/>
            </a:endParaRPr>
          </a:p>
        </p:txBody>
      </p:sp>
      <p:sp>
        <p:nvSpPr>
          <p:cNvPr id="56" name="Data…">
            <a:extLst>
              <a:ext uri="{FF2B5EF4-FFF2-40B4-BE49-F238E27FC236}">
                <a16:creationId xmlns:a16="http://schemas.microsoft.com/office/drawing/2014/main" id="{E39FCBAD-1306-8D7F-8A7F-D159F1668D94}"/>
              </a:ext>
            </a:extLst>
          </p:cNvPr>
          <p:cNvSpPr txBox="1"/>
          <p:nvPr/>
        </p:nvSpPr>
        <p:spPr>
          <a:xfrm>
            <a:off x="1719124" y="2114980"/>
            <a:ext cx="2504649" cy="33855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rgbClr val="29AABD">
                <a:alpha val="40000"/>
              </a:srgbClr>
            </a:outerShdw>
            <a:reflection blurRad="6350" stA="52000" endA="300" endPos="35000" dir="5400000" sy="-100000" algn="bl" rotWithShape="0"/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50" b="1">
                <a:solidFill>
                  <a:srgbClr val="0070C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600" dirty="0">
                <a:solidFill>
                  <a:schemeClr val="bg1"/>
                </a:solidFill>
                <a:effectLst>
                  <a:reflection blurRad="6350" stA="35000" endPos="45500" dir="5400000" sy="-100000" algn="bl" rotWithShape="0"/>
                </a:effectLst>
                <a:latin typeface="Gilroy-Bold" panose="00000800000000000000" pitchFamily="50" charset="0"/>
              </a:rPr>
              <a:t>애플리케이션 보안</a:t>
            </a:r>
          </a:p>
        </p:txBody>
      </p:sp>
      <p:sp>
        <p:nvSpPr>
          <p:cNvPr id="57" name="Application Security">
            <a:extLst>
              <a:ext uri="{FF2B5EF4-FFF2-40B4-BE49-F238E27FC236}">
                <a16:creationId xmlns:a16="http://schemas.microsoft.com/office/drawing/2014/main" id="{DBA776A4-5809-5170-7FCF-18DE30C7F333}"/>
              </a:ext>
            </a:extLst>
          </p:cNvPr>
          <p:cNvSpPr txBox="1"/>
          <p:nvPr/>
        </p:nvSpPr>
        <p:spPr>
          <a:xfrm>
            <a:off x="2505988" y="2690953"/>
            <a:ext cx="1027195" cy="143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 defTabSz="1828800">
              <a:lnSpc>
                <a:spcPct val="80000"/>
              </a:lnSpc>
              <a:defRPr sz="4000" b="1" spc="-200">
                <a:solidFill>
                  <a:srgbClr val="81EFFA"/>
                </a:solidFill>
                <a:latin typeface="Gilroy-Bold"/>
                <a:ea typeface="Gilroy-Bold"/>
                <a:cs typeface="Gilroy-Bold"/>
                <a:sym typeface="Gilroy-Bold"/>
              </a:defRPr>
            </a:lvl1pPr>
          </a:lstStyle>
          <a:p>
            <a:pPr>
              <a:lnSpc>
                <a:spcPct val="100000"/>
              </a:lnSpc>
            </a:pPr>
            <a:endParaRPr sz="933" spc="0" dirty="0">
              <a:solidFill>
                <a:schemeClr val="tx1"/>
              </a:solidFill>
              <a:latin typeface="Gilroy" panose="00000500000000000000" pitchFamily="50" charset="0"/>
            </a:endParaRPr>
          </a:p>
        </p:txBody>
      </p:sp>
      <p:sp>
        <p:nvSpPr>
          <p:cNvPr id="58" name="Secure…">
            <a:extLst>
              <a:ext uri="{FF2B5EF4-FFF2-40B4-BE49-F238E27FC236}">
                <a16:creationId xmlns:a16="http://schemas.microsoft.com/office/drawing/2014/main" id="{ECD84482-FC17-1567-DD1C-B99F4E78EADA}"/>
              </a:ext>
            </a:extLst>
          </p:cNvPr>
          <p:cNvSpPr txBox="1"/>
          <p:nvPr/>
        </p:nvSpPr>
        <p:spPr>
          <a:xfrm>
            <a:off x="1349907" y="5122320"/>
            <a:ext cx="3339357" cy="379656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50" b="1">
                <a:solidFill>
                  <a:srgbClr val="0070C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867" dirty="0">
                <a:solidFill>
                  <a:schemeClr val="bg1"/>
                </a:solidFill>
                <a:effectLst>
                  <a:reflection blurRad="12700" stA="35000" endPos="45500" dir="5400000" sy="-100000" algn="bl" rotWithShape="0"/>
                </a:effectLst>
                <a:latin typeface="Gilroy-Bold" panose="00000800000000000000" pitchFamily="50" charset="0"/>
              </a:rPr>
              <a:t>보안 운영</a:t>
            </a:r>
            <a:endParaRPr lang="en-US" sz="1867" dirty="0">
              <a:solidFill>
                <a:schemeClr val="bg1"/>
              </a:solidFill>
              <a:effectLst>
                <a:reflection blurRad="12700" stA="35000" endPos="45500" dir="5400000" sy="-100000" algn="bl" rotWithShape="0"/>
              </a:effectLst>
              <a:latin typeface="Gilroy-Bold" panose="00000800000000000000" pitchFamily="50" charset="0"/>
            </a:endParaRPr>
          </a:p>
        </p:txBody>
      </p:sp>
      <p:sp>
        <p:nvSpPr>
          <p:cNvPr id="74" name="Data…">
            <a:extLst>
              <a:ext uri="{FF2B5EF4-FFF2-40B4-BE49-F238E27FC236}">
                <a16:creationId xmlns:a16="http://schemas.microsoft.com/office/drawing/2014/main" id="{E39FCBAD-1306-8D7F-8A7F-D159F1668D94}"/>
              </a:ext>
            </a:extLst>
          </p:cNvPr>
          <p:cNvSpPr txBox="1"/>
          <p:nvPr/>
        </p:nvSpPr>
        <p:spPr>
          <a:xfrm>
            <a:off x="2598863" y="2816173"/>
            <a:ext cx="841444" cy="143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 defTabSz="1828800">
              <a:lnSpc>
                <a:spcPct val="80000"/>
              </a:lnSpc>
              <a:defRPr sz="4000" b="1" spc="-200">
                <a:solidFill>
                  <a:srgbClr val="81EFFA"/>
                </a:solidFill>
                <a:latin typeface="Gilroy-Bold"/>
                <a:ea typeface="Gilroy-Bold"/>
                <a:cs typeface="Gilroy-Bold"/>
                <a:sym typeface="Gilroy-Bold"/>
              </a:defRPr>
            </a:lvl1pPr>
          </a:lstStyle>
          <a:p>
            <a:pPr>
              <a:lnSpc>
                <a:spcPct val="100000"/>
              </a:lnSpc>
            </a:pPr>
            <a:endParaRPr lang="fr-FR" altLang="zh-CN" sz="933" spc="0" dirty="0">
              <a:solidFill>
                <a:schemeClr val="tx1"/>
              </a:solidFill>
              <a:latin typeface="Gilroy" panose="00000500000000000000" pitchFamily="50" charset="0"/>
            </a:endParaRPr>
          </a:p>
        </p:txBody>
      </p:sp>
      <p:sp>
        <p:nvSpPr>
          <p:cNvPr id="76" name="IP Filtering">
            <a:extLst>
              <a:ext uri="{FF2B5EF4-FFF2-40B4-BE49-F238E27FC236}">
                <a16:creationId xmlns:a16="http://schemas.microsoft.com/office/drawing/2014/main" id="{59EF7D10-3F4F-76B3-3234-5FDFD6CE17C6}"/>
              </a:ext>
            </a:extLst>
          </p:cNvPr>
          <p:cNvSpPr txBox="1"/>
          <p:nvPr/>
        </p:nvSpPr>
        <p:spPr>
          <a:xfrm>
            <a:off x="3019553" y="2873411"/>
            <a:ext cx="65" cy="112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 defTabSz="1828800">
              <a:defRPr sz="2000" spc="-100">
                <a:solidFill>
                  <a:srgbClr val="FFFFFF"/>
                </a:solidFill>
                <a:latin typeface="+mn-lt"/>
                <a:ea typeface="+mn-ea"/>
                <a:cs typeface="+mn-cs"/>
                <a:sym typeface="Gilroy Medium"/>
              </a:defRPr>
            </a:lvl1pPr>
          </a:lstStyle>
          <a:p>
            <a:endParaRPr lang="fr-FR" altLang="zh-CN" sz="733" spc="0" dirty="0">
              <a:solidFill>
                <a:schemeClr val="tx1"/>
              </a:solidFill>
              <a:latin typeface="Gilroy" panose="00000500000000000000" pitchFamily="50" charset="0"/>
            </a:endParaRPr>
          </a:p>
        </p:txBody>
      </p:sp>
      <p:sp>
        <p:nvSpPr>
          <p:cNvPr id="77" name="Port Security">
            <a:extLst>
              <a:ext uri="{FF2B5EF4-FFF2-40B4-BE49-F238E27FC236}">
                <a16:creationId xmlns:a16="http://schemas.microsoft.com/office/drawing/2014/main" id="{82BD0E79-69B8-B121-2E6E-7D45C2EAAC68}"/>
              </a:ext>
            </a:extLst>
          </p:cNvPr>
          <p:cNvSpPr txBox="1"/>
          <p:nvPr/>
        </p:nvSpPr>
        <p:spPr>
          <a:xfrm>
            <a:off x="3019553" y="2079336"/>
            <a:ext cx="65" cy="112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 defTabSz="1828800">
              <a:defRPr sz="2000" spc="-100">
                <a:solidFill>
                  <a:srgbClr val="FFFFFF"/>
                </a:solidFill>
                <a:latin typeface="+mn-lt"/>
                <a:ea typeface="+mn-ea"/>
                <a:cs typeface="+mn-cs"/>
                <a:sym typeface="Gilroy Medium"/>
              </a:defRPr>
            </a:lvl1pPr>
          </a:lstStyle>
          <a:p>
            <a:endParaRPr sz="733" spc="0" dirty="0">
              <a:solidFill>
                <a:schemeClr val="tx1"/>
              </a:solidFill>
              <a:latin typeface="Gilroy" panose="00000500000000000000" pitchFamily="50" charset="0"/>
            </a:endParaRPr>
          </a:p>
        </p:txBody>
      </p:sp>
      <p:sp>
        <p:nvSpPr>
          <p:cNvPr id="78" name="Data…">
            <a:extLst>
              <a:ext uri="{FF2B5EF4-FFF2-40B4-BE49-F238E27FC236}">
                <a16:creationId xmlns:a16="http://schemas.microsoft.com/office/drawing/2014/main" id="{E39FCBAD-1306-8D7F-8A7F-D159F1668D94}"/>
              </a:ext>
            </a:extLst>
          </p:cNvPr>
          <p:cNvSpPr txBox="1"/>
          <p:nvPr/>
        </p:nvSpPr>
        <p:spPr>
          <a:xfrm>
            <a:off x="2121144" y="2808954"/>
            <a:ext cx="1796883" cy="33855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rgbClr val="29AABD">
                <a:alpha val="40000"/>
              </a:srgbClr>
            </a:outerShdw>
            <a:reflection blurRad="6350" stA="52000" endA="300" endPos="35000" dir="5400000" sy="-100000" algn="bl" rotWithShape="0"/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50" b="1">
                <a:solidFill>
                  <a:srgbClr val="0070C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600" dirty="0">
                <a:solidFill>
                  <a:schemeClr val="bg1"/>
                </a:solidFill>
                <a:effectLst>
                  <a:reflection blurRad="6350" stA="35000" endPos="45500" dir="5400000" sy="-100000" algn="bl" rotWithShape="0"/>
                </a:effectLst>
                <a:latin typeface="Gilroy-Bold" panose="00000800000000000000" pitchFamily="50" charset="0"/>
              </a:rPr>
              <a:t>사이버 보안</a:t>
            </a:r>
            <a:endParaRPr lang="fr-FR" altLang="zh-CN" sz="1600" dirty="0">
              <a:solidFill>
                <a:schemeClr val="bg1"/>
              </a:solidFill>
              <a:effectLst>
                <a:reflection blurRad="6350" stA="35000" endPos="45500" dir="5400000" sy="-100000" algn="bl" rotWithShape="0"/>
              </a:effectLst>
              <a:latin typeface="Gilroy-Bold" panose="00000800000000000000" pitchFamily="50" charset="0"/>
            </a:endParaRPr>
          </a:p>
        </p:txBody>
      </p:sp>
      <p:sp>
        <p:nvSpPr>
          <p:cNvPr id="79" name="Data…">
            <a:extLst>
              <a:ext uri="{FF2B5EF4-FFF2-40B4-BE49-F238E27FC236}">
                <a16:creationId xmlns:a16="http://schemas.microsoft.com/office/drawing/2014/main" id="{E39FCBAD-1306-8D7F-8A7F-D159F1668D94}"/>
              </a:ext>
            </a:extLst>
          </p:cNvPr>
          <p:cNvSpPr txBox="1"/>
          <p:nvPr/>
        </p:nvSpPr>
        <p:spPr>
          <a:xfrm>
            <a:off x="1990736" y="3519196"/>
            <a:ext cx="2057699" cy="338554"/>
          </a:xfrm>
          <a:prstGeom prst="rect">
            <a:avLst/>
          </a:prstGeom>
          <a:effectLst>
            <a:outerShdw blurRad="50800" dist="38100" dir="2700000" algn="tl" rotWithShape="0">
              <a:srgbClr val="3B7DD9">
                <a:alpha val="4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50" b="1">
                <a:solidFill>
                  <a:srgbClr val="0070C0"/>
                </a:solidFill>
                <a:latin typeface="Helvetica Now Text" panose="020B0504030202020204" pitchFamily="34" charset="0"/>
              </a:defRPr>
            </a:lvl1pPr>
          </a:lstStyle>
          <a:p>
            <a:pPr algn="ctr"/>
            <a:r>
              <a:rPr lang="ko-KR" altLang="en-US" sz="1600" dirty="0">
                <a:solidFill>
                  <a:schemeClr val="bg1"/>
                </a:solidFill>
                <a:effectLst>
                  <a:reflection blurRad="6350" stA="35000" endPos="45500" dir="5400000" sy="-100000" algn="bl" rotWithShape="0"/>
                </a:effectLst>
                <a:latin typeface="Gilroy-Bold" panose="00000800000000000000" pitchFamily="50" charset="0"/>
              </a:rPr>
              <a:t>디바이스 보안</a:t>
            </a:r>
            <a:endParaRPr sz="1600" dirty="0">
              <a:solidFill>
                <a:schemeClr val="bg1"/>
              </a:solidFill>
              <a:effectLst>
                <a:reflection blurRad="6350" stA="35000" endPos="45500" dir="5400000" sy="-100000" algn="bl" rotWithShape="0"/>
              </a:effectLst>
              <a:latin typeface="Gilroy-Bold" panose="00000800000000000000" pitchFamily="50" charset="0"/>
              <a:sym typeface="Gilroy Medium"/>
            </a:endParaRPr>
          </a:p>
        </p:txBody>
      </p:sp>
      <p:sp>
        <p:nvSpPr>
          <p:cNvPr id="73" name="矩形 211"/>
          <p:cNvSpPr/>
          <p:nvPr/>
        </p:nvSpPr>
        <p:spPr>
          <a:xfrm>
            <a:off x="579730" y="286487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선도적인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사이버 보안 </a:t>
            </a: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및 제품 보안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392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 flipV="1">
            <a:off x="3315438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4" name="圆角矩形 83"/>
          <p:cNvSpPr/>
          <p:nvPr/>
        </p:nvSpPr>
        <p:spPr>
          <a:xfrm flipV="1">
            <a:off x="1864920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5" name="圆角矩形 84"/>
          <p:cNvSpPr/>
          <p:nvPr/>
        </p:nvSpPr>
        <p:spPr>
          <a:xfrm flipV="1">
            <a:off x="414403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6" name="圆角矩形 85"/>
          <p:cNvSpPr/>
          <p:nvPr/>
        </p:nvSpPr>
        <p:spPr>
          <a:xfrm flipV="1">
            <a:off x="7666990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7" name="圆角矩形 86"/>
          <p:cNvSpPr/>
          <p:nvPr/>
        </p:nvSpPr>
        <p:spPr>
          <a:xfrm flipV="1">
            <a:off x="6216472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8" name="圆角矩形 87"/>
          <p:cNvSpPr/>
          <p:nvPr/>
        </p:nvSpPr>
        <p:spPr>
          <a:xfrm flipV="1">
            <a:off x="4765955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89" name="圆角矩形 88"/>
          <p:cNvSpPr/>
          <p:nvPr/>
        </p:nvSpPr>
        <p:spPr>
          <a:xfrm flipV="1">
            <a:off x="10568023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90" name="圆角矩形 89"/>
          <p:cNvSpPr/>
          <p:nvPr/>
        </p:nvSpPr>
        <p:spPr>
          <a:xfrm flipV="1">
            <a:off x="9117507" y="4883198"/>
            <a:ext cx="1295053" cy="1295461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  <a:reflection stA="64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 flipV="1">
            <a:off x="5046013" y="1463591"/>
            <a:ext cx="6241632" cy="3049445"/>
          </a:xfrm>
          <a:prstGeom prst="roundRect">
            <a:avLst>
              <a:gd name="adj" fmla="val 5869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97" y="5424241"/>
            <a:ext cx="998649" cy="25881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737" y="5490691"/>
            <a:ext cx="858464" cy="12592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093" y="5490305"/>
            <a:ext cx="830489" cy="12669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562" y="5489015"/>
            <a:ext cx="845697" cy="129272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916" y="5490397"/>
            <a:ext cx="968099" cy="12650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817" y="5492197"/>
            <a:ext cx="1076095" cy="122911"/>
          </a:xfrm>
          <a:prstGeom prst="rect">
            <a:avLst/>
          </a:prstGeom>
        </p:spPr>
      </p:pic>
      <p:graphicFrame>
        <p:nvGraphicFramePr>
          <p:cNvPr id="61" name="图表 60"/>
          <p:cNvGraphicFramePr>
            <a:graphicFrameLocks/>
          </p:cNvGraphicFramePr>
          <p:nvPr>
            <p:extLst/>
          </p:nvPr>
        </p:nvGraphicFramePr>
        <p:xfrm>
          <a:off x="5101293" y="1611383"/>
          <a:ext cx="607470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62" name="图片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57" y="1821180"/>
            <a:ext cx="121187" cy="94808"/>
          </a:xfrm>
          <a:prstGeom prst="rect">
            <a:avLst/>
          </a:prstGeom>
          <a:gradFill>
            <a:gsLst>
              <a:gs pos="0">
                <a:srgbClr val="3B7DD9"/>
              </a:gs>
              <a:gs pos="92000">
                <a:srgbClr val="29AABD"/>
              </a:gs>
            </a:gsLst>
            <a:lin ang="7800000" scaled="0"/>
          </a:gradFill>
        </p:spPr>
      </p:pic>
      <p:sp>
        <p:nvSpPr>
          <p:cNvPr id="63" name="文本框 62"/>
          <p:cNvSpPr txBox="1"/>
          <p:nvPr/>
        </p:nvSpPr>
        <p:spPr>
          <a:xfrm>
            <a:off x="5248033" y="2038116"/>
            <a:ext cx="1134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altLang="zh-CN" sz="700" dirty="0">
                <a:solidFill>
                  <a:srgbClr val="001F37"/>
                </a:solidFill>
                <a:latin typeface="Gilroy" panose="00000500000000000000" pitchFamily="50" charset="0"/>
                <a:ea typeface="微软雅黑"/>
              </a:rPr>
              <a:t>2023</a:t>
            </a:r>
            <a:r>
              <a:rPr lang="ko-KR" altLang="en-US" sz="700" dirty="0">
                <a:solidFill>
                  <a:srgbClr val="001F37"/>
                </a:solidFill>
                <a:latin typeface="Gilroy" panose="00000500000000000000" pitchFamily="50" charset="0"/>
                <a:ea typeface="微软雅黑"/>
              </a:rPr>
              <a:t>년</a:t>
            </a:r>
            <a:endParaRPr lang="en-US" altLang="ko-KR" sz="700"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  <a:p>
            <a:pPr defTabSz="914377">
              <a:defRPr/>
            </a:pPr>
            <a:r>
              <a:rPr lang="ko-KR" altLang="en-US" sz="700" dirty="0">
                <a:solidFill>
                  <a:srgbClr val="001F37"/>
                </a:solidFill>
                <a:latin typeface="Gilroy" panose="00000500000000000000" pitchFamily="50" charset="0"/>
                <a:ea typeface="微软雅黑"/>
              </a:rPr>
              <a:t>수익</a:t>
            </a:r>
            <a:endParaRPr lang="zh-CN" altLang="en-US" sz="700"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248033" y="1675752"/>
            <a:ext cx="85723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altLang="zh-CN" sz="700" dirty="0">
                <a:solidFill>
                  <a:srgbClr val="001F37"/>
                </a:solidFill>
                <a:latin typeface="Gilroy" panose="00000500000000000000" pitchFamily="50" charset="0"/>
                <a:ea typeface="微软雅黑"/>
              </a:rPr>
              <a:t>100 Million RMB</a:t>
            </a:r>
            <a:endParaRPr lang="zh-CN" altLang="en-US" sz="700" dirty="0">
              <a:solidFill>
                <a:srgbClr val="001F37"/>
              </a:solidFill>
              <a:latin typeface="Gilroy" panose="00000500000000000000" pitchFamily="50" charset="0"/>
              <a:ea typeface="微软雅黑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219A03B-0CBC-414E-B0F3-51C0B806FE7A}"/>
              </a:ext>
            </a:extLst>
          </p:cNvPr>
          <p:cNvSpPr txBox="1"/>
          <p:nvPr/>
        </p:nvSpPr>
        <p:spPr>
          <a:xfrm>
            <a:off x="900543" y="1545974"/>
            <a:ext cx="3784652" cy="3066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spcAft>
                <a:spcPts val="800"/>
              </a:spcAft>
              <a:buClr>
                <a:srgbClr val="4D6987"/>
              </a:buClr>
              <a:defRPr/>
            </a:pP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2015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년부터 </a:t>
            </a:r>
            <a:r>
              <a:rPr lang="ko-KR" altLang="en-US" sz="1333" kern="600" dirty="0" err="1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하이크비전은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 내부 혁신 및 투자 시스템을 구축해 왔으며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8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개의 혁신적인 비즈니스 </a:t>
            </a:r>
            <a:r>
              <a:rPr lang="ko-KR" altLang="en-US" sz="1333" kern="600" dirty="0" err="1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기업를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 성공적으로 출범시켰습니다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.</a:t>
            </a:r>
          </a:p>
          <a:p>
            <a:pPr defTabSz="1219140">
              <a:lnSpc>
                <a:spcPct val="150000"/>
              </a:lnSpc>
              <a:spcAft>
                <a:spcPts val="800"/>
              </a:spcAft>
              <a:buClr>
                <a:srgbClr val="4D6987"/>
              </a:buClr>
              <a:defRPr/>
            </a:pP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현재 혁신적인 비즈니스 기업 중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5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개 기업의 매출이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10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억 위안을 넘어섰습니다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. 2023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년에는 이들 </a:t>
            </a:r>
            <a:r>
              <a:rPr lang="ko-KR" altLang="en-US" sz="1333" kern="600" dirty="0" err="1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혁신사업의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 매출이 회사 전체 매출의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20.77%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를 차지하고 있습니다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.</a:t>
            </a:r>
          </a:p>
          <a:p>
            <a:pPr defTabSz="1219140">
              <a:lnSpc>
                <a:spcPct val="150000"/>
              </a:lnSpc>
              <a:spcAft>
                <a:spcPts val="800"/>
              </a:spcAft>
              <a:buClr>
                <a:srgbClr val="4D6987"/>
              </a:buClr>
              <a:defRPr/>
            </a:pP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2022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년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12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월 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28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일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, EZVIZ</a:t>
            </a:r>
            <a:r>
              <a:rPr lang="ko-KR" altLang="en-US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는 상하이 증권거래소 과학기술혁신위원회에 상장되었습니다</a:t>
            </a:r>
            <a:r>
              <a:rPr lang="en-US" altLang="ko-KR" sz="1333" kern="600" dirty="0">
                <a:solidFill>
                  <a:srgbClr val="001F37"/>
                </a:solidFill>
                <a:latin typeface="Gilroy" panose="00000500000000000000" pitchFamily="50" charset="0"/>
                <a:sym typeface="+mn-ea"/>
              </a:rPr>
              <a:t>.</a:t>
            </a:r>
            <a:endParaRPr lang="zh-CN" altLang="en-US" sz="1333" kern="600" dirty="0">
              <a:solidFill>
                <a:srgbClr val="001F37"/>
              </a:solidFill>
              <a:latin typeface="Gilroy" panose="00000500000000000000" pitchFamily="50" charset="0"/>
              <a:sym typeface="+mn-ea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870" y="5464707"/>
            <a:ext cx="1140311" cy="177888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579730" y="348731"/>
            <a:ext cx="1097648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혁신적인 사업</a:t>
            </a:r>
            <a:endParaRPr lang="en-US" altLang="zh-CN" sz="3200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Gilroy Black" panose="00000A00000000000000" pitchFamily="50" charset="0"/>
              <a:cs typeface="+mn-ea"/>
              <a:sym typeface="+mn-lt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02" y="5453049"/>
            <a:ext cx="1062415" cy="201203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 flipH="1">
            <a:off x="5709763" y="2061418"/>
            <a:ext cx="4857764" cy="1539663"/>
            <a:chOff x="6567228" y="1624975"/>
            <a:chExt cx="4857764" cy="1539661"/>
          </a:xfrm>
          <a:solidFill>
            <a:srgbClr val="9CB7DA"/>
          </a:solidFill>
        </p:grpSpPr>
        <p:sp>
          <p:nvSpPr>
            <p:cNvPr id="66" name="等腰三角形 65"/>
            <p:cNvSpPr/>
            <p:nvPr/>
          </p:nvSpPr>
          <p:spPr>
            <a:xfrm flipV="1">
              <a:off x="6567228" y="1624975"/>
              <a:ext cx="103935" cy="895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flipV="1">
              <a:off x="7525188" y="1726150"/>
              <a:ext cx="103935" cy="89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flipV="1">
              <a:off x="8473141" y="2233323"/>
              <a:ext cx="103935" cy="89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 flipV="1">
              <a:off x="9414150" y="2450134"/>
              <a:ext cx="103935" cy="89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flipV="1">
              <a:off x="10374631" y="2735441"/>
              <a:ext cx="103935" cy="89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  <p:sp>
          <p:nvSpPr>
            <p:cNvPr id="71" name="等腰三角形 70"/>
            <p:cNvSpPr/>
            <p:nvPr/>
          </p:nvSpPr>
          <p:spPr>
            <a:xfrm flipV="1">
              <a:off x="11321057" y="3075036"/>
              <a:ext cx="103935" cy="89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zh-CN" altLang="en-US" dirty="0">
                <a:solidFill>
                  <a:srgbClr val="FFFFFF"/>
                </a:solidFill>
                <a:latin typeface="Gilroy" panose="00000500000000000000" pitchFamily="50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922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5" name="圆角矩形 4"/>
          <p:cNvSpPr/>
          <p:nvPr/>
        </p:nvSpPr>
        <p:spPr>
          <a:xfrm flipV="1">
            <a:off x="605917" y="1319471"/>
            <a:ext cx="10976484" cy="5096959"/>
          </a:xfrm>
          <a:prstGeom prst="roundRect">
            <a:avLst>
              <a:gd name="adj" fmla="val 2359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78433" y="1722235"/>
            <a:ext cx="3792091" cy="2640060"/>
            <a:chOff x="1452341" y="1204164"/>
            <a:chExt cx="2844068" cy="1980045"/>
          </a:xfrm>
        </p:grpSpPr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2300464" y="1204164"/>
              <a:ext cx="1978339" cy="1446163"/>
            </a:xfrm>
            <a:custGeom>
              <a:avLst/>
              <a:gdLst>
                <a:gd name="T0" fmla="*/ 1998 w 2541"/>
                <a:gd name="T1" fmla="*/ 1857 h 1857"/>
                <a:gd name="T2" fmla="*/ 2541 w 2541"/>
                <a:gd name="T3" fmla="*/ 1857 h 1857"/>
                <a:gd name="T4" fmla="*/ 1271 w 2541"/>
                <a:gd name="T5" fmla="*/ 0 h 1857"/>
                <a:gd name="T6" fmla="*/ 0 w 2541"/>
                <a:gd name="T7" fmla="*/ 1857 h 1857"/>
                <a:gd name="T8" fmla="*/ 543 w 2541"/>
                <a:gd name="T9" fmla="*/ 1857 h 1857"/>
                <a:gd name="T10" fmla="*/ 1998 w 2541"/>
                <a:gd name="T11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1" h="1857">
                  <a:moveTo>
                    <a:pt x="1998" y="1857"/>
                  </a:moveTo>
                  <a:cubicBezTo>
                    <a:pt x="2541" y="1857"/>
                    <a:pt x="2541" y="1857"/>
                    <a:pt x="2541" y="1857"/>
                  </a:cubicBezTo>
                  <a:cubicBezTo>
                    <a:pt x="1599" y="1307"/>
                    <a:pt x="1271" y="0"/>
                    <a:pt x="1271" y="0"/>
                  </a:cubicBezTo>
                  <a:cubicBezTo>
                    <a:pt x="1271" y="0"/>
                    <a:pt x="942" y="1307"/>
                    <a:pt x="0" y="1857"/>
                  </a:cubicBezTo>
                  <a:cubicBezTo>
                    <a:pt x="543" y="1857"/>
                    <a:pt x="543" y="1857"/>
                    <a:pt x="543" y="1857"/>
                  </a:cubicBezTo>
                  <a:lnTo>
                    <a:pt x="1998" y="1857"/>
                  </a:lnTo>
                  <a:close/>
                </a:path>
              </a:pathLst>
            </a:custGeom>
            <a:gradFill>
              <a:gsLst>
                <a:gs pos="100000">
                  <a:srgbClr val="31EDBE">
                    <a:alpha val="50000"/>
                  </a:srgbClr>
                </a:gs>
                <a:gs pos="0">
                  <a:srgbClr val="09AAFA">
                    <a:alpha val="0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452341" y="2265130"/>
              <a:ext cx="1256722" cy="918662"/>
            </a:xfrm>
            <a:custGeom>
              <a:avLst/>
              <a:gdLst>
                <a:gd name="T0" fmla="*/ 1998 w 2541"/>
                <a:gd name="T1" fmla="*/ 1857 h 1857"/>
                <a:gd name="T2" fmla="*/ 2541 w 2541"/>
                <a:gd name="T3" fmla="*/ 1857 h 1857"/>
                <a:gd name="T4" fmla="*/ 1271 w 2541"/>
                <a:gd name="T5" fmla="*/ 0 h 1857"/>
                <a:gd name="T6" fmla="*/ 0 w 2541"/>
                <a:gd name="T7" fmla="*/ 1857 h 1857"/>
                <a:gd name="T8" fmla="*/ 543 w 2541"/>
                <a:gd name="T9" fmla="*/ 1857 h 1857"/>
                <a:gd name="T10" fmla="*/ 1998 w 2541"/>
                <a:gd name="T11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1" h="1857">
                  <a:moveTo>
                    <a:pt x="1998" y="1857"/>
                  </a:moveTo>
                  <a:cubicBezTo>
                    <a:pt x="2541" y="1857"/>
                    <a:pt x="2541" y="1857"/>
                    <a:pt x="2541" y="1857"/>
                  </a:cubicBezTo>
                  <a:cubicBezTo>
                    <a:pt x="1599" y="1307"/>
                    <a:pt x="1271" y="0"/>
                    <a:pt x="1271" y="0"/>
                  </a:cubicBezTo>
                  <a:cubicBezTo>
                    <a:pt x="1271" y="0"/>
                    <a:pt x="942" y="1307"/>
                    <a:pt x="0" y="1857"/>
                  </a:cubicBezTo>
                  <a:cubicBezTo>
                    <a:pt x="543" y="1857"/>
                    <a:pt x="543" y="1857"/>
                    <a:pt x="543" y="1857"/>
                  </a:cubicBezTo>
                  <a:lnTo>
                    <a:pt x="1998" y="1857"/>
                  </a:lnTo>
                  <a:close/>
                </a:path>
              </a:pathLst>
            </a:custGeom>
            <a:gradFill>
              <a:gsLst>
                <a:gs pos="98133">
                  <a:srgbClr val="BBE5FA"/>
                </a:gs>
                <a:gs pos="4000">
                  <a:srgbClr val="BBE5FA">
                    <a:alpha val="0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282860" y="1416123"/>
              <a:ext cx="2013549" cy="1768086"/>
            </a:xfrm>
            <a:custGeom>
              <a:avLst/>
              <a:gdLst>
                <a:gd name="T0" fmla="*/ 3200 w 4071"/>
                <a:gd name="T1" fmla="*/ 3574 h 3574"/>
                <a:gd name="T2" fmla="*/ 3200 w 4071"/>
                <a:gd name="T3" fmla="*/ 2974 h 3574"/>
                <a:gd name="T4" fmla="*/ 4071 w 4071"/>
                <a:gd name="T5" fmla="*/ 2974 h 3574"/>
                <a:gd name="T6" fmla="*/ 2035 w 4071"/>
                <a:gd name="T7" fmla="*/ 0 h 3574"/>
                <a:gd name="T8" fmla="*/ 0 w 4071"/>
                <a:gd name="T9" fmla="*/ 2974 h 3574"/>
                <a:gd name="T10" fmla="*/ 870 w 4071"/>
                <a:gd name="T11" fmla="*/ 2974 h 3574"/>
                <a:gd name="T12" fmla="*/ 870 w 4071"/>
                <a:gd name="T13" fmla="*/ 3574 h 3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1" h="3574">
                  <a:moveTo>
                    <a:pt x="3200" y="3574"/>
                  </a:moveTo>
                  <a:cubicBezTo>
                    <a:pt x="3200" y="2974"/>
                    <a:pt x="3200" y="2974"/>
                    <a:pt x="3200" y="2974"/>
                  </a:cubicBezTo>
                  <a:cubicBezTo>
                    <a:pt x="4071" y="2974"/>
                    <a:pt x="4071" y="2974"/>
                    <a:pt x="4071" y="2974"/>
                  </a:cubicBezTo>
                  <a:cubicBezTo>
                    <a:pt x="2561" y="2093"/>
                    <a:pt x="2035" y="0"/>
                    <a:pt x="2035" y="0"/>
                  </a:cubicBezTo>
                  <a:cubicBezTo>
                    <a:pt x="2035" y="0"/>
                    <a:pt x="1509" y="2093"/>
                    <a:pt x="0" y="2974"/>
                  </a:cubicBezTo>
                  <a:cubicBezTo>
                    <a:pt x="870" y="2974"/>
                    <a:pt x="870" y="2974"/>
                    <a:pt x="870" y="2974"/>
                  </a:cubicBezTo>
                  <a:cubicBezTo>
                    <a:pt x="870" y="3574"/>
                    <a:pt x="870" y="3574"/>
                    <a:pt x="870" y="3574"/>
                  </a:cubicBezTo>
                </a:path>
              </a:pathLst>
            </a:custGeom>
            <a:gradFill>
              <a:gsLst>
                <a:gs pos="96000">
                  <a:srgbClr val="31EDBE">
                    <a:alpha val="50000"/>
                  </a:srgbClr>
                </a:gs>
                <a:gs pos="23455">
                  <a:srgbClr val="0BAEF7">
                    <a:alpha val="10000"/>
                  </a:srgbClr>
                </a:gs>
                <a:gs pos="4000">
                  <a:srgbClr val="09AAFA">
                    <a:alpha val="0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sp>
        <p:nvSpPr>
          <p:cNvPr id="35" name="Freeform 5"/>
          <p:cNvSpPr>
            <a:spLocks/>
          </p:cNvSpPr>
          <p:nvPr/>
        </p:nvSpPr>
        <p:spPr bwMode="auto">
          <a:xfrm rot="314464">
            <a:off x="1081975" y="1757939"/>
            <a:ext cx="2988151" cy="2186748"/>
          </a:xfrm>
          <a:custGeom>
            <a:avLst/>
            <a:gdLst>
              <a:gd name="T0" fmla="*/ 5826 w 5826"/>
              <a:gd name="T1" fmla="*/ 468 h 3807"/>
              <a:gd name="T2" fmla="*/ 5752 w 5826"/>
              <a:gd name="T3" fmla="*/ 0 h 3807"/>
              <a:gd name="T4" fmla="*/ 5479 w 5826"/>
              <a:gd name="T5" fmla="*/ 386 h 3807"/>
              <a:gd name="T6" fmla="*/ 5654 w 5826"/>
              <a:gd name="T7" fmla="*/ 336 h 3807"/>
              <a:gd name="T8" fmla="*/ 5382 w 5826"/>
              <a:gd name="T9" fmla="*/ 1089 h 3807"/>
              <a:gd name="T10" fmla="*/ 4068 w 5826"/>
              <a:gd name="T11" fmla="*/ 2517 h 3807"/>
              <a:gd name="T12" fmla="*/ 354 w 5826"/>
              <a:gd name="T13" fmla="*/ 3727 h 3807"/>
              <a:gd name="T14" fmla="*/ 0 w 5826"/>
              <a:gd name="T15" fmla="*/ 3759 h 3807"/>
              <a:gd name="T16" fmla="*/ 5 w 5826"/>
              <a:gd name="T17" fmla="*/ 3807 h 3807"/>
              <a:gd name="T18" fmla="*/ 358 w 5826"/>
              <a:gd name="T19" fmla="*/ 3774 h 3807"/>
              <a:gd name="T20" fmla="*/ 4093 w 5826"/>
              <a:gd name="T21" fmla="*/ 2557 h 3807"/>
              <a:gd name="T22" fmla="*/ 4936 w 5826"/>
              <a:gd name="T23" fmla="*/ 1837 h 3807"/>
              <a:gd name="T24" fmla="*/ 5425 w 5826"/>
              <a:gd name="T25" fmla="*/ 1110 h 3807"/>
              <a:gd name="T26" fmla="*/ 5699 w 5826"/>
              <a:gd name="T27" fmla="*/ 357 h 3807"/>
              <a:gd name="T28" fmla="*/ 5826 w 5826"/>
              <a:gd name="T29" fmla="*/ 468 h 3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26" h="3807">
                <a:moveTo>
                  <a:pt x="5826" y="468"/>
                </a:moveTo>
                <a:cubicBezTo>
                  <a:pt x="5752" y="0"/>
                  <a:pt x="5752" y="0"/>
                  <a:pt x="5752" y="0"/>
                </a:cubicBezTo>
                <a:cubicBezTo>
                  <a:pt x="5479" y="386"/>
                  <a:pt x="5479" y="386"/>
                  <a:pt x="5479" y="386"/>
                </a:cubicBezTo>
                <a:cubicBezTo>
                  <a:pt x="5654" y="336"/>
                  <a:pt x="5654" y="336"/>
                  <a:pt x="5654" y="336"/>
                </a:cubicBezTo>
                <a:cubicBezTo>
                  <a:pt x="5639" y="417"/>
                  <a:pt x="5572" y="715"/>
                  <a:pt x="5382" y="1089"/>
                </a:cubicBezTo>
                <a:cubicBezTo>
                  <a:pt x="5177" y="1492"/>
                  <a:pt x="4782" y="2067"/>
                  <a:pt x="4068" y="2517"/>
                </a:cubicBezTo>
                <a:cubicBezTo>
                  <a:pt x="2430" y="3546"/>
                  <a:pt x="1375" y="3638"/>
                  <a:pt x="354" y="3727"/>
                </a:cubicBezTo>
                <a:cubicBezTo>
                  <a:pt x="238" y="3737"/>
                  <a:pt x="118" y="3747"/>
                  <a:pt x="0" y="3759"/>
                </a:cubicBezTo>
                <a:cubicBezTo>
                  <a:pt x="5" y="3807"/>
                  <a:pt x="5" y="3807"/>
                  <a:pt x="5" y="3807"/>
                </a:cubicBezTo>
                <a:cubicBezTo>
                  <a:pt x="123" y="3795"/>
                  <a:pt x="243" y="3785"/>
                  <a:pt x="358" y="3774"/>
                </a:cubicBezTo>
                <a:cubicBezTo>
                  <a:pt x="1385" y="3685"/>
                  <a:pt x="2446" y="3593"/>
                  <a:pt x="4093" y="2557"/>
                </a:cubicBezTo>
                <a:cubicBezTo>
                  <a:pt x="4413" y="2356"/>
                  <a:pt x="4697" y="2114"/>
                  <a:pt x="4936" y="1837"/>
                </a:cubicBezTo>
                <a:cubicBezTo>
                  <a:pt x="5128" y="1615"/>
                  <a:pt x="5293" y="1371"/>
                  <a:pt x="5425" y="1110"/>
                </a:cubicBezTo>
                <a:cubicBezTo>
                  <a:pt x="5609" y="748"/>
                  <a:pt x="5679" y="454"/>
                  <a:pt x="5699" y="357"/>
                </a:cubicBezTo>
                <a:lnTo>
                  <a:pt x="5826" y="468"/>
                </a:lnTo>
                <a:close/>
              </a:path>
            </a:pathLst>
          </a:custGeom>
          <a:gradFill>
            <a:gsLst>
              <a:gs pos="0">
                <a:srgbClr val="E4EBFC">
                  <a:alpha val="0"/>
                </a:srgbClr>
              </a:gs>
              <a:gs pos="64000">
                <a:schemeClr val="bg1"/>
              </a:gs>
            </a:gsLst>
            <a:lin ang="16200000" scaled="0"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Gilroy" panose="00000500000000000000" pitchFamily="50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5" r="4668" b="17466"/>
          <a:stretch/>
        </p:blipFill>
        <p:spPr>
          <a:xfrm>
            <a:off x="6108400" y="1319471"/>
            <a:ext cx="5474001" cy="5096959"/>
          </a:xfrm>
          <a:custGeom>
            <a:avLst/>
            <a:gdLst>
              <a:gd name="connsiteX0" fmla="*/ 0 w 4133710"/>
              <a:gd name="connsiteY0" fmla="*/ 0 h 3822719"/>
              <a:gd name="connsiteX1" fmla="*/ 4043532 w 4133710"/>
              <a:gd name="connsiteY1" fmla="*/ 0 h 3822719"/>
              <a:gd name="connsiteX2" fmla="*/ 4133710 w 4133710"/>
              <a:gd name="connsiteY2" fmla="*/ 90178 h 3822719"/>
              <a:gd name="connsiteX3" fmla="*/ 4133710 w 4133710"/>
              <a:gd name="connsiteY3" fmla="*/ 3732541 h 3822719"/>
              <a:gd name="connsiteX4" fmla="*/ 4043532 w 4133710"/>
              <a:gd name="connsiteY4" fmla="*/ 3822719 h 3822719"/>
              <a:gd name="connsiteX5" fmla="*/ 0 w 4133710"/>
              <a:gd name="connsiteY5" fmla="*/ 3822719 h 382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710" h="3822719">
                <a:moveTo>
                  <a:pt x="0" y="0"/>
                </a:moveTo>
                <a:lnTo>
                  <a:pt x="4043532" y="0"/>
                </a:lnTo>
                <a:cubicBezTo>
                  <a:pt x="4093336" y="0"/>
                  <a:pt x="4133710" y="40374"/>
                  <a:pt x="4133710" y="90178"/>
                </a:cubicBezTo>
                <a:lnTo>
                  <a:pt x="4133710" y="3732541"/>
                </a:lnTo>
                <a:cubicBezTo>
                  <a:pt x="4133710" y="3782345"/>
                  <a:pt x="4093336" y="3822719"/>
                  <a:pt x="4043532" y="3822719"/>
                </a:cubicBezTo>
                <a:lnTo>
                  <a:pt x="0" y="3822719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475760" y="291975"/>
            <a:ext cx="11106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What</a:t>
            </a:r>
            <a:r>
              <a:rPr lang="en-US" altLang="zh-CN" sz="3200" b="1" dirty="0">
                <a:solidFill>
                  <a:srgbClr val="5E6A8C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Makes </a:t>
            </a:r>
            <a:r>
              <a:rPr lang="en-US" altLang="zh-CN" sz="3200" dirty="0" err="1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Hikvision</a:t>
            </a:r>
            <a:r>
              <a:rPr lang="en-US" altLang="zh-CN" sz="3200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?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46978" y="3400897"/>
            <a:ext cx="2196167" cy="256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명의 전문가가 함께하는</a:t>
            </a:r>
            <a:endParaRPr lang="en-US" altLang="zh-CN" sz="1067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371" y="4559587"/>
            <a:ext cx="5079295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이 여정에서</a:t>
            </a:r>
            <a:r>
              <a:rPr lang="en-US" altLang="zh-CN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</a:t>
            </a:r>
            <a:r>
              <a:rPr lang="en-US" altLang="zh-CN" sz="1400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"</a:t>
            </a:r>
            <a:r>
              <a:rPr lang="ko-KR" altLang="en-US" sz="1333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전문성</a:t>
            </a:r>
            <a:r>
              <a:rPr lang="en-US" altLang="ko-KR" sz="1333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333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신뢰성</a:t>
            </a:r>
            <a:r>
              <a:rPr lang="en-US" altLang="ko-KR" sz="1333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</a:t>
            </a:r>
            <a:r>
              <a:rPr lang="ko-KR" altLang="en-US" sz="1333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그리고 정직성</a:t>
            </a:r>
            <a:r>
              <a:rPr lang="en-US" altLang="zh-CN" sz="1400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" 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이라는 핵심 가치를 통해 우리는 지속적으로 한계를 뛰어넘고 지속 가능한 발전을 위한 추진력을 얻을 수 있습니다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.</a:t>
            </a:r>
          </a:p>
          <a:p>
            <a:pPr>
              <a:spcAft>
                <a:spcPts val="800"/>
              </a:spcAft>
            </a:pP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기술 혁신에 확고히 뿌리를 둔 </a:t>
            </a:r>
            <a:r>
              <a:rPr lang="ko-KR" altLang="en-US" sz="1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하이크비전은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</a:t>
            </a:r>
            <a:r>
              <a:rPr lang="en-US" altLang="ko-KR" sz="1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AIoT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혁신의 최전선에 서서 다양한 제품 포트폴리오로 성장하고 있습니다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. </a:t>
            </a:r>
            <a:r>
              <a:rPr lang="ko-KR" altLang="en-US" sz="1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캐노피와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같은 개방형 생태계를 통해 파트너와 협력하여 다양한 요구에 맞는 지능형 애플리케이션을 개발합니다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.</a:t>
            </a:r>
            <a:endParaRPr lang="en-US" altLang="zh-CN" sz="12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3369" y="3234977"/>
            <a:ext cx="1696184" cy="502766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52400" stA="40000" endPos="58000" dist="25400" dir="5400000" sy="-100000" algn="bl" rotWithShape="0"/>
                </a:effectLst>
                <a:latin typeface="Gilroy Black" panose="00000A00000000000000" pitchFamily="50" charset="0"/>
                <a:cs typeface="+mn-ea"/>
                <a:sym typeface="+mn-lt"/>
              </a:rPr>
              <a:t>58,000+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3372" y="2432307"/>
            <a:ext cx="2752867" cy="60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zh-CN" sz="1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2001</a:t>
            </a:r>
            <a:r>
              <a:rPr lang="ko-KR" altLang="en-US" sz="1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년 설립된 </a:t>
            </a:r>
            <a:endParaRPr lang="en-US" altLang="ko-KR" sz="1067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  <a:p>
            <a:pPr>
              <a:spcAft>
                <a:spcPts val="800"/>
              </a:spcAft>
            </a:pPr>
            <a:r>
              <a:rPr lang="en-US" altLang="zh-CN" sz="16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28</a:t>
            </a:r>
            <a:r>
              <a:rPr lang="ko-KR" altLang="en-US" sz="16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명 규모의 </a:t>
            </a:r>
            <a:r>
              <a:rPr lang="ko-KR" altLang="en-US" sz="16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스타트업</a:t>
            </a:r>
            <a:r>
              <a:rPr lang="ko-KR" altLang="en-US" sz="16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</a:t>
            </a:r>
            <a:r>
              <a:rPr lang="ko-KR" altLang="en-US" sz="1067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에서</a:t>
            </a:r>
            <a:endParaRPr lang="en-US" altLang="zh-CN" sz="1067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</p:txBody>
      </p:sp>
      <p:grpSp>
        <p:nvGrpSpPr>
          <p:cNvPr id="47" name="Group 14"/>
          <p:cNvGrpSpPr>
            <a:grpSpLocks noChangeAspect="1"/>
          </p:cNvGrpSpPr>
          <p:nvPr/>
        </p:nvGrpSpPr>
        <p:grpSpPr bwMode="auto">
          <a:xfrm>
            <a:off x="3071373" y="2009013"/>
            <a:ext cx="2699488" cy="2372875"/>
            <a:chOff x="-1984" y="-2669"/>
            <a:chExt cx="9728" cy="8551"/>
          </a:xfrm>
        </p:grpSpPr>
        <p:sp>
          <p:nvSpPr>
            <p:cNvPr id="48" name="AutoShape 13"/>
            <p:cNvSpPr>
              <a:spLocks noChangeAspect="1" noChangeArrowheads="1" noTextEdit="1"/>
            </p:cNvSpPr>
            <p:nvPr/>
          </p:nvSpPr>
          <p:spPr bwMode="auto">
            <a:xfrm>
              <a:off x="-1984" y="-2669"/>
              <a:ext cx="9728" cy="8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49" name="Freeform 15"/>
            <p:cNvSpPr>
              <a:spLocks/>
            </p:cNvSpPr>
            <p:nvPr/>
          </p:nvSpPr>
          <p:spPr bwMode="auto">
            <a:xfrm>
              <a:off x="-1946" y="-2597"/>
              <a:ext cx="9657" cy="8479"/>
            </a:xfrm>
            <a:custGeom>
              <a:avLst/>
              <a:gdLst>
                <a:gd name="T0" fmla="*/ 3200 w 4071"/>
                <a:gd name="T1" fmla="*/ 3574 h 3574"/>
                <a:gd name="T2" fmla="*/ 3200 w 4071"/>
                <a:gd name="T3" fmla="*/ 2974 h 3574"/>
                <a:gd name="T4" fmla="*/ 4071 w 4071"/>
                <a:gd name="T5" fmla="*/ 2974 h 3574"/>
                <a:gd name="T6" fmla="*/ 2035 w 4071"/>
                <a:gd name="T7" fmla="*/ 0 h 3574"/>
                <a:gd name="T8" fmla="*/ 0 w 4071"/>
                <a:gd name="T9" fmla="*/ 2974 h 3574"/>
                <a:gd name="T10" fmla="*/ 870 w 4071"/>
                <a:gd name="T11" fmla="*/ 2974 h 3574"/>
                <a:gd name="T12" fmla="*/ 870 w 4071"/>
                <a:gd name="T13" fmla="*/ 3574 h 3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1" h="3574">
                  <a:moveTo>
                    <a:pt x="3200" y="3574"/>
                  </a:moveTo>
                  <a:cubicBezTo>
                    <a:pt x="3200" y="2974"/>
                    <a:pt x="3200" y="2974"/>
                    <a:pt x="3200" y="2974"/>
                  </a:cubicBezTo>
                  <a:cubicBezTo>
                    <a:pt x="4071" y="2974"/>
                    <a:pt x="4071" y="2974"/>
                    <a:pt x="4071" y="2974"/>
                  </a:cubicBezTo>
                  <a:cubicBezTo>
                    <a:pt x="2561" y="2093"/>
                    <a:pt x="2035" y="0"/>
                    <a:pt x="2035" y="0"/>
                  </a:cubicBezTo>
                  <a:cubicBezTo>
                    <a:pt x="2035" y="0"/>
                    <a:pt x="1509" y="2093"/>
                    <a:pt x="0" y="2974"/>
                  </a:cubicBezTo>
                  <a:cubicBezTo>
                    <a:pt x="870" y="2974"/>
                    <a:pt x="870" y="2974"/>
                    <a:pt x="870" y="2974"/>
                  </a:cubicBezTo>
                  <a:cubicBezTo>
                    <a:pt x="870" y="3574"/>
                    <a:pt x="870" y="3574"/>
                    <a:pt x="870" y="3574"/>
                  </a:cubicBezTo>
                </a:path>
              </a:pathLst>
            </a:custGeom>
            <a:noFill/>
            <a:ln w="25400" cap="flat">
              <a:gradFill>
                <a:gsLst>
                  <a:gs pos="26000">
                    <a:schemeClr val="bg1"/>
                  </a:gs>
                  <a:gs pos="74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740445" y="3718930"/>
            <a:ext cx="3025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2400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글로벌 </a:t>
            </a:r>
            <a:r>
              <a:rPr lang="ko-KR" altLang="en-US" sz="2400" b="1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테크</a:t>
            </a:r>
            <a:r>
              <a:rPr lang="ko-KR" altLang="en-US" sz="2400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기업 </a:t>
            </a:r>
            <a:r>
              <a:rPr lang="ko-KR" altLang="en-US" sz="14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으로</a:t>
            </a:r>
            <a:endParaRPr lang="en-US" altLang="zh-CN" sz="14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97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5" name="圆角矩形 4"/>
          <p:cNvSpPr/>
          <p:nvPr/>
        </p:nvSpPr>
        <p:spPr>
          <a:xfrm flipV="1">
            <a:off x="202136" y="1286018"/>
            <a:ext cx="10976484" cy="5096959"/>
          </a:xfrm>
          <a:prstGeom prst="roundRect">
            <a:avLst>
              <a:gd name="adj" fmla="val 2359"/>
            </a:avLst>
          </a:prstGeom>
          <a:solidFill>
            <a:srgbClr val="01213E"/>
          </a:soli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760" y="291975"/>
            <a:ext cx="11106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About </a:t>
            </a:r>
            <a:r>
              <a:rPr lang="en-US" altLang="zh-CN" sz="3200" dirty="0" err="1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Hikvision</a:t>
            </a:r>
            <a:r>
              <a:rPr lang="en-US" altLang="zh-CN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 korea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6" name="组合 165"/>
          <p:cNvGrpSpPr/>
          <p:nvPr/>
        </p:nvGrpSpPr>
        <p:grpSpPr>
          <a:xfrm>
            <a:off x="548755" y="1566405"/>
            <a:ext cx="9729869" cy="406596"/>
            <a:chOff x="232288" y="694598"/>
            <a:chExt cx="5449315" cy="304947"/>
          </a:xfrm>
        </p:grpSpPr>
        <p:sp>
          <p:nvSpPr>
            <p:cNvPr id="7" name="矩形 166"/>
            <p:cNvSpPr/>
            <p:nvPr/>
          </p:nvSpPr>
          <p:spPr>
            <a:xfrm>
              <a:off x="232288" y="694598"/>
              <a:ext cx="5269558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/>
              <a:r>
                <a:rPr lang="ko-KR" altLang="en-US" sz="1867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Times New Roman" panose="02020603050405020304" pitchFamily="18" charset="0"/>
                </a:rPr>
                <a:t>사회공헌활동</a:t>
              </a:r>
            </a:p>
          </p:txBody>
        </p:sp>
        <p:cxnSp>
          <p:nvCxnSpPr>
            <p:cNvPr id="8" name="直接连接符 167"/>
            <p:cNvCxnSpPr/>
            <p:nvPr/>
          </p:nvCxnSpPr>
          <p:spPr>
            <a:xfrm>
              <a:off x="683260" y="999545"/>
              <a:ext cx="4998343" cy="0"/>
            </a:xfrm>
            <a:prstGeom prst="line">
              <a:avLst/>
            </a:prstGeom>
            <a:ln w="25400" cap="rnd">
              <a:gradFill>
                <a:gsLst>
                  <a:gs pos="78000">
                    <a:srgbClr val="27AAE1"/>
                  </a:gs>
                  <a:gs pos="36000">
                    <a:srgbClr val="DA1571">
                      <a:alpha val="100000"/>
                    </a:srgbClr>
                  </a:gs>
                  <a:gs pos="5000">
                    <a:srgbClr val="DA1571">
                      <a:alpha val="0"/>
                    </a:srgbClr>
                  </a:gs>
                  <a:gs pos="56000">
                    <a:srgbClr val="68217A">
                      <a:alpha val="70000"/>
                    </a:srgbClr>
                  </a:gs>
                  <a:gs pos="100000">
                    <a:srgbClr val="7FBA00">
                      <a:alpha val="0"/>
                    </a:srgbClr>
                  </a:gs>
                </a:gsLst>
                <a:lin ang="1086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1"/>
          <p:cNvSpPr txBox="1"/>
          <p:nvPr/>
        </p:nvSpPr>
        <p:spPr>
          <a:xfrm>
            <a:off x="392527" y="2285241"/>
            <a:ext cx="10422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40"/>
            <a:r>
              <a:rPr lang="ko-KR" altLang="en-US" sz="1200" dirty="0" err="1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하이크비전코리아는</a:t>
            </a:r>
            <a:r>
              <a:rPr lang="ko-KR" altLang="en-US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기업의 사회적 책임을 다하기 위해 사회공헌활동</a:t>
            </a:r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(CSR)</a:t>
            </a:r>
            <a:r>
              <a:rPr lang="ko-KR" altLang="en-US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</a:t>
            </a:r>
            <a:endParaRPr lang="en-US" altLang="ko-KR" sz="12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1219140"/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'</a:t>
            </a:r>
            <a:r>
              <a:rPr lang="ko-KR" altLang="en-US" sz="1200" dirty="0" err="1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위드하이크</a:t>
            </a:r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200" dirty="0" err="1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WithHIK</a:t>
            </a:r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캠페인</a:t>
            </a:r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'</a:t>
            </a:r>
            <a:r>
              <a:rPr lang="ko-KR" altLang="en-US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진행하며 국내에서 발생한 수익을 사회에 환원하고 </a:t>
            </a:r>
            <a:endParaRPr lang="en-US" altLang="ko-KR" sz="12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1219140"/>
            <a:r>
              <a:rPr lang="ko-KR" altLang="en-US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 사회 및 도시의 안전에 도움을 줄 수 있도록 지원하고 있습니다</a:t>
            </a:r>
            <a:r>
              <a:rPr lang="en-US" altLang="ko-KR" sz="120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zh-CN" sz="12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081" y="1674125"/>
            <a:ext cx="948767" cy="221335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rcRect r="1784"/>
          <a:stretch/>
        </p:blipFill>
        <p:spPr>
          <a:xfrm>
            <a:off x="3112756" y="3626633"/>
            <a:ext cx="3686113" cy="167095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4185" y="3622084"/>
            <a:ext cx="2069399" cy="1675504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6" y="3622085"/>
            <a:ext cx="2116013" cy="165787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91973" y="3622085"/>
            <a:ext cx="1596844" cy="166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3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873D4E6E-F4B8-2741-A6F2-45265BC3E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6">
            <a:extLst>
              <a:ext uri="{FF2B5EF4-FFF2-40B4-BE49-F238E27FC236}">
                <a16:creationId xmlns:a16="http://schemas.microsoft.com/office/drawing/2014/main" id="{5179C729-79F6-DA45-A297-7342E047B7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7">
            <a:extLst>
              <a:ext uri="{FF2B5EF4-FFF2-40B4-BE49-F238E27FC236}">
                <a16:creationId xmlns:a16="http://schemas.microsoft.com/office/drawing/2014/main" id="{BF57FBBB-BCE2-3340-BF17-6387F9693EF2}"/>
              </a:ext>
            </a:extLst>
          </p:cNvPr>
          <p:cNvSpPr/>
          <p:nvPr/>
        </p:nvSpPr>
        <p:spPr>
          <a:xfrm rot="16200000" flipH="1">
            <a:off x="2652918" y="-2659125"/>
            <a:ext cx="6873748" cy="12192000"/>
          </a:xfrm>
          <a:prstGeom prst="rect">
            <a:avLst/>
          </a:prstGeom>
          <a:gradFill>
            <a:gsLst>
              <a:gs pos="0">
                <a:srgbClr val="222A35">
                  <a:alpha val="0"/>
                </a:srgbClr>
              </a:gs>
              <a:gs pos="100000">
                <a:schemeClr val="tx1">
                  <a:alpha val="37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1181EFB-63ED-9E4D-8013-485F9CDB6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940980" y="353475"/>
            <a:ext cx="1547859" cy="31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8">
            <a:extLst>
              <a:ext uri="{FF2B5EF4-FFF2-40B4-BE49-F238E27FC236}">
                <a16:creationId xmlns:a16="http://schemas.microsoft.com/office/drawing/2014/main" id="{D6CDA361-7F16-0F4A-A0AF-BD0E5F923986}"/>
              </a:ext>
            </a:extLst>
          </p:cNvPr>
          <p:cNvSpPr/>
          <p:nvPr/>
        </p:nvSpPr>
        <p:spPr>
          <a:xfrm flipH="1">
            <a:off x="-6209" y="0"/>
            <a:ext cx="8692544" cy="6858000"/>
          </a:xfrm>
          <a:prstGeom prst="rect">
            <a:avLst/>
          </a:prstGeom>
          <a:gradFill>
            <a:gsLst>
              <a:gs pos="0">
                <a:srgbClr val="222A35">
                  <a:alpha val="0"/>
                </a:srgbClr>
              </a:gs>
              <a:gs pos="100000">
                <a:schemeClr val="tx1">
                  <a:alpha val="3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ED4A687B-D135-8F44-A4E8-E374EFEF9F99}"/>
              </a:ext>
            </a:extLst>
          </p:cNvPr>
          <p:cNvSpPr txBox="1">
            <a:spLocks/>
          </p:cNvSpPr>
          <p:nvPr/>
        </p:nvSpPr>
        <p:spPr>
          <a:xfrm>
            <a:off x="563339" y="2214185"/>
            <a:ext cx="10141173" cy="183642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500" b="0" kern="1200">
                <a:solidFill>
                  <a:srgbClr val="C1111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733" b="1" err="1">
                <a:solidFill>
                  <a:schemeClr val="bg1"/>
                </a:solidFill>
                <a:latin typeface="Helvetica Now Text" panose="020B0504030202020204" pitchFamily="34" charset="0"/>
              </a:rPr>
              <a:t>하이크비전</a:t>
            </a:r>
            <a:r>
              <a:rPr lang="ko-KR" altLang="en-US" sz="3733" b="1">
                <a:solidFill>
                  <a:schemeClr val="bg1"/>
                </a:solidFill>
                <a:latin typeface="Helvetica Now Text" panose="020B0504030202020204" pitchFamily="34" charset="0"/>
              </a:rPr>
              <a:t> </a:t>
            </a:r>
            <a:r>
              <a:rPr lang="en-US" altLang="ko-KR" sz="3733" b="1" dirty="0">
                <a:solidFill>
                  <a:schemeClr val="bg1"/>
                </a:solidFill>
                <a:latin typeface="Helvetica Now Text" panose="020B0504030202020204" pitchFamily="34" charset="0"/>
              </a:rPr>
              <a:t>CS </a:t>
            </a:r>
            <a:r>
              <a:rPr lang="ko-KR" altLang="en-US" sz="3733" b="1">
                <a:solidFill>
                  <a:schemeClr val="bg1"/>
                </a:solidFill>
                <a:latin typeface="Helvetica Now Text" panose="020B0504030202020204" pitchFamily="34" charset="0"/>
              </a:rPr>
              <a:t>소개서</a:t>
            </a:r>
            <a:endParaRPr lang="en-US" altLang="zh-CN" sz="3733" b="1" dirty="0">
              <a:solidFill>
                <a:schemeClr val="bg1"/>
              </a:solidFill>
              <a:latin typeface="Helvetica Now Text" panose="020B0504030202020204" pitchFamily="34" charset="0"/>
            </a:endParaRPr>
          </a:p>
        </p:txBody>
      </p:sp>
      <p:cxnSp>
        <p:nvCxnSpPr>
          <p:cNvPr id="25" name="直接连接符 41">
            <a:extLst>
              <a:ext uri="{FF2B5EF4-FFF2-40B4-BE49-F238E27FC236}">
                <a16:creationId xmlns:a16="http://schemas.microsoft.com/office/drawing/2014/main" id="{D55CBB20-C07A-884C-81C5-A68F3C51B9B5}"/>
              </a:ext>
            </a:extLst>
          </p:cNvPr>
          <p:cNvCxnSpPr/>
          <p:nvPr/>
        </p:nvCxnSpPr>
        <p:spPr>
          <a:xfrm>
            <a:off x="631614" y="3920067"/>
            <a:ext cx="6424493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20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4"/>
          <a:stretch/>
        </p:blipFill>
        <p:spPr>
          <a:xfrm>
            <a:off x="0" y="932243"/>
            <a:ext cx="12192000" cy="59257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738665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>
                <a:solidFill>
                  <a:schemeClr val="bg1">
                    <a:lumMod val="95000"/>
                  </a:schemeClr>
                </a:solidFill>
                <a:latin typeface="+mn-ea"/>
              </a:rPr>
              <a:t>고객지원센터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-</a:t>
            </a:r>
            <a:r>
              <a:rPr lang="ko-KR" altLang="en-US" sz="3200" b="1">
                <a:solidFill>
                  <a:schemeClr val="bg1">
                    <a:lumMod val="95000"/>
                  </a:schemeClr>
                </a:solidFill>
                <a:latin typeface="+mn-ea"/>
              </a:rPr>
              <a:t>콜센터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911014" y="1353820"/>
            <a:ext cx="4416901" cy="397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1"/>
          <p:cNvSpPr txBox="1"/>
          <p:nvPr/>
        </p:nvSpPr>
        <p:spPr>
          <a:xfrm>
            <a:off x="916088" y="1597391"/>
            <a:ext cx="10460499" cy="10770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 err="1">
                <a:solidFill>
                  <a:schemeClr val="bg1"/>
                </a:solidFill>
                <a:latin typeface="+mn-ea"/>
                <a:sym typeface="+mn-ea"/>
              </a:rPr>
              <a:t>하이크비전코리아는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2018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년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2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월 콜센터를 오픈하여 현재까지운영 중에 있습니다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.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  <a:p>
            <a:pPr lvl="0"/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오픈 초기 단순 기술문의 및 설정관련 문의를 시작으로 </a:t>
            </a:r>
            <a:r>
              <a:rPr lang="ko-KR" altLang="en-US" sz="2133" dirty="0" smtClean="0">
                <a:solidFill>
                  <a:schemeClr val="bg1"/>
                </a:solidFill>
                <a:latin typeface="+mn-ea"/>
                <a:sym typeface="+mn-ea"/>
              </a:rPr>
              <a:t>현재는 유통제품군에 대한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  <a:p>
            <a:pPr lvl="0"/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AS </a:t>
            </a:r>
            <a:r>
              <a:rPr lang="ko-KR" altLang="en-US" sz="2133" dirty="0" smtClean="0">
                <a:solidFill>
                  <a:schemeClr val="bg1"/>
                </a:solidFill>
                <a:latin typeface="+mn-ea"/>
                <a:sym typeface="+mn-ea"/>
              </a:rPr>
              <a:t>문의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원격지원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카카오톡 채팅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 smtClean="0">
                <a:solidFill>
                  <a:schemeClr val="bg1"/>
                </a:solidFill>
                <a:latin typeface="+mn-ea"/>
                <a:sym typeface="+mn-ea"/>
              </a:rPr>
              <a:t>출장서비스</a:t>
            </a:r>
            <a:r>
              <a:rPr lang="en-US" altLang="ko-KR" sz="2133" dirty="0" smtClean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접수 </a:t>
            </a:r>
            <a:r>
              <a:rPr lang="ko-KR" altLang="en-US" sz="2133" dirty="0" smtClean="0">
                <a:solidFill>
                  <a:schemeClr val="bg1"/>
                </a:solidFill>
                <a:latin typeface="+mn-ea"/>
                <a:sym typeface="+mn-ea"/>
              </a:rPr>
              <a:t>등의 서비스를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지원합니다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.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endParaRPr lang="en-US" altLang="zh-CN" sz="2133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grpSp>
        <p:nvGrpSpPr>
          <p:cNvPr id="53" name="组合 20"/>
          <p:cNvGrpSpPr/>
          <p:nvPr/>
        </p:nvGrpSpPr>
        <p:grpSpPr>
          <a:xfrm>
            <a:off x="5034859" y="3458116"/>
            <a:ext cx="2008280" cy="2105937"/>
            <a:chOff x="689798" y="2847935"/>
            <a:chExt cx="1977202" cy="1977202"/>
          </a:xfrm>
        </p:grpSpPr>
        <p:grpSp>
          <p:nvGrpSpPr>
            <p:cNvPr id="54" name="组合 10"/>
            <p:cNvGrpSpPr/>
            <p:nvPr/>
          </p:nvGrpSpPr>
          <p:grpSpPr>
            <a:xfrm>
              <a:off x="689798" y="2847935"/>
              <a:ext cx="1977202" cy="1977202"/>
              <a:chOff x="689798" y="2847935"/>
              <a:chExt cx="1977202" cy="1977202"/>
            </a:xfrm>
          </p:grpSpPr>
          <p:sp>
            <p:nvSpPr>
              <p:cNvPr id="56" name="椭圆 8"/>
              <p:cNvSpPr/>
              <p:nvPr/>
            </p:nvSpPr>
            <p:spPr>
              <a:xfrm>
                <a:off x="958319" y="3116456"/>
                <a:ext cx="1440161" cy="1440159"/>
              </a:xfrm>
              <a:prstGeom prst="ellipse">
                <a:avLst/>
              </a:prstGeom>
              <a:solidFill>
                <a:srgbClr val="222A35">
                  <a:alpha val="90000"/>
                </a:srgbClr>
              </a:solidFill>
              <a:ln w="952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57" name="椭圆 14"/>
              <p:cNvSpPr/>
              <p:nvPr/>
            </p:nvSpPr>
            <p:spPr>
              <a:xfrm>
                <a:off x="872475" y="3030612"/>
                <a:ext cx="1611848" cy="1611848"/>
              </a:xfrm>
              <a:prstGeom prst="ellipse">
                <a:avLst/>
              </a:prstGeom>
              <a:noFill/>
              <a:ln w="317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58" name="椭圆 15"/>
              <p:cNvSpPr/>
              <p:nvPr/>
            </p:nvSpPr>
            <p:spPr>
              <a:xfrm>
                <a:off x="689798" y="2847935"/>
                <a:ext cx="1977202" cy="1977202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</p:grpSp>
        <p:sp>
          <p:nvSpPr>
            <p:cNvPr id="55" name="矩形 3"/>
            <p:cNvSpPr/>
            <p:nvPr/>
          </p:nvSpPr>
          <p:spPr>
            <a:xfrm>
              <a:off x="1022294" y="3616557"/>
              <a:ext cx="1317224" cy="356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67" b="1" dirty="0" err="1">
                  <a:solidFill>
                    <a:srgbClr val="FFFF00"/>
                  </a:solidFill>
                  <a:latin typeface="+mn-ea"/>
                  <a:sym typeface="+mn-ea"/>
                </a:rPr>
                <a:t>카카오톡</a:t>
              </a:r>
              <a:endParaRPr lang="zh-CN" altLang="en-US" sz="1867" b="1" dirty="0">
                <a:solidFill>
                  <a:srgbClr val="FFFF00"/>
                </a:solidFill>
                <a:latin typeface="+mn-ea"/>
              </a:endParaRPr>
            </a:p>
          </p:txBody>
        </p:sp>
      </p:grpSp>
      <p:grpSp>
        <p:nvGrpSpPr>
          <p:cNvPr id="59" name="组合 20"/>
          <p:cNvGrpSpPr/>
          <p:nvPr/>
        </p:nvGrpSpPr>
        <p:grpSpPr>
          <a:xfrm>
            <a:off x="7105572" y="4389108"/>
            <a:ext cx="2008280" cy="2105937"/>
            <a:chOff x="689798" y="2847935"/>
            <a:chExt cx="1977202" cy="1977202"/>
          </a:xfrm>
        </p:grpSpPr>
        <p:grpSp>
          <p:nvGrpSpPr>
            <p:cNvPr id="60" name="组合 10"/>
            <p:cNvGrpSpPr/>
            <p:nvPr/>
          </p:nvGrpSpPr>
          <p:grpSpPr>
            <a:xfrm>
              <a:off x="689798" y="2847935"/>
              <a:ext cx="1977202" cy="1977202"/>
              <a:chOff x="689798" y="2847935"/>
              <a:chExt cx="1977202" cy="1977202"/>
            </a:xfrm>
          </p:grpSpPr>
          <p:sp>
            <p:nvSpPr>
              <p:cNvPr id="62" name="椭圆 8"/>
              <p:cNvSpPr/>
              <p:nvPr/>
            </p:nvSpPr>
            <p:spPr>
              <a:xfrm>
                <a:off x="958319" y="3116456"/>
                <a:ext cx="1440160" cy="1440160"/>
              </a:xfrm>
              <a:prstGeom prst="ellipse">
                <a:avLst/>
              </a:prstGeom>
              <a:solidFill>
                <a:srgbClr val="222A35">
                  <a:alpha val="90000"/>
                </a:srgbClr>
              </a:solidFill>
              <a:ln w="952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63" name="椭圆 14"/>
              <p:cNvSpPr/>
              <p:nvPr/>
            </p:nvSpPr>
            <p:spPr>
              <a:xfrm>
                <a:off x="872475" y="3030612"/>
                <a:ext cx="1611848" cy="1611848"/>
              </a:xfrm>
              <a:prstGeom prst="ellipse">
                <a:avLst/>
              </a:prstGeom>
              <a:noFill/>
              <a:ln w="317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64" name="椭圆 15"/>
              <p:cNvSpPr/>
              <p:nvPr/>
            </p:nvSpPr>
            <p:spPr>
              <a:xfrm>
                <a:off x="689798" y="2847935"/>
                <a:ext cx="1977202" cy="1977202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</p:grpSp>
        <p:sp>
          <p:nvSpPr>
            <p:cNvPr id="61" name="矩形 3"/>
            <p:cNvSpPr/>
            <p:nvPr/>
          </p:nvSpPr>
          <p:spPr>
            <a:xfrm>
              <a:off x="1019786" y="3643893"/>
              <a:ext cx="1317224" cy="356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867" b="1" dirty="0">
                  <a:solidFill>
                    <a:srgbClr val="FFFF00"/>
                  </a:solidFill>
                  <a:latin typeface="+mn-ea"/>
                  <a:sym typeface="+mn-ea"/>
                </a:rPr>
                <a:t>A/S </a:t>
              </a:r>
              <a:r>
                <a:rPr lang="ko-KR" altLang="en-US" sz="1867" b="1">
                  <a:solidFill>
                    <a:srgbClr val="FFFF00"/>
                  </a:solidFill>
                  <a:latin typeface="+mn-ea"/>
                  <a:sym typeface="+mn-ea"/>
                </a:rPr>
                <a:t>문의</a:t>
              </a:r>
              <a:endParaRPr lang="zh-CN" altLang="en-US" sz="1867" b="1" dirty="0">
                <a:solidFill>
                  <a:srgbClr val="FFFF00"/>
                </a:solidFill>
                <a:latin typeface="+mn-ea"/>
              </a:endParaRPr>
            </a:p>
          </p:txBody>
        </p:sp>
      </p:grpSp>
      <p:grpSp>
        <p:nvGrpSpPr>
          <p:cNvPr id="65" name="组合 20"/>
          <p:cNvGrpSpPr/>
          <p:nvPr/>
        </p:nvGrpSpPr>
        <p:grpSpPr>
          <a:xfrm>
            <a:off x="9176285" y="3361977"/>
            <a:ext cx="2008280" cy="2105937"/>
            <a:chOff x="689798" y="2847935"/>
            <a:chExt cx="1977202" cy="1977202"/>
          </a:xfrm>
        </p:grpSpPr>
        <p:grpSp>
          <p:nvGrpSpPr>
            <p:cNvPr id="66" name="组合 10"/>
            <p:cNvGrpSpPr/>
            <p:nvPr/>
          </p:nvGrpSpPr>
          <p:grpSpPr>
            <a:xfrm>
              <a:off x="689798" y="2847935"/>
              <a:ext cx="1977202" cy="1977202"/>
              <a:chOff x="689798" y="2847935"/>
              <a:chExt cx="1977202" cy="1977202"/>
            </a:xfrm>
          </p:grpSpPr>
          <p:sp>
            <p:nvSpPr>
              <p:cNvPr id="68" name="椭圆 8"/>
              <p:cNvSpPr/>
              <p:nvPr/>
            </p:nvSpPr>
            <p:spPr>
              <a:xfrm>
                <a:off x="958319" y="3116456"/>
                <a:ext cx="1440160" cy="1440160"/>
              </a:xfrm>
              <a:prstGeom prst="ellipse">
                <a:avLst/>
              </a:prstGeom>
              <a:solidFill>
                <a:srgbClr val="222A35">
                  <a:alpha val="90000"/>
                </a:srgbClr>
              </a:solidFill>
              <a:ln w="952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69" name="椭圆 14"/>
              <p:cNvSpPr/>
              <p:nvPr/>
            </p:nvSpPr>
            <p:spPr>
              <a:xfrm>
                <a:off x="872475" y="3030612"/>
                <a:ext cx="1611848" cy="1611848"/>
              </a:xfrm>
              <a:prstGeom prst="ellipse">
                <a:avLst/>
              </a:prstGeom>
              <a:noFill/>
              <a:ln w="317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70" name="椭圆 15"/>
              <p:cNvSpPr/>
              <p:nvPr/>
            </p:nvSpPr>
            <p:spPr>
              <a:xfrm>
                <a:off x="689798" y="2847935"/>
                <a:ext cx="1977202" cy="1977202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</p:grpSp>
        <p:sp>
          <p:nvSpPr>
            <p:cNvPr id="67" name="矩形 3"/>
            <p:cNvSpPr/>
            <p:nvPr/>
          </p:nvSpPr>
          <p:spPr>
            <a:xfrm>
              <a:off x="1019786" y="3523433"/>
              <a:ext cx="1378693" cy="626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67" b="1" dirty="0" smtClean="0">
                  <a:solidFill>
                    <a:srgbClr val="FFFF00"/>
                  </a:solidFill>
                  <a:latin typeface="+mn-ea"/>
                </a:rPr>
                <a:t>출장서비스 접수</a:t>
              </a:r>
              <a:endParaRPr lang="zh-CN" altLang="en-US" sz="1867" b="1" dirty="0">
                <a:solidFill>
                  <a:srgbClr val="FFFF00"/>
                </a:solidFill>
                <a:latin typeface="+mn-ea"/>
              </a:endParaRPr>
            </a:p>
          </p:txBody>
        </p:sp>
      </p:grpSp>
      <p:grpSp>
        <p:nvGrpSpPr>
          <p:cNvPr id="36" name="组合 20"/>
          <p:cNvGrpSpPr/>
          <p:nvPr/>
        </p:nvGrpSpPr>
        <p:grpSpPr>
          <a:xfrm>
            <a:off x="900123" y="3428393"/>
            <a:ext cx="2008280" cy="2105937"/>
            <a:chOff x="689798" y="2847935"/>
            <a:chExt cx="1977202" cy="1977202"/>
          </a:xfrm>
        </p:grpSpPr>
        <p:grpSp>
          <p:nvGrpSpPr>
            <p:cNvPr id="37" name="组合 10"/>
            <p:cNvGrpSpPr/>
            <p:nvPr/>
          </p:nvGrpSpPr>
          <p:grpSpPr>
            <a:xfrm>
              <a:off x="689798" y="2847935"/>
              <a:ext cx="1977202" cy="1977202"/>
              <a:chOff x="689798" y="2847935"/>
              <a:chExt cx="1977202" cy="1977202"/>
            </a:xfrm>
          </p:grpSpPr>
          <p:sp>
            <p:nvSpPr>
              <p:cNvPr id="39" name="椭圆 8"/>
              <p:cNvSpPr/>
              <p:nvPr/>
            </p:nvSpPr>
            <p:spPr>
              <a:xfrm>
                <a:off x="958319" y="3116456"/>
                <a:ext cx="1440160" cy="1440160"/>
              </a:xfrm>
              <a:prstGeom prst="ellipse">
                <a:avLst/>
              </a:prstGeom>
              <a:solidFill>
                <a:srgbClr val="222A35">
                  <a:alpha val="90000"/>
                </a:srgbClr>
              </a:solidFill>
              <a:ln w="952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40" name="椭圆 14"/>
              <p:cNvSpPr/>
              <p:nvPr/>
            </p:nvSpPr>
            <p:spPr>
              <a:xfrm>
                <a:off x="872475" y="3030612"/>
                <a:ext cx="1611848" cy="1611848"/>
              </a:xfrm>
              <a:prstGeom prst="ellipse">
                <a:avLst/>
              </a:prstGeom>
              <a:noFill/>
              <a:ln w="317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41" name="椭圆 15"/>
              <p:cNvSpPr/>
              <p:nvPr/>
            </p:nvSpPr>
            <p:spPr>
              <a:xfrm>
                <a:off x="689798" y="2847935"/>
                <a:ext cx="1977202" cy="1977202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</p:grpSp>
        <p:sp>
          <p:nvSpPr>
            <p:cNvPr id="38" name="矩形 3"/>
            <p:cNvSpPr/>
            <p:nvPr/>
          </p:nvSpPr>
          <p:spPr>
            <a:xfrm>
              <a:off x="1019786" y="3509584"/>
              <a:ext cx="1317224" cy="626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67" b="1" dirty="0">
                  <a:solidFill>
                    <a:srgbClr val="FFFF00"/>
                  </a:solidFill>
                  <a:latin typeface="+mn-ea"/>
                  <a:sym typeface="+mn-ea"/>
                </a:rPr>
                <a:t>제품 기술</a:t>
              </a:r>
              <a:r>
                <a:rPr lang="en-US" altLang="ko-KR" sz="1867" b="1" dirty="0">
                  <a:solidFill>
                    <a:srgbClr val="FFFF00"/>
                  </a:solidFill>
                  <a:latin typeface="+mn-ea"/>
                  <a:sym typeface="+mn-ea"/>
                </a:rPr>
                <a:t>/</a:t>
              </a:r>
              <a:r>
                <a:rPr lang="ko-KR" altLang="en-US" sz="1867" b="1" dirty="0">
                  <a:solidFill>
                    <a:srgbClr val="FFFF00"/>
                  </a:solidFill>
                  <a:latin typeface="+mn-ea"/>
                  <a:sym typeface="+mn-ea"/>
                </a:rPr>
                <a:t>설정 문의</a:t>
              </a:r>
              <a:endParaRPr lang="zh-CN" altLang="en-US" sz="1867" b="1" dirty="0">
                <a:solidFill>
                  <a:srgbClr val="FFFF00"/>
                </a:solidFill>
                <a:latin typeface="+mn-ea"/>
              </a:endParaRPr>
            </a:p>
          </p:txBody>
        </p:sp>
      </p:grpSp>
      <p:grpSp>
        <p:nvGrpSpPr>
          <p:cNvPr id="43" name="组合 20"/>
          <p:cNvGrpSpPr/>
          <p:nvPr/>
        </p:nvGrpSpPr>
        <p:grpSpPr>
          <a:xfrm>
            <a:off x="2970836" y="4286789"/>
            <a:ext cx="2008280" cy="2105937"/>
            <a:chOff x="689798" y="2847935"/>
            <a:chExt cx="1977202" cy="1977202"/>
          </a:xfrm>
        </p:grpSpPr>
        <p:grpSp>
          <p:nvGrpSpPr>
            <p:cNvPr id="44" name="组合 10"/>
            <p:cNvGrpSpPr/>
            <p:nvPr/>
          </p:nvGrpSpPr>
          <p:grpSpPr>
            <a:xfrm>
              <a:off x="689798" y="2847935"/>
              <a:ext cx="1977202" cy="1977202"/>
              <a:chOff x="689798" y="2847935"/>
              <a:chExt cx="1977202" cy="1977202"/>
            </a:xfrm>
          </p:grpSpPr>
          <p:sp>
            <p:nvSpPr>
              <p:cNvPr id="46" name="椭圆 8"/>
              <p:cNvSpPr/>
              <p:nvPr/>
            </p:nvSpPr>
            <p:spPr>
              <a:xfrm>
                <a:off x="958319" y="3116456"/>
                <a:ext cx="1440160" cy="1440160"/>
              </a:xfrm>
              <a:prstGeom prst="ellipse">
                <a:avLst/>
              </a:prstGeom>
              <a:solidFill>
                <a:srgbClr val="222A35">
                  <a:alpha val="90000"/>
                </a:srgbClr>
              </a:solidFill>
              <a:ln w="952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71" name="椭圆 14"/>
              <p:cNvSpPr/>
              <p:nvPr/>
            </p:nvSpPr>
            <p:spPr>
              <a:xfrm>
                <a:off x="872475" y="3030612"/>
                <a:ext cx="1611848" cy="1611848"/>
              </a:xfrm>
              <a:prstGeom prst="ellipse">
                <a:avLst/>
              </a:prstGeom>
              <a:noFill/>
              <a:ln w="3175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  <p:sp>
            <p:nvSpPr>
              <p:cNvPr id="72" name="椭圆 15"/>
              <p:cNvSpPr/>
              <p:nvPr/>
            </p:nvSpPr>
            <p:spPr>
              <a:xfrm>
                <a:off x="689798" y="2847935"/>
                <a:ext cx="1977202" cy="1977202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alpha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00"/>
                  </a:solidFill>
                  <a:latin typeface="+mn-ea"/>
                </a:endParaRPr>
              </a:p>
            </p:txBody>
          </p:sp>
        </p:grpSp>
        <p:sp>
          <p:nvSpPr>
            <p:cNvPr id="45" name="矩形 3"/>
            <p:cNvSpPr/>
            <p:nvPr/>
          </p:nvSpPr>
          <p:spPr>
            <a:xfrm>
              <a:off x="1019787" y="3643893"/>
              <a:ext cx="1317224" cy="356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67" b="1" dirty="0">
                  <a:solidFill>
                    <a:srgbClr val="FFFF00"/>
                  </a:solidFill>
                  <a:latin typeface="+mn-ea"/>
                  <a:sym typeface="+mn-ea"/>
                </a:rPr>
                <a:t>원격지원</a:t>
              </a:r>
              <a:endParaRPr lang="zh-CN" altLang="en-US" sz="1867" b="1" dirty="0">
                <a:solidFill>
                  <a:srgbClr val="FFFF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38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424" y="738664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고객지원센터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-</a:t>
            </a:r>
            <a:r>
              <a:rPr lang="ko-KR" altLang="en-US" sz="32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서포트 메일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3360375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45" y="2705387"/>
            <a:ext cx="4124551" cy="2112235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916088" y="1597391"/>
            <a:ext cx="10652520" cy="10770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 err="1">
                <a:solidFill>
                  <a:schemeClr val="bg1"/>
                </a:solidFill>
              </a:rPr>
              <a:t>하이크비전</a:t>
            </a:r>
            <a:r>
              <a:rPr lang="ko-KR" altLang="en-US" sz="2133" dirty="0">
                <a:solidFill>
                  <a:schemeClr val="bg1"/>
                </a:solidFill>
              </a:rPr>
              <a:t> 공식홈페이지 기술문의 또는 </a:t>
            </a:r>
            <a:r>
              <a:rPr lang="en-US" altLang="ko-KR" sz="2133" dirty="0">
                <a:solidFill>
                  <a:schemeClr val="bg1"/>
                </a:solidFill>
              </a:rPr>
              <a:t>support.korea@hikvision.com </a:t>
            </a:r>
            <a:r>
              <a:rPr lang="ko-KR" altLang="en-US" sz="2133">
                <a:solidFill>
                  <a:schemeClr val="bg1"/>
                </a:solidFill>
              </a:rPr>
              <a:t>메일을 통해</a:t>
            </a:r>
            <a:endParaRPr lang="en-US" altLang="ko-KR" sz="2133" dirty="0">
              <a:solidFill>
                <a:schemeClr val="bg1"/>
              </a:solidFill>
            </a:endParaRPr>
          </a:p>
          <a:p>
            <a:pPr lvl="0"/>
            <a:r>
              <a:rPr lang="ko-KR" altLang="en-US" sz="2133" dirty="0">
                <a:solidFill>
                  <a:schemeClr val="bg1"/>
                </a:solidFill>
              </a:rPr>
              <a:t>기술문의가 가능합니다</a:t>
            </a:r>
            <a:r>
              <a:rPr lang="en-US" altLang="ko-KR" sz="2133" dirty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ko-KR" altLang="en-US" sz="2133" dirty="0">
                <a:solidFill>
                  <a:schemeClr val="bg1"/>
                </a:solidFill>
              </a:rPr>
              <a:t>해당 메일은 </a:t>
            </a:r>
            <a:r>
              <a:rPr lang="ko-KR" altLang="en-US" sz="2133" dirty="0" err="1">
                <a:solidFill>
                  <a:schemeClr val="bg1"/>
                </a:solidFill>
              </a:rPr>
              <a:t>하이크비전코리아</a:t>
            </a:r>
            <a:r>
              <a:rPr lang="ko-KR" altLang="en-US" sz="2133" dirty="0">
                <a:solidFill>
                  <a:schemeClr val="bg1"/>
                </a:solidFill>
              </a:rPr>
              <a:t> 전체 기술직원에게 수신되어 확인이 가능합니다</a:t>
            </a:r>
            <a:r>
              <a:rPr lang="en-US" altLang="ko-KR" sz="2133" dirty="0">
                <a:solidFill>
                  <a:schemeClr val="bg1"/>
                </a:solidFill>
              </a:rPr>
              <a:t>. 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1691" y="4376152"/>
            <a:ext cx="3091923" cy="211223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5948" y="2705387"/>
            <a:ext cx="5303329" cy="259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6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424" y="738664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고객지원센터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-</a:t>
            </a:r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출동 서비스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3360375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1"/>
          <p:cNvSpPr txBox="1"/>
          <p:nvPr/>
        </p:nvSpPr>
        <p:spPr>
          <a:xfrm>
            <a:off x="916088" y="1597392"/>
            <a:ext cx="10652520" cy="20617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>
                <a:solidFill>
                  <a:schemeClr val="bg1"/>
                </a:solidFill>
              </a:rPr>
              <a:t>하이크비전의 출동서비스는 출동 전문 서비스기사가 현장에 직접 방문하여 문제를 해결해드리기 위한 서비스 입니다</a:t>
            </a:r>
            <a:r>
              <a:rPr lang="en-US" altLang="ko-KR" sz="2133" dirty="0">
                <a:solidFill>
                  <a:schemeClr val="bg1"/>
                </a:solidFill>
              </a:rPr>
              <a:t>. </a:t>
            </a:r>
            <a:r>
              <a:rPr lang="ko-KR" altLang="en-US" sz="2133" dirty="0">
                <a:solidFill>
                  <a:schemeClr val="bg1"/>
                </a:solidFill>
              </a:rPr>
              <a:t>콜센터</a:t>
            </a:r>
            <a:r>
              <a:rPr lang="en-US" altLang="ko-KR" sz="2133" dirty="0">
                <a:solidFill>
                  <a:schemeClr val="bg1"/>
                </a:solidFill>
              </a:rPr>
              <a:t>(1811-5998)</a:t>
            </a:r>
            <a:r>
              <a:rPr lang="ko-KR" altLang="en-US" sz="2133" dirty="0">
                <a:solidFill>
                  <a:schemeClr val="bg1"/>
                </a:solidFill>
              </a:rPr>
              <a:t>를 통해 접수하고 있으며</a:t>
            </a:r>
            <a:endParaRPr lang="en-US" altLang="ko-KR" sz="2133" dirty="0">
              <a:solidFill>
                <a:schemeClr val="bg1"/>
              </a:solidFill>
            </a:endParaRPr>
          </a:p>
          <a:p>
            <a:pPr lvl="0"/>
            <a:r>
              <a:rPr lang="ko-KR" altLang="en-US" sz="2133" dirty="0">
                <a:solidFill>
                  <a:schemeClr val="bg1"/>
                </a:solidFill>
              </a:rPr>
              <a:t>출동서비스 이용시 비용이 발생됩니다</a:t>
            </a:r>
            <a:r>
              <a:rPr lang="en-US" altLang="ko-KR" sz="2133" dirty="0">
                <a:solidFill>
                  <a:schemeClr val="bg1"/>
                </a:solidFill>
              </a:rPr>
              <a:t>. (1</a:t>
            </a:r>
            <a:r>
              <a:rPr lang="ko-KR" altLang="en-US" sz="2133" dirty="0">
                <a:solidFill>
                  <a:schemeClr val="bg1"/>
                </a:solidFill>
              </a:rPr>
              <a:t>회 출동 </a:t>
            </a:r>
            <a:r>
              <a:rPr lang="en-US" altLang="ko-KR" sz="2133" dirty="0">
                <a:solidFill>
                  <a:schemeClr val="bg1"/>
                </a:solidFill>
              </a:rPr>
              <a:t>:8</a:t>
            </a:r>
            <a:r>
              <a:rPr lang="ko-KR" altLang="en-US" sz="2133" dirty="0">
                <a:solidFill>
                  <a:schemeClr val="bg1"/>
                </a:solidFill>
              </a:rPr>
              <a:t>만원</a:t>
            </a:r>
            <a:r>
              <a:rPr lang="en-US" altLang="ko-KR" sz="2133" dirty="0">
                <a:solidFill>
                  <a:schemeClr val="bg1"/>
                </a:solidFill>
              </a:rPr>
              <a:t>, </a:t>
            </a:r>
            <a:r>
              <a:rPr lang="ko-KR" altLang="en-US" sz="2133" dirty="0">
                <a:solidFill>
                  <a:schemeClr val="bg1"/>
                </a:solidFill>
              </a:rPr>
              <a:t>재방문 </a:t>
            </a:r>
            <a:r>
              <a:rPr lang="en-US" altLang="ko-KR" sz="2133" dirty="0">
                <a:solidFill>
                  <a:schemeClr val="bg1"/>
                </a:solidFill>
              </a:rPr>
              <a:t>:4</a:t>
            </a:r>
            <a:r>
              <a:rPr lang="ko-KR" altLang="en-US" sz="2133" dirty="0">
                <a:solidFill>
                  <a:schemeClr val="bg1"/>
                </a:solidFill>
              </a:rPr>
              <a:t>만원</a:t>
            </a:r>
            <a:r>
              <a:rPr lang="en-US" altLang="ko-KR" sz="2133" dirty="0">
                <a:solidFill>
                  <a:schemeClr val="bg1"/>
                </a:solidFill>
              </a:rPr>
              <a:t>)</a:t>
            </a:r>
            <a:br>
              <a:rPr lang="en-US" altLang="ko-KR" sz="2133" dirty="0">
                <a:solidFill>
                  <a:schemeClr val="bg1"/>
                </a:solidFill>
              </a:rPr>
            </a:br>
            <a:endParaRPr lang="en-US" altLang="ko-KR" sz="2133" dirty="0">
              <a:solidFill>
                <a:schemeClr val="bg1"/>
              </a:solidFill>
            </a:endParaRPr>
          </a:p>
          <a:p>
            <a:pPr lvl="0"/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※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제품 설치장소가 특수한 위치일 경우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(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고공 등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)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서비스가 어려울 수 있습니다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499" y="3717033"/>
            <a:ext cx="9025003" cy="248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9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424" y="738665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고객지원센터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-AS </a:t>
            </a:r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센터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3360375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1"/>
          <p:cNvSpPr txBox="1"/>
          <p:nvPr/>
        </p:nvSpPr>
        <p:spPr>
          <a:xfrm>
            <a:off x="911423" y="1604798"/>
            <a:ext cx="10652520" cy="1405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>
                <a:solidFill>
                  <a:schemeClr val="bg1"/>
                </a:solidFill>
              </a:rPr>
              <a:t>하이크비전은 제품 </a:t>
            </a:r>
            <a:r>
              <a:rPr lang="en-US" altLang="ko-KR" sz="2133" dirty="0">
                <a:solidFill>
                  <a:schemeClr val="bg1"/>
                </a:solidFill>
              </a:rPr>
              <a:t>A/S</a:t>
            </a:r>
            <a:r>
              <a:rPr lang="ko-KR" altLang="en-US" sz="2133" dirty="0">
                <a:solidFill>
                  <a:schemeClr val="bg1"/>
                </a:solidFill>
              </a:rPr>
              <a:t> 품질 향상을 위해 직접 수리 범위를 확대합니다</a:t>
            </a:r>
            <a:r>
              <a:rPr lang="en-US" altLang="ko-KR" sz="2133" dirty="0">
                <a:solidFill>
                  <a:schemeClr val="bg1"/>
                </a:solidFill>
              </a:rPr>
              <a:t>.</a:t>
            </a:r>
            <a:br>
              <a:rPr lang="en-US" altLang="ko-KR" sz="2133" dirty="0">
                <a:solidFill>
                  <a:schemeClr val="bg1"/>
                </a:solidFill>
              </a:rPr>
            </a:br>
            <a:endParaRPr lang="en-US" altLang="ko-KR" sz="2133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lvl="0"/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※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하이크비전 브랜드모델에만 적용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(ODM/OEM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제품 제외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)</a:t>
            </a:r>
          </a:p>
          <a:p>
            <a:pPr lvl="0"/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※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녹화기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(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전제품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),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카메라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(2022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년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6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월 이후 씨넥스존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,KCT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판매 제품에 한하여 적용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)</a:t>
            </a:r>
            <a:endParaRPr lang="en-US" altLang="ko-KR" sz="2133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1812"/>
          <a:stretch/>
        </p:blipFill>
        <p:spPr>
          <a:xfrm>
            <a:off x="911423" y="3140968"/>
            <a:ext cx="4512503" cy="31683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4161"/>
          <a:stretch/>
        </p:blipFill>
        <p:spPr>
          <a:xfrm>
            <a:off x="6096000" y="3422962"/>
            <a:ext cx="5280587" cy="259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9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424" y="738665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카카오톡 채널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3360375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35" y="2468893"/>
            <a:ext cx="1825420" cy="3429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7968" y="2468893"/>
            <a:ext cx="1697123" cy="3429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5889" y="2468893"/>
            <a:ext cx="1708675" cy="3429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675" y="2468893"/>
            <a:ext cx="1726324" cy="3429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6402" y="2468893"/>
            <a:ext cx="1722085" cy="3432456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1104054" y="5859691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133" dirty="0" err="1"/>
              <a:t>채널홈</a:t>
            </a:r>
            <a:endParaRPr lang="ko-KR" altLang="en-US" sz="2133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9510580" y="5857131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133" dirty="0" err="1"/>
              <a:t>챗봇연결</a:t>
            </a:r>
            <a:endParaRPr lang="ko-KR" altLang="en-US" sz="2133" dirty="0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3230439" y="5857131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133"/>
              <a:t>광고</a:t>
            </a:r>
            <a:endParaRPr lang="ko-KR" altLang="en-US" sz="2133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5334478" y="5857131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67" dirty="0"/>
              <a:t>채팅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431354" y="5857131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67" dirty="0" err="1"/>
              <a:t>채팅방메뉴</a:t>
            </a:r>
            <a:endParaRPr lang="ko-KR" altLang="en-US" sz="1867" dirty="0"/>
          </a:p>
        </p:txBody>
      </p:sp>
      <p:sp>
        <p:nvSpPr>
          <p:cNvPr id="17" name="文本框 11"/>
          <p:cNvSpPr txBox="1"/>
          <p:nvPr/>
        </p:nvSpPr>
        <p:spPr>
          <a:xfrm>
            <a:off x="916088" y="1597391"/>
            <a:ext cx="10652520" cy="748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 err="1">
                <a:solidFill>
                  <a:schemeClr val="bg1"/>
                </a:solidFill>
                <a:latin typeface="+mn-ea"/>
                <a:sym typeface="+mn-ea"/>
              </a:rPr>
              <a:t>카카오톡채널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“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하이크비전코리아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”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친구 추가 후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1:1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채팅으로 고객지원센터 상담 가능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  <a:p>
            <a:pPr lvl="0"/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전화 통화 대기 없이 빠른 문의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및 답변 등의 서비스 제공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101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9" b="10341"/>
          <a:stretch/>
        </p:blipFill>
        <p:spPr>
          <a:xfrm>
            <a:off x="2972550" y="2655351"/>
            <a:ext cx="1643389" cy="324254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11424" y="738664"/>
            <a:ext cx="59183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 err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하이크비전</a:t>
            </a:r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온라인서비스센터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6144684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1"/>
          <p:cNvSpPr txBox="1"/>
          <p:nvPr/>
        </p:nvSpPr>
        <p:spPr>
          <a:xfrm>
            <a:off x="916088" y="1597391"/>
            <a:ext cx="10652520" cy="748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하이크비전코리아에서 운영하는 온라인서비스 홈페이지를 통해</a:t>
            </a:r>
            <a:endParaRPr lang="en-US" altLang="ko-KR" sz="2133" dirty="0">
              <a:solidFill>
                <a:schemeClr val="bg1"/>
              </a:solidFill>
              <a:latin typeface="+mn-ea"/>
              <a:sym typeface="+mn-ea"/>
            </a:endParaRPr>
          </a:p>
          <a:p>
            <a:pPr lvl="0"/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유저 가이드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펌웨어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홍보영상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/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비밀번호 초기화 접수 등의 서비스를 제공합니다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435" y="2660915"/>
            <a:ext cx="1643389" cy="323697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1970763" y="5811532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133" dirty="0" err="1"/>
              <a:t>모바일</a:t>
            </a:r>
            <a:endParaRPr lang="ko-KR" altLang="en-US" sz="2133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7533175" y="5811532"/>
            <a:ext cx="163218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133" dirty="0"/>
              <a:t>PC</a:t>
            </a:r>
            <a:endParaRPr lang="ko-KR" altLang="en-US" sz="2133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5893" y="2655351"/>
            <a:ext cx="6432715" cy="304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11424" y="738664"/>
            <a:ext cx="61446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하이크비전 이러닝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lang="en-US" altLang="ko-KR" sz="3200" b="1" dirty="0" smtClean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E-Learning</a:t>
            </a:r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Helvetica Now Text" panose="020B050403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11423" y="1354217"/>
            <a:ext cx="6144684" cy="0"/>
          </a:xfrm>
          <a:prstGeom prst="line">
            <a:avLst/>
          </a:prstGeom>
          <a:ln w="25400" cap="rnd">
            <a:gradFill>
              <a:gsLst>
                <a:gs pos="78000">
                  <a:srgbClr val="27AAE1"/>
                </a:gs>
                <a:gs pos="36000">
                  <a:srgbClr val="DA1571">
                    <a:alpha val="100000"/>
                  </a:srgbClr>
                </a:gs>
                <a:gs pos="5000">
                  <a:srgbClr val="DA1571">
                    <a:alpha val="0"/>
                  </a:srgbClr>
                </a:gs>
                <a:gs pos="56000">
                  <a:srgbClr val="68217A">
                    <a:alpha val="70000"/>
                  </a:srgbClr>
                </a:gs>
                <a:gs pos="100000">
                  <a:srgbClr val="7FBA00">
                    <a:alpha val="0"/>
                  </a:srgbClr>
                </a:gs>
              </a:gsLst>
              <a:lin ang="1086000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1"/>
          <p:cNvSpPr txBox="1"/>
          <p:nvPr/>
        </p:nvSpPr>
        <p:spPr>
          <a:xfrm>
            <a:off x="916088" y="1597391"/>
            <a:ext cx="10652520" cy="748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하이크비전코리아에서 운영하는 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이러닝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(E-Learning)</a:t>
            </a:r>
            <a:r>
              <a:rPr lang="ko-KR" altLang="en-US" sz="2133" dirty="0">
                <a:solidFill>
                  <a:schemeClr val="bg1"/>
                </a:solidFill>
                <a:latin typeface="+mn-ea"/>
                <a:sym typeface="+mn-ea"/>
              </a:rPr>
              <a:t>을 통해 보안 업계에 관심이 있는 분이라면 누구나 전문적인 역량을 개발할 수 있도록 지원하는 플랫폼 입니다</a:t>
            </a:r>
            <a:r>
              <a:rPr lang="en-US" altLang="ko-KR" sz="2133" dirty="0">
                <a:solidFill>
                  <a:schemeClr val="bg1"/>
                </a:solidFill>
                <a:latin typeface="+mn-ea"/>
                <a:sym typeface="+mn-ea"/>
              </a:rPr>
              <a:t>.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2079664" y="5791173"/>
            <a:ext cx="2781088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133" dirty="0"/>
              <a:t>CGSA(</a:t>
            </a:r>
            <a:r>
              <a:rPr lang="ko-KR" altLang="en-US" sz="2133" dirty="0"/>
              <a:t>일반 보안 인증</a:t>
            </a:r>
            <a:r>
              <a:rPr lang="en-US" altLang="ko-KR" sz="2133" dirty="0"/>
              <a:t>)</a:t>
            </a:r>
            <a:endParaRPr lang="ko-KR" altLang="en-US" sz="2133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7152118" y="5791173"/>
            <a:ext cx="3651391" cy="5456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133" dirty="0"/>
              <a:t>HCSA(</a:t>
            </a:r>
            <a:r>
              <a:rPr lang="ko-KR" altLang="en-US" sz="2133" dirty="0"/>
              <a:t>하이크비전 보안 인증</a:t>
            </a:r>
            <a:r>
              <a:rPr lang="en-US" altLang="ko-KR" sz="2133" dirty="0"/>
              <a:t>)</a:t>
            </a:r>
            <a:endParaRPr lang="ko-KR" altLang="en-US" sz="2133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696" y="2464245"/>
            <a:ext cx="4719024" cy="30653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122" y="2463189"/>
            <a:ext cx="4679380" cy="306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2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5" name="圆角矩形 4"/>
          <p:cNvSpPr/>
          <p:nvPr/>
        </p:nvSpPr>
        <p:spPr>
          <a:xfrm flipV="1">
            <a:off x="617985" y="1319471"/>
            <a:ext cx="10976484" cy="5096959"/>
          </a:xfrm>
          <a:prstGeom prst="roundRect">
            <a:avLst>
              <a:gd name="adj" fmla="val 2359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760" y="291975"/>
            <a:ext cx="11106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About </a:t>
            </a:r>
            <a:r>
              <a:rPr lang="en-US" altLang="zh-CN" sz="3200" dirty="0" err="1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Hikvision</a:t>
            </a:r>
            <a:r>
              <a:rPr lang="en-US" altLang="zh-CN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 korea</a:t>
            </a:r>
            <a:endParaRPr lang="en-US" altLang="zh-CN" sz="3200" dirty="0">
              <a:solidFill>
                <a:srgbClr val="01203D"/>
              </a:solidFill>
              <a:latin typeface="Gilroy" panose="00000500000000000000" pitchFamily="50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41" name="组合 165"/>
          <p:cNvGrpSpPr/>
          <p:nvPr/>
        </p:nvGrpSpPr>
        <p:grpSpPr>
          <a:xfrm>
            <a:off x="1353976" y="1535904"/>
            <a:ext cx="9409457" cy="437099"/>
            <a:chOff x="683260" y="671721"/>
            <a:chExt cx="5269865" cy="327824"/>
          </a:xfrm>
        </p:grpSpPr>
        <p:sp>
          <p:nvSpPr>
            <p:cNvPr id="42" name="矩形 166"/>
            <p:cNvSpPr/>
            <p:nvPr/>
          </p:nvSpPr>
          <p:spPr>
            <a:xfrm>
              <a:off x="683567" y="671721"/>
              <a:ext cx="5269558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/>
              <a:r>
                <a:rPr lang="ko-KR" altLang="en-US" sz="1867" b="1" dirty="0">
                  <a:solidFill>
                    <a:srgbClr val="01213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Times New Roman" panose="02020603050405020304" pitchFamily="18" charset="0"/>
                </a:rPr>
                <a:t>조직도</a:t>
              </a:r>
              <a:endParaRPr lang="en-US" altLang="zh-CN" sz="3200" b="1" dirty="0">
                <a:solidFill>
                  <a:srgbClr val="01213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167"/>
            <p:cNvCxnSpPr/>
            <p:nvPr/>
          </p:nvCxnSpPr>
          <p:spPr>
            <a:xfrm>
              <a:off x="683260" y="999545"/>
              <a:ext cx="4998343" cy="0"/>
            </a:xfrm>
            <a:prstGeom prst="line">
              <a:avLst/>
            </a:prstGeom>
            <a:ln w="25400" cap="rnd">
              <a:gradFill>
                <a:gsLst>
                  <a:gs pos="78000">
                    <a:srgbClr val="27AAE1"/>
                  </a:gs>
                  <a:gs pos="36000">
                    <a:srgbClr val="DA1571">
                      <a:alpha val="100000"/>
                    </a:srgbClr>
                  </a:gs>
                  <a:gs pos="5000">
                    <a:srgbClr val="DA1571">
                      <a:alpha val="0"/>
                    </a:srgbClr>
                  </a:gs>
                  <a:gs pos="56000">
                    <a:srgbClr val="68217A">
                      <a:alpha val="70000"/>
                    </a:srgbClr>
                  </a:gs>
                  <a:gs pos="100000">
                    <a:srgbClr val="7FBA00">
                      <a:alpha val="0"/>
                    </a:srgbClr>
                  </a:gs>
                </a:gsLst>
                <a:lin ang="1086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Elbow Connector 9"/>
          <p:cNvCxnSpPr>
            <a:endCxn id="56" idx="0"/>
          </p:cNvCxnSpPr>
          <p:nvPr/>
        </p:nvCxnSpPr>
        <p:spPr>
          <a:xfrm rot="10800000" flipV="1">
            <a:off x="2469013" y="4627058"/>
            <a:ext cx="3785833" cy="636116"/>
          </a:xfrm>
          <a:prstGeom prst="bentConnector2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8"/>
          <p:cNvCxnSpPr/>
          <p:nvPr/>
        </p:nvCxnSpPr>
        <p:spPr>
          <a:xfrm flipV="1">
            <a:off x="3832775" y="4627059"/>
            <a:ext cx="0" cy="636115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20"/>
          <p:cNvCxnSpPr>
            <a:endCxn id="49" idx="2"/>
          </p:cNvCxnSpPr>
          <p:nvPr/>
        </p:nvCxnSpPr>
        <p:spPr>
          <a:xfrm flipV="1">
            <a:off x="6096000" y="2700595"/>
            <a:ext cx="0" cy="1926463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2"/>
          <p:cNvSpPr/>
          <p:nvPr/>
        </p:nvSpPr>
        <p:spPr>
          <a:xfrm>
            <a:off x="4826000" y="2172276"/>
            <a:ext cx="2540000" cy="528320"/>
          </a:xfrm>
          <a:prstGeom prst="rect">
            <a:avLst/>
          </a:prstGeom>
          <a:solidFill>
            <a:srgbClr val="6A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600" b="1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하이크비전코리아</a:t>
            </a:r>
          </a:p>
        </p:txBody>
      </p:sp>
      <p:sp>
        <p:nvSpPr>
          <p:cNvPr id="56" name="Rectangle 38"/>
          <p:cNvSpPr/>
          <p:nvPr/>
        </p:nvSpPr>
        <p:spPr>
          <a:xfrm>
            <a:off x="1921085" y="5263175"/>
            <a:ext cx="1095851" cy="3525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SI </a:t>
            </a:r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영업</a:t>
            </a:r>
          </a:p>
        </p:txBody>
      </p:sp>
      <p:sp>
        <p:nvSpPr>
          <p:cNvPr id="62" name="Rectangle 39"/>
          <p:cNvSpPr/>
          <p:nvPr/>
        </p:nvSpPr>
        <p:spPr>
          <a:xfrm>
            <a:off x="3310653" y="5263175"/>
            <a:ext cx="1095851" cy="3525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KA </a:t>
            </a:r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영업</a:t>
            </a:r>
          </a:p>
        </p:txBody>
      </p:sp>
      <p:sp>
        <p:nvSpPr>
          <p:cNvPr id="63" name="Rectangle 41"/>
          <p:cNvSpPr/>
          <p:nvPr/>
        </p:nvSpPr>
        <p:spPr>
          <a:xfrm>
            <a:off x="7667618" y="5251821"/>
            <a:ext cx="1291788" cy="352583"/>
          </a:xfrm>
          <a:prstGeom prst="rect">
            <a:avLst/>
          </a:prstGeom>
          <a:solidFill>
            <a:srgbClr val="255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chemeClr val="bg1"/>
                </a:solidFill>
                <a:latin typeface="Calibri"/>
                <a:ea typeface="맑은 고딕" panose="020B0503020000020004" pitchFamily="50" charset="-127"/>
              </a:rPr>
              <a:t>기술팀</a:t>
            </a:r>
          </a:p>
        </p:txBody>
      </p:sp>
      <p:sp>
        <p:nvSpPr>
          <p:cNvPr id="64" name="Rectangle 42"/>
          <p:cNvSpPr/>
          <p:nvPr/>
        </p:nvSpPr>
        <p:spPr>
          <a:xfrm>
            <a:off x="3038121" y="3565898"/>
            <a:ext cx="1246371" cy="352583"/>
          </a:xfrm>
          <a:prstGeom prst="rect">
            <a:avLst/>
          </a:prstGeom>
          <a:solidFill>
            <a:srgbClr val="255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chemeClr val="bg1"/>
                </a:solidFill>
                <a:latin typeface="Calibri"/>
                <a:ea typeface="맑은 고딕" panose="020B0503020000020004" pitchFamily="50" charset="-127"/>
              </a:rPr>
              <a:t>경영지원</a:t>
            </a:r>
          </a:p>
        </p:txBody>
      </p:sp>
      <p:sp>
        <p:nvSpPr>
          <p:cNvPr id="65" name="Rectangle 43"/>
          <p:cNvSpPr/>
          <p:nvPr/>
        </p:nvSpPr>
        <p:spPr>
          <a:xfrm>
            <a:off x="6089789" y="5263174"/>
            <a:ext cx="1095851" cy="3525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지역</a:t>
            </a: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 </a:t>
            </a:r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영업</a:t>
            </a:r>
          </a:p>
        </p:txBody>
      </p:sp>
      <p:sp>
        <p:nvSpPr>
          <p:cNvPr id="66" name="Rectangle 40"/>
          <p:cNvSpPr/>
          <p:nvPr/>
        </p:nvSpPr>
        <p:spPr>
          <a:xfrm>
            <a:off x="4700221" y="5263175"/>
            <a:ext cx="1095851" cy="3525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유통</a:t>
            </a: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 </a:t>
            </a:r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영업</a:t>
            </a:r>
          </a:p>
        </p:txBody>
      </p:sp>
      <p:sp>
        <p:nvSpPr>
          <p:cNvPr id="67" name="Rectangle 30"/>
          <p:cNvSpPr/>
          <p:nvPr/>
        </p:nvSpPr>
        <p:spPr>
          <a:xfrm>
            <a:off x="7667617" y="5652226"/>
            <a:ext cx="883896" cy="584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ko-KR" altLang="en-US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기술 지원</a:t>
            </a:r>
            <a:endParaRPr lang="en-US" altLang="ko-KR" sz="1067" dirty="0">
              <a:solidFill>
                <a:srgbClr val="01213E"/>
              </a:solidFill>
              <a:latin typeface="Calibri"/>
              <a:ea typeface="맑은 고딕" panose="020B0503020000020004" pitchFamily="50" charset="-127"/>
            </a:endParaRPr>
          </a:p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en-US" altLang="ko-KR" sz="1067" dirty="0" smtClean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AS</a:t>
            </a:r>
            <a:endParaRPr lang="en-US" altLang="ko-KR" sz="1067" dirty="0">
              <a:solidFill>
                <a:srgbClr val="01213E"/>
              </a:solidFill>
              <a:latin typeface="Calibri"/>
              <a:ea typeface="맑은 고딕" panose="020B0503020000020004" pitchFamily="50" charset="-127"/>
            </a:endParaRPr>
          </a:p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CS</a:t>
            </a:r>
          </a:p>
        </p:txBody>
      </p:sp>
      <p:sp>
        <p:nvSpPr>
          <p:cNvPr id="68" name="Rectangle 71"/>
          <p:cNvSpPr/>
          <p:nvPr/>
        </p:nvSpPr>
        <p:spPr>
          <a:xfrm>
            <a:off x="9503157" y="5251821"/>
            <a:ext cx="1291788" cy="352583"/>
          </a:xfrm>
          <a:prstGeom prst="rect">
            <a:avLst/>
          </a:prstGeom>
          <a:solidFill>
            <a:srgbClr val="255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chemeClr val="bg1"/>
                </a:solidFill>
                <a:latin typeface="Calibri"/>
                <a:ea typeface="맑은 고딕" panose="020B0503020000020004" pitchFamily="50" charset="-127"/>
              </a:rPr>
              <a:t>신사업</a:t>
            </a:r>
          </a:p>
        </p:txBody>
      </p:sp>
      <p:sp>
        <p:nvSpPr>
          <p:cNvPr id="69" name="Rectangle 72"/>
          <p:cNvSpPr/>
          <p:nvPr/>
        </p:nvSpPr>
        <p:spPr>
          <a:xfrm>
            <a:off x="9503156" y="5652226"/>
            <a:ext cx="845424" cy="584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en-US" altLang="ko-KR" sz="1067" dirty="0" err="1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Hik</a:t>
            </a: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 Micro</a:t>
            </a:r>
          </a:p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en-US" altLang="ko-KR" sz="1067" dirty="0" err="1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Hik</a:t>
            </a: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 Semi</a:t>
            </a:r>
          </a:p>
          <a:p>
            <a:pPr marL="122761" indent="-122761" defTabSz="1219140">
              <a:buFont typeface="Arial" panose="020B0604020202020204" pitchFamily="34" charset="0"/>
              <a:buChar char="•"/>
            </a:pPr>
            <a:r>
              <a:rPr lang="en-US" altLang="ko-KR" sz="1067" dirty="0">
                <a:solidFill>
                  <a:srgbClr val="01213E"/>
                </a:solidFill>
                <a:latin typeface="Calibri"/>
                <a:ea typeface="맑은 고딕" panose="020B0503020000020004" pitchFamily="50" charset="-127"/>
              </a:rPr>
              <a:t>EZVIZ</a:t>
            </a:r>
          </a:p>
        </p:txBody>
      </p:sp>
      <p:cxnSp>
        <p:nvCxnSpPr>
          <p:cNvPr id="70" name="Elbow Connector 48"/>
          <p:cNvCxnSpPr>
            <a:endCxn id="68" idx="0"/>
          </p:cNvCxnSpPr>
          <p:nvPr/>
        </p:nvCxnSpPr>
        <p:spPr>
          <a:xfrm>
            <a:off x="6239461" y="4627060"/>
            <a:ext cx="3909591" cy="624761"/>
          </a:xfrm>
          <a:prstGeom prst="bentConnector2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85"/>
          <p:cNvCxnSpPr/>
          <p:nvPr/>
        </p:nvCxnSpPr>
        <p:spPr>
          <a:xfrm flipV="1">
            <a:off x="8313511" y="4627059"/>
            <a:ext cx="0" cy="636115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25"/>
          <p:cNvSpPr/>
          <p:nvPr/>
        </p:nvSpPr>
        <p:spPr>
          <a:xfrm>
            <a:off x="7474813" y="3565898"/>
            <a:ext cx="1484592" cy="352583"/>
          </a:xfrm>
          <a:prstGeom prst="rect">
            <a:avLst/>
          </a:prstGeom>
          <a:solidFill>
            <a:srgbClr val="255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chemeClr val="bg1"/>
                </a:solidFill>
                <a:latin typeface="Calibri"/>
                <a:ea typeface="맑은 고딕" panose="020B0503020000020004" pitchFamily="50" charset="-127"/>
              </a:rPr>
              <a:t>제품채널관리</a:t>
            </a:r>
          </a:p>
        </p:txBody>
      </p:sp>
      <p:sp>
        <p:nvSpPr>
          <p:cNvPr id="73" name="Rectangle 28"/>
          <p:cNvSpPr/>
          <p:nvPr/>
        </p:nvSpPr>
        <p:spPr>
          <a:xfrm>
            <a:off x="4535805" y="3565898"/>
            <a:ext cx="1246371" cy="352583"/>
          </a:xfrm>
          <a:prstGeom prst="rect">
            <a:avLst/>
          </a:prstGeom>
          <a:solidFill>
            <a:srgbClr val="255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40"/>
            <a:r>
              <a:rPr lang="ko-KR" altLang="en-US" sz="1067" dirty="0">
                <a:solidFill>
                  <a:schemeClr val="bg1"/>
                </a:solidFill>
                <a:latin typeface="Calibri"/>
                <a:ea typeface="맑은 고딕" panose="020B0503020000020004" pitchFamily="50" charset="-127"/>
              </a:rPr>
              <a:t>마케팅</a:t>
            </a:r>
          </a:p>
        </p:txBody>
      </p:sp>
      <p:cxnSp>
        <p:nvCxnSpPr>
          <p:cNvPr id="74" name="Elbow Connector 3"/>
          <p:cNvCxnSpPr>
            <a:endCxn id="64" idx="0"/>
          </p:cNvCxnSpPr>
          <p:nvPr/>
        </p:nvCxnSpPr>
        <p:spPr>
          <a:xfrm rot="10800000" flipV="1">
            <a:off x="3661307" y="3190706"/>
            <a:ext cx="3309432" cy="375191"/>
          </a:xfrm>
          <a:prstGeom prst="bentConnector2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5"/>
          <p:cNvCxnSpPr>
            <a:endCxn id="72" idx="0"/>
          </p:cNvCxnSpPr>
          <p:nvPr/>
        </p:nvCxnSpPr>
        <p:spPr>
          <a:xfrm>
            <a:off x="5892125" y="3190707"/>
            <a:ext cx="2324985" cy="375191"/>
          </a:xfrm>
          <a:prstGeom prst="bentConnector2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8"/>
          <p:cNvCxnSpPr>
            <a:stCxn id="73" idx="0"/>
          </p:cNvCxnSpPr>
          <p:nvPr/>
        </p:nvCxnSpPr>
        <p:spPr>
          <a:xfrm flipV="1">
            <a:off x="5158991" y="3190705"/>
            <a:ext cx="0" cy="375193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33"/>
          <p:cNvCxnSpPr/>
          <p:nvPr/>
        </p:nvCxnSpPr>
        <p:spPr>
          <a:xfrm flipV="1">
            <a:off x="5223692" y="4627059"/>
            <a:ext cx="0" cy="636115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35"/>
          <p:cNvCxnSpPr/>
          <p:nvPr/>
        </p:nvCxnSpPr>
        <p:spPr>
          <a:xfrm flipV="1">
            <a:off x="6593145" y="4627059"/>
            <a:ext cx="0" cy="636115"/>
          </a:xfrm>
          <a:prstGeom prst="line">
            <a:avLst/>
          </a:prstGeom>
          <a:ln w="6350">
            <a:solidFill>
              <a:srgbClr val="BCC7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25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0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92" name="圆角矩形 91"/>
          <p:cNvSpPr/>
          <p:nvPr/>
        </p:nvSpPr>
        <p:spPr>
          <a:xfrm flipV="1">
            <a:off x="605917" y="1319471"/>
            <a:ext cx="10976484" cy="5096959"/>
          </a:xfrm>
          <a:prstGeom prst="roundRect">
            <a:avLst>
              <a:gd name="adj" fmla="val 2359"/>
            </a:avLst>
          </a:prstGeom>
          <a:gradFill>
            <a:gsLst>
              <a:gs pos="22000">
                <a:srgbClr val="DDEEF8"/>
              </a:gs>
              <a:gs pos="92000">
                <a:srgbClr val="F2F8FC"/>
              </a:gs>
            </a:gsLst>
            <a:lin ang="7800000" scaled="0"/>
          </a:gradFill>
          <a:ln w="12700">
            <a:solidFill>
              <a:schemeClr val="bg1"/>
            </a:solidFill>
          </a:ln>
          <a:effectLst>
            <a:glow rad="127000">
              <a:srgbClr val="BDD0F5">
                <a:alpha val="15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5" t="1" r="4974" b="4839"/>
          <a:stretch/>
        </p:blipFill>
        <p:spPr>
          <a:xfrm>
            <a:off x="6096000" y="1319471"/>
            <a:ext cx="5486400" cy="5096959"/>
          </a:xfrm>
          <a:custGeom>
            <a:avLst/>
            <a:gdLst>
              <a:gd name="connsiteX0" fmla="*/ 0 w 4135821"/>
              <a:gd name="connsiteY0" fmla="*/ 0 h 3822719"/>
              <a:gd name="connsiteX1" fmla="*/ 4045643 w 4135821"/>
              <a:gd name="connsiteY1" fmla="*/ 0 h 3822719"/>
              <a:gd name="connsiteX2" fmla="*/ 4135821 w 4135821"/>
              <a:gd name="connsiteY2" fmla="*/ 90178 h 3822719"/>
              <a:gd name="connsiteX3" fmla="*/ 4135821 w 4135821"/>
              <a:gd name="connsiteY3" fmla="*/ 3732541 h 3822719"/>
              <a:gd name="connsiteX4" fmla="*/ 4045643 w 4135821"/>
              <a:gd name="connsiteY4" fmla="*/ 3822719 h 3822719"/>
              <a:gd name="connsiteX5" fmla="*/ 0 w 4135821"/>
              <a:gd name="connsiteY5" fmla="*/ 3822719 h 382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5821" h="3822719">
                <a:moveTo>
                  <a:pt x="0" y="0"/>
                </a:moveTo>
                <a:lnTo>
                  <a:pt x="4045643" y="0"/>
                </a:lnTo>
                <a:cubicBezTo>
                  <a:pt x="4095447" y="0"/>
                  <a:pt x="4135821" y="40374"/>
                  <a:pt x="4135821" y="90178"/>
                </a:cubicBezTo>
                <a:lnTo>
                  <a:pt x="4135821" y="3732541"/>
                </a:lnTo>
                <a:cubicBezTo>
                  <a:pt x="4135821" y="3782345"/>
                  <a:pt x="4095447" y="3822719"/>
                  <a:pt x="4045643" y="3822719"/>
                </a:cubicBezTo>
                <a:lnTo>
                  <a:pt x="0" y="3822719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579730" y="291975"/>
            <a:ext cx="1097648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en-US" altLang="zh-CN" sz="3200" dirty="0" err="1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Black" panose="00000A00000000000000" pitchFamily="50" charset="0"/>
                <a:cs typeface="+mn-ea"/>
                <a:sym typeface="+mn-lt"/>
              </a:rPr>
              <a:t>AIoT</a:t>
            </a:r>
            <a:r>
              <a:rPr lang="en-US" altLang="zh-CN" sz="3200" b="1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ko-KR" altLang="en-US" sz="28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제품 및 솔루션의 선도적인 공급 기업</a:t>
            </a:r>
            <a:endParaRPr lang="en-US" altLang="zh-CN" sz="28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3373" y="2267963"/>
            <a:ext cx="4567905" cy="70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spcAft>
                <a:spcPts val="800"/>
              </a:spcAft>
              <a:defRPr/>
            </a:pPr>
            <a:r>
              <a:rPr lang="ko-KR" altLang="en-US" sz="1333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하이크비전은</a:t>
            </a:r>
            <a:r>
              <a:rPr lang="ko-KR" altLang="en-US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 기계 인식</a:t>
            </a:r>
            <a:r>
              <a:rPr lang="en-US" altLang="ko-KR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인공 지능</a:t>
            </a:r>
            <a:r>
              <a:rPr lang="en-US" altLang="ko-KR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빅 데이터 등의 최첨단 기술을 통해 다양한 산업에 서비스를 제공하고 </a:t>
            </a:r>
            <a:r>
              <a:rPr lang="en-US" altLang="ko-KR" sz="1333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AIoT</a:t>
            </a:r>
            <a:r>
              <a:rPr lang="ko-KR" altLang="en-US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의 미래를 선도하기 위해 최선을 다하고 있습니다</a:t>
            </a:r>
            <a:r>
              <a:rPr lang="en-US" altLang="ko-KR" sz="1333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.</a:t>
            </a:r>
            <a:endParaRPr lang="en-US" altLang="zh-CN" sz="13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63543" y="3471678"/>
            <a:ext cx="3829805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포괄적인 기계 인식 기술을 통해 우리는 사람들이 주변 세계와 더 잘 연결될 수 있도록 돕는 것을 목표로 합니다</a:t>
            </a:r>
            <a:r>
              <a:rPr lang="en-US" altLang="ko-KR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.</a:t>
            </a:r>
            <a:endParaRPr lang="zh-CN" altLang="en-US" sz="1067" dirty="0">
              <a:solidFill>
                <a:srgbClr val="01203D"/>
              </a:solidFill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75597" y="4325139"/>
            <a:ext cx="3765680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다양한 지능형 제품을 통해 우리는 여러분의 손끝에 지능을 제공함으로써 다양한 요구를 식별하기 위해 노력하고 있습니다</a:t>
            </a:r>
            <a:r>
              <a:rPr lang="en-US" altLang="ko-KR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.</a:t>
            </a:r>
            <a:endParaRPr lang="zh-CN" altLang="en-US" sz="1067" dirty="0">
              <a:solidFill>
                <a:srgbClr val="01203D"/>
              </a:solidFill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75598" y="5321644"/>
            <a:ext cx="3817749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혁신적인 </a:t>
            </a:r>
            <a:r>
              <a:rPr lang="en-US" altLang="ko-KR" sz="1067" dirty="0" err="1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AIoT</a:t>
            </a:r>
            <a:r>
              <a:rPr lang="en-US" altLang="ko-KR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 </a:t>
            </a:r>
            <a:r>
              <a:rPr lang="ko-KR" altLang="en-US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애플리케이션을 통해 우리는 보다 편리하고 효율적이며 안전한 지능형 세상을 구축하여 모든 개인이 더 나은 미래를 누릴 수 있도록 지원하는 데 최선을 다하고 있습니다</a:t>
            </a:r>
            <a:r>
              <a:rPr lang="en-US" altLang="ko-KR" sz="1067" dirty="0">
                <a:solidFill>
                  <a:srgbClr val="01203D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  <a:sym typeface="+mn-lt"/>
              </a:rPr>
              <a:t>.</a:t>
            </a:r>
            <a:endParaRPr lang="zh-CN" altLang="en-US" sz="1067" dirty="0">
              <a:solidFill>
                <a:srgbClr val="01203D"/>
              </a:solidFill>
              <a:latin typeface="맑은 고딕 Semilight" panose="020B0502040204020203" pitchFamily="50" charset="-127"/>
              <a:ea typeface="맑은 고딕 Semilight" panose="020B0502040204020203" pitchFamily="50" charset="-127"/>
              <a:cs typeface="맑은 고딕 Semilight" panose="020B0502040204020203" pitchFamily="50" charset="-127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 rot="3600000">
            <a:off x="935970" y="3491981"/>
            <a:ext cx="358653" cy="366424"/>
          </a:xfrm>
          <a:prstGeom prst="ellipse">
            <a:avLst/>
          </a:prstGeom>
          <a:gradFill>
            <a:gsLst>
              <a:gs pos="0">
                <a:srgbClr val="31EDBE">
                  <a:alpha val="73000"/>
                </a:srgbClr>
              </a:gs>
              <a:gs pos="100000">
                <a:srgbClr val="09AAFA">
                  <a:alpha val="1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52" name="椭圆 51"/>
          <p:cNvSpPr/>
          <p:nvPr/>
        </p:nvSpPr>
        <p:spPr>
          <a:xfrm rot="3600000">
            <a:off x="935970" y="4472948"/>
            <a:ext cx="358653" cy="366424"/>
          </a:xfrm>
          <a:prstGeom prst="ellipse">
            <a:avLst/>
          </a:prstGeom>
          <a:gradFill>
            <a:gsLst>
              <a:gs pos="0">
                <a:srgbClr val="31EDBE">
                  <a:alpha val="73000"/>
                </a:srgbClr>
              </a:gs>
              <a:gs pos="100000">
                <a:srgbClr val="09AAFA">
                  <a:alpha val="1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grpSp>
        <p:nvGrpSpPr>
          <p:cNvPr id="54" name="Group 17"/>
          <p:cNvGrpSpPr>
            <a:grpSpLocks noChangeAspect="1"/>
          </p:cNvGrpSpPr>
          <p:nvPr/>
        </p:nvGrpSpPr>
        <p:grpSpPr bwMode="auto">
          <a:xfrm>
            <a:off x="923119" y="4337543"/>
            <a:ext cx="577373" cy="533663"/>
            <a:chOff x="1111" y="-16"/>
            <a:chExt cx="3540" cy="3272"/>
          </a:xfrm>
          <a:solidFill>
            <a:srgbClr val="5E6A8C"/>
          </a:solidFill>
          <a:effectLst>
            <a:outerShdw blurRad="50800" dist="38100" dir="2700000" algn="tl" rotWithShape="0">
              <a:schemeClr val="accent1">
                <a:lumMod val="20000"/>
                <a:lumOff val="80000"/>
                <a:alpha val="40000"/>
              </a:schemeClr>
            </a:outerShdw>
            <a:reflection blurRad="25400" stA="52000" endA="300" endPos="35000" dir="5400000" sy="-100000" algn="bl" rotWithShape="0"/>
          </a:effectLst>
        </p:grpSpPr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2102" y="542"/>
              <a:ext cx="316" cy="347"/>
            </a:xfrm>
            <a:custGeom>
              <a:avLst/>
              <a:gdLst>
                <a:gd name="T0" fmla="*/ 238 w 316"/>
                <a:gd name="T1" fmla="*/ 347 h 347"/>
                <a:gd name="T2" fmla="*/ 238 w 316"/>
                <a:gd name="T3" fmla="*/ 295 h 347"/>
                <a:gd name="T4" fmla="*/ 0 w 316"/>
                <a:gd name="T5" fmla="*/ 57 h 347"/>
                <a:gd name="T6" fmla="*/ 57 w 316"/>
                <a:gd name="T7" fmla="*/ 0 h 347"/>
                <a:gd name="T8" fmla="*/ 306 w 316"/>
                <a:gd name="T9" fmla="*/ 250 h 347"/>
                <a:gd name="T10" fmla="*/ 316 w 316"/>
                <a:gd name="T11" fmla="*/ 262 h 347"/>
                <a:gd name="T12" fmla="*/ 316 w 316"/>
                <a:gd name="T13" fmla="*/ 347 h 347"/>
                <a:gd name="T14" fmla="*/ 238 w 316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347">
                  <a:moveTo>
                    <a:pt x="238" y="347"/>
                  </a:moveTo>
                  <a:lnTo>
                    <a:pt x="238" y="295"/>
                  </a:lnTo>
                  <a:lnTo>
                    <a:pt x="0" y="57"/>
                  </a:lnTo>
                  <a:lnTo>
                    <a:pt x="57" y="0"/>
                  </a:lnTo>
                  <a:lnTo>
                    <a:pt x="306" y="250"/>
                  </a:lnTo>
                  <a:lnTo>
                    <a:pt x="316" y="262"/>
                  </a:lnTo>
                  <a:lnTo>
                    <a:pt x="316" y="347"/>
                  </a:lnTo>
                  <a:lnTo>
                    <a:pt x="238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7" name="Freeform 19"/>
            <p:cNvSpPr>
              <a:spLocks noEditPoints="1"/>
            </p:cNvSpPr>
            <p:nvPr/>
          </p:nvSpPr>
          <p:spPr bwMode="auto">
            <a:xfrm>
              <a:off x="1967" y="409"/>
              <a:ext cx="240" cy="240"/>
            </a:xfrm>
            <a:custGeom>
              <a:avLst/>
              <a:gdLst>
                <a:gd name="T0" fmla="*/ 38 w 101"/>
                <a:gd name="T1" fmla="*/ 39 h 101"/>
                <a:gd name="T2" fmla="*/ 33 w 101"/>
                <a:gd name="T3" fmla="*/ 51 h 101"/>
                <a:gd name="T4" fmla="*/ 38 w 101"/>
                <a:gd name="T5" fmla="*/ 63 h 101"/>
                <a:gd name="T6" fmla="*/ 50 w 101"/>
                <a:gd name="T7" fmla="*/ 68 h 101"/>
                <a:gd name="T8" fmla="*/ 62 w 101"/>
                <a:gd name="T9" fmla="*/ 63 h 101"/>
                <a:gd name="T10" fmla="*/ 67 w 101"/>
                <a:gd name="T11" fmla="*/ 51 h 101"/>
                <a:gd name="T12" fmla="*/ 62 w 101"/>
                <a:gd name="T13" fmla="*/ 39 h 101"/>
                <a:gd name="T14" fmla="*/ 50 w 101"/>
                <a:gd name="T15" fmla="*/ 34 h 101"/>
                <a:gd name="T16" fmla="*/ 38 w 101"/>
                <a:gd name="T17" fmla="*/ 39 h 101"/>
                <a:gd name="T18" fmla="*/ 0 w 101"/>
                <a:gd name="T19" fmla="*/ 51 h 101"/>
                <a:gd name="T20" fmla="*/ 14 w 101"/>
                <a:gd name="T21" fmla="*/ 15 h 101"/>
                <a:gd name="T22" fmla="*/ 50 w 101"/>
                <a:gd name="T23" fmla="*/ 0 h 101"/>
                <a:gd name="T24" fmla="*/ 86 w 101"/>
                <a:gd name="T25" fmla="*/ 15 h 101"/>
                <a:gd name="T26" fmla="*/ 101 w 101"/>
                <a:gd name="T27" fmla="*/ 51 h 101"/>
                <a:gd name="T28" fmla="*/ 86 w 101"/>
                <a:gd name="T29" fmla="*/ 87 h 101"/>
                <a:gd name="T30" fmla="*/ 50 w 101"/>
                <a:gd name="T31" fmla="*/ 101 h 101"/>
                <a:gd name="T32" fmla="*/ 14 w 101"/>
                <a:gd name="T33" fmla="*/ 87 h 101"/>
                <a:gd name="T34" fmla="*/ 0 w 101"/>
                <a:gd name="T35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1">
                  <a:moveTo>
                    <a:pt x="38" y="39"/>
                  </a:moveTo>
                  <a:cubicBezTo>
                    <a:pt x="35" y="42"/>
                    <a:pt x="33" y="46"/>
                    <a:pt x="33" y="51"/>
                  </a:cubicBezTo>
                  <a:cubicBezTo>
                    <a:pt x="33" y="55"/>
                    <a:pt x="35" y="60"/>
                    <a:pt x="38" y="63"/>
                  </a:cubicBezTo>
                  <a:cubicBezTo>
                    <a:pt x="41" y="66"/>
                    <a:pt x="45" y="68"/>
                    <a:pt x="50" y="68"/>
                  </a:cubicBezTo>
                  <a:cubicBezTo>
                    <a:pt x="55" y="68"/>
                    <a:pt x="59" y="66"/>
                    <a:pt x="62" y="63"/>
                  </a:cubicBezTo>
                  <a:cubicBezTo>
                    <a:pt x="65" y="60"/>
                    <a:pt x="67" y="55"/>
                    <a:pt x="67" y="51"/>
                  </a:cubicBezTo>
                  <a:cubicBezTo>
                    <a:pt x="67" y="46"/>
                    <a:pt x="65" y="42"/>
                    <a:pt x="62" y="39"/>
                  </a:cubicBezTo>
                  <a:cubicBezTo>
                    <a:pt x="59" y="36"/>
                    <a:pt x="55" y="34"/>
                    <a:pt x="50" y="34"/>
                  </a:cubicBezTo>
                  <a:cubicBezTo>
                    <a:pt x="45" y="34"/>
                    <a:pt x="41" y="36"/>
                    <a:pt x="38" y="39"/>
                  </a:cubicBezTo>
                  <a:close/>
                  <a:moveTo>
                    <a:pt x="0" y="51"/>
                  </a:moveTo>
                  <a:cubicBezTo>
                    <a:pt x="0" y="37"/>
                    <a:pt x="5" y="24"/>
                    <a:pt x="14" y="15"/>
                  </a:cubicBezTo>
                  <a:cubicBezTo>
                    <a:pt x="23" y="6"/>
                    <a:pt x="36" y="0"/>
                    <a:pt x="50" y="0"/>
                  </a:cubicBezTo>
                  <a:cubicBezTo>
                    <a:pt x="64" y="0"/>
                    <a:pt x="77" y="6"/>
                    <a:pt x="86" y="15"/>
                  </a:cubicBezTo>
                  <a:cubicBezTo>
                    <a:pt x="95" y="24"/>
                    <a:pt x="101" y="37"/>
                    <a:pt x="101" y="51"/>
                  </a:cubicBezTo>
                  <a:cubicBezTo>
                    <a:pt x="101" y="65"/>
                    <a:pt x="95" y="77"/>
                    <a:pt x="86" y="87"/>
                  </a:cubicBezTo>
                  <a:cubicBezTo>
                    <a:pt x="77" y="96"/>
                    <a:pt x="64" y="101"/>
                    <a:pt x="50" y="101"/>
                  </a:cubicBezTo>
                  <a:cubicBezTo>
                    <a:pt x="36" y="101"/>
                    <a:pt x="23" y="96"/>
                    <a:pt x="14" y="87"/>
                  </a:cubicBezTo>
                  <a:cubicBezTo>
                    <a:pt x="5" y="77"/>
                    <a:pt x="0" y="65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8" name="Freeform 20"/>
            <p:cNvSpPr>
              <a:spLocks noEditPoints="1"/>
            </p:cNvSpPr>
            <p:nvPr/>
          </p:nvSpPr>
          <p:spPr bwMode="auto">
            <a:xfrm>
              <a:off x="2306" y="-16"/>
              <a:ext cx="240" cy="242"/>
            </a:xfrm>
            <a:custGeom>
              <a:avLst/>
              <a:gdLst>
                <a:gd name="T0" fmla="*/ 39 w 101"/>
                <a:gd name="T1" fmla="*/ 39 h 102"/>
                <a:gd name="T2" fmla="*/ 34 w 101"/>
                <a:gd name="T3" fmla="*/ 51 h 102"/>
                <a:gd name="T4" fmla="*/ 39 w 101"/>
                <a:gd name="T5" fmla="*/ 63 h 102"/>
                <a:gd name="T6" fmla="*/ 51 w 101"/>
                <a:gd name="T7" fmla="*/ 68 h 102"/>
                <a:gd name="T8" fmla="*/ 62 w 101"/>
                <a:gd name="T9" fmla="*/ 63 h 102"/>
                <a:gd name="T10" fmla="*/ 67 w 101"/>
                <a:gd name="T11" fmla="*/ 51 h 102"/>
                <a:gd name="T12" fmla="*/ 62 w 101"/>
                <a:gd name="T13" fmla="*/ 39 h 102"/>
                <a:gd name="T14" fmla="*/ 51 w 101"/>
                <a:gd name="T15" fmla="*/ 34 h 102"/>
                <a:gd name="T16" fmla="*/ 39 w 101"/>
                <a:gd name="T17" fmla="*/ 39 h 102"/>
                <a:gd name="T18" fmla="*/ 0 w 101"/>
                <a:gd name="T19" fmla="*/ 51 h 102"/>
                <a:gd name="T20" fmla="*/ 15 w 101"/>
                <a:gd name="T21" fmla="*/ 15 h 102"/>
                <a:gd name="T22" fmla="*/ 51 w 101"/>
                <a:gd name="T23" fmla="*/ 0 h 102"/>
                <a:gd name="T24" fmla="*/ 86 w 101"/>
                <a:gd name="T25" fmla="*/ 15 h 102"/>
                <a:gd name="T26" fmla="*/ 101 w 101"/>
                <a:gd name="T27" fmla="*/ 51 h 102"/>
                <a:gd name="T28" fmla="*/ 86 w 101"/>
                <a:gd name="T29" fmla="*/ 87 h 102"/>
                <a:gd name="T30" fmla="*/ 51 w 101"/>
                <a:gd name="T31" fmla="*/ 102 h 102"/>
                <a:gd name="T32" fmla="*/ 15 w 101"/>
                <a:gd name="T33" fmla="*/ 87 h 102"/>
                <a:gd name="T34" fmla="*/ 0 w 101"/>
                <a:gd name="T35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2">
                  <a:moveTo>
                    <a:pt x="39" y="39"/>
                  </a:moveTo>
                  <a:cubicBezTo>
                    <a:pt x="36" y="42"/>
                    <a:pt x="34" y="46"/>
                    <a:pt x="34" y="51"/>
                  </a:cubicBezTo>
                  <a:cubicBezTo>
                    <a:pt x="34" y="56"/>
                    <a:pt x="36" y="60"/>
                    <a:pt x="39" y="63"/>
                  </a:cubicBezTo>
                  <a:cubicBezTo>
                    <a:pt x="42" y="66"/>
                    <a:pt x="46" y="68"/>
                    <a:pt x="51" y="68"/>
                  </a:cubicBezTo>
                  <a:cubicBezTo>
                    <a:pt x="55" y="68"/>
                    <a:pt x="60" y="66"/>
                    <a:pt x="62" y="63"/>
                  </a:cubicBezTo>
                  <a:cubicBezTo>
                    <a:pt x="66" y="60"/>
                    <a:pt x="67" y="56"/>
                    <a:pt x="67" y="51"/>
                  </a:cubicBezTo>
                  <a:cubicBezTo>
                    <a:pt x="67" y="46"/>
                    <a:pt x="66" y="42"/>
                    <a:pt x="62" y="39"/>
                  </a:cubicBezTo>
                  <a:cubicBezTo>
                    <a:pt x="60" y="36"/>
                    <a:pt x="55" y="34"/>
                    <a:pt x="51" y="34"/>
                  </a:cubicBezTo>
                  <a:cubicBezTo>
                    <a:pt x="46" y="34"/>
                    <a:pt x="42" y="36"/>
                    <a:pt x="39" y="39"/>
                  </a:cubicBezTo>
                  <a:close/>
                  <a:moveTo>
                    <a:pt x="0" y="51"/>
                  </a:moveTo>
                  <a:cubicBezTo>
                    <a:pt x="0" y="37"/>
                    <a:pt x="6" y="24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64" y="0"/>
                    <a:pt x="77" y="6"/>
                    <a:pt x="86" y="15"/>
                  </a:cubicBezTo>
                  <a:cubicBezTo>
                    <a:pt x="95" y="24"/>
                    <a:pt x="101" y="37"/>
                    <a:pt x="101" y="51"/>
                  </a:cubicBezTo>
                  <a:cubicBezTo>
                    <a:pt x="101" y="65"/>
                    <a:pt x="95" y="78"/>
                    <a:pt x="86" y="87"/>
                  </a:cubicBezTo>
                  <a:cubicBezTo>
                    <a:pt x="77" y="96"/>
                    <a:pt x="64" y="102"/>
                    <a:pt x="51" y="102"/>
                  </a:cubicBezTo>
                  <a:cubicBezTo>
                    <a:pt x="37" y="102"/>
                    <a:pt x="24" y="96"/>
                    <a:pt x="15" y="87"/>
                  </a:cubicBezTo>
                  <a:cubicBezTo>
                    <a:pt x="6" y="78"/>
                    <a:pt x="0" y="65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2389" y="157"/>
              <a:ext cx="392" cy="732"/>
            </a:xfrm>
            <a:custGeom>
              <a:avLst/>
              <a:gdLst>
                <a:gd name="T0" fmla="*/ 314 w 392"/>
                <a:gd name="T1" fmla="*/ 732 h 732"/>
                <a:gd name="T2" fmla="*/ 314 w 392"/>
                <a:gd name="T3" fmla="*/ 635 h 732"/>
                <a:gd name="T4" fmla="*/ 12 w 392"/>
                <a:gd name="T5" fmla="*/ 333 h 732"/>
                <a:gd name="T6" fmla="*/ 0 w 392"/>
                <a:gd name="T7" fmla="*/ 321 h 732"/>
                <a:gd name="T8" fmla="*/ 0 w 392"/>
                <a:gd name="T9" fmla="*/ 305 h 732"/>
                <a:gd name="T10" fmla="*/ 0 w 392"/>
                <a:gd name="T11" fmla="*/ 0 h 732"/>
                <a:gd name="T12" fmla="*/ 81 w 392"/>
                <a:gd name="T13" fmla="*/ 0 h 732"/>
                <a:gd name="T14" fmla="*/ 81 w 392"/>
                <a:gd name="T15" fmla="*/ 288 h 732"/>
                <a:gd name="T16" fmla="*/ 383 w 392"/>
                <a:gd name="T17" fmla="*/ 590 h 732"/>
                <a:gd name="T18" fmla="*/ 392 w 392"/>
                <a:gd name="T19" fmla="*/ 602 h 732"/>
                <a:gd name="T20" fmla="*/ 392 w 392"/>
                <a:gd name="T21" fmla="*/ 618 h 732"/>
                <a:gd name="T22" fmla="*/ 392 w 392"/>
                <a:gd name="T23" fmla="*/ 732 h 732"/>
                <a:gd name="T24" fmla="*/ 314 w 392"/>
                <a:gd name="T25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732">
                  <a:moveTo>
                    <a:pt x="314" y="732"/>
                  </a:moveTo>
                  <a:lnTo>
                    <a:pt x="314" y="635"/>
                  </a:lnTo>
                  <a:lnTo>
                    <a:pt x="12" y="333"/>
                  </a:lnTo>
                  <a:lnTo>
                    <a:pt x="0" y="321"/>
                  </a:lnTo>
                  <a:lnTo>
                    <a:pt x="0" y="305"/>
                  </a:lnTo>
                  <a:lnTo>
                    <a:pt x="0" y="0"/>
                  </a:lnTo>
                  <a:lnTo>
                    <a:pt x="81" y="0"/>
                  </a:lnTo>
                  <a:lnTo>
                    <a:pt x="81" y="288"/>
                  </a:lnTo>
                  <a:lnTo>
                    <a:pt x="383" y="590"/>
                  </a:lnTo>
                  <a:lnTo>
                    <a:pt x="392" y="602"/>
                  </a:lnTo>
                  <a:lnTo>
                    <a:pt x="392" y="618"/>
                  </a:lnTo>
                  <a:lnTo>
                    <a:pt x="392" y="732"/>
                  </a:lnTo>
                  <a:lnTo>
                    <a:pt x="314" y="7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2340" y="823"/>
              <a:ext cx="78" cy="123"/>
            </a:xfrm>
            <a:custGeom>
              <a:avLst/>
              <a:gdLst>
                <a:gd name="T0" fmla="*/ 0 w 33"/>
                <a:gd name="T1" fmla="*/ 35 h 52"/>
                <a:gd name="T2" fmla="*/ 0 w 33"/>
                <a:gd name="T3" fmla="*/ 17 h 52"/>
                <a:gd name="T4" fmla="*/ 17 w 33"/>
                <a:gd name="T5" fmla="*/ 0 h 52"/>
                <a:gd name="T6" fmla="*/ 17 w 33"/>
                <a:gd name="T7" fmla="*/ 0 h 52"/>
                <a:gd name="T8" fmla="*/ 33 w 33"/>
                <a:gd name="T9" fmla="*/ 17 h 52"/>
                <a:gd name="T10" fmla="*/ 33 w 33"/>
                <a:gd name="T11" fmla="*/ 35 h 52"/>
                <a:gd name="T12" fmla="*/ 17 w 33"/>
                <a:gd name="T13" fmla="*/ 52 h 52"/>
                <a:gd name="T14" fmla="*/ 17 w 33"/>
                <a:gd name="T15" fmla="*/ 52 h 52"/>
                <a:gd name="T16" fmla="*/ 0 w 33"/>
                <a:gd name="T17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0" y="3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45"/>
                    <a:pt x="26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7" y="52"/>
                    <a:pt x="0" y="45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1" name="Freeform 23"/>
            <p:cNvSpPr>
              <a:spLocks/>
            </p:cNvSpPr>
            <p:nvPr/>
          </p:nvSpPr>
          <p:spPr bwMode="auto">
            <a:xfrm>
              <a:off x="2703" y="823"/>
              <a:ext cx="78" cy="123"/>
            </a:xfrm>
            <a:custGeom>
              <a:avLst/>
              <a:gdLst>
                <a:gd name="T0" fmla="*/ 0 w 33"/>
                <a:gd name="T1" fmla="*/ 35 h 52"/>
                <a:gd name="T2" fmla="*/ 0 w 33"/>
                <a:gd name="T3" fmla="*/ 17 h 52"/>
                <a:gd name="T4" fmla="*/ 17 w 33"/>
                <a:gd name="T5" fmla="*/ 0 h 52"/>
                <a:gd name="T6" fmla="*/ 17 w 33"/>
                <a:gd name="T7" fmla="*/ 0 h 52"/>
                <a:gd name="T8" fmla="*/ 33 w 33"/>
                <a:gd name="T9" fmla="*/ 17 h 52"/>
                <a:gd name="T10" fmla="*/ 33 w 33"/>
                <a:gd name="T11" fmla="*/ 35 h 52"/>
                <a:gd name="T12" fmla="*/ 17 w 33"/>
                <a:gd name="T13" fmla="*/ 52 h 52"/>
                <a:gd name="T14" fmla="*/ 17 w 33"/>
                <a:gd name="T15" fmla="*/ 52 h 52"/>
                <a:gd name="T16" fmla="*/ 0 w 33"/>
                <a:gd name="T17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0" y="3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45"/>
                    <a:pt x="26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7" y="52"/>
                    <a:pt x="0" y="45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3344" y="542"/>
              <a:ext cx="316" cy="347"/>
            </a:xfrm>
            <a:custGeom>
              <a:avLst/>
              <a:gdLst>
                <a:gd name="T0" fmla="*/ 79 w 316"/>
                <a:gd name="T1" fmla="*/ 347 h 347"/>
                <a:gd name="T2" fmla="*/ 79 w 316"/>
                <a:gd name="T3" fmla="*/ 295 h 347"/>
                <a:gd name="T4" fmla="*/ 316 w 316"/>
                <a:gd name="T5" fmla="*/ 57 h 347"/>
                <a:gd name="T6" fmla="*/ 259 w 316"/>
                <a:gd name="T7" fmla="*/ 0 h 347"/>
                <a:gd name="T8" fmla="*/ 12 w 316"/>
                <a:gd name="T9" fmla="*/ 250 h 347"/>
                <a:gd name="T10" fmla="*/ 0 w 316"/>
                <a:gd name="T11" fmla="*/ 262 h 347"/>
                <a:gd name="T12" fmla="*/ 0 w 316"/>
                <a:gd name="T13" fmla="*/ 347 h 347"/>
                <a:gd name="T14" fmla="*/ 79 w 316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347">
                  <a:moveTo>
                    <a:pt x="79" y="347"/>
                  </a:moveTo>
                  <a:lnTo>
                    <a:pt x="79" y="295"/>
                  </a:lnTo>
                  <a:lnTo>
                    <a:pt x="316" y="57"/>
                  </a:lnTo>
                  <a:lnTo>
                    <a:pt x="259" y="0"/>
                  </a:lnTo>
                  <a:lnTo>
                    <a:pt x="12" y="250"/>
                  </a:lnTo>
                  <a:lnTo>
                    <a:pt x="0" y="262"/>
                  </a:lnTo>
                  <a:lnTo>
                    <a:pt x="0" y="347"/>
                  </a:lnTo>
                  <a:lnTo>
                    <a:pt x="79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3" name="Freeform 25"/>
            <p:cNvSpPr>
              <a:spLocks noEditPoints="1"/>
            </p:cNvSpPr>
            <p:nvPr/>
          </p:nvSpPr>
          <p:spPr bwMode="auto">
            <a:xfrm>
              <a:off x="3558" y="409"/>
              <a:ext cx="240" cy="240"/>
            </a:xfrm>
            <a:custGeom>
              <a:avLst/>
              <a:gdLst>
                <a:gd name="T0" fmla="*/ 62 w 101"/>
                <a:gd name="T1" fmla="*/ 39 h 101"/>
                <a:gd name="T2" fmla="*/ 67 w 101"/>
                <a:gd name="T3" fmla="*/ 51 h 101"/>
                <a:gd name="T4" fmla="*/ 62 w 101"/>
                <a:gd name="T5" fmla="*/ 63 h 101"/>
                <a:gd name="T6" fmla="*/ 50 w 101"/>
                <a:gd name="T7" fmla="*/ 68 h 101"/>
                <a:gd name="T8" fmla="*/ 38 w 101"/>
                <a:gd name="T9" fmla="*/ 63 h 101"/>
                <a:gd name="T10" fmla="*/ 33 w 101"/>
                <a:gd name="T11" fmla="*/ 51 h 101"/>
                <a:gd name="T12" fmla="*/ 38 w 101"/>
                <a:gd name="T13" fmla="*/ 39 h 101"/>
                <a:gd name="T14" fmla="*/ 50 w 101"/>
                <a:gd name="T15" fmla="*/ 34 h 101"/>
                <a:gd name="T16" fmla="*/ 62 w 101"/>
                <a:gd name="T17" fmla="*/ 39 h 101"/>
                <a:gd name="T18" fmla="*/ 101 w 101"/>
                <a:gd name="T19" fmla="*/ 51 h 101"/>
                <a:gd name="T20" fmla="*/ 86 w 101"/>
                <a:gd name="T21" fmla="*/ 15 h 101"/>
                <a:gd name="T22" fmla="*/ 50 w 101"/>
                <a:gd name="T23" fmla="*/ 0 h 101"/>
                <a:gd name="T24" fmla="*/ 14 w 101"/>
                <a:gd name="T25" fmla="*/ 15 h 101"/>
                <a:gd name="T26" fmla="*/ 0 w 101"/>
                <a:gd name="T27" fmla="*/ 51 h 101"/>
                <a:gd name="T28" fmla="*/ 14 w 101"/>
                <a:gd name="T29" fmla="*/ 87 h 101"/>
                <a:gd name="T30" fmla="*/ 50 w 101"/>
                <a:gd name="T31" fmla="*/ 101 h 101"/>
                <a:gd name="T32" fmla="*/ 86 w 101"/>
                <a:gd name="T33" fmla="*/ 87 h 101"/>
                <a:gd name="T34" fmla="*/ 101 w 101"/>
                <a:gd name="T35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1">
                  <a:moveTo>
                    <a:pt x="62" y="39"/>
                  </a:moveTo>
                  <a:cubicBezTo>
                    <a:pt x="65" y="42"/>
                    <a:pt x="67" y="46"/>
                    <a:pt x="67" y="51"/>
                  </a:cubicBezTo>
                  <a:cubicBezTo>
                    <a:pt x="67" y="55"/>
                    <a:pt x="65" y="60"/>
                    <a:pt x="62" y="63"/>
                  </a:cubicBezTo>
                  <a:cubicBezTo>
                    <a:pt x="59" y="66"/>
                    <a:pt x="55" y="68"/>
                    <a:pt x="50" y="68"/>
                  </a:cubicBezTo>
                  <a:cubicBezTo>
                    <a:pt x="45" y="68"/>
                    <a:pt x="41" y="66"/>
                    <a:pt x="38" y="63"/>
                  </a:cubicBezTo>
                  <a:cubicBezTo>
                    <a:pt x="35" y="60"/>
                    <a:pt x="33" y="55"/>
                    <a:pt x="33" y="51"/>
                  </a:cubicBezTo>
                  <a:cubicBezTo>
                    <a:pt x="33" y="46"/>
                    <a:pt x="35" y="42"/>
                    <a:pt x="38" y="39"/>
                  </a:cubicBezTo>
                  <a:cubicBezTo>
                    <a:pt x="41" y="36"/>
                    <a:pt x="45" y="34"/>
                    <a:pt x="50" y="34"/>
                  </a:cubicBezTo>
                  <a:cubicBezTo>
                    <a:pt x="55" y="34"/>
                    <a:pt x="59" y="36"/>
                    <a:pt x="62" y="39"/>
                  </a:cubicBezTo>
                  <a:close/>
                  <a:moveTo>
                    <a:pt x="101" y="51"/>
                  </a:moveTo>
                  <a:cubicBezTo>
                    <a:pt x="101" y="37"/>
                    <a:pt x="95" y="24"/>
                    <a:pt x="86" y="15"/>
                  </a:cubicBezTo>
                  <a:cubicBezTo>
                    <a:pt x="77" y="6"/>
                    <a:pt x="64" y="0"/>
                    <a:pt x="50" y="0"/>
                  </a:cubicBezTo>
                  <a:cubicBezTo>
                    <a:pt x="36" y="0"/>
                    <a:pt x="23" y="6"/>
                    <a:pt x="14" y="15"/>
                  </a:cubicBezTo>
                  <a:cubicBezTo>
                    <a:pt x="5" y="24"/>
                    <a:pt x="0" y="37"/>
                    <a:pt x="0" y="51"/>
                  </a:cubicBezTo>
                  <a:cubicBezTo>
                    <a:pt x="0" y="65"/>
                    <a:pt x="5" y="77"/>
                    <a:pt x="14" y="87"/>
                  </a:cubicBezTo>
                  <a:cubicBezTo>
                    <a:pt x="23" y="96"/>
                    <a:pt x="36" y="101"/>
                    <a:pt x="50" y="101"/>
                  </a:cubicBezTo>
                  <a:cubicBezTo>
                    <a:pt x="64" y="101"/>
                    <a:pt x="77" y="96"/>
                    <a:pt x="86" y="87"/>
                  </a:cubicBezTo>
                  <a:cubicBezTo>
                    <a:pt x="95" y="77"/>
                    <a:pt x="101" y="65"/>
                    <a:pt x="10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3216" y="-16"/>
              <a:ext cx="240" cy="242"/>
            </a:xfrm>
            <a:custGeom>
              <a:avLst/>
              <a:gdLst>
                <a:gd name="T0" fmla="*/ 62 w 101"/>
                <a:gd name="T1" fmla="*/ 39 h 102"/>
                <a:gd name="T2" fmla="*/ 67 w 101"/>
                <a:gd name="T3" fmla="*/ 51 h 102"/>
                <a:gd name="T4" fmla="*/ 62 w 101"/>
                <a:gd name="T5" fmla="*/ 63 h 102"/>
                <a:gd name="T6" fmla="*/ 51 w 101"/>
                <a:gd name="T7" fmla="*/ 68 h 102"/>
                <a:gd name="T8" fmla="*/ 39 w 101"/>
                <a:gd name="T9" fmla="*/ 63 h 102"/>
                <a:gd name="T10" fmla="*/ 34 w 101"/>
                <a:gd name="T11" fmla="*/ 51 h 102"/>
                <a:gd name="T12" fmla="*/ 39 w 101"/>
                <a:gd name="T13" fmla="*/ 39 h 102"/>
                <a:gd name="T14" fmla="*/ 51 w 101"/>
                <a:gd name="T15" fmla="*/ 34 h 102"/>
                <a:gd name="T16" fmla="*/ 62 w 101"/>
                <a:gd name="T17" fmla="*/ 39 h 102"/>
                <a:gd name="T18" fmla="*/ 101 w 101"/>
                <a:gd name="T19" fmla="*/ 51 h 102"/>
                <a:gd name="T20" fmla="*/ 86 w 101"/>
                <a:gd name="T21" fmla="*/ 15 h 102"/>
                <a:gd name="T22" fmla="*/ 51 w 101"/>
                <a:gd name="T23" fmla="*/ 0 h 102"/>
                <a:gd name="T24" fmla="*/ 15 w 101"/>
                <a:gd name="T25" fmla="*/ 15 h 102"/>
                <a:gd name="T26" fmla="*/ 0 w 101"/>
                <a:gd name="T27" fmla="*/ 51 h 102"/>
                <a:gd name="T28" fmla="*/ 15 w 101"/>
                <a:gd name="T29" fmla="*/ 87 h 102"/>
                <a:gd name="T30" fmla="*/ 51 w 101"/>
                <a:gd name="T31" fmla="*/ 102 h 102"/>
                <a:gd name="T32" fmla="*/ 86 w 101"/>
                <a:gd name="T33" fmla="*/ 87 h 102"/>
                <a:gd name="T34" fmla="*/ 101 w 101"/>
                <a:gd name="T35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2">
                  <a:moveTo>
                    <a:pt x="62" y="39"/>
                  </a:moveTo>
                  <a:cubicBezTo>
                    <a:pt x="66" y="42"/>
                    <a:pt x="67" y="46"/>
                    <a:pt x="67" y="51"/>
                  </a:cubicBezTo>
                  <a:cubicBezTo>
                    <a:pt x="67" y="56"/>
                    <a:pt x="66" y="60"/>
                    <a:pt x="62" y="63"/>
                  </a:cubicBezTo>
                  <a:cubicBezTo>
                    <a:pt x="60" y="66"/>
                    <a:pt x="55" y="68"/>
                    <a:pt x="51" y="68"/>
                  </a:cubicBezTo>
                  <a:cubicBezTo>
                    <a:pt x="46" y="68"/>
                    <a:pt x="42" y="66"/>
                    <a:pt x="39" y="63"/>
                  </a:cubicBezTo>
                  <a:cubicBezTo>
                    <a:pt x="36" y="60"/>
                    <a:pt x="34" y="56"/>
                    <a:pt x="34" y="51"/>
                  </a:cubicBezTo>
                  <a:cubicBezTo>
                    <a:pt x="34" y="46"/>
                    <a:pt x="36" y="42"/>
                    <a:pt x="39" y="39"/>
                  </a:cubicBezTo>
                  <a:cubicBezTo>
                    <a:pt x="42" y="36"/>
                    <a:pt x="46" y="34"/>
                    <a:pt x="51" y="34"/>
                  </a:cubicBezTo>
                  <a:cubicBezTo>
                    <a:pt x="55" y="34"/>
                    <a:pt x="60" y="36"/>
                    <a:pt x="62" y="39"/>
                  </a:cubicBezTo>
                  <a:close/>
                  <a:moveTo>
                    <a:pt x="101" y="51"/>
                  </a:moveTo>
                  <a:cubicBezTo>
                    <a:pt x="101" y="37"/>
                    <a:pt x="96" y="24"/>
                    <a:pt x="86" y="15"/>
                  </a:cubicBezTo>
                  <a:cubicBezTo>
                    <a:pt x="77" y="6"/>
                    <a:pt x="65" y="0"/>
                    <a:pt x="51" y="0"/>
                  </a:cubicBezTo>
                  <a:cubicBezTo>
                    <a:pt x="37" y="0"/>
                    <a:pt x="24" y="6"/>
                    <a:pt x="15" y="15"/>
                  </a:cubicBezTo>
                  <a:cubicBezTo>
                    <a:pt x="6" y="24"/>
                    <a:pt x="0" y="37"/>
                    <a:pt x="0" y="51"/>
                  </a:cubicBezTo>
                  <a:cubicBezTo>
                    <a:pt x="0" y="65"/>
                    <a:pt x="6" y="78"/>
                    <a:pt x="15" y="87"/>
                  </a:cubicBezTo>
                  <a:cubicBezTo>
                    <a:pt x="24" y="96"/>
                    <a:pt x="37" y="102"/>
                    <a:pt x="51" y="102"/>
                  </a:cubicBezTo>
                  <a:cubicBezTo>
                    <a:pt x="65" y="102"/>
                    <a:pt x="77" y="96"/>
                    <a:pt x="86" y="87"/>
                  </a:cubicBezTo>
                  <a:cubicBezTo>
                    <a:pt x="96" y="78"/>
                    <a:pt x="101" y="65"/>
                    <a:pt x="10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2981" y="157"/>
              <a:ext cx="392" cy="732"/>
            </a:xfrm>
            <a:custGeom>
              <a:avLst/>
              <a:gdLst>
                <a:gd name="T0" fmla="*/ 78 w 392"/>
                <a:gd name="T1" fmla="*/ 732 h 732"/>
                <a:gd name="T2" fmla="*/ 78 w 392"/>
                <a:gd name="T3" fmla="*/ 635 h 732"/>
                <a:gd name="T4" fmla="*/ 380 w 392"/>
                <a:gd name="T5" fmla="*/ 333 h 732"/>
                <a:gd name="T6" fmla="*/ 392 w 392"/>
                <a:gd name="T7" fmla="*/ 321 h 732"/>
                <a:gd name="T8" fmla="*/ 392 w 392"/>
                <a:gd name="T9" fmla="*/ 305 h 732"/>
                <a:gd name="T10" fmla="*/ 392 w 392"/>
                <a:gd name="T11" fmla="*/ 0 h 732"/>
                <a:gd name="T12" fmla="*/ 311 w 392"/>
                <a:gd name="T13" fmla="*/ 0 h 732"/>
                <a:gd name="T14" fmla="*/ 311 w 392"/>
                <a:gd name="T15" fmla="*/ 288 h 732"/>
                <a:gd name="T16" fmla="*/ 12 w 392"/>
                <a:gd name="T17" fmla="*/ 590 h 732"/>
                <a:gd name="T18" fmla="*/ 0 w 392"/>
                <a:gd name="T19" fmla="*/ 602 h 732"/>
                <a:gd name="T20" fmla="*/ 0 w 392"/>
                <a:gd name="T21" fmla="*/ 618 h 732"/>
                <a:gd name="T22" fmla="*/ 0 w 392"/>
                <a:gd name="T23" fmla="*/ 732 h 732"/>
                <a:gd name="T24" fmla="*/ 78 w 392"/>
                <a:gd name="T25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732">
                  <a:moveTo>
                    <a:pt x="78" y="732"/>
                  </a:moveTo>
                  <a:lnTo>
                    <a:pt x="78" y="635"/>
                  </a:lnTo>
                  <a:lnTo>
                    <a:pt x="380" y="333"/>
                  </a:lnTo>
                  <a:lnTo>
                    <a:pt x="392" y="321"/>
                  </a:lnTo>
                  <a:lnTo>
                    <a:pt x="392" y="305"/>
                  </a:lnTo>
                  <a:lnTo>
                    <a:pt x="392" y="0"/>
                  </a:lnTo>
                  <a:lnTo>
                    <a:pt x="311" y="0"/>
                  </a:lnTo>
                  <a:lnTo>
                    <a:pt x="311" y="288"/>
                  </a:lnTo>
                  <a:lnTo>
                    <a:pt x="12" y="590"/>
                  </a:lnTo>
                  <a:lnTo>
                    <a:pt x="0" y="602"/>
                  </a:lnTo>
                  <a:lnTo>
                    <a:pt x="0" y="618"/>
                  </a:lnTo>
                  <a:lnTo>
                    <a:pt x="0" y="732"/>
                  </a:lnTo>
                  <a:lnTo>
                    <a:pt x="78" y="7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3344" y="823"/>
              <a:ext cx="79" cy="123"/>
            </a:xfrm>
            <a:custGeom>
              <a:avLst/>
              <a:gdLst>
                <a:gd name="T0" fmla="*/ 33 w 33"/>
                <a:gd name="T1" fmla="*/ 35 h 52"/>
                <a:gd name="T2" fmla="*/ 33 w 33"/>
                <a:gd name="T3" fmla="*/ 17 h 52"/>
                <a:gd name="T4" fmla="*/ 17 w 33"/>
                <a:gd name="T5" fmla="*/ 0 h 52"/>
                <a:gd name="T6" fmla="*/ 17 w 33"/>
                <a:gd name="T7" fmla="*/ 0 h 52"/>
                <a:gd name="T8" fmla="*/ 0 w 33"/>
                <a:gd name="T9" fmla="*/ 17 h 52"/>
                <a:gd name="T10" fmla="*/ 0 w 33"/>
                <a:gd name="T11" fmla="*/ 35 h 52"/>
                <a:gd name="T12" fmla="*/ 17 w 33"/>
                <a:gd name="T13" fmla="*/ 52 h 52"/>
                <a:gd name="T14" fmla="*/ 17 w 33"/>
                <a:gd name="T15" fmla="*/ 52 h 52"/>
                <a:gd name="T16" fmla="*/ 33 w 33"/>
                <a:gd name="T17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33" y="35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5"/>
                    <a:pt x="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26" y="52"/>
                    <a:pt x="33" y="45"/>
                    <a:pt x="3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2981" y="823"/>
              <a:ext cx="78" cy="123"/>
            </a:xfrm>
            <a:custGeom>
              <a:avLst/>
              <a:gdLst>
                <a:gd name="T0" fmla="*/ 33 w 33"/>
                <a:gd name="T1" fmla="*/ 35 h 52"/>
                <a:gd name="T2" fmla="*/ 33 w 33"/>
                <a:gd name="T3" fmla="*/ 17 h 52"/>
                <a:gd name="T4" fmla="*/ 17 w 33"/>
                <a:gd name="T5" fmla="*/ 0 h 52"/>
                <a:gd name="T6" fmla="*/ 17 w 33"/>
                <a:gd name="T7" fmla="*/ 0 h 52"/>
                <a:gd name="T8" fmla="*/ 0 w 33"/>
                <a:gd name="T9" fmla="*/ 17 h 52"/>
                <a:gd name="T10" fmla="*/ 0 w 33"/>
                <a:gd name="T11" fmla="*/ 35 h 52"/>
                <a:gd name="T12" fmla="*/ 17 w 33"/>
                <a:gd name="T13" fmla="*/ 52 h 52"/>
                <a:gd name="T14" fmla="*/ 17 w 33"/>
                <a:gd name="T15" fmla="*/ 52 h 52"/>
                <a:gd name="T16" fmla="*/ 33 w 33"/>
                <a:gd name="T17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33" y="35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5"/>
                    <a:pt x="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26" y="52"/>
                    <a:pt x="33" y="45"/>
                    <a:pt x="3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667" y="1060"/>
              <a:ext cx="347" cy="316"/>
            </a:xfrm>
            <a:custGeom>
              <a:avLst/>
              <a:gdLst>
                <a:gd name="T0" fmla="*/ 347 w 347"/>
                <a:gd name="T1" fmla="*/ 236 h 316"/>
                <a:gd name="T2" fmla="*/ 295 w 347"/>
                <a:gd name="T3" fmla="*/ 236 h 316"/>
                <a:gd name="T4" fmla="*/ 57 w 347"/>
                <a:gd name="T5" fmla="*/ 0 h 316"/>
                <a:gd name="T6" fmla="*/ 0 w 347"/>
                <a:gd name="T7" fmla="*/ 57 h 316"/>
                <a:gd name="T8" fmla="*/ 250 w 347"/>
                <a:gd name="T9" fmla="*/ 305 h 316"/>
                <a:gd name="T10" fmla="*/ 262 w 347"/>
                <a:gd name="T11" fmla="*/ 316 h 316"/>
                <a:gd name="T12" fmla="*/ 347 w 347"/>
                <a:gd name="T13" fmla="*/ 316 h 316"/>
                <a:gd name="T14" fmla="*/ 347 w 347"/>
                <a:gd name="T15" fmla="*/ 23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16">
                  <a:moveTo>
                    <a:pt x="347" y="236"/>
                  </a:moveTo>
                  <a:lnTo>
                    <a:pt x="295" y="236"/>
                  </a:lnTo>
                  <a:lnTo>
                    <a:pt x="57" y="0"/>
                  </a:lnTo>
                  <a:lnTo>
                    <a:pt x="0" y="57"/>
                  </a:lnTo>
                  <a:lnTo>
                    <a:pt x="250" y="305"/>
                  </a:lnTo>
                  <a:lnTo>
                    <a:pt x="262" y="316"/>
                  </a:lnTo>
                  <a:lnTo>
                    <a:pt x="347" y="316"/>
                  </a:lnTo>
                  <a:lnTo>
                    <a:pt x="34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69" name="Freeform 31"/>
            <p:cNvSpPr>
              <a:spLocks noEditPoints="1"/>
            </p:cNvSpPr>
            <p:nvPr/>
          </p:nvSpPr>
          <p:spPr bwMode="auto">
            <a:xfrm>
              <a:off x="1537" y="923"/>
              <a:ext cx="240" cy="240"/>
            </a:xfrm>
            <a:custGeom>
              <a:avLst/>
              <a:gdLst>
                <a:gd name="T0" fmla="*/ 38 w 101"/>
                <a:gd name="T1" fmla="*/ 39 h 101"/>
                <a:gd name="T2" fmla="*/ 50 w 101"/>
                <a:gd name="T3" fmla="*/ 34 h 101"/>
                <a:gd name="T4" fmla="*/ 62 w 101"/>
                <a:gd name="T5" fmla="*/ 39 h 101"/>
                <a:gd name="T6" fmla="*/ 67 w 101"/>
                <a:gd name="T7" fmla="*/ 51 h 101"/>
                <a:gd name="T8" fmla="*/ 62 w 101"/>
                <a:gd name="T9" fmla="*/ 63 h 101"/>
                <a:gd name="T10" fmla="*/ 50 w 101"/>
                <a:gd name="T11" fmla="*/ 68 h 101"/>
                <a:gd name="T12" fmla="*/ 38 w 101"/>
                <a:gd name="T13" fmla="*/ 63 h 101"/>
                <a:gd name="T14" fmla="*/ 33 w 101"/>
                <a:gd name="T15" fmla="*/ 51 h 101"/>
                <a:gd name="T16" fmla="*/ 38 w 101"/>
                <a:gd name="T17" fmla="*/ 39 h 101"/>
                <a:gd name="T18" fmla="*/ 50 w 101"/>
                <a:gd name="T19" fmla="*/ 0 h 101"/>
                <a:gd name="T20" fmla="*/ 14 w 101"/>
                <a:gd name="T21" fmla="*/ 15 h 101"/>
                <a:gd name="T22" fmla="*/ 0 w 101"/>
                <a:gd name="T23" fmla="*/ 51 h 101"/>
                <a:gd name="T24" fmla="*/ 14 w 101"/>
                <a:gd name="T25" fmla="*/ 87 h 101"/>
                <a:gd name="T26" fmla="*/ 50 w 101"/>
                <a:gd name="T27" fmla="*/ 101 h 101"/>
                <a:gd name="T28" fmla="*/ 86 w 101"/>
                <a:gd name="T29" fmla="*/ 87 h 101"/>
                <a:gd name="T30" fmla="*/ 101 w 101"/>
                <a:gd name="T31" fmla="*/ 51 h 101"/>
                <a:gd name="T32" fmla="*/ 86 w 101"/>
                <a:gd name="T33" fmla="*/ 15 h 101"/>
                <a:gd name="T34" fmla="*/ 50 w 101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1">
                  <a:moveTo>
                    <a:pt x="38" y="39"/>
                  </a:moveTo>
                  <a:cubicBezTo>
                    <a:pt x="41" y="36"/>
                    <a:pt x="46" y="34"/>
                    <a:pt x="50" y="34"/>
                  </a:cubicBezTo>
                  <a:cubicBezTo>
                    <a:pt x="55" y="34"/>
                    <a:pt x="59" y="36"/>
                    <a:pt x="62" y="39"/>
                  </a:cubicBezTo>
                  <a:cubicBezTo>
                    <a:pt x="65" y="42"/>
                    <a:pt x="67" y="46"/>
                    <a:pt x="67" y="51"/>
                  </a:cubicBezTo>
                  <a:cubicBezTo>
                    <a:pt x="67" y="56"/>
                    <a:pt x="65" y="60"/>
                    <a:pt x="62" y="63"/>
                  </a:cubicBezTo>
                  <a:cubicBezTo>
                    <a:pt x="59" y="66"/>
                    <a:pt x="55" y="68"/>
                    <a:pt x="50" y="68"/>
                  </a:cubicBezTo>
                  <a:cubicBezTo>
                    <a:pt x="46" y="68"/>
                    <a:pt x="41" y="66"/>
                    <a:pt x="38" y="63"/>
                  </a:cubicBezTo>
                  <a:cubicBezTo>
                    <a:pt x="35" y="60"/>
                    <a:pt x="33" y="56"/>
                    <a:pt x="33" y="51"/>
                  </a:cubicBezTo>
                  <a:cubicBezTo>
                    <a:pt x="33" y="46"/>
                    <a:pt x="35" y="42"/>
                    <a:pt x="38" y="39"/>
                  </a:cubicBezTo>
                  <a:close/>
                  <a:moveTo>
                    <a:pt x="50" y="0"/>
                  </a:moveTo>
                  <a:cubicBezTo>
                    <a:pt x="36" y="0"/>
                    <a:pt x="24" y="6"/>
                    <a:pt x="14" y="15"/>
                  </a:cubicBezTo>
                  <a:cubicBezTo>
                    <a:pt x="5" y="24"/>
                    <a:pt x="0" y="37"/>
                    <a:pt x="0" y="51"/>
                  </a:cubicBezTo>
                  <a:cubicBezTo>
                    <a:pt x="0" y="65"/>
                    <a:pt x="5" y="78"/>
                    <a:pt x="14" y="87"/>
                  </a:cubicBezTo>
                  <a:cubicBezTo>
                    <a:pt x="24" y="96"/>
                    <a:pt x="36" y="101"/>
                    <a:pt x="50" y="101"/>
                  </a:cubicBezTo>
                  <a:cubicBezTo>
                    <a:pt x="64" y="101"/>
                    <a:pt x="77" y="96"/>
                    <a:pt x="86" y="87"/>
                  </a:cubicBezTo>
                  <a:cubicBezTo>
                    <a:pt x="95" y="78"/>
                    <a:pt x="101" y="65"/>
                    <a:pt x="101" y="51"/>
                  </a:cubicBezTo>
                  <a:cubicBezTo>
                    <a:pt x="101" y="37"/>
                    <a:pt x="95" y="24"/>
                    <a:pt x="86" y="15"/>
                  </a:cubicBezTo>
                  <a:cubicBezTo>
                    <a:pt x="77" y="6"/>
                    <a:pt x="6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0" name="Freeform 32"/>
            <p:cNvSpPr>
              <a:spLocks noEditPoints="1"/>
            </p:cNvSpPr>
            <p:nvPr/>
          </p:nvSpPr>
          <p:spPr bwMode="auto">
            <a:xfrm>
              <a:off x="1111" y="1265"/>
              <a:ext cx="240" cy="240"/>
            </a:xfrm>
            <a:custGeom>
              <a:avLst/>
              <a:gdLst>
                <a:gd name="T0" fmla="*/ 38 w 101"/>
                <a:gd name="T1" fmla="*/ 38 h 101"/>
                <a:gd name="T2" fmla="*/ 50 w 101"/>
                <a:gd name="T3" fmla="*/ 34 h 101"/>
                <a:gd name="T4" fmla="*/ 62 w 101"/>
                <a:gd name="T5" fmla="*/ 38 h 101"/>
                <a:gd name="T6" fmla="*/ 67 w 101"/>
                <a:gd name="T7" fmla="*/ 50 h 101"/>
                <a:gd name="T8" fmla="*/ 62 w 101"/>
                <a:gd name="T9" fmla="*/ 62 h 101"/>
                <a:gd name="T10" fmla="*/ 50 w 101"/>
                <a:gd name="T11" fmla="*/ 67 h 101"/>
                <a:gd name="T12" fmla="*/ 38 w 101"/>
                <a:gd name="T13" fmla="*/ 62 h 101"/>
                <a:gd name="T14" fmla="*/ 34 w 101"/>
                <a:gd name="T15" fmla="*/ 50 h 101"/>
                <a:gd name="T16" fmla="*/ 38 w 101"/>
                <a:gd name="T17" fmla="*/ 38 h 101"/>
                <a:gd name="T18" fmla="*/ 50 w 101"/>
                <a:gd name="T19" fmla="*/ 0 h 101"/>
                <a:gd name="T20" fmla="*/ 15 w 101"/>
                <a:gd name="T21" fmla="*/ 15 h 101"/>
                <a:gd name="T22" fmla="*/ 0 w 101"/>
                <a:gd name="T23" fmla="*/ 50 h 101"/>
                <a:gd name="T24" fmla="*/ 15 w 101"/>
                <a:gd name="T25" fmla="*/ 86 h 101"/>
                <a:gd name="T26" fmla="*/ 50 w 101"/>
                <a:gd name="T27" fmla="*/ 101 h 101"/>
                <a:gd name="T28" fmla="*/ 86 w 101"/>
                <a:gd name="T29" fmla="*/ 86 h 101"/>
                <a:gd name="T30" fmla="*/ 101 w 101"/>
                <a:gd name="T31" fmla="*/ 50 h 101"/>
                <a:gd name="T32" fmla="*/ 86 w 101"/>
                <a:gd name="T33" fmla="*/ 15 h 101"/>
                <a:gd name="T34" fmla="*/ 50 w 101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1">
                  <a:moveTo>
                    <a:pt x="38" y="38"/>
                  </a:moveTo>
                  <a:cubicBezTo>
                    <a:pt x="42" y="35"/>
                    <a:pt x="46" y="34"/>
                    <a:pt x="50" y="34"/>
                  </a:cubicBezTo>
                  <a:cubicBezTo>
                    <a:pt x="55" y="34"/>
                    <a:pt x="59" y="35"/>
                    <a:pt x="62" y="38"/>
                  </a:cubicBezTo>
                  <a:cubicBezTo>
                    <a:pt x="65" y="41"/>
                    <a:pt x="67" y="46"/>
                    <a:pt x="67" y="50"/>
                  </a:cubicBezTo>
                  <a:cubicBezTo>
                    <a:pt x="67" y="55"/>
                    <a:pt x="65" y="59"/>
                    <a:pt x="62" y="62"/>
                  </a:cubicBezTo>
                  <a:cubicBezTo>
                    <a:pt x="59" y="65"/>
                    <a:pt x="55" y="67"/>
                    <a:pt x="50" y="67"/>
                  </a:cubicBezTo>
                  <a:cubicBezTo>
                    <a:pt x="46" y="67"/>
                    <a:pt x="42" y="65"/>
                    <a:pt x="38" y="62"/>
                  </a:cubicBezTo>
                  <a:cubicBezTo>
                    <a:pt x="35" y="59"/>
                    <a:pt x="34" y="55"/>
                    <a:pt x="34" y="50"/>
                  </a:cubicBezTo>
                  <a:cubicBezTo>
                    <a:pt x="34" y="46"/>
                    <a:pt x="35" y="41"/>
                    <a:pt x="38" y="38"/>
                  </a:cubicBezTo>
                  <a:close/>
                  <a:moveTo>
                    <a:pt x="50" y="0"/>
                  </a:moveTo>
                  <a:cubicBezTo>
                    <a:pt x="36" y="0"/>
                    <a:pt x="24" y="5"/>
                    <a:pt x="15" y="15"/>
                  </a:cubicBezTo>
                  <a:cubicBezTo>
                    <a:pt x="5" y="24"/>
                    <a:pt x="0" y="36"/>
                    <a:pt x="0" y="50"/>
                  </a:cubicBezTo>
                  <a:cubicBezTo>
                    <a:pt x="0" y="64"/>
                    <a:pt x="5" y="77"/>
                    <a:pt x="15" y="86"/>
                  </a:cubicBezTo>
                  <a:cubicBezTo>
                    <a:pt x="24" y="95"/>
                    <a:pt x="36" y="101"/>
                    <a:pt x="50" y="101"/>
                  </a:cubicBezTo>
                  <a:cubicBezTo>
                    <a:pt x="64" y="101"/>
                    <a:pt x="77" y="95"/>
                    <a:pt x="86" y="86"/>
                  </a:cubicBezTo>
                  <a:cubicBezTo>
                    <a:pt x="95" y="77"/>
                    <a:pt x="101" y="64"/>
                    <a:pt x="101" y="50"/>
                  </a:cubicBezTo>
                  <a:cubicBezTo>
                    <a:pt x="101" y="36"/>
                    <a:pt x="95" y="24"/>
                    <a:pt x="86" y="15"/>
                  </a:cubicBezTo>
                  <a:cubicBezTo>
                    <a:pt x="77" y="5"/>
                    <a:pt x="6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1283" y="1348"/>
              <a:ext cx="731" cy="392"/>
            </a:xfrm>
            <a:custGeom>
              <a:avLst/>
              <a:gdLst>
                <a:gd name="T0" fmla="*/ 731 w 731"/>
                <a:gd name="T1" fmla="*/ 311 h 392"/>
                <a:gd name="T2" fmla="*/ 634 w 731"/>
                <a:gd name="T3" fmla="*/ 311 h 392"/>
                <a:gd name="T4" fmla="*/ 334 w 731"/>
                <a:gd name="T5" fmla="*/ 12 h 392"/>
                <a:gd name="T6" fmla="*/ 323 w 731"/>
                <a:gd name="T7" fmla="*/ 0 h 392"/>
                <a:gd name="T8" fmla="*/ 306 w 731"/>
                <a:gd name="T9" fmla="*/ 0 h 392"/>
                <a:gd name="T10" fmla="*/ 0 w 731"/>
                <a:gd name="T11" fmla="*/ 0 h 392"/>
                <a:gd name="T12" fmla="*/ 0 w 731"/>
                <a:gd name="T13" fmla="*/ 81 h 392"/>
                <a:gd name="T14" fmla="*/ 289 w 731"/>
                <a:gd name="T15" fmla="*/ 81 h 392"/>
                <a:gd name="T16" fmla="*/ 589 w 731"/>
                <a:gd name="T17" fmla="*/ 380 h 392"/>
                <a:gd name="T18" fmla="*/ 600 w 731"/>
                <a:gd name="T19" fmla="*/ 392 h 392"/>
                <a:gd name="T20" fmla="*/ 617 w 731"/>
                <a:gd name="T21" fmla="*/ 392 h 392"/>
                <a:gd name="T22" fmla="*/ 731 w 731"/>
                <a:gd name="T23" fmla="*/ 392 h 392"/>
                <a:gd name="T24" fmla="*/ 731 w 731"/>
                <a:gd name="T25" fmla="*/ 31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1" h="392">
                  <a:moveTo>
                    <a:pt x="731" y="311"/>
                  </a:moveTo>
                  <a:lnTo>
                    <a:pt x="634" y="311"/>
                  </a:lnTo>
                  <a:lnTo>
                    <a:pt x="334" y="12"/>
                  </a:lnTo>
                  <a:lnTo>
                    <a:pt x="323" y="0"/>
                  </a:lnTo>
                  <a:lnTo>
                    <a:pt x="306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289" y="81"/>
                  </a:lnTo>
                  <a:lnTo>
                    <a:pt x="589" y="380"/>
                  </a:lnTo>
                  <a:lnTo>
                    <a:pt x="600" y="392"/>
                  </a:lnTo>
                  <a:lnTo>
                    <a:pt x="617" y="392"/>
                  </a:lnTo>
                  <a:lnTo>
                    <a:pt x="731" y="392"/>
                  </a:lnTo>
                  <a:lnTo>
                    <a:pt x="731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948" y="1296"/>
              <a:ext cx="126" cy="80"/>
            </a:xfrm>
            <a:custGeom>
              <a:avLst/>
              <a:gdLst>
                <a:gd name="T0" fmla="*/ 36 w 53"/>
                <a:gd name="T1" fmla="*/ 0 h 34"/>
                <a:gd name="T2" fmla="*/ 17 w 53"/>
                <a:gd name="T3" fmla="*/ 0 h 34"/>
                <a:gd name="T4" fmla="*/ 0 w 53"/>
                <a:gd name="T5" fmla="*/ 17 h 34"/>
                <a:gd name="T6" fmla="*/ 0 w 53"/>
                <a:gd name="T7" fmla="*/ 17 h 34"/>
                <a:gd name="T8" fmla="*/ 17 w 53"/>
                <a:gd name="T9" fmla="*/ 34 h 34"/>
                <a:gd name="T10" fmla="*/ 36 w 53"/>
                <a:gd name="T11" fmla="*/ 34 h 34"/>
                <a:gd name="T12" fmla="*/ 53 w 53"/>
                <a:gd name="T13" fmla="*/ 17 h 34"/>
                <a:gd name="T14" fmla="*/ 53 w 53"/>
                <a:gd name="T15" fmla="*/ 17 h 34"/>
                <a:gd name="T16" fmla="*/ 36 w 5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4">
                  <a:moveTo>
                    <a:pt x="3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45" y="34"/>
                    <a:pt x="53" y="2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8"/>
                    <a:pt x="45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1948" y="1659"/>
              <a:ext cx="126" cy="81"/>
            </a:xfrm>
            <a:custGeom>
              <a:avLst/>
              <a:gdLst>
                <a:gd name="T0" fmla="*/ 36 w 53"/>
                <a:gd name="T1" fmla="*/ 0 h 34"/>
                <a:gd name="T2" fmla="*/ 17 w 53"/>
                <a:gd name="T3" fmla="*/ 0 h 34"/>
                <a:gd name="T4" fmla="*/ 0 w 53"/>
                <a:gd name="T5" fmla="*/ 17 h 34"/>
                <a:gd name="T6" fmla="*/ 0 w 53"/>
                <a:gd name="T7" fmla="*/ 17 h 34"/>
                <a:gd name="T8" fmla="*/ 17 w 53"/>
                <a:gd name="T9" fmla="*/ 34 h 34"/>
                <a:gd name="T10" fmla="*/ 36 w 53"/>
                <a:gd name="T11" fmla="*/ 34 h 34"/>
                <a:gd name="T12" fmla="*/ 53 w 53"/>
                <a:gd name="T13" fmla="*/ 17 h 34"/>
                <a:gd name="T14" fmla="*/ 53 w 53"/>
                <a:gd name="T15" fmla="*/ 17 h 34"/>
                <a:gd name="T16" fmla="*/ 36 w 5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4">
                  <a:moveTo>
                    <a:pt x="3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45" y="34"/>
                    <a:pt x="53" y="2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8"/>
                    <a:pt x="45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3748" y="1060"/>
              <a:ext cx="347" cy="316"/>
            </a:xfrm>
            <a:custGeom>
              <a:avLst/>
              <a:gdLst>
                <a:gd name="T0" fmla="*/ 0 w 347"/>
                <a:gd name="T1" fmla="*/ 236 h 316"/>
                <a:gd name="T2" fmla="*/ 53 w 347"/>
                <a:gd name="T3" fmla="*/ 236 h 316"/>
                <a:gd name="T4" fmla="*/ 290 w 347"/>
                <a:gd name="T5" fmla="*/ 0 h 316"/>
                <a:gd name="T6" fmla="*/ 347 w 347"/>
                <a:gd name="T7" fmla="*/ 57 h 316"/>
                <a:gd name="T8" fmla="*/ 98 w 347"/>
                <a:gd name="T9" fmla="*/ 305 h 316"/>
                <a:gd name="T10" fmla="*/ 86 w 347"/>
                <a:gd name="T11" fmla="*/ 316 h 316"/>
                <a:gd name="T12" fmla="*/ 0 w 347"/>
                <a:gd name="T13" fmla="*/ 316 h 316"/>
                <a:gd name="T14" fmla="*/ 0 w 347"/>
                <a:gd name="T15" fmla="*/ 23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16">
                  <a:moveTo>
                    <a:pt x="0" y="236"/>
                  </a:moveTo>
                  <a:lnTo>
                    <a:pt x="53" y="236"/>
                  </a:lnTo>
                  <a:lnTo>
                    <a:pt x="290" y="0"/>
                  </a:lnTo>
                  <a:lnTo>
                    <a:pt x="347" y="57"/>
                  </a:lnTo>
                  <a:lnTo>
                    <a:pt x="98" y="305"/>
                  </a:lnTo>
                  <a:lnTo>
                    <a:pt x="86" y="316"/>
                  </a:lnTo>
                  <a:lnTo>
                    <a:pt x="0" y="316"/>
                  </a:lnTo>
                  <a:lnTo>
                    <a:pt x="0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" name="Freeform 37"/>
            <p:cNvSpPr>
              <a:spLocks noEditPoints="1"/>
            </p:cNvSpPr>
            <p:nvPr/>
          </p:nvSpPr>
          <p:spPr bwMode="auto">
            <a:xfrm>
              <a:off x="3986" y="923"/>
              <a:ext cx="242" cy="240"/>
            </a:xfrm>
            <a:custGeom>
              <a:avLst/>
              <a:gdLst>
                <a:gd name="T0" fmla="*/ 63 w 102"/>
                <a:gd name="T1" fmla="*/ 39 h 101"/>
                <a:gd name="T2" fmla="*/ 51 w 102"/>
                <a:gd name="T3" fmla="*/ 34 h 101"/>
                <a:gd name="T4" fmla="*/ 39 w 102"/>
                <a:gd name="T5" fmla="*/ 39 h 101"/>
                <a:gd name="T6" fmla="*/ 34 w 102"/>
                <a:gd name="T7" fmla="*/ 51 h 101"/>
                <a:gd name="T8" fmla="*/ 39 w 102"/>
                <a:gd name="T9" fmla="*/ 63 h 101"/>
                <a:gd name="T10" fmla="*/ 51 w 102"/>
                <a:gd name="T11" fmla="*/ 68 h 101"/>
                <a:gd name="T12" fmla="*/ 63 w 102"/>
                <a:gd name="T13" fmla="*/ 63 h 101"/>
                <a:gd name="T14" fmla="*/ 68 w 102"/>
                <a:gd name="T15" fmla="*/ 51 h 101"/>
                <a:gd name="T16" fmla="*/ 63 w 102"/>
                <a:gd name="T17" fmla="*/ 39 h 101"/>
                <a:gd name="T18" fmla="*/ 51 w 102"/>
                <a:gd name="T19" fmla="*/ 0 h 101"/>
                <a:gd name="T20" fmla="*/ 87 w 102"/>
                <a:gd name="T21" fmla="*/ 15 h 101"/>
                <a:gd name="T22" fmla="*/ 102 w 102"/>
                <a:gd name="T23" fmla="*/ 51 h 101"/>
                <a:gd name="T24" fmla="*/ 87 w 102"/>
                <a:gd name="T25" fmla="*/ 87 h 101"/>
                <a:gd name="T26" fmla="*/ 51 w 102"/>
                <a:gd name="T27" fmla="*/ 101 h 101"/>
                <a:gd name="T28" fmla="*/ 15 w 102"/>
                <a:gd name="T29" fmla="*/ 87 h 101"/>
                <a:gd name="T30" fmla="*/ 0 w 102"/>
                <a:gd name="T31" fmla="*/ 51 h 101"/>
                <a:gd name="T32" fmla="*/ 15 w 102"/>
                <a:gd name="T33" fmla="*/ 15 h 101"/>
                <a:gd name="T34" fmla="*/ 51 w 102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101">
                  <a:moveTo>
                    <a:pt x="63" y="39"/>
                  </a:moveTo>
                  <a:cubicBezTo>
                    <a:pt x="60" y="36"/>
                    <a:pt x="56" y="34"/>
                    <a:pt x="51" y="34"/>
                  </a:cubicBezTo>
                  <a:cubicBezTo>
                    <a:pt x="46" y="34"/>
                    <a:pt x="42" y="36"/>
                    <a:pt x="39" y="39"/>
                  </a:cubicBezTo>
                  <a:cubicBezTo>
                    <a:pt x="36" y="42"/>
                    <a:pt x="34" y="46"/>
                    <a:pt x="34" y="51"/>
                  </a:cubicBezTo>
                  <a:cubicBezTo>
                    <a:pt x="34" y="56"/>
                    <a:pt x="36" y="60"/>
                    <a:pt x="39" y="63"/>
                  </a:cubicBezTo>
                  <a:cubicBezTo>
                    <a:pt x="42" y="66"/>
                    <a:pt x="46" y="68"/>
                    <a:pt x="51" y="68"/>
                  </a:cubicBezTo>
                  <a:cubicBezTo>
                    <a:pt x="56" y="68"/>
                    <a:pt x="60" y="66"/>
                    <a:pt x="63" y="63"/>
                  </a:cubicBezTo>
                  <a:cubicBezTo>
                    <a:pt x="66" y="60"/>
                    <a:pt x="68" y="56"/>
                    <a:pt x="68" y="51"/>
                  </a:cubicBezTo>
                  <a:cubicBezTo>
                    <a:pt x="68" y="46"/>
                    <a:pt x="66" y="42"/>
                    <a:pt x="63" y="39"/>
                  </a:cubicBezTo>
                  <a:close/>
                  <a:moveTo>
                    <a:pt x="51" y="0"/>
                  </a:moveTo>
                  <a:cubicBezTo>
                    <a:pt x="65" y="0"/>
                    <a:pt x="78" y="6"/>
                    <a:pt x="87" y="15"/>
                  </a:cubicBezTo>
                  <a:cubicBezTo>
                    <a:pt x="96" y="24"/>
                    <a:pt x="102" y="37"/>
                    <a:pt x="102" y="51"/>
                  </a:cubicBezTo>
                  <a:cubicBezTo>
                    <a:pt x="102" y="65"/>
                    <a:pt x="96" y="78"/>
                    <a:pt x="87" y="87"/>
                  </a:cubicBezTo>
                  <a:cubicBezTo>
                    <a:pt x="78" y="96"/>
                    <a:pt x="65" y="101"/>
                    <a:pt x="51" y="101"/>
                  </a:cubicBezTo>
                  <a:cubicBezTo>
                    <a:pt x="37" y="101"/>
                    <a:pt x="24" y="96"/>
                    <a:pt x="15" y="87"/>
                  </a:cubicBezTo>
                  <a:cubicBezTo>
                    <a:pt x="6" y="78"/>
                    <a:pt x="0" y="65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4411" y="1265"/>
              <a:ext cx="240" cy="240"/>
            </a:xfrm>
            <a:custGeom>
              <a:avLst/>
              <a:gdLst>
                <a:gd name="T0" fmla="*/ 63 w 101"/>
                <a:gd name="T1" fmla="*/ 38 h 101"/>
                <a:gd name="T2" fmla="*/ 51 w 101"/>
                <a:gd name="T3" fmla="*/ 34 h 101"/>
                <a:gd name="T4" fmla="*/ 39 w 101"/>
                <a:gd name="T5" fmla="*/ 38 h 101"/>
                <a:gd name="T6" fmla="*/ 34 w 101"/>
                <a:gd name="T7" fmla="*/ 50 h 101"/>
                <a:gd name="T8" fmla="*/ 39 w 101"/>
                <a:gd name="T9" fmla="*/ 62 h 101"/>
                <a:gd name="T10" fmla="*/ 51 w 101"/>
                <a:gd name="T11" fmla="*/ 67 h 101"/>
                <a:gd name="T12" fmla="*/ 63 w 101"/>
                <a:gd name="T13" fmla="*/ 62 h 101"/>
                <a:gd name="T14" fmla="*/ 68 w 101"/>
                <a:gd name="T15" fmla="*/ 50 h 101"/>
                <a:gd name="T16" fmla="*/ 63 w 101"/>
                <a:gd name="T17" fmla="*/ 38 h 101"/>
                <a:gd name="T18" fmla="*/ 51 w 101"/>
                <a:gd name="T19" fmla="*/ 0 h 101"/>
                <a:gd name="T20" fmla="*/ 87 w 101"/>
                <a:gd name="T21" fmla="*/ 15 h 101"/>
                <a:gd name="T22" fmla="*/ 101 w 101"/>
                <a:gd name="T23" fmla="*/ 50 h 101"/>
                <a:gd name="T24" fmla="*/ 87 w 101"/>
                <a:gd name="T25" fmla="*/ 86 h 101"/>
                <a:gd name="T26" fmla="*/ 51 w 101"/>
                <a:gd name="T27" fmla="*/ 101 h 101"/>
                <a:gd name="T28" fmla="*/ 15 w 101"/>
                <a:gd name="T29" fmla="*/ 86 h 101"/>
                <a:gd name="T30" fmla="*/ 0 w 101"/>
                <a:gd name="T31" fmla="*/ 50 h 101"/>
                <a:gd name="T32" fmla="*/ 15 w 101"/>
                <a:gd name="T33" fmla="*/ 15 h 101"/>
                <a:gd name="T34" fmla="*/ 51 w 101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101">
                  <a:moveTo>
                    <a:pt x="63" y="38"/>
                  </a:moveTo>
                  <a:cubicBezTo>
                    <a:pt x="60" y="35"/>
                    <a:pt x="55" y="34"/>
                    <a:pt x="51" y="34"/>
                  </a:cubicBezTo>
                  <a:cubicBezTo>
                    <a:pt x="46" y="34"/>
                    <a:pt x="42" y="35"/>
                    <a:pt x="39" y="38"/>
                  </a:cubicBezTo>
                  <a:cubicBezTo>
                    <a:pt x="36" y="41"/>
                    <a:pt x="34" y="46"/>
                    <a:pt x="34" y="50"/>
                  </a:cubicBezTo>
                  <a:cubicBezTo>
                    <a:pt x="34" y="55"/>
                    <a:pt x="36" y="59"/>
                    <a:pt x="39" y="62"/>
                  </a:cubicBezTo>
                  <a:cubicBezTo>
                    <a:pt x="42" y="65"/>
                    <a:pt x="46" y="67"/>
                    <a:pt x="51" y="67"/>
                  </a:cubicBezTo>
                  <a:cubicBezTo>
                    <a:pt x="55" y="67"/>
                    <a:pt x="60" y="65"/>
                    <a:pt x="63" y="62"/>
                  </a:cubicBezTo>
                  <a:cubicBezTo>
                    <a:pt x="66" y="59"/>
                    <a:pt x="68" y="55"/>
                    <a:pt x="68" y="50"/>
                  </a:cubicBezTo>
                  <a:cubicBezTo>
                    <a:pt x="68" y="46"/>
                    <a:pt x="66" y="41"/>
                    <a:pt x="63" y="38"/>
                  </a:cubicBezTo>
                  <a:close/>
                  <a:moveTo>
                    <a:pt x="51" y="0"/>
                  </a:moveTo>
                  <a:cubicBezTo>
                    <a:pt x="65" y="0"/>
                    <a:pt x="77" y="5"/>
                    <a:pt x="87" y="15"/>
                  </a:cubicBezTo>
                  <a:cubicBezTo>
                    <a:pt x="96" y="24"/>
                    <a:pt x="101" y="36"/>
                    <a:pt x="101" y="50"/>
                  </a:cubicBezTo>
                  <a:cubicBezTo>
                    <a:pt x="101" y="64"/>
                    <a:pt x="96" y="77"/>
                    <a:pt x="87" y="86"/>
                  </a:cubicBezTo>
                  <a:cubicBezTo>
                    <a:pt x="77" y="95"/>
                    <a:pt x="65" y="101"/>
                    <a:pt x="51" y="101"/>
                  </a:cubicBezTo>
                  <a:cubicBezTo>
                    <a:pt x="37" y="101"/>
                    <a:pt x="24" y="95"/>
                    <a:pt x="15" y="86"/>
                  </a:cubicBezTo>
                  <a:cubicBezTo>
                    <a:pt x="6" y="77"/>
                    <a:pt x="0" y="64"/>
                    <a:pt x="0" y="50"/>
                  </a:cubicBezTo>
                  <a:cubicBezTo>
                    <a:pt x="0" y="36"/>
                    <a:pt x="6" y="24"/>
                    <a:pt x="15" y="15"/>
                  </a:cubicBezTo>
                  <a:cubicBezTo>
                    <a:pt x="24" y="5"/>
                    <a:pt x="37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3748" y="1348"/>
              <a:ext cx="732" cy="392"/>
            </a:xfrm>
            <a:custGeom>
              <a:avLst/>
              <a:gdLst>
                <a:gd name="T0" fmla="*/ 0 w 732"/>
                <a:gd name="T1" fmla="*/ 311 h 392"/>
                <a:gd name="T2" fmla="*/ 98 w 732"/>
                <a:gd name="T3" fmla="*/ 311 h 392"/>
                <a:gd name="T4" fmla="*/ 397 w 732"/>
                <a:gd name="T5" fmla="*/ 12 h 392"/>
                <a:gd name="T6" fmla="*/ 409 w 732"/>
                <a:gd name="T7" fmla="*/ 0 h 392"/>
                <a:gd name="T8" fmla="*/ 425 w 732"/>
                <a:gd name="T9" fmla="*/ 0 h 392"/>
                <a:gd name="T10" fmla="*/ 732 w 732"/>
                <a:gd name="T11" fmla="*/ 0 h 392"/>
                <a:gd name="T12" fmla="*/ 732 w 732"/>
                <a:gd name="T13" fmla="*/ 81 h 392"/>
                <a:gd name="T14" fmla="*/ 442 w 732"/>
                <a:gd name="T15" fmla="*/ 81 h 392"/>
                <a:gd name="T16" fmla="*/ 143 w 732"/>
                <a:gd name="T17" fmla="*/ 380 h 392"/>
                <a:gd name="T18" fmla="*/ 131 w 732"/>
                <a:gd name="T19" fmla="*/ 392 h 392"/>
                <a:gd name="T20" fmla="*/ 114 w 732"/>
                <a:gd name="T21" fmla="*/ 392 h 392"/>
                <a:gd name="T22" fmla="*/ 0 w 732"/>
                <a:gd name="T23" fmla="*/ 392 h 392"/>
                <a:gd name="T24" fmla="*/ 0 w 732"/>
                <a:gd name="T25" fmla="*/ 31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2" h="392">
                  <a:moveTo>
                    <a:pt x="0" y="311"/>
                  </a:moveTo>
                  <a:lnTo>
                    <a:pt x="98" y="311"/>
                  </a:lnTo>
                  <a:lnTo>
                    <a:pt x="397" y="12"/>
                  </a:lnTo>
                  <a:lnTo>
                    <a:pt x="409" y="0"/>
                  </a:lnTo>
                  <a:lnTo>
                    <a:pt x="425" y="0"/>
                  </a:lnTo>
                  <a:lnTo>
                    <a:pt x="732" y="0"/>
                  </a:lnTo>
                  <a:lnTo>
                    <a:pt x="732" y="81"/>
                  </a:lnTo>
                  <a:lnTo>
                    <a:pt x="442" y="81"/>
                  </a:lnTo>
                  <a:lnTo>
                    <a:pt x="143" y="380"/>
                  </a:lnTo>
                  <a:lnTo>
                    <a:pt x="131" y="392"/>
                  </a:lnTo>
                  <a:lnTo>
                    <a:pt x="114" y="392"/>
                  </a:lnTo>
                  <a:lnTo>
                    <a:pt x="0" y="392"/>
                  </a:lnTo>
                  <a:lnTo>
                    <a:pt x="0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3691" y="1296"/>
              <a:ext cx="124" cy="80"/>
            </a:xfrm>
            <a:custGeom>
              <a:avLst/>
              <a:gdLst>
                <a:gd name="T0" fmla="*/ 16 w 52"/>
                <a:gd name="T1" fmla="*/ 0 h 34"/>
                <a:gd name="T2" fmla="*/ 35 w 52"/>
                <a:gd name="T3" fmla="*/ 0 h 34"/>
                <a:gd name="T4" fmla="*/ 52 w 52"/>
                <a:gd name="T5" fmla="*/ 17 h 34"/>
                <a:gd name="T6" fmla="*/ 52 w 52"/>
                <a:gd name="T7" fmla="*/ 17 h 34"/>
                <a:gd name="T8" fmla="*/ 35 w 52"/>
                <a:gd name="T9" fmla="*/ 34 h 34"/>
                <a:gd name="T10" fmla="*/ 16 w 52"/>
                <a:gd name="T11" fmla="*/ 34 h 34"/>
                <a:gd name="T12" fmla="*/ 0 w 52"/>
                <a:gd name="T13" fmla="*/ 17 h 34"/>
                <a:gd name="T14" fmla="*/ 0 w 52"/>
                <a:gd name="T15" fmla="*/ 17 h 34"/>
                <a:gd name="T16" fmla="*/ 16 w 52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4">
                  <a:moveTo>
                    <a:pt x="1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0"/>
                    <a:pt x="52" y="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27"/>
                    <a:pt x="45" y="34"/>
                    <a:pt x="35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3691" y="1659"/>
              <a:ext cx="124" cy="81"/>
            </a:xfrm>
            <a:custGeom>
              <a:avLst/>
              <a:gdLst>
                <a:gd name="T0" fmla="*/ 16 w 52"/>
                <a:gd name="T1" fmla="*/ 0 h 34"/>
                <a:gd name="T2" fmla="*/ 35 w 52"/>
                <a:gd name="T3" fmla="*/ 0 h 34"/>
                <a:gd name="T4" fmla="*/ 52 w 52"/>
                <a:gd name="T5" fmla="*/ 17 h 34"/>
                <a:gd name="T6" fmla="*/ 52 w 52"/>
                <a:gd name="T7" fmla="*/ 17 h 34"/>
                <a:gd name="T8" fmla="*/ 35 w 52"/>
                <a:gd name="T9" fmla="*/ 34 h 34"/>
                <a:gd name="T10" fmla="*/ 16 w 52"/>
                <a:gd name="T11" fmla="*/ 34 h 34"/>
                <a:gd name="T12" fmla="*/ 0 w 52"/>
                <a:gd name="T13" fmla="*/ 17 h 34"/>
                <a:gd name="T14" fmla="*/ 0 w 52"/>
                <a:gd name="T15" fmla="*/ 17 h 34"/>
                <a:gd name="T16" fmla="*/ 16 w 52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4">
                  <a:moveTo>
                    <a:pt x="1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0"/>
                    <a:pt x="52" y="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27"/>
                    <a:pt x="45" y="34"/>
                    <a:pt x="35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0" name="Freeform 42"/>
            <p:cNvSpPr>
              <a:spLocks noEditPoints="1"/>
            </p:cNvSpPr>
            <p:nvPr/>
          </p:nvSpPr>
          <p:spPr bwMode="auto">
            <a:xfrm>
              <a:off x="2152" y="1018"/>
              <a:ext cx="1458" cy="1154"/>
            </a:xfrm>
            <a:custGeom>
              <a:avLst/>
              <a:gdLst>
                <a:gd name="T0" fmla="*/ 405 w 614"/>
                <a:gd name="T1" fmla="*/ 335 h 486"/>
                <a:gd name="T2" fmla="*/ 463 w 614"/>
                <a:gd name="T3" fmla="*/ 335 h 486"/>
                <a:gd name="T4" fmla="*/ 463 w 614"/>
                <a:gd name="T5" fmla="*/ 322 h 486"/>
                <a:gd name="T6" fmla="*/ 151 w 614"/>
                <a:gd name="T7" fmla="*/ 151 h 486"/>
                <a:gd name="T8" fmla="*/ 151 w 614"/>
                <a:gd name="T9" fmla="*/ 333 h 486"/>
                <a:gd name="T10" fmla="*/ 194 w 614"/>
                <a:gd name="T11" fmla="*/ 335 h 486"/>
                <a:gd name="T12" fmla="*/ 214 w 614"/>
                <a:gd name="T13" fmla="*/ 335 h 486"/>
                <a:gd name="T14" fmla="*/ 231 w 614"/>
                <a:gd name="T15" fmla="*/ 352 h 486"/>
                <a:gd name="T16" fmla="*/ 210 w 614"/>
                <a:gd name="T17" fmla="*/ 369 h 486"/>
                <a:gd name="T18" fmla="*/ 134 w 614"/>
                <a:gd name="T19" fmla="*/ 369 h 486"/>
                <a:gd name="T20" fmla="*/ 118 w 614"/>
                <a:gd name="T21" fmla="*/ 341 h 486"/>
                <a:gd name="T22" fmla="*/ 118 w 614"/>
                <a:gd name="T23" fmla="*/ 333 h 486"/>
                <a:gd name="T24" fmla="*/ 118 w 614"/>
                <a:gd name="T25" fmla="*/ 134 h 486"/>
                <a:gd name="T26" fmla="*/ 480 w 614"/>
                <a:gd name="T27" fmla="*/ 117 h 486"/>
                <a:gd name="T28" fmla="*/ 497 w 614"/>
                <a:gd name="T29" fmla="*/ 322 h 486"/>
                <a:gd name="T30" fmla="*/ 497 w 614"/>
                <a:gd name="T31" fmla="*/ 337 h 486"/>
                <a:gd name="T32" fmla="*/ 497 w 614"/>
                <a:gd name="T33" fmla="*/ 352 h 486"/>
                <a:gd name="T34" fmla="*/ 420 w 614"/>
                <a:gd name="T35" fmla="*/ 369 h 486"/>
                <a:gd name="T36" fmla="*/ 400 w 614"/>
                <a:gd name="T37" fmla="*/ 369 h 486"/>
                <a:gd name="T38" fmla="*/ 383 w 614"/>
                <a:gd name="T39" fmla="*/ 352 h 486"/>
                <a:gd name="T40" fmla="*/ 0 w 614"/>
                <a:gd name="T41" fmla="*/ 333 h 486"/>
                <a:gd name="T42" fmla="*/ 0 w 614"/>
                <a:gd name="T43" fmla="*/ 419 h 486"/>
                <a:gd name="T44" fmla="*/ 68 w 614"/>
                <a:gd name="T45" fmla="*/ 486 h 486"/>
                <a:gd name="T46" fmla="*/ 210 w 614"/>
                <a:gd name="T47" fmla="*/ 486 h 486"/>
                <a:gd name="T48" fmla="*/ 231 w 614"/>
                <a:gd name="T49" fmla="*/ 470 h 486"/>
                <a:gd name="T50" fmla="*/ 214 w 614"/>
                <a:gd name="T51" fmla="*/ 453 h 486"/>
                <a:gd name="T52" fmla="*/ 194 w 614"/>
                <a:gd name="T53" fmla="*/ 453 h 486"/>
                <a:gd name="T54" fmla="*/ 44 w 614"/>
                <a:gd name="T55" fmla="*/ 443 h 486"/>
                <a:gd name="T56" fmla="*/ 34 w 614"/>
                <a:gd name="T57" fmla="*/ 341 h 486"/>
                <a:gd name="T58" fmla="*/ 34 w 614"/>
                <a:gd name="T59" fmla="*/ 322 h 486"/>
                <a:gd name="T60" fmla="*/ 44 w 614"/>
                <a:gd name="T61" fmla="*/ 43 h 486"/>
                <a:gd name="T62" fmla="*/ 547 w 614"/>
                <a:gd name="T63" fmla="*/ 34 h 486"/>
                <a:gd name="T64" fmla="*/ 580 w 614"/>
                <a:gd name="T65" fmla="*/ 67 h 486"/>
                <a:gd name="T66" fmla="*/ 580 w 614"/>
                <a:gd name="T67" fmla="*/ 333 h 486"/>
                <a:gd name="T68" fmla="*/ 580 w 614"/>
                <a:gd name="T69" fmla="*/ 419 h 486"/>
                <a:gd name="T70" fmla="*/ 547 w 614"/>
                <a:gd name="T71" fmla="*/ 453 h 486"/>
                <a:gd name="T72" fmla="*/ 405 w 614"/>
                <a:gd name="T73" fmla="*/ 453 h 486"/>
                <a:gd name="T74" fmla="*/ 383 w 614"/>
                <a:gd name="T75" fmla="*/ 470 h 486"/>
                <a:gd name="T76" fmla="*/ 400 w 614"/>
                <a:gd name="T77" fmla="*/ 486 h 486"/>
                <a:gd name="T78" fmla="*/ 420 w 614"/>
                <a:gd name="T79" fmla="*/ 486 h 486"/>
                <a:gd name="T80" fmla="*/ 594 w 614"/>
                <a:gd name="T81" fmla="*/ 467 h 486"/>
                <a:gd name="T82" fmla="*/ 614 w 614"/>
                <a:gd name="T83" fmla="*/ 341 h 486"/>
                <a:gd name="T84" fmla="*/ 614 w 614"/>
                <a:gd name="T85" fmla="*/ 322 h 486"/>
                <a:gd name="T86" fmla="*/ 594 w 614"/>
                <a:gd name="T87" fmla="*/ 20 h 486"/>
                <a:gd name="T88" fmla="*/ 68 w 614"/>
                <a:gd name="T89" fmla="*/ 0 h 486"/>
                <a:gd name="T90" fmla="*/ 0 w 614"/>
                <a:gd name="T91" fmla="*/ 67 h 486"/>
                <a:gd name="T92" fmla="*/ 0 w 614"/>
                <a:gd name="T93" fmla="*/ 33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4" h="486">
                  <a:moveTo>
                    <a:pt x="400" y="335"/>
                  </a:moveTo>
                  <a:cubicBezTo>
                    <a:pt x="405" y="335"/>
                    <a:pt x="405" y="335"/>
                    <a:pt x="405" y="335"/>
                  </a:cubicBezTo>
                  <a:cubicBezTo>
                    <a:pt x="420" y="335"/>
                    <a:pt x="420" y="335"/>
                    <a:pt x="420" y="335"/>
                  </a:cubicBezTo>
                  <a:cubicBezTo>
                    <a:pt x="463" y="335"/>
                    <a:pt x="463" y="335"/>
                    <a:pt x="463" y="335"/>
                  </a:cubicBezTo>
                  <a:cubicBezTo>
                    <a:pt x="463" y="333"/>
                    <a:pt x="463" y="333"/>
                    <a:pt x="463" y="333"/>
                  </a:cubicBezTo>
                  <a:cubicBezTo>
                    <a:pt x="463" y="322"/>
                    <a:pt x="463" y="322"/>
                    <a:pt x="463" y="322"/>
                  </a:cubicBezTo>
                  <a:cubicBezTo>
                    <a:pt x="463" y="151"/>
                    <a:pt x="463" y="151"/>
                    <a:pt x="463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51" y="322"/>
                    <a:pt x="151" y="322"/>
                    <a:pt x="151" y="322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5"/>
                    <a:pt x="151" y="335"/>
                    <a:pt x="151" y="335"/>
                  </a:cubicBezTo>
                  <a:cubicBezTo>
                    <a:pt x="194" y="335"/>
                    <a:pt x="194" y="335"/>
                    <a:pt x="194" y="335"/>
                  </a:cubicBezTo>
                  <a:cubicBezTo>
                    <a:pt x="210" y="335"/>
                    <a:pt x="210" y="335"/>
                    <a:pt x="210" y="335"/>
                  </a:cubicBezTo>
                  <a:cubicBezTo>
                    <a:pt x="214" y="335"/>
                    <a:pt x="214" y="335"/>
                    <a:pt x="214" y="335"/>
                  </a:cubicBezTo>
                  <a:cubicBezTo>
                    <a:pt x="224" y="335"/>
                    <a:pt x="231" y="343"/>
                    <a:pt x="231" y="352"/>
                  </a:cubicBezTo>
                  <a:cubicBezTo>
                    <a:pt x="231" y="352"/>
                    <a:pt x="231" y="352"/>
                    <a:pt x="231" y="352"/>
                  </a:cubicBezTo>
                  <a:cubicBezTo>
                    <a:pt x="231" y="361"/>
                    <a:pt x="224" y="369"/>
                    <a:pt x="214" y="369"/>
                  </a:cubicBezTo>
                  <a:cubicBezTo>
                    <a:pt x="210" y="369"/>
                    <a:pt x="210" y="369"/>
                    <a:pt x="210" y="369"/>
                  </a:cubicBezTo>
                  <a:cubicBezTo>
                    <a:pt x="194" y="369"/>
                    <a:pt x="194" y="369"/>
                    <a:pt x="194" y="369"/>
                  </a:cubicBezTo>
                  <a:cubicBezTo>
                    <a:pt x="134" y="369"/>
                    <a:pt x="134" y="369"/>
                    <a:pt x="134" y="369"/>
                  </a:cubicBezTo>
                  <a:cubicBezTo>
                    <a:pt x="118" y="369"/>
                    <a:pt x="118" y="371"/>
                    <a:pt x="118" y="352"/>
                  </a:cubicBezTo>
                  <a:cubicBezTo>
                    <a:pt x="118" y="341"/>
                    <a:pt x="118" y="341"/>
                    <a:pt x="118" y="341"/>
                  </a:cubicBezTo>
                  <a:cubicBezTo>
                    <a:pt x="118" y="337"/>
                    <a:pt x="118" y="337"/>
                    <a:pt x="118" y="337"/>
                  </a:cubicBezTo>
                  <a:cubicBezTo>
                    <a:pt x="118" y="333"/>
                    <a:pt x="118" y="333"/>
                    <a:pt x="118" y="333"/>
                  </a:cubicBezTo>
                  <a:cubicBezTo>
                    <a:pt x="118" y="322"/>
                    <a:pt x="118" y="322"/>
                    <a:pt x="118" y="322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15"/>
                    <a:pt x="118" y="117"/>
                    <a:pt x="134" y="117"/>
                  </a:cubicBezTo>
                  <a:cubicBezTo>
                    <a:pt x="480" y="117"/>
                    <a:pt x="480" y="117"/>
                    <a:pt x="480" y="117"/>
                  </a:cubicBezTo>
                  <a:cubicBezTo>
                    <a:pt x="498" y="117"/>
                    <a:pt x="497" y="115"/>
                    <a:pt x="497" y="134"/>
                  </a:cubicBezTo>
                  <a:cubicBezTo>
                    <a:pt x="497" y="322"/>
                    <a:pt x="497" y="322"/>
                    <a:pt x="497" y="322"/>
                  </a:cubicBezTo>
                  <a:cubicBezTo>
                    <a:pt x="497" y="333"/>
                    <a:pt x="497" y="333"/>
                    <a:pt x="497" y="333"/>
                  </a:cubicBezTo>
                  <a:cubicBezTo>
                    <a:pt x="497" y="337"/>
                    <a:pt x="497" y="337"/>
                    <a:pt x="497" y="337"/>
                  </a:cubicBezTo>
                  <a:cubicBezTo>
                    <a:pt x="497" y="341"/>
                    <a:pt x="497" y="341"/>
                    <a:pt x="497" y="341"/>
                  </a:cubicBezTo>
                  <a:cubicBezTo>
                    <a:pt x="497" y="352"/>
                    <a:pt x="497" y="352"/>
                    <a:pt x="497" y="352"/>
                  </a:cubicBezTo>
                  <a:cubicBezTo>
                    <a:pt x="497" y="371"/>
                    <a:pt x="498" y="369"/>
                    <a:pt x="480" y="369"/>
                  </a:cubicBezTo>
                  <a:cubicBezTo>
                    <a:pt x="420" y="369"/>
                    <a:pt x="420" y="369"/>
                    <a:pt x="420" y="369"/>
                  </a:cubicBezTo>
                  <a:cubicBezTo>
                    <a:pt x="405" y="369"/>
                    <a:pt x="405" y="369"/>
                    <a:pt x="405" y="369"/>
                  </a:cubicBezTo>
                  <a:cubicBezTo>
                    <a:pt x="400" y="369"/>
                    <a:pt x="400" y="369"/>
                    <a:pt x="400" y="369"/>
                  </a:cubicBezTo>
                  <a:cubicBezTo>
                    <a:pt x="391" y="369"/>
                    <a:pt x="383" y="361"/>
                    <a:pt x="383" y="352"/>
                  </a:cubicBezTo>
                  <a:cubicBezTo>
                    <a:pt x="383" y="352"/>
                    <a:pt x="383" y="352"/>
                    <a:pt x="383" y="352"/>
                  </a:cubicBezTo>
                  <a:cubicBezTo>
                    <a:pt x="383" y="343"/>
                    <a:pt x="391" y="335"/>
                    <a:pt x="400" y="335"/>
                  </a:cubicBezTo>
                  <a:close/>
                  <a:moveTo>
                    <a:pt x="0" y="333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0" y="438"/>
                    <a:pt x="8" y="454"/>
                    <a:pt x="20" y="467"/>
                  </a:cubicBezTo>
                  <a:cubicBezTo>
                    <a:pt x="32" y="479"/>
                    <a:pt x="49" y="486"/>
                    <a:pt x="68" y="486"/>
                  </a:cubicBezTo>
                  <a:cubicBezTo>
                    <a:pt x="194" y="486"/>
                    <a:pt x="194" y="486"/>
                    <a:pt x="194" y="486"/>
                  </a:cubicBezTo>
                  <a:cubicBezTo>
                    <a:pt x="210" y="486"/>
                    <a:pt x="210" y="486"/>
                    <a:pt x="210" y="486"/>
                  </a:cubicBezTo>
                  <a:cubicBezTo>
                    <a:pt x="214" y="486"/>
                    <a:pt x="214" y="486"/>
                    <a:pt x="214" y="486"/>
                  </a:cubicBezTo>
                  <a:cubicBezTo>
                    <a:pt x="224" y="486"/>
                    <a:pt x="231" y="479"/>
                    <a:pt x="231" y="470"/>
                  </a:cubicBezTo>
                  <a:cubicBezTo>
                    <a:pt x="231" y="470"/>
                    <a:pt x="231" y="470"/>
                    <a:pt x="231" y="470"/>
                  </a:cubicBezTo>
                  <a:cubicBezTo>
                    <a:pt x="231" y="460"/>
                    <a:pt x="224" y="453"/>
                    <a:pt x="214" y="453"/>
                  </a:cubicBezTo>
                  <a:cubicBezTo>
                    <a:pt x="210" y="453"/>
                    <a:pt x="210" y="453"/>
                    <a:pt x="210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68" y="453"/>
                    <a:pt x="68" y="453"/>
                    <a:pt x="68" y="453"/>
                  </a:cubicBezTo>
                  <a:cubicBezTo>
                    <a:pt x="58" y="453"/>
                    <a:pt x="50" y="449"/>
                    <a:pt x="44" y="443"/>
                  </a:cubicBezTo>
                  <a:cubicBezTo>
                    <a:pt x="38" y="437"/>
                    <a:pt x="34" y="428"/>
                    <a:pt x="34" y="419"/>
                  </a:cubicBezTo>
                  <a:cubicBezTo>
                    <a:pt x="34" y="341"/>
                    <a:pt x="34" y="341"/>
                    <a:pt x="34" y="341"/>
                  </a:cubicBezTo>
                  <a:cubicBezTo>
                    <a:pt x="34" y="333"/>
                    <a:pt x="34" y="333"/>
                    <a:pt x="34" y="333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58"/>
                    <a:pt x="38" y="50"/>
                    <a:pt x="44" y="43"/>
                  </a:cubicBezTo>
                  <a:cubicBezTo>
                    <a:pt x="50" y="37"/>
                    <a:pt x="58" y="34"/>
                    <a:pt x="68" y="34"/>
                  </a:cubicBezTo>
                  <a:cubicBezTo>
                    <a:pt x="547" y="34"/>
                    <a:pt x="547" y="34"/>
                    <a:pt x="547" y="34"/>
                  </a:cubicBezTo>
                  <a:cubicBezTo>
                    <a:pt x="556" y="34"/>
                    <a:pt x="564" y="37"/>
                    <a:pt x="570" y="43"/>
                  </a:cubicBezTo>
                  <a:cubicBezTo>
                    <a:pt x="577" y="50"/>
                    <a:pt x="580" y="58"/>
                    <a:pt x="580" y="67"/>
                  </a:cubicBezTo>
                  <a:cubicBezTo>
                    <a:pt x="580" y="322"/>
                    <a:pt x="580" y="322"/>
                    <a:pt x="580" y="322"/>
                  </a:cubicBezTo>
                  <a:cubicBezTo>
                    <a:pt x="580" y="333"/>
                    <a:pt x="580" y="333"/>
                    <a:pt x="580" y="333"/>
                  </a:cubicBezTo>
                  <a:cubicBezTo>
                    <a:pt x="580" y="341"/>
                    <a:pt x="580" y="341"/>
                    <a:pt x="580" y="341"/>
                  </a:cubicBezTo>
                  <a:cubicBezTo>
                    <a:pt x="580" y="419"/>
                    <a:pt x="580" y="419"/>
                    <a:pt x="580" y="419"/>
                  </a:cubicBezTo>
                  <a:cubicBezTo>
                    <a:pt x="580" y="428"/>
                    <a:pt x="577" y="437"/>
                    <a:pt x="570" y="443"/>
                  </a:cubicBezTo>
                  <a:cubicBezTo>
                    <a:pt x="564" y="449"/>
                    <a:pt x="556" y="453"/>
                    <a:pt x="547" y="453"/>
                  </a:cubicBezTo>
                  <a:cubicBezTo>
                    <a:pt x="420" y="453"/>
                    <a:pt x="420" y="453"/>
                    <a:pt x="420" y="453"/>
                  </a:cubicBezTo>
                  <a:cubicBezTo>
                    <a:pt x="405" y="453"/>
                    <a:pt x="405" y="453"/>
                    <a:pt x="405" y="453"/>
                  </a:cubicBezTo>
                  <a:cubicBezTo>
                    <a:pt x="400" y="453"/>
                    <a:pt x="400" y="453"/>
                    <a:pt x="400" y="453"/>
                  </a:cubicBezTo>
                  <a:cubicBezTo>
                    <a:pt x="391" y="453"/>
                    <a:pt x="383" y="460"/>
                    <a:pt x="383" y="470"/>
                  </a:cubicBezTo>
                  <a:cubicBezTo>
                    <a:pt x="383" y="470"/>
                    <a:pt x="383" y="470"/>
                    <a:pt x="383" y="470"/>
                  </a:cubicBezTo>
                  <a:cubicBezTo>
                    <a:pt x="383" y="479"/>
                    <a:pt x="391" y="486"/>
                    <a:pt x="400" y="486"/>
                  </a:cubicBezTo>
                  <a:cubicBezTo>
                    <a:pt x="405" y="486"/>
                    <a:pt x="405" y="486"/>
                    <a:pt x="405" y="486"/>
                  </a:cubicBezTo>
                  <a:cubicBezTo>
                    <a:pt x="420" y="486"/>
                    <a:pt x="420" y="486"/>
                    <a:pt x="420" y="486"/>
                  </a:cubicBezTo>
                  <a:cubicBezTo>
                    <a:pt x="547" y="486"/>
                    <a:pt x="547" y="486"/>
                    <a:pt x="547" y="486"/>
                  </a:cubicBezTo>
                  <a:cubicBezTo>
                    <a:pt x="565" y="486"/>
                    <a:pt x="582" y="479"/>
                    <a:pt x="594" y="467"/>
                  </a:cubicBezTo>
                  <a:cubicBezTo>
                    <a:pt x="606" y="454"/>
                    <a:pt x="614" y="438"/>
                    <a:pt x="614" y="419"/>
                  </a:cubicBezTo>
                  <a:cubicBezTo>
                    <a:pt x="614" y="341"/>
                    <a:pt x="614" y="341"/>
                    <a:pt x="614" y="341"/>
                  </a:cubicBezTo>
                  <a:cubicBezTo>
                    <a:pt x="614" y="333"/>
                    <a:pt x="614" y="333"/>
                    <a:pt x="614" y="333"/>
                  </a:cubicBezTo>
                  <a:cubicBezTo>
                    <a:pt x="614" y="322"/>
                    <a:pt x="614" y="322"/>
                    <a:pt x="614" y="322"/>
                  </a:cubicBezTo>
                  <a:cubicBezTo>
                    <a:pt x="614" y="67"/>
                    <a:pt x="614" y="67"/>
                    <a:pt x="614" y="67"/>
                  </a:cubicBezTo>
                  <a:cubicBezTo>
                    <a:pt x="614" y="49"/>
                    <a:pt x="606" y="32"/>
                    <a:pt x="594" y="20"/>
                  </a:cubicBezTo>
                  <a:cubicBezTo>
                    <a:pt x="582" y="8"/>
                    <a:pt x="565" y="0"/>
                    <a:pt x="54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0"/>
                    <a:pt x="32" y="8"/>
                    <a:pt x="20" y="20"/>
                  </a:cubicBezTo>
                  <a:cubicBezTo>
                    <a:pt x="8" y="32"/>
                    <a:pt x="0" y="49"/>
                    <a:pt x="0" y="67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3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1" name="Freeform 43"/>
            <p:cNvSpPr>
              <a:spLocks noEditPoints="1"/>
            </p:cNvSpPr>
            <p:nvPr/>
          </p:nvSpPr>
          <p:spPr bwMode="auto">
            <a:xfrm>
              <a:off x="2366" y="1795"/>
              <a:ext cx="1221" cy="1461"/>
            </a:xfrm>
            <a:custGeom>
              <a:avLst/>
              <a:gdLst>
                <a:gd name="T0" fmla="*/ 247 w 514"/>
                <a:gd name="T1" fmla="*/ 557 h 615"/>
                <a:gd name="T2" fmla="*/ 321 w 514"/>
                <a:gd name="T3" fmla="*/ 581 h 615"/>
                <a:gd name="T4" fmla="*/ 406 w 514"/>
                <a:gd name="T5" fmla="*/ 559 h 615"/>
                <a:gd name="T6" fmla="*/ 479 w 514"/>
                <a:gd name="T7" fmla="*/ 434 h 615"/>
                <a:gd name="T8" fmla="*/ 481 w 514"/>
                <a:gd name="T9" fmla="*/ 239 h 615"/>
                <a:gd name="T10" fmla="*/ 466 w 514"/>
                <a:gd name="T11" fmla="*/ 217 h 615"/>
                <a:gd name="T12" fmla="*/ 457 w 514"/>
                <a:gd name="T13" fmla="*/ 215 h 615"/>
                <a:gd name="T14" fmla="*/ 442 w 514"/>
                <a:gd name="T15" fmla="*/ 221 h 615"/>
                <a:gd name="T16" fmla="*/ 440 w 514"/>
                <a:gd name="T17" fmla="*/ 223 h 615"/>
                <a:gd name="T18" fmla="*/ 434 w 514"/>
                <a:gd name="T19" fmla="*/ 237 h 615"/>
                <a:gd name="T20" fmla="*/ 434 w 514"/>
                <a:gd name="T21" fmla="*/ 276 h 615"/>
                <a:gd name="T22" fmla="*/ 405 w 514"/>
                <a:gd name="T23" fmla="*/ 299 h 615"/>
                <a:gd name="T24" fmla="*/ 401 w 514"/>
                <a:gd name="T25" fmla="*/ 239 h 615"/>
                <a:gd name="T26" fmla="*/ 386 w 514"/>
                <a:gd name="T27" fmla="*/ 217 h 615"/>
                <a:gd name="T28" fmla="*/ 376 w 514"/>
                <a:gd name="T29" fmla="*/ 215 h 615"/>
                <a:gd name="T30" fmla="*/ 361 w 514"/>
                <a:gd name="T31" fmla="*/ 221 h 615"/>
                <a:gd name="T32" fmla="*/ 360 w 514"/>
                <a:gd name="T33" fmla="*/ 222 h 615"/>
                <a:gd name="T34" fmla="*/ 353 w 514"/>
                <a:gd name="T35" fmla="*/ 237 h 615"/>
                <a:gd name="T36" fmla="*/ 353 w 514"/>
                <a:gd name="T37" fmla="*/ 276 h 615"/>
                <a:gd name="T38" fmla="*/ 337 w 514"/>
                <a:gd name="T39" fmla="*/ 304 h 615"/>
                <a:gd name="T40" fmla="*/ 320 w 514"/>
                <a:gd name="T41" fmla="*/ 287 h 615"/>
                <a:gd name="T42" fmla="*/ 313 w 514"/>
                <a:gd name="T43" fmla="*/ 222 h 615"/>
                <a:gd name="T44" fmla="*/ 297 w 514"/>
                <a:gd name="T45" fmla="*/ 215 h 615"/>
                <a:gd name="T46" fmla="*/ 296 w 514"/>
                <a:gd name="T47" fmla="*/ 215 h 615"/>
                <a:gd name="T48" fmla="*/ 280 w 514"/>
                <a:gd name="T49" fmla="*/ 222 h 615"/>
                <a:gd name="T50" fmla="*/ 273 w 514"/>
                <a:gd name="T51" fmla="*/ 237 h 615"/>
                <a:gd name="T52" fmla="*/ 273 w 514"/>
                <a:gd name="T53" fmla="*/ 238 h 615"/>
                <a:gd name="T54" fmla="*/ 256 w 514"/>
                <a:gd name="T55" fmla="*/ 304 h 615"/>
                <a:gd name="T56" fmla="*/ 240 w 514"/>
                <a:gd name="T57" fmla="*/ 287 h 615"/>
                <a:gd name="T58" fmla="*/ 233 w 514"/>
                <a:gd name="T59" fmla="*/ 40 h 615"/>
                <a:gd name="T60" fmla="*/ 200 w 514"/>
                <a:gd name="T61" fmla="*/ 40 h 615"/>
                <a:gd name="T62" fmla="*/ 190 w 514"/>
                <a:gd name="T63" fmla="*/ 343 h 615"/>
                <a:gd name="T64" fmla="*/ 163 w 514"/>
                <a:gd name="T65" fmla="*/ 343 h 615"/>
                <a:gd name="T66" fmla="*/ 133 w 514"/>
                <a:gd name="T67" fmla="*/ 312 h 615"/>
                <a:gd name="T68" fmla="*/ 39 w 514"/>
                <a:gd name="T69" fmla="*/ 275 h 615"/>
                <a:gd name="T70" fmla="*/ 168 w 514"/>
                <a:gd name="T71" fmla="*/ 467 h 615"/>
                <a:gd name="T72" fmla="*/ 337 w 514"/>
                <a:gd name="T73" fmla="*/ 198 h 615"/>
                <a:gd name="T74" fmla="*/ 361 w 514"/>
                <a:gd name="T75" fmla="*/ 184 h 615"/>
                <a:gd name="T76" fmla="*/ 376 w 514"/>
                <a:gd name="T77" fmla="*/ 182 h 615"/>
                <a:gd name="T78" fmla="*/ 399 w 514"/>
                <a:gd name="T79" fmla="*/ 186 h 615"/>
                <a:gd name="T80" fmla="*/ 428 w 514"/>
                <a:gd name="T81" fmla="*/ 190 h 615"/>
                <a:gd name="T82" fmla="*/ 455 w 514"/>
                <a:gd name="T83" fmla="*/ 182 h 615"/>
                <a:gd name="T84" fmla="*/ 458 w 514"/>
                <a:gd name="T85" fmla="*/ 182 h 615"/>
                <a:gd name="T86" fmla="*/ 514 w 514"/>
                <a:gd name="T87" fmla="*/ 239 h 615"/>
                <a:gd name="T88" fmla="*/ 478 w 514"/>
                <a:gd name="T89" fmla="*/ 532 h 615"/>
                <a:gd name="T90" fmla="*/ 270 w 514"/>
                <a:gd name="T91" fmla="*/ 605 h 615"/>
                <a:gd name="T92" fmla="*/ 148 w 514"/>
                <a:gd name="T93" fmla="*/ 498 h 615"/>
                <a:gd name="T94" fmla="*/ 3 w 514"/>
                <a:gd name="T95" fmla="*/ 301 h 615"/>
                <a:gd name="T96" fmla="*/ 49 w 514"/>
                <a:gd name="T97" fmla="*/ 235 h 615"/>
                <a:gd name="T98" fmla="*/ 159 w 514"/>
                <a:gd name="T99" fmla="*/ 56 h 615"/>
                <a:gd name="T100" fmla="*/ 256 w 514"/>
                <a:gd name="T101" fmla="*/ 16 h 615"/>
                <a:gd name="T102" fmla="*/ 273 w 514"/>
                <a:gd name="T103" fmla="*/ 107 h 615"/>
                <a:gd name="T104" fmla="*/ 280 w 514"/>
                <a:gd name="T105" fmla="*/ 184 h 615"/>
                <a:gd name="T106" fmla="*/ 295 w 514"/>
                <a:gd name="T107" fmla="*/ 182 h 615"/>
                <a:gd name="T108" fmla="*/ 318 w 514"/>
                <a:gd name="T109" fmla="*/ 18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4" h="615">
                  <a:moveTo>
                    <a:pt x="217" y="534"/>
                  </a:moveTo>
                  <a:cubicBezTo>
                    <a:pt x="222" y="538"/>
                    <a:pt x="226" y="543"/>
                    <a:pt x="231" y="547"/>
                  </a:cubicBezTo>
                  <a:cubicBezTo>
                    <a:pt x="231" y="547"/>
                    <a:pt x="231" y="547"/>
                    <a:pt x="231" y="547"/>
                  </a:cubicBezTo>
                  <a:cubicBezTo>
                    <a:pt x="236" y="550"/>
                    <a:pt x="241" y="554"/>
                    <a:pt x="247" y="557"/>
                  </a:cubicBezTo>
                  <a:cubicBezTo>
                    <a:pt x="252" y="561"/>
                    <a:pt x="258" y="564"/>
                    <a:pt x="263" y="566"/>
                  </a:cubicBezTo>
                  <a:cubicBezTo>
                    <a:pt x="269" y="569"/>
                    <a:pt x="275" y="571"/>
                    <a:pt x="281" y="573"/>
                  </a:cubicBezTo>
                  <a:cubicBezTo>
                    <a:pt x="287" y="575"/>
                    <a:pt x="294" y="577"/>
                    <a:pt x="301" y="579"/>
                  </a:cubicBezTo>
                  <a:cubicBezTo>
                    <a:pt x="307" y="580"/>
                    <a:pt x="314" y="580"/>
                    <a:pt x="321" y="581"/>
                  </a:cubicBezTo>
                  <a:cubicBezTo>
                    <a:pt x="328" y="581"/>
                    <a:pt x="334" y="581"/>
                    <a:pt x="341" y="581"/>
                  </a:cubicBezTo>
                  <a:cubicBezTo>
                    <a:pt x="341" y="581"/>
                    <a:pt x="341" y="581"/>
                    <a:pt x="341" y="581"/>
                  </a:cubicBezTo>
                  <a:cubicBezTo>
                    <a:pt x="348" y="580"/>
                    <a:pt x="355" y="579"/>
                    <a:pt x="361" y="578"/>
                  </a:cubicBezTo>
                  <a:cubicBezTo>
                    <a:pt x="378" y="575"/>
                    <a:pt x="393" y="568"/>
                    <a:pt x="406" y="559"/>
                  </a:cubicBezTo>
                  <a:cubicBezTo>
                    <a:pt x="421" y="549"/>
                    <a:pt x="434" y="536"/>
                    <a:pt x="444" y="521"/>
                  </a:cubicBezTo>
                  <a:cubicBezTo>
                    <a:pt x="454" y="509"/>
                    <a:pt x="461" y="495"/>
                    <a:pt x="467" y="480"/>
                  </a:cubicBezTo>
                  <a:cubicBezTo>
                    <a:pt x="473" y="465"/>
                    <a:pt x="477" y="449"/>
                    <a:pt x="479" y="434"/>
                  </a:cubicBezTo>
                  <a:cubicBezTo>
                    <a:pt x="479" y="434"/>
                    <a:pt x="479" y="434"/>
                    <a:pt x="479" y="434"/>
                  </a:cubicBezTo>
                  <a:cubicBezTo>
                    <a:pt x="479" y="434"/>
                    <a:pt x="479" y="434"/>
                    <a:pt x="479" y="434"/>
                  </a:cubicBezTo>
                  <a:cubicBezTo>
                    <a:pt x="480" y="429"/>
                    <a:pt x="481" y="419"/>
                    <a:pt x="481" y="415"/>
                  </a:cubicBezTo>
                  <a:cubicBezTo>
                    <a:pt x="481" y="415"/>
                    <a:pt x="481" y="415"/>
                    <a:pt x="481" y="415"/>
                  </a:cubicBezTo>
                  <a:cubicBezTo>
                    <a:pt x="481" y="239"/>
                    <a:pt x="481" y="239"/>
                    <a:pt x="481" y="239"/>
                  </a:cubicBezTo>
                  <a:cubicBezTo>
                    <a:pt x="481" y="235"/>
                    <a:pt x="480" y="232"/>
                    <a:pt x="479" y="230"/>
                  </a:cubicBezTo>
                  <a:cubicBezTo>
                    <a:pt x="478" y="227"/>
                    <a:pt x="476" y="224"/>
                    <a:pt x="474" y="222"/>
                  </a:cubicBezTo>
                  <a:cubicBezTo>
                    <a:pt x="474" y="222"/>
                    <a:pt x="474" y="222"/>
                    <a:pt x="474" y="222"/>
                  </a:cubicBezTo>
                  <a:cubicBezTo>
                    <a:pt x="472" y="220"/>
                    <a:pt x="469" y="218"/>
                    <a:pt x="466" y="217"/>
                  </a:cubicBezTo>
                  <a:cubicBezTo>
                    <a:pt x="464" y="216"/>
                    <a:pt x="460" y="215"/>
                    <a:pt x="458" y="215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4" y="215"/>
                    <a:pt x="451" y="216"/>
                    <a:pt x="449" y="217"/>
                  </a:cubicBezTo>
                  <a:cubicBezTo>
                    <a:pt x="446" y="218"/>
                    <a:pt x="444" y="219"/>
                    <a:pt x="442" y="221"/>
                  </a:cubicBezTo>
                  <a:cubicBezTo>
                    <a:pt x="442" y="221"/>
                    <a:pt x="442" y="221"/>
                    <a:pt x="442" y="221"/>
                  </a:cubicBezTo>
                  <a:cubicBezTo>
                    <a:pt x="441" y="222"/>
                    <a:pt x="441" y="222"/>
                    <a:pt x="441" y="222"/>
                  </a:cubicBezTo>
                  <a:cubicBezTo>
                    <a:pt x="441" y="222"/>
                    <a:pt x="441" y="222"/>
                    <a:pt x="441" y="222"/>
                  </a:cubicBezTo>
                  <a:cubicBezTo>
                    <a:pt x="441" y="222"/>
                    <a:pt x="441" y="222"/>
                    <a:pt x="441" y="222"/>
                  </a:cubicBezTo>
                  <a:cubicBezTo>
                    <a:pt x="440" y="223"/>
                    <a:pt x="440" y="223"/>
                    <a:pt x="440" y="223"/>
                  </a:cubicBezTo>
                  <a:cubicBezTo>
                    <a:pt x="438" y="225"/>
                    <a:pt x="437" y="227"/>
                    <a:pt x="436" y="229"/>
                  </a:cubicBezTo>
                  <a:cubicBezTo>
                    <a:pt x="435" y="232"/>
                    <a:pt x="434" y="234"/>
                    <a:pt x="434" y="237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4" y="238"/>
                    <a:pt x="434" y="238"/>
                    <a:pt x="434" y="238"/>
                  </a:cubicBezTo>
                  <a:cubicBezTo>
                    <a:pt x="434" y="239"/>
                    <a:pt x="434" y="239"/>
                    <a:pt x="434" y="239"/>
                  </a:cubicBezTo>
                  <a:cubicBezTo>
                    <a:pt x="434" y="276"/>
                    <a:pt x="434" y="276"/>
                    <a:pt x="434" y="276"/>
                  </a:cubicBezTo>
                  <a:cubicBezTo>
                    <a:pt x="434" y="287"/>
                    <a:pt x="434" y="287"/>
                    <a:pt x="434" y="287"/>
                  </a:cubicBezTo>
                  <a:cubicBezTo>
                    <a:pt x="434" y="292"/>
                    <a:pt x="432" y="296"/>
                    <a:pt x="429" y="299"/>
                  </a:cubicBezTo>
                  <a:cubicBezTo>
                    <a:pt x="426" y="302"/>
                    <a:pt x="422" y="304"/>
                    <a:pt x="417" y="304"/>
                  </a:cubicBezTo>
                  <a:cubicBezTo>
                    <a:pt x="413" y="304"/>
                    <a:pt x="408" y="302"/>
                    <a:pt x="405" y="299"/>
                  </a:cubicBezTo>
                  <a:cubicBezTo>
                    <a:pt x="404" y="297"/>
                    <a:pt x="402" y="294"/>
                    <a:pt x="401" y="291"/>
                  </a:cubicBezTo>
                  <a:cubicBezTo>
                    <a:pt x="401" y="291"/>
                    <a:pt x="401" y="291"/>
                    <a:pt x="401" y="291"/>
                  </a:cubicBezTo>
                  <a:cubicBezTo>
                    <a:pt x="401" y="287"/>
                    <a:pt x="401" y="287"/>
                    <a:pt x="401" y="287"/>
                  </a:cubicBezTo>
                  <a:cubicBezTo>
                    <a:pt x="401" y="239"/>
                    <a:pt x="401" y="239"/>
                    <a:pt x="401" y="239"/>
                  </a:cubicBezTo>
                  <a:cubicBezTo>
                    <a:pt x="401" y="235"/>
                    <a:pt x="400" y="232"/>
                    <a:pt x="399" y="230"/>
                  </a:cubicBezTo>
                  <a:cubicBezTo>
                    <a:pt x="398" y="227"/>
                    <a:pt x="396" y="224"/>
                    <a:pt x="394" y="222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1" y="220"/>
                    <a:pt x="389" y="218"/>
                    <a:pt x="386" y="217"/>
                  </a:cubicBezTo>
                  <a:cubicBezTo>
                    <a:pt x="383" y="216"/>
                    <a:pt x="380" y="215"/>
                    <a:pt x="377" y="215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4" y="215"/>
                    <a:pt x="371" y="216"/>
                    <a:pt x="368" y="217"/>
                  </a:cubicBezTo>
                  <a:cubicBezTo>
                    <a:pt x="366" y="218"/>
                    <a:pt x="363" y="219"/>
                    <a:pt x="361" y="221"/>
                  </a:cubicBezTo>
                  <a:cubicBezTo>
                    <a:pt x="361" y="221"/>
                    <a:pt x="361" y="221"/>
                    <a:pt x="361" y="221"/>
                  </a:cubicBezTo>
                  <a:cubicBezTo>
                    <a:pt x="361" y="222"/>
                    <a:pt x="361" y="222"/>
                    <a:pt x="361" y="222"/>
                  </a:cubicBezTo>
                  <a:cubicBezTo>
                    <a:pt x="360" y="222"/>
                    <a:pt x="360" y="222"/>
                    <a:pt x="360" y="222"/>
                  </a:cubicBezTo>
                  <a:cubicBezTo>
                    <a:pt x="360" y="222"/>
                    <a:pt x="360" y="222"/>
                    <a:pt x="360" y="222"/>
                  </a:cubicBezTo>
                  <a:cubicBezTo>
                    <a:pt x="360" y="223"/>
                    <a:pt x="360" y="223"/>
                    <a:pt x="360" y="223"/>
                  </a:cubicBezTo>
                  <a:cubicBezTo>
                    <a:pt x="358" y="225"/>
                    <a:pt x="357" y="227"/>
                    <a:pt x="355" y="229"/>
                  </a:cubicBezTo>
                  <a:cubicBezTo>
                    <a:pt x="354" y="232"/>
                    <a:pt x="354" y="234"/>
                    <a:pt x="353" y="237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3" y="238"/>
                    <a:pt x="353" y="238"/>
                    <a:pt x="353" y="238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3" y="276"/>
                    <a:pt x="353" y="276"/>
                    <a:pt x="353" y="276"/>
                  </a:cubicBezTo>
                  <a:cubicBezTo>
                    <a:pt x="353" y="287"/>
                    <a:pt x="353" y="287"/>
                    <a:pt x="353" y="287"/>
                  </a:cubicBezTo>
                  <a:cubicBezTo>
                    <a:pt x="353" y="292"/>
                    <a:pt x="351" y="296"/>
                    <a:pt x="349" y="299"/>
                  </a:cubicBezTo>
                  <a:cubicBezTo>
                    <a:pt x="349" y="299"/>
                    <a:pt x="349" y="299"/>
                    <a:pt x="349" y="299"/>
                  </a:cubicBezTo>
                  <a:cubicBezTo>
                    <a:pt x="346" y="302"/>
                    <a:pt x="341" y="304"/>
                    <a:pt x="337" y="304"/>
                  </a:cubicBezTo>
                  <a:cubicBezTo>
                    <a:pt x="332" y="304"/>
                    <a:pt x="328" y="302"/>
                    <a:pt x="325" y="299"/>
                  </a:cubicBezTo>
                  <a:cubicBezTo>
                    <a:pt x="323" y="297"/>
                    <a:pt x="321" y="294"/>
                    <a:pt x="320" y="291"/>
                  </a:cubicBezTo>
                  <a:cubicBezTo>
                    <a:pt x="320" y="291"/>
                    <a:pt x="320" y="291"/>
                    <a:pt x="320" y="291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39"/>
                    <a:pt x="320" y="239"/>
                    <a:pt x="320" y="239"/>
                  </a:cubicBezTo>
                  <a:cubicBezTo>
                    <a:pt x="320" y="235"/>
                    <a:pt x="319" y="232"/>
                    <a:pt x="318" y="230"/>
                  </a:cubicBezTo>
                  <a:cubicBezTo>
                    <a:pt x="317" y="227"/>
                    <a:pt x="315" y="224"/>
                    <a:pt x="313" y="222"/>
                  </a:cubicBezTo>
                  <a:cubicBezTo>
                    <a:pt x="313" y="222"/>
                    <a:pt x="313" y="222"/>
                    <a:pt x="313" y="222"/>
                  </a:cubicBezTo>
                  <a:cubicBezTo>
                    <a:pt x="311" y="220"/>
                    <a:pt x="308" y="218"/>
                    <a:pt x="305" y="217"/>
                  </a:cubicBezTo>
                  <a:cubicBezTo>
                    <a:pt x="303" y="216"/>
                    <a:pt x="300" y="215"/>
                    <a:pt x="297" y="215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6" y="215"/>
                    <a:pt x="296" y="215"/>
                    <a:pt x="296" y="215"/>
                  </a:cubicBezTo>
                  <a:cubicBezTo>
                    <a:pt x="296" y="215"/>
                    <a:pt x="296" y="215"/>
                    <a:pt x="296" y="215"/>
                  </a:cubicBezTo>
                  <a:cubicBezTo>
                    <a:pt x="296" y="215"/>
                    <a:pt x="296" y="215"/>
                    <a:pt x="296" y="215"/>
                  </a:cubicBezTo>
                  <a:cubicBezTo>
                    <a:pt x="296" y="215"/>
                    <a:pt x="296" y="215"/>
                    <a:pt x="296" y="215"/>
                  </a:cubicBezTo>
                  <a:cubicBezTo>
                    <a:pt x="293" y="215"/>
                    <a:pt x="290" y="216"/>
                    <a:pt x="288" y="217"/>
                  </a:cubicBezTo>
                  <a:cubicBezTo>
                    <a:pt x="285" y="218"/>
                    <a:pt x="283" y="219"/>
                    <a:pt x="281" y="221"/>
                  </a:cubicBezTo>
                  <a:cubicBezTo>
                    <a:pt x="281" y="221"/>
                    <a:pt x="281" y="221"/>
                    <a:pt x="281" y="221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79" y="223"/>
                    <a:pt x="279" y="223"/>
                    <a:pt x="279" y="223"/>
                  </a:cubicBezTo>
                  <a:cubicBezTo>
                    <a:pt x="278" y="225"/>
                    <a:pt x="276" y="227"/>
                    <a:pt x="275" y="229"/>
                  </a:cubicBezTo>
                  <a:cubicBezTo>
                    <a:pt x="274" y="232"/>
                    <a:pt x="273" y="234"/>
                    <a:pt x="273" y="237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38"/>
                    <a:pt x="273" y="238"/>
                    <a:pt x="273" y="238"/>
                  </a:cubicBezTo>
                  <a:cubicBezTo>
                    <a:pt x="273" y="247"/>
                    <a:pt x="273" y="247"/>
                    <a:pt x="273" y="247"/>
                  </a:cubicBezTo>
                  <a:cubicBezTo>
                    <a:pt x="273" y="287"/>
                    <a:pt x="273" y="287"/>
                    <a:pt x="273" y="287"/>
                  </a:cubicBezTo>
                  <a:cubicBezTo>
                    <a:pt x="273" y="292"/>
                    <a:pt x="271" y="296"/>
                    <a:pt x="268" y="299"/>
                  </a:cubicBezTo>
                  <a:cubicBezTo>
                    <a:pt x="265" y="302"/>
                    <a:pt x="261" y="304"/>
                    <a:pt x="256" y="304"/>
                  </a:cubicBezTo>
                  <a:cubicBezTo>
                    <a:pt x="252" y="304"/>
                    <a:pt x="248" y="302"/>
                    <a:pt x="245" y="299"/>
                  </a:cubicBezTo>
                  <a:cubicBezTo>
                    <a:pt x="243" y="297"/>
                    <a:pt x="241" y="294"/>
                    <a:pt x="240" y="292"/>
                  </a:cubicBezTo>
                  <a:cubicBezTo>
                    <a:pt x="240" y="292"/>
                    <a:pt x="240" y="292"/>
                    <a:pt x="240" y="292"/>
                  </a:cubicBezTo>
                  <a:cubicBezTo>
                    <a:pt x="240" y="287"/>
                    <a:pt x="240" y="287"/>
                    <a:pt x="240" y="287"/>
                  </a:cubicBezTo>
                  <a:cubicBezTo>
                    <a:pt x="240" y="210"/>
                    <a:pt x="240" y="134"/>
                    <a:pt x="240" y="56"/>
                  </a:cubicBezTo>
                  <a:cubicBezTo>
                    <a:pt x="240" y="53"/>
                    <a:pt x="239" y="50"/>
                    <a:pt x="238" y="47"/>
                  </a:cubicBezTo>
                  <a:cubicBezTo>
                    <a:pt x="237" y="45"/>
                    <a:pt x="235" y="42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1" y="38"/>
                    <a:pt x="228" y="36"/>
                    <a:pt x="225" y="35"/>
                  </a:cubicBezTo>
                  <a:cubicBezTo>
                    <a:pt x="222" y="33"/>
                    <a:pt x="219" y="33"/>
                    <a:pt x="216" y="33"/>
                  </a:cubicBezTo>
                  <a:cubicBezTo>
                    <a:pt x="213" y="33"/>
                    <a:pt x="210" y="33"/>
                    <a:pt x="207" y="35"/>
                  </a:cubicBezTo>
                  <a:cubicBezTo>
                    <a:pt x="204" y="36"/>
                    <a:pt x="202" y="38"/>
                    <a:pt x="200" y="40"/>
                  </a:cubicBezTo>
                  <a:cubicBezTo>
                    <a:pt x="197" y="42"/>
                    <a:pt x="196" y="45"/>
                    <a:pt x="194" y="47"/>
                  </a:cubicBezTo>
                  <a:cubicBezTo>
                    <a:pt x="193" y="50"/>
                    <a:pt x="192" y="53"/>
                    <a:pt x="192" y="56"/>
                  </a:cubicBezTo>
                  <a:cubicBezTo>
                    <a:pt x="192" y="334"/>
                    <a:pt x="192" y="334"/>
                    <a:pt x="192" y="334"/>
                  </a:cubicBezTo>
                  <a:cubicBezTo>
                    <a:pt x="192" y="338"/>
                    <a:pt x="191" y="341"/>
                    <a:pt x="190" y="343"/>
                  </a:cubicBezTo>
                  <a:cubicBezTo>
                    <a:pt x="188" y="346"/>
                    <a:pt x="185" y="348"/>
                    <a:pt x="182" y="349"/>
                  </a:cubicBezTo>
                  <a:cubicBezTo>
                    <a:pt x="179" y="350"/>
                    <a:pt x="175" y="350"/>
                    <a:pt x="172" y="349"/>
                  </a:cubicBezTo>
                  <a:cubicBezTo>
                    <a:pt x="172" y="349"/>
                    <a:pt x="172" y="349"/>
                    <a:pt x="172" y="349"/>
                  </a:cubicBezTo>
                  <a:cubicBezTo>
                    <a:pt x="169" y="348"/>
                    <a:pt x="165" y="347"/>
                    <a:pt x="163" y="343"/>
                  </a:cubicBezTo>
                  <a:cubicBezTo>
                    <a:pt x="163" y="343"/>
                    <a:pt x="163" y="343"/>
                    <a:pt x="163" y="343"/>
                  </a:cubicBezTo>
                  <a:cubicBezTo>
                    <a:pt x="162" y="342"/>
                    <a:pt x="162" y="342"/>
                    <a:pt x="162" y="342"/>
                  </a:cubicBezTo>
                  <a:cubicBezTo>
                    <a:pt x="158" y="338"/>
                    <a:pt x="155" y="335"/>
                    <a:pt x="152" y="332"/>
                  </a:cubicBezTo>
                  <a:cubicBezTo>
                    <a:pt x="146" y="325"/>
                    <a:pt x="139" y="318"/>
                    <a:pt x="133" y="312"/>
                  </a:cubicBezTo>
                  <a:cubicBezTo>
                    <a:pt x="121" y="300"/>
                    <a:pt x="105" y="286"/>
                    <a:pt x="88" y="277"/>
                  </a:cubicBezTo>
                  <a:cubicBezTo>
                    <a:pt x="76" y="270"/>
                    <a:pt x="64" y="266"/>
                    <a:pt x="53" y="268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47" y="269"/>
                    <a:pt x="42" y="271"/>
                    <a:pt x="39" y="275"/>
                  </a:cubicBezTo>
                  <a:cubicBezTo>
                    <a:pt x="36" y="279"/>
                    <a:pt x="35" y="284"/>
                    <a:pt x="35" y="290"/>
                  </a:cubicBezTo>
                  <a:cubicBezTo>
                    <a:pt x="35" y="303"/>
                    <a:pt x="41" y="309"/>
                    <a:pt x="49" y="317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95" y="363"/>
                    <a:pt x="132" y="416"/>
                    <a:pt x="168" y="467"/>
                  </a:cubicBezTo>
                  <a:cubicBezTo>
                    <a:pt x="180" y="484"/>
                    <a:pt x="180" y="484"/>
                    <a:pt x="180" y="484"/>
                  </a:cubicBezTo>
                  <a:cubicBezTo>
                    <a:pt x="183" y="489"/>
                    <a:pt x="183" y="489"/>
                    <a:pt x="183" y="489"/>
                  </a:cubicBezTo>
                  <a:cubicBezTo>
                    <a:pt x="193" y="503"/>
                    <a:pt x="206" y="522"/>
                    <a:pt x="217" y="534"/>
                  </a:cubicBezTo>
                  <a:close/>
                  <a:moveTo>
                    <a:pt x="337" y="198"/>
                  </a:moveTo>
                  <a:cubicBezTo>
                    <a:pt x="337" y="198"/>
                    <a:pt x="337" y="198"/>
                    <a:pt x="337" y="198"/>
                  </a:cubicBezTo>
                  <a:cubicBezTo>
                    <a:pt x="339" y="197"/>
                    <a:pt x="340" y="195"/>
                    <a:pt x="342" y="194"/>
                  </a:cubicBezTo>
                  <a:cubicBezTo>
                    <a:pt x="344" y="192"/>
                    <a:pt x="346" y="191"/>
                    <a:pt x="348" y="190"/>
                  </a:cubicBezTo>
                  <a:cubicBezTo>
                    <a:pt x="352" y="187"/>
                    <a:pt x="356" y="185"/>
                    <a:pt x="361" y="184"/>
                  </a:cubicBezTo>
                  <a:cubicBezTo>
                    <a:pt x="365" y="183"/>
                    <a:pt x="370" y="182"/>
                    <a:pt x="375" y="182"/>
                  </a:cubicBezTo>
                  <a:cubicBezTo>
                    <a:pt x="375" y="182"/>
                    <a:pt x="375" y="182"/>
                    <a:pt x="375" y="182"/>
                  </a:cubicBez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376" y="182"/>
                    <a:pt x="376" y="182"/>
                  </a:cubicBezTo>
                  <a:cubicBezTo>
                    <a:pt x="377" y="182"/>
                    <a:pt x="377" y="182"/>
                    <a:pt x="377" y="182"/>
                  </a:cubicBezTo>
                  <a:cubicBezTo>
                    <a:pt x="385" y="182"/>
                    <a:pt x="392" y="183"/>
                    <a:pt x="399" y="186"/>
                  </a:cubicBezTo>
                  <a:cubicBezTo>
                    <a:pt x="406" y="189"/>
                    <a:pt x="412" y="193"/>
                    <a:pt x="417" y="198"/>
                  </a:cubicBezTo>
                  <a:cubicBezTo>
                    <a:pt x="417" y="198"/>
                    <a:pt x="417" y="198"/>
                    <a:pt x="417" y="198"/>
                  </a:cubicBezTo>
                  <a:cubicBezTo>
                    <a:pt x="419" y="197"/>
                    <a:pt x="421" y="195"/>
                    <a:pt x="423" y="194"/>
                  </a:cubicBezTo>
                  <a:cubicBezTo>
                    <a:pt x="424" y="192"/>
                    <a:pt x="426" y="191"/>
                    <a:pt x="428" y="190"/>
                  </a:cubicBezTo>
                  <a:cubicBezTo>
                    <a:pt x="432" y="187"/>
                    <a:pt x="437" y="185"/>
                    <a:pt x="441" y="184"/>
                  </a:cubicBezTo>
                  <a:cubicBezTo>
                    <a:pt x="446" y="183"/>
                    <a:pt x="451" y="182"/>
                    <a:pt x="455" y="182"/>
                  </a:cubicBezTo>
                  <a:cubicBezTo>
                    <a:pt x="455" y="182"/>
                    <a:pt x="455" y="182"/>
                    <a:pt x="455" y="182"/>
                  </a:cubicBezTo>
                  <a:cubicBezTo>
                    <a:pt x="455" y="182"/>
                    <a:pt x="455" y="182"/>
                    <a:pt x="455" y="182"/>
                  </a:cubicBezTo>
                  <a:cubicBezTo>
                    <a:pt x="456" y="182"/>
                    <a:pt x="456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5" y="182"/>
                    <a:pt x="472" y="183"/>
                    <a:pt x="479" y="186"/>
                  </a:cubicBezTo>
                  <a:cubicBezTo>
                    <a:pt x="486" y="189"/>
                    <a:pt x="492" y="193"/>
                    <a:pt x="497" y="198"/>
                  </a:cubicBezTo>
                  <a:cubicBezTo>
                    <a:pt x="503" y="204"/>
                    <a:pt x="507" y="210"/>
                    <a:pt x="510" y="217"/>
                  </a:cubicBezTo>
                  <a:cubicBezTo>
                    <a:pt x="513" y="224"/>
                    <a:pt x="514" y="231"/>
                    <a:pt x="514" y="239"/>
                  </a:cubicBezTo>
                  <a:cubicBezTo>
                    <a:pt x="514" y="239"/>
                    <a:pt x="514" y="239"/>
                    <a:pt x="514" y="239"/>
                  </a:cubicBezTo>
                  <a:cubicBezTo>
                    <a:pt x="514" y="415"/>
                    <a:pt x="514" y="415"/>
                    <a:pt x="514" y="415"/>
                  </a:cubicBezTo>
                  <a:cubicBezTo>
                    <a:pt x="514" y="435"/>
                    <a:pt x="511" y="455"/>
                    <a:pt x="505" y="475"/>
                  </a:cubicBezTo>
                  <a:cubicBezTo>
                    <a:pt x="498" y="495"/>
                    <a:pt x="489" y="515"/>
                    <a:pt x="478" y="532"/>
                  </a:cubicBezTo>
                  <a:cubicBezTo>
                    <a:pt x="465" y="552"/>
                    <a:pt x="448" y="570"/>
                    <a:pt x="429" y="584"/>
                  </a:cubicBezTo>
                  <a:cubicBezTo>
                    <a:pt x="411" y="597"/>
                    <a:pt x="390" y="607"/>
                    <a:pt x="368" y="611"/>
                  </a:cubicBezTo>
                  <a:cubicBezTo>
                    <a:pt x="352" y="614"/>
                    <a:pt x="335" y="615"/>
                    <a:pt x="319" y="615"/>
                  </a:cubicBezTo>
                  <a:cubicBezTo>
                    <a:pt x="302" y="614"/>
                    <a:pt x="286" y="611"/>
                    <a:pt x="270" y="605"/>
                  </a:cubicBezTo>
                  <a:cubicBezTo>
                    <a:pt x="256" y="601"/>
                    <a:pt x="242" y="594"/>
                    <a:pt x="229" y="586"/>
                  </a:cubicBezTo>
                  <a:cubicBezTo>
                    <a:pt x="216" y="578"/>
                    <a:pt x="204" y="568"/>
                    <a:pt x="193" y="557"/>
                  </a:cubicBezTo>
                  <a:cubicBezTo>
                    <a:pt x="180" y="544"/>
                    <a:pt x="166" y="524"/>
                    <a:pt x="155" y="507"/>
                  </a:cubicBezTo>
                  <a:cubicBezTo>
                    <a:pt x="152" y="504"/>
                    <a:pt x="150" y="500"/>
                    <a:pt x="148" y="498"/>
                  </a:cubicBezTo>
                  <a:cubicBezTo>
                    <a:pt x="141" y="488"/>
                    <a:pt x="141" y="488"/>
                    <a:pt x="141" y="488"/>
                  </a:cubicBezTo>
                  <a:cubicBezTo>
                    <a:pt x="105" y="437"/>
                    <a:pt x="70" y="386"/>
                    <a:pt x="30" y="345"/>
                  </a:cubicBezTo>
                  <a:cubicBezTo>
                    <a:pt x="28" y="343"/>
                    <a:pt x="27" y="342"/>
                    <a:pt x="26" y="341"/>
                  </a:cubicBezTo>
                  <a:cubicBezTo>
                    <a:pt x="14" y="329"/>
                    <a:pt x="6" y="322"/>
                    <a:pt x="3" y="301"/>
                  </a:cubicBezTo>
                  <a:cubicBezTo>
                    <a:pt x="2" y="300"/>
                    <a:pt x="2" y="298"/>
                    <a:pt x="2" y="297"/>
                  </a:cubicBezTo>
                  <a:cubicBezTo>
                    <a:pt x="0" y="283"/>
                    <a:pt x="3" y="269"/>
                    <a:pt x="10" y="258"/>
                  </a:cubicBezTo>
                  <a:cubicBezTo>
                    <a:pt x="17" y="247"/>
                    <a:pt x="28" y="238"/>
                    <a:pt x="45" y="235"/>
                  </a:cubicBezTo>
                  <a:cubicBezTo>
                    <a:pt x="46" y="235"/>
                    <a:pt x="48" y="235"/>
                    <a:pt x="49" y="235"/>
                  </a:cubicBezTo>
                  <a:cubicBezTo>
                    <a:pt x="67" y="232"/>
                    <a:pt x="87" y="238"/>
                    <a:pt x="105" y="248"/>
                  </a:cubicBezTo>
                  <a:cubicBezTo>
                    <a:pt x="125" y="259"/>
                    <a:pt x="145" y="276"/>
                    <a:pt x="159" y="291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56"/>
                    <a:pt x="159" y="56"/>
                    <a:pt x="159" y="56"/>
                  </a:cubicBezTo>
                  <a:cubicBezTo>
                    <a:pt x="159" y="49"/>
                    <a:pt x="161" y="42"/>
                    <a:pt x="164" y="35"/>
                  </a:cubicBezTo>
                  <a:cubicBezTo>
                    <a:pt x="167" y="28"/>
                    <a:pt x="171" y="21"/>
                    <a:pt x="176" y="16"/>
                  </a:cubicBezTo>
                  <a:cubicBezTo>
                    <a:pt x="187" y="5"/>
                    <a:pt x="202" y="0"/>
                    <a:pt x="216" y="0"/>
                  </a:cubicBezTo>
                  <a:cubicBezTo>
                    <a:pt x="231" y="0"/>
                    <a:pt x="245" y="5"/>
                    <a:pt x="256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2" y="21"/>
                    <a:pt x="266" y="28"/>
                    <a:pt x="269" y="35"/>
                  </a:cubicBezTo>
                  <a:cubicBezTo>
                    <a:pt x="272" y="42"/>
                    <a:pt x="273" y="49"/>
                    <a:pt x="273" y="56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73" y="187"/>
                    <a:pt x="273" y="187"/>
                    <a:pt x="273" y="187"/>
                  </a:cubicBezTo>
                  <a:cubicBezTo>
                    <a:pt x="275" y="186"/>
                    <a:pt x="278" y="185"/>
                    <a:pt x="280" y="184"/>
                  </a:cubicBezTo>
                  <a:cubicBezTo>
                    <a:pt x="285" y="183"/>
                    <a:pt x="290" y="182"/>
                    <a:pt x="294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304" y="182"/>
                    <a:pt x="312" y="183"/>
                    <a:pt x="318" y="186"/>
                  </a:cubicBezTo>
                  <a:cubicBezTo>
                    <a:pt x="325" y="189"/>
                    <a:pt x="331" y="193"/>
                    <a:pt x="337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sp>
        <p:nvSpPr>
          <p:cNvPr id="82" name="椭圆 81"/>
          <p:cNvSpPr/>
          <p:nvPr/>
        </p:nvSpPr>
        <p:spPr>
          <a:xfrm rot="3600000">
            <a:off x="935970" y="5497836"/>
            <a:ext cx="358653" cy="366424"/>
          </a:xfrm>
          <a:prstGeom prst="ellipse">
            <a:avLst/>
          </a:prstGeom>
          <a:gradFill>
            <a:gsLst>
              <a:gs pos="0">
                <a:srgbClr val="31EDBE">
                  <a:alpha val="73000"/>
                </a:srgbClr>
              </a:gs>
              <a:gs pos="100000">
                <a:srgbClr val="09AAFA">
                  <a:alpha val="1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grpSp>
        <p:nvGrpSpPr>
          <p:cNvPr id="85" name="Group 46"/>
          <p:cNvGrpSpPr>
            <a:grpSpLocks noChangeAspect="1"/>
          </p:cNvGrpSpPr>
          <p:nvPr/>
        </p:nvGrpSpPr>
        <p:grpSpPr bwMode="auto">
          <a:xfrm>
            <a:off x="982737" y="5432295"/>
            <a:ext cx="458140" cy="458140"/>
            <a:chOff x="54" y="444"/>
            <a:chExt cx="3246" cy="3246"/>
          </a:xfrm>
          <a:solidFill>
            <a:srgbClr val="5E6A8C"/>
          </a:solidFill>
          <a:effectLst>
            <a:outerShdw blurRad="50800" dist="38100" dir="2700000" algn="tl" rotWithShape="0">
              <a:schemeClr val="accent1">
                <a:lumMod val="20000"/>
                <a:lumOff val="80000"/>
                <a:alpha val="40000"/>
              </a:schemeClr>
            </a:outerShdw>
            <a:reflection blurRad="25400" stA="52000" endA="300" endPos="35000" dir="5400000" sy="-100000" algn="bl" rotWithShape="0"/>
          </a:effectLst>
        </p:grpSpPr>
        <p:sp>
          <p:nvSpPr>
            <p:cNvPr id="87" name="Freeform 47"/>
            <p:cNvSpPr>
              <a:spLocks noEditPoints="1"/>
            </p:cNvSpPr>
            <p:nvPr/>
          </p:nvSpPr>
          <p:spPr bwMode="auto">
            <a:xfrm>
              <a:off x="54" y="444"/>
              <a:ext cx="3246" cy="3246"/>
            </a:xfrm>
            <a:custGeom>
              <a:avLst/>
              <a:gdLst>
                <a:gd name="T0" fmla="*/ 422 w 1366"/>
                <a:gd name="T1" fmla="*/ 52 h 1366"/>
                <a:gd name="T2" fmla="*/ 422 w 1366"/>
                <a:gd name="T3" fmla="*/ 1314 h 1366"/>
                <a:gd name="T4" fmla="*/ 1074 w 1366"/>
                <a:gd name="T5" fmla="*/ 412 h 1366"/>
                <a:gd name="T6" fmla="*/ 1330 w 1366"/>
                <a:gd name="T7" fmla="*/ 664 h 1366"/>
                <a:gd name="T8" fmla="*/ 1105 w 1366"/>
                <a:gd name="T9" fmla="*/ 536 h 1366"/>
                <a:gd name="T10" fmla="*/ 827 w 1366"/>
                <a:gd name="T11" fmla="*/ 104 h 1366"/>
                <a:gd name="T12" fmla="*/ 846 w 1366"/>
                <a:gd name="T13" fmla="*/ 57 h 1366"/>
                <a:gd name="T14" fmla="*/ 1184 w 1366"/>
                <a:gd name="T15" fmla="*/ 275 h 1366"/>
                <a:gd name="T16" fmla="*/ 992 w 1366"/>
                <a:gd name="T17" fmla="*/ 252 h 1366"/>
                <a:gd name="T18" fmla="*/ 306 w 1366"/>
                <a:gd name="T19" fmla="*/ 379 h 1366"/>
                <a:gd name="T20" fmla="*/ 204 w 1366"/>
                <a:gd name="T21" fmla="*/ 249 h 1366"/>
                <a:gd name="T22" fmla="*/ 522 w 1366"/>
                <a:gd name="T23" fmla="*/ 58 h 1366"/>
                <a:gd name="T24" fmla="*/ 262 w 1366"/>
                <a:gd name="T25" fmla="*/ 535 h 1366"/>
                <a:gd name="T26" fmla="*/ 37 w 1366"/>
                <a:gd name="T27" fmla="*/ 664 h 1366"/>
                <a:gd name="T28" fmla="*/ 292 w 1366"/>
                <a:gd name="T29" fmla="*/ 412 h 1366"/>
                <a:gd name="T30" fmla="*/ 795 w 1366"/>
                <a:gd name="T31" fmla="*/ 85 h 1366"/>
                <a:gd name="T32" fmla="*/ 596 w 1366"/>
                <a:gd name="T33" fmla="*/ 115 h 1366"/>
                <a:gd name="T34" fmla="*/ 683 w 1366"/>
                <a:gd name="T35" fmla="*/ 36 h 1366"/>
                <a:gd name="T36" fmla="*/ 916 w 1366"/>
                <a:gd name="T37" fmla="*/ 1202 h 1366"/>
                <a:gd name="T38" fmla="*/ 1128 w 1366"/>
                <a:gd name="T39" fmla="*/ 1036 h 1366"/>
                <a:gd name="T40" fmla="*/ 1141 w 1366"/>
                <a:gd name="T41" fmla="*/ 1141 h 1366"/>
                <a:gd name="T42" fmla="*/ 827 w 1366"/>
                <a:gd name="T43" fmla="*/ 1264 h 1366"/>
                <a:gd name="T44" fmla="*/ 1117 w 1366"/>
                <a:gd name="T45" fmla="*/ 701 h 1366"/>
                <a:gd name="T46" fmla="*/ 1208 w 1366"/>
                <a:gd name="T47" fmla="*/ 1062 h 1366"/>
                <a:gd name="T48" fmla="*/ 1074 w 1366"/>
                <a:gd name="T49" fmla="*/ 953 h 1366"/>
                <a:gd name="T50" fmla="*/ 810 w 1366"/>
                <a:gd name="T51" fmla="*/ 1316 h 1366"/>
                <a:gd name="T52" fmla="*/ 558 w 1366"/>
                <a:gd name="T53" fmla="*/ 1318 h 1366"/>
                <a:gd name="T54" fmla="*/ 637 w 1366"/>
                <a:gd name="T55" fmla="*/ 1227 h 1366"/>
                <a:gd name="T56" fmla="*/ 540 w 1366"/>
                <a:gd name="T57" fmla="*/ 1264 h 1366"/>
                <a:gd name="T58" fmla="*/ 226 w 1366"/>
                <a:gd name="T59" fmla="*/ 1141 h 1366"/>
                <a:gd name="T60" fmla="*/ 305 w 1366"/>
                <a:gd name="T61" fmla="*/ 989 h 1366"/>
                <a:gd name="T62" fmla="*/ 415 w 1366"/>
                <a:gd name="T63" fmla="*/ 462 h 1366"/>
                <a:gd name="T64" fmla="*/ 337 w 1366"/>
                <a:gd name="T65" fmla="*/ 396 h 1366"/>
                <a:gd name="T66" fmla="*/ 563 w 1366"/>
                <a:gd name="T67" fmla="*/ 133 h 1366"/>
                <a:gd name="T68" fmla="*/ 665 w 1366"/>
                <a:gd name="T69" fmla="*/ 183 h 1366"/>
                <a:gd name="T70" fmla="*/ 683 w 1366"/>
                <a:gd name="T71" fmla="*/ 410 h 1366"/>
                <a:gd name="T72" fmla="*/ 751 w 1366"/>
                <a:gd name="T73" fmla="*/ 170 h 1366"/>
                <a:gd name="T74" fmla="*/ 889 w 1366"/>
                <a:gd name="T75" fmla="*/ 189 h 1366"/>
                <a:gd name="T76" fmla="*/ 1005 w 1366"/>
                <a:gd name="T77" fmla="*/ 409 h 1366"/>
                <a:gd name="T78" fmla="*/ 970 w 1366"/>
                <a:gd name="T79" fmla="*/ 463 h 1366"/>
                <a:gd name="T80" fmla="*/ 1042 w 1366"/>
                <a:gd name="T81" fmla="*/ 432 h 1366"/>
                <a:gd name="T82" fmla="*/ 974 w 1366"/>
                <a:gd name="T83" fmla="*/ 665 h 1366"/>
                <a:gd name="T84" fmla="*/ 1015 w 1366"/>
                <a:gd name="T85" fmla="*/ 701 h 1366"/>
                <a:gd name="T86" fmla="*/ 1041 w 1366"/>
                <a:gd name="T87" fmla="*/ 936 h 1366"/>
                <a:gd name="T88" fmla="*/ 946 w 1366"/>
                <a:gd name="T89" fmla="*/ 912 h 1366"/>
                <a:gd name="T90" fmla="*/ 1029 w 1366"/>
                <a:gd name="T91" fmla="*/ 970 h 1366"/>
                <a:gd name="T92" fmla="*/ 804 w 1366"/>
                <a:gd name="T93" fmla="*/ 1234 h 1366"/>
                <a:gd name="T94" fmla="*/ 702 w 1366"/>
                <a:gd name="T95" fmla="*/ 1183 h 1366"/>
                <a:gd name="T96" fmla="*/ 683 w 1366"/>
                <a:gd name="T97" fmla="*/ 955 h 1366"/>
                <a:gd name="T98" fmla="*/ 664 w 1366"/>
                <a:gd name="T99" fmla="*/ 1183 h 1366"/>
                <a:gd name="T100" fmla="*/ 563 w 1366"/>
                <a:gd name="T101" fmla="*/ 1234 h 1366"/>
                <a:gd name="T102" fmla="*/ 337 w 1366"/>
                <a:gd name="T103" fmla="*/ 970 h 1366"/>
                <a:gd name="T104" fmla="*/ 397 w 1366"/>
                <a:gd name="T105" fmla="*/ 903 h 1366"/>
                <a:gd name="T106" fmla="*/ 325 w 1366"/>
                <a:gd name="T107" fmla="*/ 934 h 1366"/>
                <a:gd name="T108" fmla="*/ 392 w 1366"/>
                <a:gd name="T109" fmla="*/ 701 h 1366"/>
                <a:gd name="T110" fmla="*/ 352 w 1366"/>
                <a:gd name="T111" fmla="*/ 665 h 1366"/>
                <a:gd name="T112" fmla="*/ 325 w 1366"/>
                <a:gd name="T113" fmla="*/ 431 h 1366"/>
                <a:gd name="T114" fmla="*/ 248 w 1366"/>
                <a:gd name="T115" fmla="*/ 701 h 1366"/>
                <a:gd name="T116" fmla="*/ 292 w 1366"/>
                <a:gd name="T117" fmla="*/ 954 h 1366"/>
                <a:gd name="T118" fmla="*/ 37 w 1366"/>
                <a:gd name="T119" fmla="*/ 703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366">
                  <a:moveTo>
                    <a:pt x="1366" y="683"/>
                  </a:moveTo>
                  <a:cubicBezTo>
                    <a:pt x="1366" y="591"/>
                    <a:pt x="1348" y="502"/>
                    <a:pt x="1314" y="422"/>
                  </a:cubicBezTo>
                  <a:cubicBezTo>
                    <a:pt x="1280" y="338"/>
                    <a:pt x="1229" y="263"/>
                    <a:pt x="1166" y="200"/>
                  </a:cubicBezTo>
                  <a:cubicBezTo>
                    <a:pt x="1103" y="137"/>
                    <a:pt x="1028" y="87"/>
                    <a:pt x="944" y="52"/>
                  </a:cubicBezTo>
                  <a:cubicBezTo>
                    <a:pt x="864" y="19"/>
                    <a:pt x="776" y="0"/>
                    <a:pt x="683" y="0"/>
                  </a:cubicBezTo>
                  <a:cubicBezTo>
                    <a:pt x="591" y="0"/>
                    <a:pt x="503" y="19"/>
                    <a:pt x="422" y="52"/>
                  </a:cubicBezTo>
                  <a:cubicBezTo>
                    <a:pt x="339" y="87"/>
                    <a:pt x="263" y="137"/>
                    <a:pt x="200" y="200"/>
                  </a:cubicBezTo>
                  <a:cubicBezTo>
                    <a:pt x="137" y="263"/>
                    <a:pt x="87" y="338"/>
                    <a:pt x="52" y="422"/>
                  </a:cubicBezTo>
                  <a:cubicBezTo>
                    <a:pt x="19" y="502"/>
                    <a:pt x="0" y="591"/>
                    <a:pt x="0" y="683"/>
                  </a:cubicBezTo>
                  <a:cubicBezTo>
                    <a:pt x="0" y="776"/>
                    <a:pt x="19" y="864"/>
                    <a:pt x="52" y="944"/>
                  </a:cubicBezTo>
                  <a:cubicBezTo>
                    <a:pt x="87" y="1028"/>
                    <a:pt x="137" y="1103"/>
                    <a:pt x="200" y="1166"/>
                  </a:cubicBezTo>
                  <a:cubicBezTo>
                    <a:pt x="263" y="1229"/>
                    <a:pt x="339" y="1280"/>
                    <a:pt x="422" y="1314"/>
                  </a:cubicBezTo>
                  <a:cubicBezTo>
                    <a:pt x="503" y="1348"/>
                    <a:pt x="591" y="1366"/>
                    <a:pt x="683" y="1366"/>
                  </a:cubicBezTo>
                  <a:cubicBezTo>
                    <a:pt x="776" y="1366"/>
                    <a:pt x="864" y="1348"/>
                    <a:pt x="944" y="1314"/>
                  </a:cubicBezTo>
                  <a:cubicBezTo>
                    <a:pt x="1028" y="1280"/>
                    <a:pt x="1103" y="1229"/>
                    <a:pt x="1166" y="1166"/>
                  </a:cubicBezTo>
                  <a:cubicBezTo>
                    <a:pt x="1229" y="1103"/>
                    <a:pt x="1280" y="1028"/>
                    <a:pt x="1314" y="944"/>
                  </a:cubicBezTo>
                  <a:cubicBezTo>
                    <a:pt x="1348" y="864"/>
                    <a:pt x="1366" y="776"/>
                    <a:pt x="1366" y="683"/>
                  </a:cubicBezTo>
                  <a:close/>
                  <a:moveTo>
                    <a:pt x="1074" y="412"/>
                  </a:moveTo>
                  <a:cubicBezTo>
                    <a:pt x="1100" y="397"/>
                    <a:pt x="1123" y="381"/>
                    <a:pt x="1145" y="362"/>
                  </a:cubicBezTo>
                  <a:cubicBezTo>
                    <a:pt x="1167" y="345"/>
                    <a:pt x="1187" y="325"/>
                    <a:pt x="1206" y="305"/>
                  </a:cubicBezTo>
                  <a:cubicBezTo>
                    <a:pt x="1207" y="304"/>
                    <a:pt x="1207" y="304"/>
                    <a:pt x="1207" y="304"/>
                  </a:cubicBezTo>
                  <a:cubicBezTo>
                    <a:pt x="1208" y="305"/>
                    <a:pt x="1208" y="305"/>
                    <a:pt x="1208" y="305"/>
                  </a:cubicBezTo>
                  <a:cubicBezTo>
                    <a:pt x="1245" y="356"/>
                    <a:pt x="1275" y="414"/>
                    <a:pt x="1296" y="475"/>
                  </a:cubicBezTo>
                  <a:cubicBezTo>
                    <a:pt x="1316" y="535"/>
                    <a:pt x="1328" y="598"/>
                    <a:pt x="1330" y="664"/>
                  </a:cubicBezTo>
                  <a:cubicBezTo>
                    <a:pt x="1330" y="665"/>
                    <a:pt x="1330" y="665"/>
                    <a:pt x="1330" y="665"/>
                  </a:cubicBezTo>
                  <a:cubicBezTo>
                    <a:pt x="1329" y="665"/>
                    <a:pt x="1329" y="665"/>
                    <a:pt x="1329" y="665"/>
                  </a:cubicBezTo>
                  <a:cubicBezTo>
                    <a:pt x="1119" y="665"/>
                    <a:pt x="1119" y="665"/>
                    <a:pt x="1119" y="665"/>
                  </a:cubicBezTo>
                  <a:cubicBezTo>
                    <a:pt x="1117" y="665"/>
                    <a:pt x="1117" y="665"/>
                    <a:pt x="1117" y="665"/>
                  </a:cubicBezTo>
                  <a:cubicBezTo>
                    <a:pt x="1117" y="664"/>
                    <a:pt x="1117" y="664"/>
                    <a:pt x="1117" y="664"/>
                  </a:cubicBezTo>
                  <a:cubicBezTo>
                    <a:pt x="1116" y="620"/>
                    <a:pt x="1112" y="577"/>
                    <a:pt x="1105" y="536"/>
                  </a:cubicBezTo>
                  <a:cubicBezTo>
                    <a:pt x="1098" y="493"/>
                    <a:pt x="1087" y="452"/>
                    <a:pt x="1074" y="414"/>
                  </a:cubicBezTo>
                  <a:cubicBezTo>
                    <a:pt x="1073" y="413"/>
                    <a:pt x="1073" y="413"/>
                    <a:pt x="1073" y="413"/>
                  </a:cubicBezTo>
                  <a:lnTo>
                    <a:pt x="1074" y="412"/>
                  </a:lnTo>
                  <a:close/>
                  <a:moveTo>
                    <a:pt x="992" y="252"/>
                  </a:moveTo>
                  <a:cubicBezTo>
                    <a:pt x="969" y="219"/>
                    <a:pt x="944" y="190"/>
                    <a:pt x="916" y="165"/>
                  </a:cubicBezTo>
                  <a:cubicBezTo>
                    <a:pt x="888" y="140"/>
                    <a:pt x="859" y="120"/>
                    <a:pt x="827" y="104"/>
                  </a:cubicBezTo>
                  <a:cubicBezTo>
                    <a:pt x="826" y="104"/>
                    <a:pt x="826" y="104"/>
                    <a:pt x="826" y="104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31" y="96"/>
                    <a:pt x="834" y="89"/>
                    <a:pt x="837" y="81"/>
                  </a:cubicBezTo>
                  <a:cubicBezTo>
                    <a:pt x="840" y="74"/>
                    <a:pt x="843" y="66"/>
                    <a:pt x="845" y="58"/>
                  </a:cubicBezTo>
                  <a:cubicBezTo>
                    <a:pt x="845" y="57"/>
                    <a:pt x="845" y="57"/>
                    <a:pt x="845" y="57"/>
                  </a:cubicBezTo>
                  <a:cubicBezTo>
                    <a:pt x="846" y="57"/>
                    <a:pt x="846" y="57"/>
                    <a:pt x="846" y="57"/>
                  </a:cubicBezTo>
                  <a:cubicBezTo>
                    <a:pt x="903" y="72"/>
                    <a:pt x="956" y="94"/>
                    <a:pt x="1005" y="122"/>
                  </a:cubicBezTo>
                  <a:cubicBezTo>
                    <a:pt x="1054" y="150"/>
                    <a:pt x="1100" y="185"/>
                    <a:pt x="1141" y="226"/>
                  </a:cubicBezTo>
                  <a:cubicBezTo>
                    <a:pt x="1148" y="233"/>
                    <a:pt x="1156" y="241"/>
                    <a:pt x="1163" y="249"/>
                  </a:cubicBezTo>
                  <a:cubicBezTo>
                    <a:pt x="1170" y="257"/>
                    <a:pt x="1177" y="265"/>
                    <a:pt x="1184" y="274"/>
                  </a:cubicBezTo>
                  <a:cubicBezTo>
                    <a:pt x="1185" y="274"/>
                    <a:pt x="1185" y="274"/>
                    <a:pt x="1185" y="274"/>
                  </a:cubicBezTo>
                  <a:cubicBezTo>
                    <a:pt x="1184" y="275"/>
                    <a:pt x="1184" y="275"/>
                    <a:pt x="1184" y="275"/>
                  </a:cubicBezTo>
                  <a:cubicBezTo>
                    <a:pt x="1167" y="295"/>
                    <a:pt x="1148" y="313"/>
                    <a:pt x="1128" y="330"/>
                  </a:cubicBezTo>
                  <a:cubicBezTo>
                    <a:pt x="1108" y="347"/>
                    <a:pt x="1085" y="363"/>
                    <a:pt x="1062" y="378"/>
                  </a:cubicBezTo>
                  <a:cubicBezTo>
                    <a:pt x="1060" y="379"/>
                    <a:pt x="1060" y="379"/>
                    <a:pt x="1060" y="379"/>
                  </a:cubicBezTo>
                  <a:cubicBezTo>
                    <a:pt x="1060" y="377"/>
                    <a:pt x="1060" y="377"/>
                    <a:pt x="1060" y="377"/>
                  </a:cubicBezTo>
                  <a:cubicBezTo>
                    <a:pt x="1050" y="354"/>
                    <a:pt x="1040" y="332"/>
                    <a:pt x="1029" y="311"/>
                  </a:cubicBezTo>
                  <a:cubicBezTo>
                    <a:pt x="1018" y="290"/>
                    <a:pt x="1005" y="271"/>
                    <a:pt x="992" y="252"/>
                  </a:cubicBezTo>
                  <a:close/>
                  <a:moveTo>
                    <a:pt x="539" y="104"/>
                  </a:moveTo>
                  <a:cubicBezTo>
                    <a:pt x="508" y="120"/>
                    <a:pt x="478" y="140"/>
                    <a:pt x="451" y="165"/>
                  </a:cubicBezTo>
                  <a:cubicBezTo>
                    <a:pt x="423" y="190"/>
                    <a:pt x="397" y="219"/>
                    <a:pt x="374" y="252"/>
                  </a:cubicBezTo>
                  <a:cubicBezTo>
                    <a:pt x="361" y="271"/>
                    <a:pt x="349" y="290"/>
                    <a:pt x="338" y="311"/>
                  </a:cubicBezTo>
                  <a:cubicBezTo>
                    <a:pt x="326" y="332"/>
                    <a:pt x="316" y="354"/>
                    <a:pt x="307" y="377"/>
                  </a:cubicBezTo>
                  <a:cubicBezTo>
                    <a:pt x="306" y="379"/>
                    <a:pt x="306" y="379"/>
                    <a:pt x="306" y="379"/>
                  </a:cubicBezTo>
                  <a:cubicBezTo>
                    <a:pt x="305" y="378"/>
                    <a:pt x="305" y="378"/>
                    <a:pt x="305" y="378"/>
                  </a:cubicBezTo>
                  <a:cubicBezTo>
                    <a:pt x="281" y="363"/>
                    <a:pt x="259" y="347"/>
                    <a:pt x="238" y="330"/>
                  </a:cubicBezTo>
                  <a:cubicBezTo>
                    <a:pt x="218" y="313"/>
                    <a:pt x="199" y="295"/>
                    <a:pt x="183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3" y="274"/>
                    <a:pt x="183" y="274"/>
                    <a:pt x="183" y="274"/>
                  </a:cubicBezTo>
                  <a:cubicBezTo>
                    <a:pt x="189" y="265"/>
                    <a:pt x="196" y="257"/>
                    <a:pt x="204" y="249"/>
                  </a:cubicBezTo>
                  <a:cubicBezTo>
                    <a:pt x="211" y="241"/>
                    <a:pt x="218" y="233"/>
                    <a:pt x="226" y="226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66" y="185"/>
                    <a:pt x="312" y="150"/>
                    <a:pt x="362" y="122"/>
                  </a:cubicBezTo>
                  <a:cubicBezTo>
                    <a:pt x="411" y="94"/>
                    <a:pt x="464" y="72"/>
                    <a:pt x="520" y="57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2" y="58"/>
                    <a:pt x="522" y="58"/>
                    <a:pt x="522" y="58"/>
                  </a:cubicBezTo>
                  <a:cubicBezTo>
                    <a:pt x="524" y="66"/>
                    <a:pt x="526" y="73"/>
                    <a:pt x="529" y="81"/>
                  </a:cubicBezTo>
                  <a:cubicBezTo>
                    <a:pt x="532" y="88"/>
                    <a:pt x="536" y="95"/>
                    <a:pt x="540" y="102"/>
                  </a:cubicBezTo>
                  <a:cubicBezTo>
                    <a:pt x="540" y="104"/>
                    <a:pt x="540" y="104"/>
                    <a:pt x="540" y="104"/>
                  </a:cubicBezTo>
                  <a:lnTo>
                    <a:pt x="539" y="104"/>
                  </a:lnTo>
                  <a:close/>
                  <a:moveTo>
                    <a:pt x="292" y="416"/>
                  </a:moveTo>
                  <a:cubicBezTo>
                    <a:pt x="279" y="453"/>
                    <a:pt x="269" y="493"/>
                    <a:pt x="262" y="535"/>
                  </a:cubicBezTo>
                  <a:cubicBezTo>
                    <a:pt x="254" y="577"/>
                    <a:pt x="250" y="620"/>
                    <a:pt x="249" y="664"/>
                  </a:cubicBezTo>
                  <a:cubicBezTo>
                    <a:pt x="249" y="665"/>
                    <a:pt x="249" y="665"/>
                    <a:pt x="249" y="665"/>
                  </a:cubicBezTo>
                  <a:cubicBezTo>
                    <a:pt x="248" y="665"/>
                    <a:pt x="248" y="665"/>
                    <a:pt x="248" y="665"/>
                  </a:cubicBezTo>
                  <a:cubicBezTo>
                    <a:pt x="38" y="665"/>
                    <a:pt x="38" y="665"/>
                    <a:pt x="38" y="665"/>
                  </a:cubicBezTo>
                  <a:cubicBezTo>
                    <a:pt x="37" y="665"/>
                    <a:pt x="37" y="665"/>
                    <a:pt x="37" y="665"/>
                  </a:cubicBezTo>
                  <a:cubicBezTo>
                    <a:pt x="37" y="664"/>
                    <a:pt x="37" y="664"/>
                    <a:pt x="37" y="664"/>
                  </a:cubicBezTo>
                  <a:cubicBezTo>
                    <a:pt x="39" y="598"/>
                    <a:pt x="50" y="535"/>
                    <a:pt x="71" y="475"/>
                  </a:cubicBezTo>
                  <a:cubicBezTo>
                    <a:pt x="91" y="414"/>
                    <a:pt x="121" y="356"/>
                    <a:pt x="158" y="305"/>
                  </a:cubicBezTo>
                  <a:cubicBezTo>
                    <a:pt x="160" y="304"/>
                    <a:pt x="160" y="304"/>
                    <a:pt x="160" y="304"/>
                  </a:cubicBezTo>
                  <a:cubicBezTo>
                    <a:pt x="161" y="305"/>
                    <a:pt x="161" y="305"/>
                    <a:pt x="161" y="305"/>
                  </a:cubicBezTo>
                  <a:cubicBezTo>
                    <a:pt x="179" y="325"/>
                    <a:pt x="199" y="344"/>
                    <a:pt x="221" y="362"/>
                  </a:cubicBezTo>
                  <a:cubicBezTo>
                    <a:pt x="243" y="381"/>
                    <a:pt x="267" y="397"/>
                    <a:pt x="292" y="412"/>
                  </a:cubicBezTo>
                  <a:cubicBezTo>
                    <a:pt x="292" y="413"/>
                    <a:pt x="292" y="413"/>
                    <a:pt x="292" y="413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6"/>
                    <a:pt x="293" y="416"/>
                    <a:pt x="293" y="416"/>
                  </a:cubicBezTo>
                  <a:lnTo>
                    <a:pt x="292" y="416"/>
                  </a:lnTo>
                  <a:close/>
                  <a:moveTo>
                    <a:pt x="810" y="50"/>
                  </a:moveTo>
                  <a:cubicBezTo>
                    <a:pt x="807" y="63"/>
                    <a:pt x="801" y="75"/>
                    <a:pt x="795" y="85"/>
                  </a:cubicBezTo>
                  <a:cubicBezTo>
                    <a:pt x="788" y="97"/>
                    <a:pt x="780" y="106"/>
                    <a:pt x="770" y="115"/>
                  </a:cubicBezTo>
                  <a:cubicBezTo>
                    <a:pt x="770" y="115"/>
                    <a:pt x="770" y="115"/>
                    <a:pt x="770" y="115"/>
                  </a:cubicBezTo>
                  <a:cubicBezTo>
                    <a:pt x="758" y="126"/>
                    <a:pt x="745" y="134"/>
                    <a:pt x="730" y="140"/>
                  </a:cubicBezTo>
                  <a:cubicBezTo>
                    <a:pt x="715" y="145"/>
                    <a:pt x="700" y="148"/>
                    <a:pt x="683" y="148"/>
                  </a:cubicBezTo>
                  <a:cubicBezTo>
                    <a:pt x="667" y="148"/>
                    <a:pt x="651" y="145"/>
                    <a:pt x="637" y="140"/>
                  </a:cubicBezTo>
                  <a:cubicBezTo>
                    <a:pt x="622" y="134"/>
                    <a:pt x="608" y="126"/>
                    <a:pt x="596" y="115"/>
                  </a:cubicBezTo>
                  <a:cubicBezTo>
                    <a:pt x="587" y="107"/>
                    <a:pt x="578" y="97"/>
                    <a:pt x="572" y="86"/>
                  </a:cubicBezTo>
                  <a:cubicBezTo>
                    <a:pt x="565" y="75"/>
                    <a:pt x="560" y="63"/>
                    <a:pt x="557" y="50"/>
                  </a:cubicBezTo>
                  <a:cubicBezTo>
                    <a:pt x="556" y="49"/>
                    <a:pt x="556" y="49"/>
                    <a:pt x="556" y="49"/>
                  </a:cubicBezTo>
                  <a:cubicBezTo>
                    <a:pt x="558" y="48"/>
                    <a:pt x="558" y="48"/>
                    <a:pt x="558" y="48"/>
                  </a:cubicBezTo>
                  <a:cubicBezTo>
                    <a:pt x="578" y="44"/>
                    <a:pt x="599" y="41"/>
                    <a:pt x="620" y="39"/>
                  </a:cubicBezTo>
                  <a:cubicBezTo>
                    <a:pt x="641" y="37"/>
                    <a:pt x="662" y="36"/>
                    <a:pt x="683" y="36"/>
                  </a:cubicBezTo>
                  <a:cubicBezTo>
                    <a:pt x="705" y="36"/>
                    <a:pt x="726" y="37"/>
                    <a:pt x="746" y="39"/>
                  </a:cubicBezTo>
                  <a:cubicBezTo>
                    <a:pt x="767" y="41"/>
                    <a:pt x="788" y="44"/>
                    <a:pt x="809" y="48"/>
                  </a:cubicBezTo>
                  <a:cubicBezTo>
                    <a:pt x="810" y="49"/>
                    <a:pt x="810" y="49"/>
                    <a:pt x="810" y="49"/>
                  </a:cubicBezTo>
                  <a:lnTo>
                    <a:pt x="810" y="50"/>
                  </a:lnTo>
                  <a:close/>
                  <a:moveTo>
                    <a:pt x="827" y="1262"/>
                  </a:moveTo>
                  <a:cubicBezTo>
                    <a:pt x="859" y="1247"/>
                    <a:pt x="888" y="1226"/>
                    <a:pt x="916" y="1202"/>
                  </a:cubicBezTo>
                  <a:cubicBezTo>
                    <a:pt x="943" y="1177"/>
                    <a:pt x="969" y="1147"/>
                    <a:pt x="992" y="1114"/>
                  </a:cubicBezTo>
                  <a:cubicBezTo>
                    <a:pt x="1005" y="1096"/>
                    <a:pt x="1018" y="1076"/>
                    <a:pt x="1029" y="1055"/>
                  </a:cubicBezTo>
                  <a:cubicBezTo>
                    <a:pt x="1040" y="1034"/>
                    <a:pt x="1050" y="1012"/>
                    <a:pt x="1060" y="989"/>
                  </a:cubicBezTo>
                  <a:cubicBezTo>
                    <a:pt x="1060" y="988"/>
                    <a:pt x="1060" y="988"/>
                    <a:pt x="1060" y="988"/>
                  </a:cubicBezTo>
                  <a:cubicBezTo>
                    <a:pt x="1062" y="989"/>
                    <a:pt x="1062" y="989"/>
                    <a:pt x="1062" y="989"/>
                  </a:cubicBezTo>
                  <a:cubicBezTo>
                    <a:pt x="1085" y="1003"/>
                    <a:pt x="1108" y="1019"/>
                    <a:pt x="1128" y="1036"/>
                  </a:cubicBezTo>
                  <a:cubicBezTo>
                    <a:pt x="1148" y="1053"/>
                    <a:pt x="1167" y="1072"/>
                    <a:pt x="1184" y="1091"/>
                  </a:cubicBezTo>
                  <a:cubicBezTo>
                    <a:pt x="1185" y="1092"/>
                    <a:pt x="1185" y="1092"/>
                    <a:pt x="1185" y="1092"/>
                  </a:cubicBezTo>
                  <a:cubicBezTo>
                    <a:pt x="1184" y="1093"/>
                    <a:pt x="1184" y="1093"/>
                    <a:pt x="1184" y="1093"/>
                  </a:cubicBezTo>
                  <a:cubicBezTo>
                    <a:pt x="1177" y="1101"/>
                    <a:pt x="1170" y="1109"/>
                    <a:pt x="1163" y="1117"/>
                  </a:cubicBezTo>
                  <a:cubicBezTo>
                    <a:pt x="1156" y="1125"/>
                    <a:pt x="1148" y="1133"/>
                    <a:pt x="1141" y="1141"/>
                  </a:cubicBezTo>
                  <a:cubicBezTo>
                    <a:pt x="1141" y="1141"/>
                    <a:pt x="1141" y="1141"/>
                    <a:pt x="1141" y="1141"/>
                  </a:cubicBezTo>
                  <a:cubicBezTo>
                    <a:pt x="1100" y="1181"/>
                    <a:pt x="1054" y="1216"/>
                    <a:pt x="1005" y="1245"/>
                  </a:cubicBezTo>
                  <a:cubicBezTo>
                    <a:pt x="955" y="1273"/>
                    <a:pt x="903" y="1295"/>
                    <a:pt x="846" y="1309"/>
                  </a:cubicBezTo>
                  <a:cubicBezTo>
                    <a:pt x="845" y="1310"/>
                    <a:pt x="845" y="1310"/>
                    <a:pt x="845" y="1310"/>
                  </a:cubicBezTo>
                  <a:cubicBezTo>
                    <a:pt x="845" y="1308"/>
                    <a:pt x="845" y="1308"/>
                    <a:pt x="845" y="1308"/>
                  </a:cubicBezTo>
                  <a:cubicBezTo>
                    <a:pt x="843" y="1301"/>
                    <a:pt x="840" y="1293"/>
                    <a:pt x="837" y="1286"/>
                  </a:cubicBezTo>
                  <a:cubicBezTo>
                    <a:pt x="834" y="1278"/>
                    <a:pt x="831" y="1271"/>
                    <a:pt x="827" y="1264"/>
                  </a:cubicBezTo>
                  <a:cubicBezTo>
                    <a:pt x="826" y="1263"/>
                    <a:pt x="826" y="1263"/>
                    <a:pt x="826" y="1263"/>
                  </a:cubicBezTo>
                  <a:lnTo>
                    <a:pt x="827" y="1262"/>
                  </a:lnTo>
                  <a:close/>
                  <a:moveTo>
                    <a:pt x="1074" y="953"/>
                  </a:moveTo>
                  <a:cubicBezTo>
                    <a:pt x="1087" y="914"/>
                    <a:pt x="1098" y="873"/>
                    <a:pt x="1105" y="831"/>
                  </a:cubicBezTo>
                  <a:cubicBezTo>
                    <a:pt x="1112" y="790"/>
                    <a:pt x="1116" y="747"/>
                    <a:pt x="1117" y="703"/>
                  </a:cubicBezTo>
                  <a:cubicBezTo>
                    <a:pt x="1117" y="701"/>
                    <a:pt x="1117" y="701"/>
                    <a:pt x="1117" y="701"/>
                  </a:cubicBezTo>
                  <a:cubicBezTo>
                    <a:pt x="1119" y="701"/>
                    <a:pt x="1119" y="701"/>
                    <a:pt x="1119" y="701"/>
                  </a:cubicBezTo>
                  <a:cubicBezTo>
                    <a:pt x="1329" y="701"/>
                    <a:pt x="1329" y="701"/>
                    <a:pt x="1329" y="701"/>
                  </a:cubicBezTo>
                  <a:cubicBezTo>
                    <a:pt x="1330" y="701"/>
                    <a:pt x="1330" y="701"/>
                    <a:pt x="1330" y="701"/>
                  </a:cubicBezTo>
                  <a:cubicBezTo>
                    <a:pt x="1330" y="703"/>
                    <a:pt x="1330" y="703"/>
                    <a:pt x="1330" y="703"/>
                  </a:cubicBezTo>
                  <a:cubicBezTo>
                    <a:pt x="1328" y="768"/>
                    <a:pt x="1316" y="832"/>
                    <a:pt x="1296" y="891"/>
                  </a:cubicBezTo>
                  <a:cubicBezTo>
                    <a:pt x="1275" y="953"/>
                    <a:pt x="1245" y="1010"/>
                    <a:pt x="1208" y="1062"/>
                  </a:cubicBezTo>
                  <a:cubicBezTo>
                    <a:pt x="1207" y="1063"/>
                    <a:pt x="1207" y="1063"/>
                    <a:pt x="1207" y="1063"/>
                  </a:cubicBezTo>
                  <a:cubicBezTo>
                    <a:pt x="1206" y="1062"/>
                    <a:pt x="1206" y="1062"/>
                    <a:pt x="1206" y="1062"/>
                  </a:cubicBezTo>
                  <a:cubicBezTo>
                    <a:pt x="1188" y="1041"/>
                    <a:pt x="1167" y="1022"/>
                    <a:pt x="1146" y="1004"/>
                  </a:cubicBezTo>
                  <a:cubicBezTo>
                    <a:pt x="1123" y="986"/>
                    <a:pt x="1100" y="969"/>
                    <a:pt x="1074" y="954"/>
                  </a:cubicBezTo>
                  <a:cubicBezTo>
                    <a:pt x="1075" y="953"/>
                    <a:pt x="1075" y="953"/>
                    <a:pt x="1075" y="953"/>
                  </a:cubicBezTo>
                  <a:lnTo>
                    <a:pt x="1074" y="953"/>
                  </a:lnTo>
                  <a:close/>
                  <a:moveTo>
                    <a:pt x="683" y="1218"/>
                  </a:moveTo>
                  <a:cubicBezTo>
                    <a:pt x="700" y="1218"/>
                    <a:pt x="715" y="1221"/>
                    <a:pt x="730" y="1227"/>
                  </a:cubicBezTo>
                  <a:cubicBezTo>
                    <a:pt x="745" y="1232"/>
                    <a:pt x="758" y="1241"/>
                    <a:pt x="770" y="1251"/>
                  </a:cubicBezTo>
                  <a:cubicBezTo>
                    <a:pt x="770" y="1251"/>
                    <a:pt x="770" y="1251"/>
                    <a:pt x="770" y="1251"/>
                  </a:cubicBezTo>
                  <a:cubicBezTo>
                    <a:pt x="780" y="1260"/>
                    <a:pt x="788" y="1270"/>
                    <a:pt x="795" y="1281"/>
                  </a:cubicBezTo>
                  <a:cubicBezTo>
                    <a:pt x="801" y="1292"/>
                    <a:pt x="807" y="1303"/>
                    <a:pt x="810" y="1316"/>
                  </a:cubicBezTo>
                  <a:cubicBezTo>
                    <a:pt x="810" y="1318"/>
                    <a:pt x="810" y="1318"/>
                    <a:pt x="810" y="1318"/>
                  </a:cubicBezTo>
                  <a:cubicBezTo>
                    <a:pt x="809" y="1318"/>
                    <a:pt x="809" y="1318"/>
                    <a:pt x="809" y="1318"/>
                  </a:cubicBezTo>
                  <a:cubicBezTo>
                    <a:pt x="788" y="1322"/>
                    <a:pt x="768" y="1325"/>
                    <a:pt x="747" y="1327"/>
                  </a:cubicBezTo>
                  <a:cubicBezTo>
                    <a:pt x="726" y="1329"/>
                    <a:pt x="705" y="1330"/>
                    <a:pt x="683" y="1330"/>
                  </a:cubicBezTo>
                  <a:cubicBezTo>
                    <a:pt x="662" y="1330"/>
                    <a:pt x="641" y="1329"/>
                    <a:pt x="620" y="1327"/>
                  </a:cubicBezTo>
                  <a:cubicBezTo>
                    <a:pt x="599" y="1325"/>
                    <a:pt x="578" y="1322"/>
                    <a:pt x="558" y="1318"/>
                  </a:cubicBezTo>
                  <a:cubicBezTo>
                    <a:pt x="556" y="1318"/>
                    <a:pt x="556" y="1318"/>
                    <a:pt x="556" y="1318"/>
                  </a:cubicBezTo>
                  <a:cubicBezTo>
                    <a:pt x="557" y="1316"/>
                    <a:pt x="557" y="1316"/>
                    <a:pt x="557" y="1316"/>
                  </a:cubicBezTo>
                  <a:cubicBezTo>
                    <a:pt x="560" y="1303"/>
                    <a:pt x="565" y="1292"/>
                    <a:pt x="572" y="1281"/>
                  </a:cubicBezTo>
                  <a:cubicBezTo>
                    <a:pt x="578" y="1270"/>
                    <a:pt x="587" y="1260"/>
                    <a:pt x="596" y="1251"/>
                  </a:cubicBezTo>
                  <a:cubicBezTo>
                    <a:pt x="596" y="1251"/>
                    <a:pt x="596" y="1251"/>
                    <a:pt x="596" y="1251"/>
                  </a:cubicBezTo>
                  <a:cubicBezTo>
                    <a:pt x="608" y="1241"/>
                    <a:pt x="622" y="1232"/>
                    <a:pt x="637" y="1227"/>
                  </a:cubicBezTo>
                  <a:cubicBezTo>
                    <a:pt x="651" y="1221"/>
                    <a:pt x="667" y="1218"/>
                    <a:pt x="683" y="1218"/>
                  </a:cubicBezTo>
                  <a:close/>
                  <a:moveTo>
                    <a:pt x="374" y="1114"/>
                  </a:moveTo>
                  <a:cubicBezTo>
                    <a:pt x="397" y="1147"/>
                    <a:pt x="423" y="1177"/>
                    <a:pt x="451" y="1202"/>
                  </a:cubicBezTo>
                  <a:cubicBezTo>
                    <a:pt x="478" y="1226"/>
                    <a:pt x="508" y="1247"/>
                    <a:pt x="539" y="1262"/>
                  </a:cubicBezTo>
                  <a:cubicBezTo>
                    <a:pt x="541" y="1263"/>
                    <a:pt x="541" y="1263"/>
                    <a:pt x="541" y="1263"/>
                  </a:cubicBezTo>
                  <a:cubicBezTo>
                    <a:pt x="540" y="1264"/>
                    <a:pt x="540" y="1264"/>
                    <a:pt x="540" y="1264"/>
                  </a:cubicBezTo>
                  <a:cubicBezTo>
                    <a:pt x="536" y="1271"/>
                    <a:pt x="532" y="1278"/>
                    <a:pt x="529" y="1286"/>
                  </a:cubicBezTo>
                  <a:cubicBezTo>
                    <a:pt x="526" y="1293"/>
                    <a:pt x="524" y="1300"/>
                    <a:pt x="522" y="1308"/>
                  </a:cubicBezTo>
                  <a:cubicBezTo>
                    <a:pt x="521" y="1310"/>
                    <a:pt x="521" y="1310"/>
                    <a:pt x="521" y="1310"/>
                  </a:cubicBezTo>
                  <a:cubicBezTo>
                    <a:pt x="520" y="1309"/>
                    <a:pt x="520" y="1309"/>
                    <a:pt x="520" y="1309"/>
                  </a:cubicBezTo>
                  <a:cubicBezTo>
                    <a:pt x="464" y="1295"/>
                    <a:pt x="411" y="1273"/>
                    <a:pt x="362" y="1245"/>
                  </a:cubicBezTo>
                  <a:cubicBezTo>
                    <a:pt x="312" y="1216"/>
                    <a:pt x="266" y="1181"/>
                    <a:pt x="226" y="1141"/>
                  </a:cubicBezTo>
                  <a:cubicBezTo>
                    <a:pt x="218" y="1133"/>
                    <a:pt x="211" y="1125"/>
                    <a:pt x="204" y="1117"/>
                  </a:cubicBezTo>
                  <a:cubicBezTo>
                    <a:pt x="196" y="1109"/>
                    <a:pt x="189" y="1101"/>
                    <a:pt x="183" y="1093"/>
                  </a:cubicBezTo>
                  <a:cubicBezTo>
                    <a:pt x="182" y="1092"/>
                    <a:pt x="182" y="1092"/>
                    <a:pt x="182" y="1092"/>
                  </a:cubicBezTo>
                  <a:cubicBezTo>
                    <a:pt x="183" y="1091"/>
                    <a:pt x="183" y="1091"/>
                    <a:pt x="183" y="1091"/>
                  </a:cubicBezTo>
                  <a:cubicBezTo>
                    <a:pt x="199" y="1072"/>
                    <a:pt x="218" y="1053"/>
                    <a:pt x="238" y="1036"/>
                  </a:cubicBezTo>
                  <a:cubicBezTo>
                    <a:pt x="259" y="1019"/>
                    <a:pt x="281" y="1003"/>
                    <a:pt x="305" y="989"/>
                  </a:cubicBezTo>
                  <a:cubicBezTo>
                    <a:pt x="306" y="988"/>
                    <a:pt x="306" y="988"/>
                    <a:pt x="306" y="988"/>
                  </a:cubicBezTo>
                  <a:cubicBezTo>
                    <a:pt x="307" y="989"/>
                    <a:pt x="307" y="989"/>
                    <a:pt x="307" y="989"/>
                  </a:cubicBezTo>
                  <a:cubicBezTo>
                    <a:pt x="316" y="1012"/>
                    <a:pt x="326" y="1034"/>
                    <a:pt x="337" y="1055"/>
                  </a:cubicBezTo>
                  <a:cubicBezTo>
                    <a:pt x="349" y="1076"/>
                    <a:pt x="361" y="1095"/>
                    <a:pt x="374" y="1114"/>
                  </a:cubicBezTo>
                  <a:close/>
                  <a:moveTo>
                    <a:pt x="397" y="463"/>
                  </a:moveTo>
                  <a:cubicBezTo>
                    <a:pt x="402" y="466"/>
                    <a:pt x="409" y="466"/>
                    <a:pt x="415" y="462"/>
                  </a:cubicBezTo>
                  <a:cubicBezTo>
                    <a:pt x="420" y="459"/>
                    <a:pt x="424" y="453"/>
                    <a:pt x="423" y="446"/>
                  </a:cubicBezTo>
                  <a:cubicBezTo>
                    <a:pt x="423" y="440"/>
                    <a:pt x="419" y="434"/>
                    <a:pt x="413" y="431"/>
                  </a:cubicBezTo>
                  <a:cubicBezTo>
                    <a:pt x="404" y="427"/>
                    <a:pt x="395" y="423"/>
                    <a:pt x="386" y="420"/>
                  </a:cubicBezTo>
                  <a:cubicBezTo>
                    <a:pt x="378" y="416"/>
                    <a:pt x="370" y="413"/>
                    <a:pt x="362" y="409"/>
                  </a:cubicBezTo>
                  <a:cubicBezTo>
                    <a:pt x="354" y="405"/>
                    <a:pt x="346" y="401"/>
                    <a:pt x="339" y="397"/>
                  </a:cubicBezTo>
                  <a:cubicBezTo>
                    <a:pt x="337" y="396"/>
                    <a:pt x="337" y="396"/>
                    <a:pt x="337" y="396"/>
                  </a:cubicBezTo>
                  <a:cubicBezTo>
                    <a:pt x="338" y="395"/>
                    <a:pt x="338" y="395"/>
                    <a:pt x="338" y="395"/>
                  </a:cubicBezTo>
                  <a:cubicBezTo>
                    <a:pt x="347" y="373"/>
                    <a:pt x="357" y="351"/>
                    <a:pt x="368" y="331"/>
                  </a:cubicBezTo>
                  <a:cubicBezTo>
                    <a:pt x="379" y="310"/>
                    <a:pt x="391" y="291"/>
                    <a:pt x="403" y="273"/>
                  </a:cubicBezTo>
                  <a:cubicBezTo>
                    <a:pt x="426" y="241"/>
                    <a:pt x="450" y="213"/>
                    <a:pt x="477" y="189"/>
                  </a:cubicBezTo>
                  <a:cubicBezTo>
                    <a:pt x="504" y="166"/>
                    <a:pt x="532" y="147"/>
                    <a:pt x="562" y="133"/>
                  </a:cubicBezTo>
                  <a:cubicBezTo>
                    <a:pt x="563" y="133"/>
                    <a:pt x="563" y="133"/>
                    <a:pt x="563" y="133"/>
                  </a:cubicBezTo>
                  <a:cubicBezTo>
                    <a:pt x="564" y="133"/>
                    <a:pt x="564" y="133"/>
                    <a:pt x="564" y="133"/>
                  </a:cubicBezTo>
                  <a:cubicBezTo>
                    <a:pt x="565" y="135"/>
                    <a:pt x="567" y="136"/>
                    <a:pt x="568" y="138"/>
                  </a:cubicBezTo>
                  <a:cubicBezTo>
                    <a:pt x="570" y="139"/>
                    <a:pt x="571" y="141"/>
                    <a:pt x="572" y="142"/>
                  </a:cubicBezTo>
                  <a:cubicBezTo>
                    <a:pt x="585" y="153"/>
                    <a:pt x="600" y="163"/>
                    <a:pt x="615" y="170"/>
                  </a:cubicBezTo>
                  <a:cubicBezTo>
                    <a:pt x="630" y="176"/>
                    <a:pt x="647" y="181"/>
                    <a:pt x="664" y="183"/>
                  </a:cubicBezTo>
                  <a:cubicBezTo>
                    <a:pt x="665" y="183"/>
                    <a:pt x="665" y="183"/>
                    <a:pt x="665" y="183"/>
                  </a:cubicBezTo>
                  <a:cubicBezTo>
                    <a:pt x="665" y="184"/>
                    <a:pt x="665" y="184"/>
                    <a:pt x="665" y="184"/>
                  </a:cubicBezTo>
                  <a:cubicBezTo>
                    <a:pt x="665" y="348"/>
                    <a:pt x="665" y="348"/>
                    <a:pt x="665" y="348"/>
                  </a:cubicBezTo>
                  <a:cubicBezTo>
                    <a:pt x="665" y="349"/>
                    <a:pt x="665" y="349"/>
                    <a:pt x="665" y="349"/>
                  </a:cubicBezTo>
                  <a:cubicBezTo>
                    <a:pt x="665" y="392"/>
                    <a:pt x="665" y="392"/>
                    <a:pt x="665" y="392"/>
                  </a:cubicBezTo>
                  <a:cubicBezTo>
                    <a:pt x="665" y="402"/>
                    <a:pt x="673" y="410"/>
                    <a:pt x="683" y="410"/>
                  </a:cubicBezTo>
                  <a:cubicBezTo>
                    <a:pt x="683" y="410"/>
                    <a:pt x="683" y="410"/>
                    <a:pt x="683" y="410"/>
                  </a:cubicBezTo>
                  <a:cubicBezTo>
                    <a:pt x="693" y="410"/>
                    <a:pt x="701" y="402"/>
                    <a:pt x="701" y="392"/>
                  </a:cubicBezTo>
                  <a:cubicBezTo>
                    <a:pt x="701" y="392"/>
                    <a:pt x="701" y="392"/>
                    <a:pt x="701" y="392"/>
                  </a:cubicBezTo>
                  <a:cubicBezTo>
                    <a:pt x="701" y="184"/>
                    <a:pt x="701" y="184"/>
                    <a:pt x="701" y="184"/>
                  </a:cubicBezTo>
                  <a:cubicBezTo>
                    <a:pt x="701" y="183"/>
                    <a:pt x="701" y="183"/>
                    <a:pt x="701" y="183"/>
                  </a:cubicBezTo>
                  <a:cubicBezTo>
                    <a:pt x="702" y="183"/>
                    <a:pt x="702" y="183"/>
                    <a:pt x="702" y="183"/>
                  </a:cubicBezTo>
                  <a:cubicBezTo>
                    <a:pt x="720" y="181"/>
                    <a:pt x="736" y="176"/>
                    <a:pt x="751" y="170"/>
                  </a:cubicBezTo>
                  <a:cubicBezTo>
                    <a:pt x="767" y="163"/>
                    <a:pt x="781" y="153"/>
                    <a:pt x="794" y="142"/>
                  </a:cubicBezTo>
                  <a:cubicBezTo>
                    <a:pt x="796" y="141"/>
                    <a:pt x="797" y="139"/>
                    <a:pt x="799" y="138"/>
                  </a:cubicBezTo>
                  <a:cubicBezTo>
                    <a:pt x="800" y="136"/>
                    <a:pt x="801" y="135"/>
                    <a:pt x="803" y="133"/>
                  </a:cubicBezTo>
                  <a:cubicBezTo>
                    <a:pt x="804" y="133"/>
                    <a:pt x="804" y="133"/>
                    <a:pt x="804" y="133"/>
                  </a:cubicBezTo>
                  <a:cubicBezTo>
                    <a:pt x="805" y="133"/>
                    <a:pt x="805" y="133"/>
                    <a:pt x="805" y="133"/>
                  </a:cubicBezTo>
                  <a:cubicBezTo>
                    <a:pt x="834" y="147"/>
                    <a:pt x="863" y="166"/>
                    <a:pt x="889" y="189"/>
                  </a:cubicBezTo>
                  <a:cubicBezTo>
                    <a:pt x="916" y="213"/>
                    <a:pt x="941" y="241"/>
                    <a:pt x="963" y="273"/>
                  </a:cubicBezTo>
                  <a:cubicBezTo>
                    <a:pt x="976" y="291"/>
                    <a:pt x="988" y="310"/>
                    <a:pt x="999" y="331"/>
                  </a:cubicBezTo>
                  <a:cubicBezTo>
                    <a:pt x="1010" y="351"/>
                    <a:pt x="1020" y="373"/>
                    <a:pt x="1029" y="395"/>
                  </a:cubicBezTo>
                  <a:cubicBezTo>
                    <a:pt x="1029" y="396"/>
                    <a:pt x="1029" y="396"/>
                    <a:pt x="1029" y="396"/>
                  </a:cubicBezTo>
                  <a:cubicBezTo>
                    <a:pt x="1028" y="397"/>
                    <a:pt x="1028" y="397"/>
                    <a:pt x="1028" y="397"/>
                  </a:cubicBezTo>
                  <a:cubicBezTo>
                    <a:pt x="1020" y="401"/>
                    <a:pt x="1013" y="405"/>
                    <a:pt x="1005" y="409"/>
                  </a:cubicBezTo>
                  <a:cubicBezTo>
                    <a:pt x="997" y="413"/>
                    <a:pt x="989" y="416"/>
                    <a:pt x="981" y="420"/>
                  </a:cubicBezTo>
                  <a:cubicBezTo>
                    <a:pt x="981" y="420"/>
                    <a:pt x="981" y="420"/>
                    <a:pt x="981" y="420"/>
                  </a:cubicBezTo>
                  <a:cubicBezTo>
                    <a:pt x="972" y="423"/>
                    <a:pt x="963" y="427"/>
                    <a:pt x="953" y="431"/>
                  </a:cubicBezTo>
                  <a:cubicBezTo>
                    <a:pt x="947" y="434"/>
                    <a:pt x="943" y="440"/>
                    <a:pt x="942" y="446"/>
                  </a:cubicBezTo>
                  <a:cubicBezTo>
                    <a:pt x="942" y="453"/>
                    <a:pt x="945" y="459"/>
                    <a:pt x="951" y="463"/>
                  </a:cubicBezTo>
                  <a:cubicBezTo>
                    <a:pt x="957" y="466"/>
                    <a:pt x="964" y="466"/>
                    <a:pt x="970" y="463"/>
                  </a:cubicBezTo>
                  <a:cubicBezTo>
                    <a:pt x="978" y="460"/>
                    <a:pt x="987" y="456"/>
                    <a:pt x="995" y="453"/>
                  </a:cubicBezTo>
                  <a:cubicBezTo>
                    <a:pt x="995" y="453"/>
                    <a:pt x="995" y="453"/>
                    <a:pt x="995" y="453"/>
                  </a:cubicBezTo>
                  <a:cubicBezTo>
                    <a:pt x="1003" y="449"/>
                    <a:pt x="1011" y="446"/>
                    <a:pt x="1018" y="442"/>
                  </a:cubicBezTo>
                  <a:cubicBezTo>
                    <a:pt x="1025" y="439"/>
                    <a:pt x="1033" y="435"/>
                    <a:pt x="1040" y="431"/>
                  </a:cubicBezTo>
                  <a:cubicBezTo>
                    <a:pt x="1041" y="431"/>
                    <a:pt x="1041" y="431"/>
                    <a:pt x="1041" y="431"/>
                  </a:cubicBezTo>
                  <a:cubicBezTo>
                    <a:pt x="1042" y="432"/>
                    <a:pt x="1042" y="432"/>
                    <a:pt x="1042" y="432"/>
                  </a:cubicBezTo>
                  <a:cubicBezTo>
                    <a:pt x="1054" y="468"/>
                    <a:pt x="1063" y="506"/>
                    <a:pt x="1070" y="545"/>
                  </a:cubicBezTo>
                  <a:cubicBezTo>
                    <a:pt x="1077" y="583"/>
                    <a:pt x="1081" y="623"/>
                    <a:pt x="1081" y="664"/>
                  </a:cubicBezTo>
                  <a:cubicBezTo>
                    <a:pt x="1082" y="665"/>
                    <a:pt x="1082" y="665"/>
                    <a:pt x="1082" y="665"/>
                  </a:cubicBezTo>
                  <a:cubicBezTo>
                    <a:pt x="1080" y="665"/>
                    <a:pt x="1080" y="665"/>
                    <a:pt x="1080" y="665"/>
                  </a:cubicBezTo>
                  <a:cubicBezTo>
                    <a:pt x="1015" y="665"/>
                    <a:pt x="1015" y="665"/>
                    <a:pt x="1015" y="665"/>
                  </a:cubicBezTo>
                  <a:cubicBezTo>
                    <a:pt x="974" y="665"/>
                    <a:pt x="974" y="665"/>
                    <a:pt x="974" y="665"/>
                  </a:cubicBezTo>
                  <a:cubicBezTo>
                    <a:pt x="972" y="665"/>
                    <a:pt x="972" y="665"/>
                    <a:pt x="972" y="665"/>
                  </a:cubicBezTo>
                  <a:cubicBezTo>
                    <a:pt x="963" y="665"/>
                    <a:pt x="954" y="673"/>
                    <a:pt x="954" y="683"/>
                  </a:cubicBezTo>
                  <a:cubicBezTo>
                    <a:pt x="954" y="683"/>
                    <a:pt x="954" y="683"/>
                    <a:pt x="954" y="683"/>
                  </a:cubicBezTo>
                  <a:cubicBezTo>
                    <a:pt x="954" y="693"/>
                    <a:pt x="963" y="701"/>
                    <a:pt x="972" y="701"/>
                  </a:cubicBezTo>
                  <a:cubicBezTo>
                    <a:pt x="974" y="701"/>
                    <a:pt x="974" y="701"/>
                    <a:pt x="974" y="701"/>
                  </a:cubicBezTo>
                  <a:cubicBezTo>
                    <a:pt x="1015" y="701"/>
                    <a:pt x="1015" y="701"/>
                    <a:pt x="1015" y="701"/>
                  </a:cubicBezTo>
                  <a:cubicBezTo>
                    <a:pt x="1080" y="701"/>
                    <a:pt x="1080" y="701"/>
                    <a:pt x="1080" y="701"/>
                  </a:cubicBezTo>
                  <a:cubicBezTo>
                    <a:pt x="1082" y="701"/>
                    <a:pt x="1082" y="701"/>
                    <a:pt x="1082" y="701"/>
                  </a:cubicBezTo>
                  <a:cubicBezTo>
                    <a:pt x="1081" y="703"/>
                    <a:pt x="1081" y="703"/>
                    <a:pt x="1081" y="703"/>
                  </a:cubicBezTo>
                  <a:cubicBezTo>
                    <a:pt x="1080" y="744"/>
                    <a:pt x="1077" y="783"/>
                    <a:pt x="1070" y="822"/>
                  </a:cubicBezTo>
                  <a:cubicBezTo>
                    <a:pt x="1063" y="861"/>
                    <a:pt x="1054" y="899"/>
                    <a:pt x="1042" y="934"/>
                  </a:cubicBezTo>
                  <a:cubicBezTo>
                    <a:pt x="1041" y="936"/>
                    <a:pt x="1041" y="936"/>
                    <a:pt x="1041" y="936"/>
                  </a:cubicBezTo>
                  <a:cubicBezTo>
                    <a:pt x="1040" y="935"/>
                    <a:pt x="1040" y="935"/>
                    <a:pt x="1040" y="935"/>
                  </a:cubicBezTo>
                  <a:cubicBezTo>
                    <a:pt x="1033" y="931"/>
                    <a:pt x="1025" y="928"/>
                    <a:pt x="1018" y="924"/>
                  </a:cubicBezTo>
                  <a:cubicBezTo>
                    <a:pt x="1011" y="921"/>
                    <a:pt x="1003" y="917"/>
                    <a:pt x="995" y="914"/>
                  </a:cubicBezTo>
                  <a:cubicBezTo>
                    <a:pt x="995" y="914"/>
                    <a:pt x="995" y="914"/>
                    <a:pt x="995" y="914"/>
                  </a:cubicBezTo>
                  <a:cubicBezTo>
                    <a:pt x="987" y="910"/>
                    <a:pt x="978" y="907"/>
                    <a:pt x="970" y="903"/>
                  </a:cubicBezTo>
                  <a:cubicBezTo>
                    <a:pt x="961" y="900"/>
                    <a:pt x="951" y="903"/>
                    <a:pt x="946" y="912"/>
                  </a:cubicBezTo>
                  <a:cubicBezTo>
                    <a:pt x="942" y="920"/>
                    <a:pt x="945" y="931"/>
                    <a:pt x="953" y="936"/>
                  </a:cubicBezTo>
                  <a:cubicBezTo>
                    <a:pt x="963" y="939"/>
                    <a:pt x="972" y="943"/>
                    <a:pt x="981" y="947"/>
                  </a:cubicBezTo>
                  <a:cubicBezTo>
                    <a:pt x="989" y="950"/>
                    <a:pt x="997" y="954"/>
                    <a:pt x="1005" y="958"/>
                  </a:cubicBezTo>
                  <a:cubicBezTo>
                    <a:pt x="1005" y="958"/>
                    <a:pt x="1005" y="958"/>
                    <a:pt x="1005" y="958"/>
                  </a:cubicBezTo>
                  <a:cubicBezTo>
                    <a:pt x="1013" y="961"/>
                    <a:pt x="1020" y="965"/>
                    <a:pt x="1028" y="969"/>
                  </a:cubicBezTo>
                  <a:cubicBezTo>
                    <a:pt x="1029" y="970"/>
                    <a:pt x="1029" y="970"/>
                    <a:pt x="1029" y="970"/>
                  </a:cubicBezTo>
                  <a:cubicBezTo>
                    <a:pt x="1029" y="971"/>
                    <a:pt x="1029" y="971"/>
                    <a:pt x="1029" y="971"/>
                  </a:cubicBezTo>
                  <a:cubicBezTo>
                    <a:pt x="1020" y="994"/>
                    <a:pt x="1010" y="1015"/>
                    <a:pt x="999" y="1036"/>
                  </a:cubicBezTo>
                  <a:cubicBezTo>
                    <a:pt x="988" y="1056"/>
                    <a:pt x="976" y="1076"/>
                    <a:pt x="963" y="1094"/>
                  </a:cubicBezTo>
                  <a:cubicBezTo>
                    <a:pt x="941" y="1126"/>
                    <a:pt x="916" y="1154"/>
                    <a:pt x="889" y="1177"/>
                  </a:cubicBezTo>
                  <a:cubicBezTo>
                    <a:pt x="863" y="1200"/>
                    <a:pt x="834" y="1219"/>
                    <a:pt x="805" y="1233"/>
                  </a:cubicBezTo>
                  <a:cubicBezTo>
                    <a:pt x="804" y="1234"/>
                    <a:pt x="804" y="1234"/>
                    <a:pt x="804" y="1234"/>
                  </a:cubicBezTo>
                  <a:cubicBezTo>
                    <a:pt x="803" y="1233"/>
                    <a:pt x="803" y="1233"/>
                    <a:pt x="803" y="1233"/>
                  </a:cubicBezTo>
                  <a:cubicBezTo>
                    <a:pt x="801" y="1231"/>
                    <a:pt x="800" y="1230"/>
                    <a:pt x="799" y="1229"/>
                  </a:cubicBezTo>
                  <a:cubicBezTo>
                    <a:pt x="797" y="1227"/>
                    <a:pt x="796" y="1226"/>
                    <a:pt x="794" y="1224"/>
                  </a:cubicBezTo>
                  <a:cubicBezTo>
                    <a:pt x="794" y="1224"/>
                    <a:pt x="794" y="1224"/>
                    <a:pt x="794" y="1224"/>
                  </a:cubicBezTo>
                  <a:cubicBezTo>
                    <a:pt x="781" y="1213"/>
                    <a:pt x="767" y="1204"/>
                    <a:pt x="751" y="1197"/>
                  </a:cubicBezTo>
                  <a:cubicBezTo>
                    <a:pt x="736" y="1190"/>
                    <a:pt x="720" y="1185"/>
                    <a:pt x="702" y="1183"/>
                  </a:cubicBezTo>
                  <a:cubicBezTo>
                    <a:pt x="701" y="1183"/>
                    <a:pt x="701" y="1183"/>
                    <a:pt x="701" y="1183"/>
                  </a:cubicBezTo>
                  <a:cubicBezTo>
                    <a:pt x="701" y="1182"/>
                    <a:pt x="701" y="1182"/>
                    <a:pt x="701" y="1182"/>
                  </a:cubicBezTo>
                  <a:cubicBezTo>
                    <a:pt x="701" y="974"/>
                    <a:pt x="701" y="974"/>
                    <a:pt x="701" y="974"/>
                  </a:cubicBezTo>
                  <a:cubicBezTo>
                    <a:pt x="701" y="973"/>
                    <a:pt x="701" y="973"/>
                    <a:pt x="701" y="973"/>
                  </a:cubicBezTo>
                  <a:cubicBezTo>
                    <a:pt x="701" y="963"/>
                    <a:pt x="693" y="955"/>
                    <a:pt x="683" y="955"/>
                  </a:cubicBezTo>
                  <a:cubicBezTo>
                    <a:pt x="683" y="955"/>
                    <a:pt x="683" y="955"/>
                    <a:pt x="683" y="955"/>
                  </a:cubicBezTo>
                  <a:cubicBezTo>
                    <a:pt x="673" y="955"/>
                    <a:pt x="665" y="963"/>
                    <a:pt x="665" y="973"/>
                  </a:cubicBezTo>
                  <a:cubicBezTo>
                    <a:pt x="665" y="1015"/>
                    <a:pt x="665" y="1015"/>
                    <a:pt x="665" y="1015"/>
                  </a:cubicBezTo>
                  <a:cubicBezTo>
                    <a:pt x="665" y="1016"/>
                    <a:pt x="665" y="1016"/>
                    <a:pt x="665" y="1017"/>
                  </a:cubicBezTo>
                  <a:cubicBezTo>
                    <a:pt x="665" y="1182"/>
                    <a:pt x="665" y="1182"/>
                    <a:pt x="665" y="1182"/>
                  </a:cubicBezTo>
                  <a:cubicBezTo>
                    <a:pt x="665" y="1183"/>
                    <a:pt x="665" y="1183"/>
                    <a:pt x="665" y="1183"/>
                  </a:cubicBezTo>
                  <a:cubicBezTo>
                    <a:pt x="664" y="1183"/>
                    <a:pt x="664" y="1183"/>
                    <a:pt x="664" y="1183"/>
                  </a:cubicBezTo>
                  <a:cubicBezTo>
                    <a:pt x="647" y="1185"/>
                    <a:pt x="630" y="1190"/>
                    <a:pt x="615" y="1197"/>
                  </a:cubicBezTo>
                  <a:cubicBezTo>
                    <a:pt x="600" y="1204"/>
                    <a:pt x="585" y="1213"/>
                    <a:pt x="572" y="1224"/>
                  </a:cubicBezTo>
                  <a:cubicBezTo>
                    <a:pt x="572" y="1224"/>
                    <a:pt x="572" y="1224"/>
                    <a:pt x="572" y="1224"/>
                  </a:cubicBezTo>
                  <a:cubicBezTo>
                    <a:pt x="571" y="1226"/>
                    <a:pt x="570" y="1227"/>
                    <a:pt x="568" y="1229"/>
                  </a:cubicBezTo>
                  <a:cubicBezTo>
                    <a:pt x="567" y="1230"/>
                    <a:pt x="565" y="1231"/>
                    <a:pt x="564" y="1233"/>
                  </a:cubicBezTo>
                  <a:cubicBezTo>
                    <a:pt x="563" y="1234"/>
                    <a:pt x="563" y="1234"/>
                    <a:pt x="563" y="1234"/>
                  </a:cubicBezTo>
                  <a:cubicBezTo>
                    <a:pt x="562" y="1233"/>
                    <a:pt x="562" y="1233"/>
                    <a:pt x="562" y="1233"/>
                  </a:cubicBezTo>
                  <a:cubicBezTo>
                    <a:pt x="532" y="1219"/>
                    <a:pt x="504" y="1200"/>
                    <a:pt x="477" y="1177"/>
                  </a:cubicBezTo>
                  <a:cubicBezTo>
                    <a:pt x="450" y="1154"/>
                    <a:pt x="426" y="1126"/>
                    <a:pt x="403" y="1094"/>
                  </a:cubicBezTo>
                  <a:cubicBezTo>
                    <a:pt x="391" y="1076"/>
                    <a:pt x="379" y="1056"/>
                    <a:pt x="368" y="1036"/>
                  </a:cubicBezTo>
                  <a:cubicBezTo>
                    <a:pt x="357" y="1015"/>
                    <a:pt x="347" y="994"/>
                    <a:pt x="338" y="971"/>
                  </a:cubicBezTo>
                  <a:cubicBezTo>
                    <a:pt x="337" y="970"/>
                    <a:pt x="337" y="970"/>
                    <a:pt x="337" y="970"/>
                  </a:cubicBezTo>
                  <a:cubicBezTo>
                    <a:pt x="339" y="969"/>
                    <a:pt x="339" y="969"/>
                    <a:pt x="339" y="969"/>
                  </a:cubicBezTo>
                  <a:cubicBezTo>
                    <a:pt x="346" y="965"/>
                    <a:pt x="354" y="961"/>
                    <a:pt x="362" y="958"/>
                  </a:cubicBezTo>
                  <a:cubicBezTo>
                    <a:pt x="370" y="954"/>
                    <a:pt x="378" y="950"/>
                    <a:pt x="386" y="947"/>
                  </a:cubicBezTo>
                  <a:cubicBezTo>
                    <a:pt x="395" y="943"/>
                    <a:pt x="404" y="939"/>
                    <a:pt x="413" y="936"/>
                  </a:cubicBezTo>
                  <a:cubicBezTo>
                    <a:pt x="422" y="931"/>
                    <a:pt x="425" y="920"/>
                    <a:pt x="421" y="911"/>
                  </a:cubicBezTo>
                  <a:cubicBezTo>
                    <a:pt x="416" y="903"/>
                    <a:pt x="406" y="899"/>
                    <a:pt x="397" y="903"/>
                  </a:cubicBezTo>
                  <a:cubicBezTo>
                    <a:pt x="388" y="907"/>
                    <a:pt x="380" y="910"/>
                    <a:pt x="371" y="914"/>
                  </a:cubicBezTo>
                  <a:cubicBezTo>
                    <a:pt x="371" y="914"/>
                    <a:pt x="371" y="914"/>
                    <a:pt x="371" y="914"/>
                  </a:cubicBezTo>
                  <a:cubicBezTo>
                    <a:pt x="364" y="917"/>
                    <a:pt x="356" y="921"/>
                    <a:pt x="348" y="924"/>
                  </a:cubicBezTo>
                  <a:cubicBezTo>
                    <a:pt x="341" y="928"/>
                    <a:pt x="334" y="931"/>
                    <a:pt x="327" y="935"/>
                  </a:cubicBezTo>
                  <a:cubicBezTo>
                    <a:pt x="325" y="936"/>
                    <a:pt x="325" y="936"/>
                    <a:pt x="325" y="936"/>
                  </a:cubicBezTo>
                  <a:cubicBezTo>
                    <a:pt x="325" y="934"/>
                    <a:pt x="325" y="934"/>
                    <a:pt x="325" y="934"/>
                  </a:cubicBezTo>
                  <a:cubicBezTo>
                    <a:pt x="313" y="899"/>
                    <a:pt x="303" y="861"/>
                    <a:pt x="296" y="822"/>
                  </a:cubicBezTo>
                  <a:cubicBezTo>
                    <a:pt x="290" y="783"/>
                    <a:pt x="286" y="743"/>
                    <a:pt x="285" y="703"/>
                  </a:cubicBezTo>
                  <a:cubicBezTo>
                    <a:pt x="285" y="701"/>
                    <a:pt x="285" y="701"/>
                    <a:pt x="285" y="701"/>
                  </a:cubicBezTo>
                  <a:cubicBezTo>
                    <a:pt x="286" y="701"/>
                    <a:pt x="286" y="701"/>
                    <a:pt x="286" y="701"/>
                  </a:cubicBezTo>
                  <a:cubicBezTo>
                    <a:pt x="352" y="701"/>
                    <a:pt x="352" y="701"/>
                    <a:pt x="352" y="701"/>
                  </a:cubicBezTo>
                  <a:cubicBezTo>
                    <a:pt x="392" y="701"/>
                    <a:pt x="392" y="701"/>
                    <a:pt x="392" y="701"/>
                  </a:cubicBezTo>
                  <a:cubicBezTo>
                    <a:pt x="394" y="701"/>
                    <a:pt x="394" y="701"/>
                    <a:pt x="394" y="701"/>
                  </a:cubicBezTo>
                  <a:cubicBezTo>
                    <a:pt x="404" y="701"/>
                    <a:pt x="412" y="693"/>
                    <a:pt x="412" y="683"/>
                  </a:cubicBezTo>
                  <a:cubicBezTo>
                    <a:pt x="412" y="683"/>
                    <a:pt x="412" y="683"/>
                    <a:pt x="412" y="683"/>
                  </a:cubicBezTo>
                  <a:cubicBezTo>
                    <a:pt x="412" y="673"/>
                    <a:pt x="404" y="665"/>
                    <a:pt x="394" y="665"/>
                  </a:cubicBezTo>
                  <a:cubicBezTo>
                    <a:pt x="392" y="665"/>
                    <a:pt x="392" y="665"/>
                    <a:pt x="392" y="665"/>
                  </a:cubicBezTo>
                  <a:cubicBezTo>
                    <a:pt x="352" y="665"/>
                    <a:pt x="352" y="665"/>
                    <a:pt x="352" y="665"/>
                  </a:cubicBezTo>
                  <a:cubicBezTo>
                    <a:pt x="286" y="665"/>
                    <a:pt x="286" y="665"/>
                    <a:pt x="286" y="665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5" y="664"/>
                    <a:pt x="285" y="664"/>
                    <a:pt x="285" y="664"/>
                  </a:cubicBezTo>
                  <a:cubicBezTo>
                    <a:pt x="286" y="623"/>
                    <a:pt x="290" y="583"/>
                    <a:pt x="296" y="545"/>
                  </a:cubicBezTo>
                  <a:cubicBezTo>
                    <a:pt x="303" y="506"/>
                    <a:pt x="313" y="468"/>
                    <a:pt x="325" y="432"/>
                  </a:cubicBezTo>
                  <a:cubicBezTo>
                    <a:pt x="325" y="431"/>
                    <a:pt x="325" y="431"/>
                    <a:pt x="325" y="431"/>
                  </a:cubicBezTo>
                  <a:cubicBezTo>
                    <a:pt x="327" y="431"/>
                    <a:pt x="327" y="431"/>
                    <a:pt x="327" y="431"/>
                  </a:cubicBezTo>
                  <a:cubicBezTo>
                    <a:pt x="334" y="435"/>
                    <a:pt x="341" y="439"/>
                    <a:pt x="348" y="442"/>
                  </a:cubicBezTo>
                  <a:cubicBezTo>
                    <a:pt x="356" y="446"/>
                    <a:pt x="363" y="449"/>
                    <a:pt x="371" y="453"/>
                  </a:cubicBezTo>
                  <a:cubicBezTo>
                    <a:pt x="380" y="456"/>
                    <a:pt x="388" y="460"/>
                    <a:pt x="397" y="463"/>
                  </a:cubicBezTo>
                  <a:close/>
                  <a:moveTo>
                    <a:pt x="38" y="701"/>
                  </a:moveTo>
                  <a:cubicBezTo>
                    <a:pt x="248" y="701"/>
                    <a:pt x="248" y="701"/>
                    <a:pt x="248" y="701"/>
                  </a:cubicBezTo>
                  <a:cubicBezTo>
                    <a:pt x="249" y="701"/>
                    <a:pt x="249" y="701"/>
                    <a:pt x="249" y="701"/>
                  </a:cubicBezTo>
                  <a:cubicBezTo>
                    <a:pt x="249" y="703"/>
                    <a:pt x="249" y="703"/>
                    <a:pt x="249" y="703"/>
                  </a:cubicBezTo>
                  <a:cubicBezTo>
                    <a:pt x="250" y="747"/>
                    <a:pt x="254" y="790"/>
                    <a:pt x="262" y="831"/>
                  </a:cubicBezTo>
                  <a:cubicBezTo>
                    <a:pt x="269" y="873"/>
                    <a:pt x="280" y="914"/>
                    <a:pt x="293" y="953"/>
                  </a:cubicBezTo>
                  <a:cubicBezTo>
                    <a:pt x="293" y="954"/>
                    <a:pt x="293" y="954"/>
                    <a:pt x="293" y="954"/>
                  </a:cubicBezTo>
                  <a:cubicBezTo>
                    <a:pt x="292" y="954"/>
                    <a:pt x="292" y="954"/>
                    <a:pt x="292" y="954"/>
                  </a:cubicBezTo>
                  <a:cubicBezTo>
                    <a:pt x="267" y="969"/>
                    <a:pt x="243" y="986"/>
                    <a:pt x="221" y="1004"/>
                  </a:cubicBezTo>
                  <a:cubicBezTo>
                    <a:pt x="199" y="1022"/>
                    <a:pt x="179" y="1041"/>
                    <a:pt x="161" y="1062"/>
                  </a:cubicBezTo>
                  <a:cubicBezTo>
                    <a:pt x="160" y="1063"/>
                    <a:pt x="160" y="1063"/>
                    <a:pt x="160" y="1063"/>
                  </a:cubicBezTo>
                  <a:cubicBezTo>
                    <a:pt x="158" y="1062"/>
                    <a:pt x="158" y="1062"/>
                    <a:pt x="158" y="1062"/>
                  </a:cubicBezTo>
                  <a:cubicBezTo>
                    <a:pt x="121" y="1010"/>
                    <a:pt x="91" y="953"/>
                    <a:pt x="71" y="891"/>
                  </a:cubicBezTo>
                  <a:cubicBezTo>
                    <a:pt x="50" y="832"/>
                    <a:pt x="39" y="768"/>
                    <a:pt x="37" y="703"/>
                  </a:cubicBezTo>
                  <a:cubicBezTo>
                    <a:pt x="37" y="701"/>
                    <a:pt x="37" y="701"/>
                    <a:pt x="37" y="701"/>
                  </a:cubicBezTo>
                  <a:lnTo>
                    <a:pt x="38" y="7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8" name="Freeform 48"/>
            <p:cNvSpPr>
              <a:spLocks noEditPoints="1"/>
            </p:cNvSpPr>
            <p:nvPr/>
          </p:nvSpPr>
          <p:spPr bwMode="auto">
            <a:xfrm>
              <a:off x="1078" y="1468"/>
              <a:ext cx="1198" cy="1198"/>
            </a:xfrm>
            <a:custGeom>
              <a:avLst/>
              <a:gdLst>
                <a:gd name="T0" fmla="*/ 426 w 504"/>
                <a:gd name="T1" fmla="*/ 34 h 504"/>
                <a:gd name="T2" fmla="*/ 78 w 504"/>
                <a:gd name="T3" fmla="*/ 34 h 504"/>
                <a:gd name="T4" fmla="*/ 61 w 504"/>
                <a:gd name="T5" fmla="*/ 37 h 504"/>
                <a:gd name="T6" fmla="*/ 47 w 504"/>
                <a:gd name="T7" fmla="*/ 47 h 504"/>
                <a:gd name="T8" fmla="*/ 37 w 504"/>
                <a:gd name="T9" fmla="*/ 61 h 504"/>
                <a:gd name="T10" fmla="*/ 34 w 504"/>
                <a:gd name="T11" fmla="*/ 78 h 504"/>
                <a:gd name="T12" fmla="*/ 34 w 504"/>
                <a:gd name="T13" fmla="*/ 426 h 504"/>
                <a:gd name="T14" fmla="*/ 37 w 504"/>
                <a:gd name="T15" fmla="*/ 443 h 504"/>
                <a:gd name="T16" fmla="*/ 47 w 504"/>
                <a:gd name="T17" fmla="*/ 457 h 504"/>
                <a:gd name="T18" fmla="*/ 61 w 504"/>
                <a:gd name="T19" fmla="*/ 467 h 504"/>
                <a:gd name="T20" fmla="*/ 78 w 504"/>
                <a:gd name="T21" fmla="*/ 470 h 504"/>
                <a:gd name="T22" fmla="*/ 426 w 504"/>
                <a:gd name="T23" fmla="*/ 470 h 504"/>
                <a:gd name="T24" fmla="*/ 443 w 504"/>
                <a:gd name="T25" fmla="*/ 467 h 504"/>
                <a:gd name="T26" fmla="*/ 458 w 504"/>
                <a:gd name="T27" fmla="*/ 457 h 504"/>
                <a:gd name="T28" fmla="*/ 467 w 504"/>
                <a:gd name="T29" fmla="*/ 443 h 504"/>
                <a:gd name="T30" fmla="*/ 471 w 504"/>
                <a:gd name="T31" fmla="*/ 426 h 504"/>
                <a:gd name="T32" fmla="*/ 471 w 504"/>
                <a:gd name="T33" fmla="*/ 78 h 504"/>
                <a:gd name="T34" fmla="*/ 467 w 504"/>
                <a:gd name="T35" fmla="*/ 61 h 504"/>
                <a:gd name="T36" fmla="*/ 458 w 504"/>
                <a:gd name="T37" fmla="*/ 47 h 504"/>
                <a:gd name="T38" fmla="*/ 443 w 504"/>
                <a:gd name="T39" fmla="*/ 37 h 504"/>
                <a:gd name="T40" fmla="*/ 426 w 504"/>
                <a:gd name="T41" fmla="*/ 34 h 504"/>
                <a:gd name="T42" fmla="*/ 78 w 504"/>
                <a:gd name="T43" fmla="*/ 0 h 504"/>
                <a:gd name="T44" fmla="*/ 426 w 504"/>
                <a:gd name="T45" fmla="*/ 0 h 504"/>
                <a:gd name="T46" fmla="*/ 456 w 504"/>
                <a:gd name="T47" fmla="*/ 6 h 504"/>
                <a:gd name="T48" fmla="*/ 481 w 504"/>
                <a:gd name="T49" fmla="*/ 23 h 504"/>
                <a:gd name="T50" fmla="*/ 498 w 504"/>
                <a:gd name="T51" fmla="*/ 48 h 504"/>
                <a:gd name="T52" fmla="*/ 504 w 504"/>
                <a:gd name="T53" fmla="*/ 78 h 504"/>
                <a:gd name="T54" fmla="*/ 504 w 504"/>
                <a:gd name="T55" fmla="*/ 426 h 504"/>
                <a:gd name="T56" fmla="*/ 498 w 504"/>
                <a:gd name="T57" fmla="*/ 456 h 504"/>
                <a:gd name="T58" fmla="*/ 481 w 504"/>
                <a:gd name="T59" fmla="*/ 481 h 504"/>
                <a:gd name="T60" fmla="*/ 456 w 504"/>
                <a:gd name="T61" fmla="*/ 498 h 504"/>
                <a:gd name="T62" fmla="*/ 426 w 504"/>
                <a:gd name="T63" fmla="*/ 504 h 504"/>
                <a:gd name="T64" fmla="*/ 78 w 504"/>
                <a:gd name="T65" fmla="*/ 504 h 504"/>
                <a:gd name="T66" fmla="*/ 48 w 504"/>
                <a:gd name="T67" fmla="*/ 498 h 504"/>
                <a:gd name="T68" fmla="*/ 23 w 504"/>
                <a:gd name="T69" fmla="*/ 481 h 504"/>
                <a:gd name="T70" fmla="*/ 6 w 504"/>
                <a:gd name="T71" fmla="*/ 456 h 504"/>
                <a:gd name="T72" fmla="*/ 0 w 504"/>
                <a:gd name="T73" fmla="*/ 426 h 504"/>
                <a:gd name="T74" fmla="*/ 0 w 504"/>
                <a:gd name="T75" fmla="*/ 78 h 504"/>
                <a:gd name="T76" fmla="*/ 6 w 504"/>
                <a:gd name="T77" fmla="*/ 48 h 504"/>
                <a:gd name="T78" fmla="*/ 23 w 504"/>
                <a:gd name="T79" fmla="*/ 23 h 504"/>
                <a:gd name="T80" fmla="*/ 48 w 504"/>
                <a:gd name="T81" fmla="*/ 6 h 504"/>
                <a:gd name="T82" fmla="*/ 78 w 504"/>
                <a:gd name="T8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4" h="504">
                  <a:moveTo>
                    <a:pt x="426" y="34"/>
                  </a:moveTo>
                  <a:cubicBezTo>
                    <a:pt x="78" y="34"/>
                    <a:pt x="78" y="34"/>
                    <a:pt x="78" y="34"/>
                  </a:cubicBezTo>
                  <a:cubicBezTo>
                    <a:pt x="72" y="34"/>
                    <a:pt x="67" y="35"/>
                    <a:pt x="61" y="37"/>
                  </a:cubicBezTo>
                  <a:cubicBezTo>
                    <a:pt x="56" y="39"/>
                    <a:pt x="51" y="43"/>
                    <a:pt x="47" y="47"/>
                  </a:cubicBezTo>
                  <a:cubicBezTo>
                    <a:pt x="43" y="51"/>
                    <a:pt x="39" y="56"/>
                    <a:pt x="37" y="61"/>
                  </a:cubicBezTo>
                  <a:cubicBezTo>
                    <a:pt x="35" y="66"/>
                    <a:pt x="34" y="72"/>
                    <a:pt x="34" y="78"/>
                  </a:cubicBezTo>
                  <a:cubicBezTo>
                    <a:pt x="34" y="426"/>
                    <a:pt x="34" y="426"/>
                    <a:pt x="34" y="426"/>
                  </a:cubicBezTo>
                  <a:cubicBezTo>
                    <a:pt x="34" y="432"/>
                    <a:pt x="35" y="438"/>
                    <a:pt x="37" y="443"/>
                  </a:cubicBezTo>
                  <a:cubicBezTo>
                    <a:pt x="39" y="448"/>
                    <a:pt x="43" y="453"/>
                    <a:pt x="47" y="457"/>
                  </a:cubicBezTo>
                  <a:cubicBezTo>
                    <a:pt x="51" y="462"/>
                    <a:pt x="56" y="465"/>
                    <a:pt x="61" y="467"/>
                  </a:cubicBezTo>
                  <a:cubicBezTo>
                    <a:pt x="67" y="469"/>
                    <a:pt x="72" y="470"/>
                    <a:pt x="78" y="470"/>
                  </a:cubicBezTo>
                  <a:cubicBezTo>
                    <a:pt x="426" y="470"/>
                    <a:pt x="426" y="470"/>
                    <a:pt x="426" y="470"/>
                  </a:cubicBezTo>
                  <a:cubicBezTo>
                    <a:pt x="432" y="470"/>
                    <a:pt x="438" y="469"/>
                    <a:pt x="443" y="467"/>
                  </a:cubicBezTo>
                  <a:cubicBezTo>
                    <a:pt x="448" y="465"/>
                    <a:pt x="453" y="462"/>
                    <a:pt x="458" y="457"/>
                  </a:cubicBezTo>
                  <a:cubicBezTo>
                    <a:pt x="462" y="453"/>
                    <a:pt x="465" y="448"/>
                    <a:pt x="467" y="443"/>
                  </a:cubicBezTo>
                  <a:cubicBezTo>
                    <a:pt x="469" y="438"/>
                    <a:pt x="471" y="432"/>
                    <a:pt x="471" y="426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1" y="72"/>
                    <a:pt x="469" y="66"/>
                    <a:pt x="467" y="61"/>
                  </a:cubicBezTo>
                  <a:cubicBezTo>
                    <a:pt x="465" y="56"/>
                    <a:pt x="462" y="51"/>
                    <a:pt x="458" y="47"/>
                  </a:cubicBezTo>
                  <a:cubicBezTo>
                    <a:pt x="453" y="43"/>
                    <a:pt x="448" y="39"/>
                    <a:pt x="443" y="37"/>
                  </a:cubicBezTo>
                  <a:cubicBezTo>
                    <a:pt x="438" y="35"/>
                    <a:pt x="432" y="34"/>
                    <a:pt x="426" y="34"/>
                  </a:cubicBezTo>
                  <a:close/>
                  <a:moveTo>
                    <a:pt x="78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37" y="0"/>
                    <a:pt x="447" y="2"/>
                    <a:pt x="456" y="6"/>
                  </a:cubicBezTo>
                  <a:cubicBezTo>
                    <a:pt x="466" y="10"/>
                    <a:pt x="474" y="16"/>
                    <a:pt x="481" y="23"/>
                  </a:cubicBezTo>
                  <a:cubicBezTo>
                    <a:pt x="489" y="30"/>
                    <a:pt x="494" y="39"/>
                    <a:pt x="498" y="48"/>
                  </a:cubicBezTo>
                  <a:cubicBezTo>
                    <a:pt x="502" y="58"/>
                    <a:pt x="504" y="68"/>
                    <a:pt x="504" y="78"/>
                  </a:cubicBezTo>
                  <a:cubicBezTo>
                    <a:pt x="504" y="426"/>
                    <a:pt x="504" y="426"/>
                    <a:pt x="504" y="426"/>
                  </a:cubicBezTo>
                  <a:cubicBezTo>
                    <a:pt x="504" y="437"/>
                    <a:pt x="502" y="447"/>
                    <a:pt x="498" y="456"/>
                  </a:cubicBezTo>
                  <a:cubicBezTo>
                    <a:pt x="494" y="466"/>
                    <a:pt x="489" y="474"/>
                    <a:pt x="481" y="481"/>
                  </a:cubicBezTo>
                  <a:cubicBezTo>
                    <a:pt x="474" y="488"/>
                    <a:pt x="466" y="494"/>
                    <a:pt x="456" y="498"/>
                  </a:cubicBezTo>
                  <a:cubicBezTo>
                    <a:pt x="447" y="502"/>
                    <a:pt x="437" y="504"/>
                    <a:pt x="426" y="504"/>
                  </a:cubicBezTo>
                  <a:cubicBezTo>
                    <a:pt x="78" y="504"/>
                    <a:pt x="78" y="504"/>
                    <a:pt x="78" y="504"/>
                  </a:cubicBezTo>
                  <a:cubicBezTo>
                    <a:pt x="68" y="504"/>
                    <a:pt x="58" y="502"/>
                    <a:pt x="48" y="498"/>
                  </a:cubicBezTo>
                  <a:cubicBezTo>
                    <a:pt x="39" y="494"/>
                    <a:pt x="30" y="488"/>
                    <a:pt x="23" y="481"/>
                  </a:cubicBezTo>
                  <a:cubicBezTo>
                    <a:pt x="16" y="474"/>
                    <a:pt x="10" y="466"/>
                    <a:pt x="6" y="456"/>
                  </a:cubicBezTo>
                  <a:cubicBezTo>
                    <a:pt x="2" y="447"/>
                    <a:pt x="0" y="437"/>
                    <a:pt x="0" y="42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8"/>
                    <a:pt x="2" y="58"/>
                    <a:pt x="6" y="48"/>
                  </a:cubicBezTo>
                  <a:cubicBezTo>
                    <a:pt x="10" y="39"/>
                    <a:pt x="16" y="30"/>
                    <a:pt x="23" y="23"/>
                  </a:cubicBezTo>
                  <a:cubicBezTo>
                    <a:pt x="30" y="16"/>
                    <a:pt x="39" y="10"/>
                    <a:pt x="48" y="6"/>
                  </a:cubicBezTo>
                  <a:cubicBezTo>
                    <a:pt x="58" y="2"/>
                    <a:pt x="68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9" name="Freeform 49"/>
            <p:cNvSpPr>
              <a:spLocks noEditPoints="1"/>
            </p:cNvSpPr>
            <p:nvPr/>
          </p:nvSpPr>
          <p:spPr bwMode="auto">
            <a:xfrm>
              <a:off x="1339" y="1773"/>
              <a:ext cx="618" cy="568"/>
            </a:xfrm>
            <a:custGeom>
              <a:avLst/>
              <a:gdLst>
                <a:gd name="T0" fmla="*/ 124 w 260"/>
                <a:gd name="T1" fmla="*/ 186 h 239"/>
                <a:gd name="T2" fmla="*/ 137 w 260"/>
                <a:gd name="T3" fmla="*/ 226 h 239"/>
                <a:gd name="T4" fmla="*/ 137 w 260"/>
                <a:gd name="T5" fmla="*/ 226 h 239"/>
                <a:gd name="T6" fmla="*/ 146 w 260"/>
                <a:gd name="T7" fmla="*/ 236 h 239"/>
                <a:gd name="T8" fmla="*/ 160 w 260"/>
                <a:gd name="T9" fmla="*/ 237 h 239"/>
                <a:gd name="T10" fmla="*/ 160 w 260"/>
                <a:gd name="T11" fmla="*/ 237 h 239"/>
                <a:gd name="T12" fmla="*/ 171 w 260"/>
                <a:gd name="T13" fmla="*/ 228 h 239"/>
                <a:gd name="T14" fmla="*/ 171 w 260"/>
                <a:gd name="T15" fmla="*/ 214 h 239"/>
                <a:gd name="T16" fmla="*/ 171 w 260"/>
                <a:gd name="T17" fmla="*/ 214 h 239"/>
                <a:gd name="T18" fmla="*/ 105 w 260"/>
                <a:gd name="T19" fmla="*/ 13 h 239"/>
                <a:gd name="T20" fmla="*/ 98 w 260"/>
                <a:gd name="T21" fmla="*/ 3 h 239"/>
                <a:gd name="T22" fmla="*/ 87 w 260"/>
                <a:gd name="T23" fmla="*/ 0 h 239"/>
                <a:gd name="T24" fmla="*/ 86 w 260"/>
                <a:gd name="T25" fmla="*/ 0 h 239"/>
                <a:gd name="T26" fmla="*/ 76 w 260"/>
                <a:gd name="T27" fmla="*/ 3 h 239"/>
                <a:gd name="T28" fmla="*/ 69 w 260"/>
                <a:gd name="T29" fmla="*/ 13 h 239"/>
                <a:gd name="T30" fmla="*/ 2 w 260"/>
                <a:gd name="T31" fmla="*/ 214 h 239"/>
                <a:gd name="T32" fmla="*/ 3 w 260"/>
                <a:gd name="T33" fmla="*/ 228 h 239"/>
                <a:gd name="T34" fmla="*/ 13 w 260"/>
                <a:gd name="T35" fmla="*/ 237 h 239"/>
                <a:gd name="T36" fmla="*/ 13 w 260"/>
                <a:gd name="T37" fmla="*/ 237 h 239"/>
                <a:gd name="T38" fmla="*/ 27 w 260"/>
                <a:gd name="T39" fmla="*/ 236 h 239"/>
                <a:gd name="T40" fmla="*/ 36 w 260"/>
                <a:gd name="T41" fmla="*/ 226 h 239"/>
                <a:gd name="T42" fmla="*/ 50 w 260"/>
                <a:gd name="T43" fmla="*/ 186 h 239"/>
                <a:gd name="T44" fmla="*/ 51 w 260"/>
                <a:gd name="T45" fmla="*/ 182 h 239"/>
                <a:gd name="T46" fmla="*/ 55 w 260"/>
                <a:gd name="T47" fmla="*/ 182 h 239"/>
                <a:gd name="T48" fmla="*/ 118 w 260"/>
                <a:gd name="T49" fmla="*/ 182 h 239"/>
                <a:gd name="T50" fmla="*/ 122 w 260"/>
                <a:gd name="T51" fmla="*/ 182 h 239"/>
                <a:gd name="T52" fmla="*/ 124 w 260"/>
                <a:gd name="T53" fmla="*/ 186 h 239"/>
                <a:gd name="T54" fmla="*/ 92 w 260"/>
                <a:gd name="T55" fmla="*/ 90 h 239"/>
                <a:gd name="T56" fmla="*/ 108 w 260"/>
                <a:gd name="T57" fmla="*/ 138 h 239"/>
                <a:gd name="T58" fmla="*/ 110 w 260"/>
                <a:gd name="T59" fmla="*/ 145 h 239"/>
                <a:gd name="T60" fmla="*/ 102 w 260"/>
                <a:gd name="T61" fmla="*/ 145 h 239"/>
                <a:gd name="T62" fmla="*/ 71 w 260"/>
                <a:gd name="T63" fmla="*/ 145 h 239"/>
                <a:gd name="T64" fmla="*/ 63 w 260"/>
                <a:gd name="T65" fmla="*/ 145 h 239"/>
                <a:gd name="T66" fmla="*/ 65 w 260"/>
                <a:gd name="T67" fmla="*/ 138 h 239"/>
                <a:gd name="T68" fmla="*/ 81 w 260"/>
                <a:gd name="T69" fmla="*/ 90 h 239"/>
                <a:gd name="T70" fmla="*/ 87 w 260"/>
                <a:gd name="T71" fmla="*/ 74 h 239"/>
                <a:gd name="T72" fmla="*/ 92 w 260"/>
                <a:gd name="T73" fmla="*/ 90 h 239"/>
                <a:gd name="T74" fmla="*/ 260 w 260"/>
                <a:gd name="T75" fmla="*/ 220 h 239"/>
                <a:gd name="T76" fmla="*/ 260 w 260"/>
                <a:gd name="T77" fmla="*/ 18 h 239"/>
                <a:gd name="T78" fmla="*/ 254 w 260"/>
                <a:gd name="T79" fmla="*/ 6 h 239"/>
                <a:gd name="T80" fmla="*/ 241 w 260"/>
                <a:gd name="T81" fmla="*/ 1 h 239"/>
                <a:gd name="T82" fmla="*/ 229 w 260"/>
                <a:gd name="T83" fmla="*/ 6 h 239"/>
                <a:gd name="T84" fmla="*/ 223 w 260"/>
                <a:gd name="T85" fmla="*/ 18 h 239"/>
                <a:gd name="T86" fmla="*/ 223 w 260"/>
                <a:gd name="T87" fmla="*/ 220 h 239"/>
                <a:gd name="T88" fmla="*/ 229 w 260"/>
                <a:gd name="T89" fmla="*/ 232 h 239"/>
                <a:gd name="T90" fmla="*/ 241 w 260"/>
                <a:gd name="T91" fmla="*/ 238 h 239"/>
                <a:gd name="T92" fmla="*/ 254 w 260"/>
                <a:gd name="T93" fmla="*/ 232 h 239"/>
                <a:gd name="T94" fmla="*/ 260 w 260"/>
                <a:gd name="T95" fmla="*/ 22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239">
                  <a:moveTo>
                    <a:pt x="124" y="186"/>
                  </a:moveTo>
                  <a:cubicBezTo>
                    <a:pt x="137" y="226"/>
                    <a:pt x="137" y="226"/>
                    <a:pt x="137" y="226"/>
                  </a:cubicBezTo>
                  <a:cubicBezTo>
                    <a:pt x="137" y="226"/>
                    <a:pt x="137" y="226"/>
                    <a:pt x="137" y="226"/>
                  </a:cubicBezTo>
                  <a:cubicBezTo>
                    <a:pt x="139" y="231"/>
                    <a:pt x="142" y="234"/>
                    <a:pt x="146" y="236"/>
                  </a:cubicBezTo>
                  <a:cubicBezTo>
                    <a:pt x="150" y="238"/>
                    <a:pt x="155" y="239"/>
                    <a:pt x="160" y="237"/>
                  </a:cubicBezTo>
                  <a:cubicBezTo>
                    <a:pt x="160" y="237"/>
                    <a:pt x="160" y="237"/>
                    <a:pt x="160" y="237"/>
                  </a:cubicBezTo>
                  <a:cubicBezTo>
                    <a:pt x="165" y="236"/>
                    <a:pt x="168" y="232"/>
                    <a:pt x="171" y="228"/>
                  </a:cubicBezTo>
                  <a:cubicBezTo>
                    <a:pt x="172" y="224"/>
                    <a:pt x="173" y="219"/>
                    <a:pt x="171" y="214"/>
                  </a:cubicBezTo>
                  <a:cubicBezTo>
                    <a:pt x="171" y="214"/>
                    <a:pt x="171" y="214"/>
                    <a:pt x="171" y="2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3" y="9"/>
                    <a:pt x="101" y="6"/>
                    <a:pt x="98" y="3"/>
                  </a:cubicBezTo>
                  <a:cubicBezTo>
                    <a:pt x="95" y="1"/>
                    <a:pt x="91" y="0"/>
                    <a:pt x="8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3" y="0"/>
                    <a:pt x="79" y="1"/>
                    <a:pt x="76" y="3"/>
                  </a:cubicBezTo>
                  <a:cubicBezTo>
                    <a:pt x="72" y="6"/>
                    <a:pt x="70" y="9"/>
                    <a:pt x="69" y="13"/>
                  </a:cubicBezTo>
                  <a:cubicBezTo>
                    <a:pt x="2" y="214"/>
                    <a:pt x="2" y="214"/>
                    <a:pt x="2" y="214"/>
                  </a:cubicBezTo>
                  <a:cubicBezTo>
                    <a:pt x="0" y="219"/>
                    <a:pt x="1" y="224"/>
                    <a:pt x="3" y="228"/>
                  </a:cubicBezTo>
                  <a:cubicBezTo>
                    <a:pt x="5" y="232"/>
                    <a:pt x="9" y="236"/>
                    <a:pt x="13" y="237"/>
                  </a:cubicBezTo>
                  <a:cubicBezTo>
                    <a:pt x="13" y="237"/>
                    <a:pt x="13" y="237"/>
                    <a:pt x="13" y="237"/>
                  </a:cubicBezTo>
                  <a:cubicBezTo>
                    <a:pt x="18" y="239"/>
                    <a:pt x="23" y="238"/>
                    <a:pt x="27" y="236"/>
                  </a:cubicBezTo>
                  <a:cubicBezTo>
                    <a:pt x="31" y="234"/>
                    <a:pt x="35" y="231"/>
                    <a:pt x="36" y="22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118" y="182"/>
                    <a:pt x="118" y="182"/>
                    <a:pt x="118" y="182"/>
                  </a:cubicBezTo>
                  <a:cubicBezTo>
                    <a:pt x="122" y="182"/>
                    <a:pt x="122" y="182"/>
                    <a:pt x="122" y="182"/>
                  </a:cubicBezTo>
                  <a:lnTo>
                    <a:pt x="124" y="186"/>
                  </a:lnTo>
                  <a:close/>
                  <a:moveTo>
                    <a:pt x="92" y="90"/>
                  </a:moveTo>
                  <a:cubicBezTo>
                    <a:pt x="108" y="138"/>
                    <a:pt x="108" y="138"/>
                    <a:pt x="108" y="138"/>
                  </a:cubicBezTo>
                  <a:cubicBezTo>
                    <a:pt x="110" y="145"/>
                    <a:pt x="110" y="145"/>
                    <a:pt x="110" y="145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7" y="74"/>
                    <a:pt x="87" y="74"/>
                    <a:pt x="87" y="74"/>
                  </a:cubicBezTo>
                  <a:lnTo>
                    <a:pt x="92" y="90"/>
                  </a:lnTo>
                  <a:close/>
                  <a:moveTo>
                    <a:pt x="260" y="220"/>
                  </a:moveTo>
                  <a:cubicBezTo>
                    <a:pt x="260" y="18"/>
                    <a:pt x="260" y="18"/>
                    <a:pt x="260" y="18"/>
                  </a:cubicBezTo>
                  <a:cubicBezTo>
                    <a:pt x="260" y="13"/>
                    <a:pt x="258" y="9"/>
                    <a:pt x="254" y="6"/>
                  </a:cubicBezTo>
                  <a:cubicBezTo>
                    <a:pt x="251" y="3"/>
                    <a:pt x="247" y="1"/>
                    <a:pt x="241" y="1"/>
                  </a:cubicBezTo>
                  <a:cubicBezTo>
                    <a:pt x="236" y="1"/>
                    <a:pt x="232" y="3"/>
                    <a:pt x="229" y="6"/>
                  </a:cubicBezTo>
                  <a:cubicBezTo>
                    <a:pt x="225" y="9"/>
                    <a:pt x="223" y="13"/>
                    <a:pt x="223" y="18"/>
                  </a:cubicBezTo>
                  <a:cubicBezTo>
                    <a:pt x="223" y="220"/>
                    <a:pt x="223" y="220"/>
                    <a:pt x="223" y="220"/>
                  </a:cubicBezTo>
                  <a:cubicBezTo>
                    <a:pt x="223" y="225"/>
                    <a:pt x="225" y="229"/>
                    <a:pt x="229" y="232"/>
                  </a:cubicBezTo>
                  <a:cubicBezTo>
                    <a:pt x="232" y="236"/>
                    <a:pt x="236" y="238"/>
                    <a:pt x="241" y="238"/>
                  </a:cubicBezTo>
                  <a:cubicBezTo>
                    <a:pt x="247" y="238"/>
                    <a:pt x="251" y="236"/>
                    <a:pt x="254" y="232"/>
                  </a:cubicBezTo>
                  <a:cubicBezTo>
                    <a:pt x="258" y="229"/>
                    <a:pt x="260" y="225"/>
                    <a:pt x="26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11612" y="3417824"/>
            <a:ext cx="400387" cy="496421"/>
            <a:chOff x="787969" y="2423441"/>
            <a:chExt cx="411248" cy="509888"/>
          </a:xfrm>
          <a:solidFill>
            <a:srgbClr val="5E6A8C"/>
          </a:solidFill>
          <a:effectLst>
            <a:outerShdw blurRad="177800" dist="12700" dir="5400000" algn="t" rotWithShape="0">
              <a:schemeClr val="accent1">
                <a:lumMod val="40000"/>
                <a:lumOff val="60000"/>
                <a:alpha val="47000"/>
              </a:schemeClr>
            </a:outerShdw>
            <a:reflection blurRad="38100" stA="79000" endPos="55000" dir="5400000" sy="-100000" algn="bl" rotWithShape="0"/>
          </a:effectLst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833429" y="2852370"/>
              <a:ext cx="365788" cy="80959"/>
            </a:xfrm>
            <a:custGeom>
              <a:avLst/>
              <a:gdLst>
                <a:gd name="T0" fmla="*/ 975 w 1097"/>
                <a:gd name="T1" fmla="*/ 34 h 243"/>
                <a:gd name="T2" fmla="*/ 40 w 1097"/>
                <a:gd name="T3" fmla="*/ 34 h 243"/>
                <a:gd name="T4" fmla="*/ 36 w 1097"/>
                <a:gd name="T5" fmla="*/ 35 h 243"/>
                <a:gd name="T6" fmla="*/ 34 w 1097"/>
                <a:gd name="T7" fmla="*/ 40 h 243"/>
                <a:gd name="T8" fmla="*/ 34 w 1097"/>
                <a:gd name="T9" fmla="*/ 210 h 243"/>
                <a:gd name="T10" fmla="*/ 1063 w 1097"/>
                <a:gd name="T11" fmla="*/ 210 h 243"/>
                <a:gd name="T12" fmla="*/ 1063 w 1097"/>
                <a:gd name="T13" fmla="*/ 122 h 243"/>
                <a:gd name="T14" fmla="*/ 1038 w 1097"/>
                <a:gd name="T15" fmla="*/ 59 h 243"/>
                <a:gd name="T16" fmla="*/ 975 w 1097"/>
                <a:gd name="T17" fmla="*/ 34 h 243"/>
                <a:gd name="T18" fmla="*/ 40 w 1097"/>
                <a:gd name="T19" fmla="*/ 0 h 243"/>
                <a:gd name="T20" fmla="*/ 975 w 1097"/>
                <a:gd name="T21" fmla="*/ 0 h 243"/>
                <a:gd name="T22" fmla="*/ 1061 w 1097"/>
                <a:gd name="T23" fmla="*/ 36 h 243"/>
                <a:gd name="T24" fmla="*/ 1097 w 1097"/>
                <a:gd name="T25" fmla="*/ 122 h 243"/>
                <a:gd name="T26" fmla="*/ 1097 w 1097"/>
                <a:gd name="T27" fmla="*/ 227 h 243"/>
                <a:gd name="T28" fmla="*/ 1097 w 1097"/>
                <a:gd name="T29" fmla="*/ 243 h 243"/>
                <a:gd name="T30" fmla="*/ 1080 w 1097"/>
                <a:gd name="T31" fmla="*/ 243 h 243"/>
                <a:gd name="T32" fmla="*/ 17 w 1097"/>
                <a:gd name="T33" fmla="*/ 243 h 243"/>
                <a:gd name="T34" fmla="*/ 0 w 1097"/>
                <a:gd name="T35" fmla="*/ 243 h 243"/>
                <a:gd name="T36" fmla="*/ 0 w 1097"/>
                <a:gd name="T37" fmla="*/ 227 h 243"/>
                <a:gd name="T38" fmla="*/ 0 w 1097"/>
                <a:gd name="T39" fmla="*/ 40 h 243"/>
                <a:gd name="T40" fmla="*/ 12 w 1097"/>
                <a:gd name="T41" fmla="*/ 11 h 243"/>
                <a:gd name="T42" fmla="*/ 40 w 1097"/>
                <a:gd name="T4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7" h="243">
                  <a:moveTo>
                    <a:pt x="975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39" y="34"/>
                    <a:pt x="37" y="34"/>
                    <a:pt x="36" y="35"/>
                  </a:cubicBezTo>
                  <a:cubicBezTo>
                    <a:pt x="35" y="36"/>
                    <a:pt x="34" y="38"/>
                    <a:pt x="34" y="40"/>
                  </a:cubicBezTo>
                  <a:cubicBezTo>
                    <a:pt x="34" y="210"/>
                    <a:pt x="34" y="210"/>
                    <a:pt x="34" y="210"/>
                  </a:cubicBezTo>
                  <a:cubicBezTo>
                    <a:pt x="1063" y="210"/>
                    <a:pt x="1063" y="210"/>
                    <a:pt x="1063" y="210"/>
                  </a:cubicBezTo>
                  <a:cubicBezTo>
                    <a:pt x="1063" y="122"/>
                    <a:pt x="1063" y="122"/>
                    <a:pt x="1063" y="122"/>
                  </a:cubicBezTo>
                  <a:cubicBezTo>
                    <a:pt x="1063" y="97"/>
                    <a:pt x="1053" y="75"/>
                    <a:pt x="1038" y="59"/>
                  </a:cubicBezTo>
                  <a:cubicBezTo>
                    <a:pt x="1022" y="43"/>
                    <a:pt x="999" y="34"/>
                    <a:pt x="975" y="34"/>
                  </a:cubicBezTo>
                  <a:close/>
                  <a:moveTo>
                    <a:pt x="40" y="0"/>
                  </a:moveTo>
                  <a:cubicBezTo>
                    <a:pt x="975" y="0"/>
                    <a:pt x="975" y="0"/>
                    <a:pt x="975" y="0"/>
                  </a:cubicBezTo>
                  <a:cubicBezTo>
                    <a:pt x="1009" y="0"/>
                    <a:pt x="1039" y="13"/>
                    <a:pt x="1061" y="36"/>
                  </a:cubicBezTo>
                  <a:cubicBezTo>
                    <a:pt x="1084" y="58"/>
                    <a:pt x="1097" y="88"/>
                    <a:pt x="1097" y="122"/>
                  </a:cubicBezTo>
                  <a:cubicBezTo>
                    <a:pt x="1097" y="227"/>
                    <a:pt x="1097" y="227"/>
                    <a:pt x="1097" y="227"/>
                  </a:cubicBezTo>
                  <a:cubicBezTo>
                    <a:pt x="1097" y="243"/>
                    <a:pt x="1097" y="243"/>
                    <a:pt x="1097" y="243"/>
                  </a:cubicBezTo>
                  <a:cubicBezTo>
                    <a:pt x="1080" y="243"/>
                    <a:pt x="1080" y="243"/>
                    <a:pt x="1080" y="243"/>
                  </a:cubicBezTo>
                  <a:cubicBezTo>
                    <a:pt x="17" y="243"/>
                    <a:pt x="17" y="243"/>
                    <a:pt x="17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9"/>
                    <a:pt x="5" y="19"/>
                    <a:pt x="12" y="11"/>
                  </a:cubicBezTo>
                  <a:cubicBezTo>
                    <a:pt x="19" y="4"/>
                    <a:pt x="29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867104" y="2732404"/>
              <a:ext cx="156025" cy="131331"/>
            </a:xfrm>
            <a:custGeom>
              <a:avLst/>
              <a:gdLst>
                <a:gd name="T0" fmla="*/ 375 w 468"/>
                <a:gd name="T1" fmla="*/ 93 h 394"/>
                <a:gd name="T2" fmla="*/ 234 w 468"/>
                <a:gd name="T3" fmla="*/ 34 h 394"/>
                <a:gd name="T4" fmla="*/ 92 w 468"/>
                <a:gd name="T5" fmla="*/ 93 h 394"/>
                <a:gd name="T6" fmla="*/ 33 w 468"/>
                <a:gd name="T7" fmla="*/ 234 h 394"/>
                <a:gd name="T8" fmla="*/ 33 w 468"/>
                <a:gd name="T9" fmla="*/ 360 h 394"/>
                <a:gd name="T10" fmla="*/ 434 w 468"/>
                <a:gd name="T11" fmla="*/ 360 h 394"/>
                <a:gd name="T12" fmla="*/ 434 w 468"/>
                <a:gd name="T13" fmla="*/ 234 h 394"/>
                <a:gd name="T14" fmla="*/ 375 w 468"/>
                <a:gd name="T15" fmla="*/ 93 h 394"/>
                <a:gd name="T16" fmla="*/ 234 w 468"/>
                <a:gd name="T17" fmla="*/ 0 h 394"/>
                <a:gd name="T18" fmla="*/ 399 w 468"/>
                <a:gd name="T19" fmla="*/ 69 h 394"/>
                <a:gd name="T20" fmla="*/ 468 w 468"/>
                <a:gd name="T21" fmla="*/ 234 h 394"/>
                <a:gd name="T22" fmla="*/ 468 w 468"/>
                <a:gd name="T23" fmla="*/ 377 h 394"/>
                <a:gd name="T24" fmla="*/ 468 w 468"/>
                <a:gd name="T25" fmla="*/ 394 h 394"/>
                <a:gd name="T26" fmla="*/ 451 w 468"/>
                <a:gd name="T27" fmla="*/ 394 h 394"/>
                <a:gd name="T28" fmla="*/ 16 w 468"/>
                <a:gd name="T29" fmla="*/ 394 h 394"/>
                <a:gd name="T30" fmla="*/ 0 w 468"/>
                <a:gd name="T31" fmla="*/ 394 h 394"/>
                <a:gd name="T32" fmla="*/ 0 w 468"/>
                <a:gd name="T33" fmla="*/ 377 h 394"/>
                <a:gd name="T34" fmla="*/ 0 w 468"/>
                <a:gd name="T35" fmla="*/ 234 h 394"/>
                <a:gd name="T36" fmla="*/ 68 w 468"/>
                <a:gd name="T37" fmla="*/ 69 h 394"/>
                <a:gd name="T38" fmla="*/ 234 w 468"/>
                <a:gd name="T3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8" h="394">
                  <a:moveTo>
                    <a:pt x="375" y="93"/>
                  </a:moveTo>
                  <a:cubicBezTo>
                    <a:pt x="339" y="57"/>
                    <a:pt x="289" y="34"/>
                    <a:pt x="234" y="34"/>
                  </a:cubicBezTo>
                  <a:cubicBezTo>
                    <a:pt x="179" y="34"/>
                    <a:pt x="129" y="57"/>
                    <a:pt x="92" y="93"/>
                  </a:cubicBezTo>
                  <a:cubicBezTo>
                    <a:pt x="56" y="129"/>
                    <a:pt x="33" y="179"/>
                    <a:pt x="33" y="234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34" y="360"/>
                    <a:pt x="434" y="360"/>
                    <a:pt x="434" y="360"/>
                  </a:cubicBezTo>
                  <a:cubicBezTo>
                    <a:pt x="434" y="234"/>
                    <a:pt x="434" y="234"/>
                    <a:pt x="434" y="234"/>
                  </a:cubicBezTo>
                  <a:cubicBezTo>
                    <a:pt x="434" y="179"/>
                    <a:pt x="411" y="129"/>
                    <a:pt x="375" y="93"/>
                  </a:cubicBezTo>
                  <a:close/>
                  <a:moveTo>
                    <a:pt x="234" y="0"/>
                  </a:moveTo>
                  <a:cubicBezTo>
                    <a:pt x="298" y="0"/>
                    <a:pt x="356" y="27"/>
                    <a:pt x="399" y="69"/>
                  </a:cubicBezTo>
                  <a:cubicBezTo>
                    <a:pt x="441" y="111"/>
                    <a:pt x="468" y="170"/>
                    <a:pt x="468" y="234"/>
                  </a:cubicBezTo>
                  <a:cubicBezTo>
                    <a:pt x="468" y="377"/>
                    <a:pt x="468" y="377"/>
                    <a:pt x="468" y="377"/>
                  </a:cubicBezTo>
                  <a:cubicBezTo>
                    <a:pt x="468" y="394"/>
                    <a:pt x="468" y="394"/>
                    <a:pt x="468" y="394"/>
                  </a:cubicBezTo>
                  <a:cubicBezTo>
                    <a:pt x="451" y="394"/>
                    <a:pt x="451" y="394"/>
                    <a:pt x="451" y="394"/>
                  </a:cubicBezTo>
                  <a:cubicBezTo>
                    <a:pt x="16" y="394"/>
                    <a:pt x="16" y="394"/>
                    <a:pt x="16" y="394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170"/>
                    <a:pt x="26" y="111"/>
                    <a:pt x="68" y="69"/>
                  </a:cubicBezTo>
                  <a:cubicBezTo>
                    <a:pt x="111" y="27"/>
                    <a:pt x="169" y="0"/>
                    <a:pt x="2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830062" y="2615806"/>
              <a:ext cx="150412" cy="162620"/>
            </a:xfrm>
            <a:custGeom>
              <a:avLst/>
              <a:gdLst>
                <a:gd name="T0" fmla="*/ 392 w 451"/>
                <a:gd name="T1" fmla="*/ 355 h 488"/>
                <a:gd name="T2" fmla="*/ 274 w 451"/>
                <a:gd name="T3" fmla="*/ 69 h 488"/>
                <a:gd name="T4" fmla="*/ 243 w 451"/>
                <a:gd name="T5" fmla="*/ 98 h 488"/>
                <a:gd name="T6" fmla="*/ 180 w 451"/>
                <a:gd name="T7" fmla="*/ 132 h 488"/>
                <a:gd name="T8" fmla="*/ 102 w 451"/>
                <a:gd name="T9" fmla="*/ 145 h 488"/>
                <a:gd name="T10" fmla="*/ 60 w 451"/>
                <a:gd name="T11" fmla="*/ 140 h 488"/>
                <a:gd name="T12" fmla="*/ 176 w 451"/>
                <a:gd name="T13" fmla="*/ 423 h 488"/>
                <a:gd name="T14" fmla="*/ 240 w 451"/>
                <a:gd name="T15" fmla="*/ 375 h 488"/>
                <a:gd name="T16" fmla="*/ 345 w 451"/>
                <a:gd name="T17" fmla="*/ 350 h 488"/>
                <a:gd name="T18" fmla="*/ 386 w 451"/>
                <a:gd name="T19" fmla="*/ 354 h 488"/>
                <a:gd name="T20" fmla="*/ 392 w 451"/>
                <a:gd name="T21" fmla="*/ 355 h 488"/>
                <a:gd name="T22" fmla="*/ 294 w 451"/>
                <a:gd name="T23" fmla="*/ 30 h 488"/>
                <a:gd name="T24" fmla="*/ 436 w 451"/>
                <a:gd name="T25" fmla="*/ 374 h 488"/>
                <a:gd name="T26" fmla="*/ 451 w 451"/>
                <a:gd name="T27" fmla="*/ 410 h 488"/>
                <a:gd name="T28" fmla="*/ 415 w 451"/>
                <a:gd name="T29" fmla="*/ 397 h 488"/>
                <a:gd name="T30" fmla="*/ 380 w 451"/>
                <a:gd name="T31" fmla="*/ 387 h 488"/>
                <a:gd name="T32" fmla="*/ 345 w 451"/>
                <a:gd name="T33" fmla="*/ 384 h 488"/>
                <a:gd name="T34" fmla="*/ 255 w 451"/>
                <a:gd name="T35" fmla="*/ 405 h 488"/>
                <a:gd name="T36" fmla="*/ 184 w 451"/>
                <a:gd name="T37" fmla="*/ 464 h 488"/>
                <a:gd name="T38" fmla="*/ 167 w 451"/>
                <a:gd name="T39" fmla="*/ 488 h 488"/>
                <a:gd name="T40" fmla="*/ 155 w 451"/>
                <a:gd name="T41" fmla="*/ 461 h 488"/>
                <a:gd name="T42" fmla="*/ 15 w 451"/>
                <a:gd name="T43" fmla="*/ 120 h 488"/>
                <a:gd name="T44" fmla="*/ 0 w 451"/>
                <a:gd name="T45" fmla="*/ 84 h 488"/>
                <a:gd name="T46" fmla="*/ 37 w 451"/>
                <a:gd name="T47" fmla="*/ 98 h 488"/>
                <a:gd name="T48" fmla="*/ 103 w 451"/>
                <a:gd name="T49" fmla="*/ 111 h 488"/>
                <a:gd name="T50" fmla="*/ 169 w 451"/>
                <a:gd name="T51" fmla="*/ 100 h 488"/>
                <a:gd name="T52" fmla="*/ 223 w 451"/>
                <a:gd name="T53" fmla="*/ 71 h 488"/>
                <a:gd name="T54" fmla="*/ 265 w 451"/>
                <a:gd name="T55" fmla="*/ 26 h 488"/>
                <a:gd name="T56" fmla="*/ 282 w 451"/>
                <a:gd name="T57" fmla="*/ 0 h 488"/>
                <a:gd name="T58" fmla="*/ 294 w 451"/>
                <a:gd name="T59" fmla="*/ 3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1" h="488">
                  <a:moveTo>
                    <a:pt x="392" y="355"/>
                  </a:moveTo>
                  <a:cubicBezTo>
                    <a:pt x="274" y="69"/>
                    <a:pt x="274" y="69"/>
                    <a:pt x="274" y="69"/>
                  </a:cubicBezTo>
                  <a:cubicBezTo>
                    <a:pt x="265" y="80"/>
                    <a:pt x="255" y="89"/>
                    <a:pt x="243" y="98"/>
                  </a:cubicBezTo>
                  <a:cubicBezTo>
                    <a:pt x="225" y="112"/>
                    <a:pt x="204" y="124"/>
                    <a:pt x="180" y="132"/>
                  </a:cubicBezTo>
                  <a:cubicBezTo>
                    <a:pt x="154" y="141"/>
                    <a:pt x="128" y="145"/>
                    <a:pt x="102" y="145"/>
                  </a:cubicBezTo>
                  <a:cubicBezTo>
                    <a:pt x="88" y="144"/>
                    <a:pt x="74" y="143"/>
                    <a:pt x="60" y="140"/>
                  </a:cubicBezTo>
                  <a:cubicBezTo>
                    <a:pt x="176" y="423"/>
                    <a:pt x="176" y="423"/>
                    <a:pt x="176" y="423"/>
                  </a:cubicBezTo>
                  <a:cubicBezTo>
                    <a:pt x="194" y="403"/>
                    <a:pt x="216" y="387"/>
                    <a:pt x="240" y="375"/>
                  </a:cubicBezTo>
                  <a:cubicBezTo>
                    <a:pt x="272" y="359"/>
                    <a:pt x="307" y="350"/>
                    <a:pt x="345" y="350"/>
                  </a:cubicBezTo>
                  <a:cubicBezTo>
                    <a:pt x="358" y="350"/>
                    <a:pt x="372" y="352"/>
                    <a:pt x="386" y="354"/>
                  </a:cubicBezTo>
                  <a:cubicBezTo>
                    <a:pt x="388" y="354"/>
                    <a:pt x="390" y="355"/>
                    <a:pt x="392" y="355"/>
                  </a:cubicBezTo>
                  <a:close/>
                  <a:moveTo>
                    <a:pt x="294" y="30"/>
                  </a:moveTo>
                  <a:cubicBezTo>
                    <a:pt x="436" y="374"/>
                    <a:pt x="436" y="374"/>
                    <a:pt x="436" y="374"/>
                  </a:cubicBezTo>
                  <a:cubicBezTo>
                    <a:pt x="451" y="410"/>
                    <a:pt x="451" y="410"/>
                    <a:pt x="451" y="410"/>
                  </a:cubicBezTo>
                  <a:cubicBezTo>
                    <a:pt x="415" y="397"/>
                    <a:pt x="415" y="397"/>
                    <a:pt x="415" y="397"/>
                  </a:cubicBezTo>
                  <a:cubicBezTo>
                    <a:pt x="403" y="392"/>
                    <a:pt x="392" y="389"/>
                    <a:pt x="380" y="387"/>
                  </a:cubicBezTo>
                  <a:cubicBezTo>
                    <a:pt x="369" y="385"/>
                    <a:pt x="357" y="384"/>
                    <a:pt x="345" y="384"/>
                  </a:cubicBezTo>
                  <a:cubicBezTo>
                    <a:pt x="312" y="384"/>
                    <a:pt x="282" y="392"/>
                    <a:pt x="255" y="405"/>
                  </a:cubicBezTo>
                  <a:cubicBezTo>
                    <a:pt x="227" y="419"/>
                    <a:pt x="203" y="440"/>
                    <a:pt x="184" y="464"/>
                  </a:cubicBezTo>
                  <a:cubicBezTo>
                    <a:pt x="167" y="488"/>
                    <a:pt x="167" y="488"/>
                    <a:pt x="167" y="488"/>
                  </a:cubicBezTo>
                  <a:cubicBezTo>
                    <a:pt x="155" y="461"/>
                    <a:pt x="155" y="461"/>
                    <a:pt x="155" y="46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58" y="106"/>
                    <a:pt x="80" y="111"/>
                    <a:pt x="103" y="111"/>
                  </a:cubicBezTo>
                  <a:cubicBezTo>
                    <a:pt x="125" y="111"/>
                    <a:pt x="147" y="108"/>
                    <a:pt x="169" y="100"/>
                  </a:cubicBezTo>
                  <a:cubicBezTo>
                    <a:pt x="189" y="93"/>
                    <a:pt x="207" y="83"/>
                    <a:pt x="223" y="71"/>
                  </a:cubicBezTo>
                  <a:cubicBezTo>
                    <a:pt x="239" y="59"/>
                    <a:pt x="253" y="43"/>
                    <a:pt x="265" y="26"/>
                  </a:cubicBezTo>
                  <a:cubicBezTo>
                    <a:pt x="282" y="0"/>
                    <a:pt x="282" y="0"/>
                    <a:pt x="282" y="0"/>
                  </a:cubicBezTo>
                  <a:lnTo>
                    <a:pt x="29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895727" y="2499208"/>
              <a:ext cx="124034" cy="115616"/>
            </a:xfrm>
            <a:custGeom>
              <a:avLst/>
              <a:gdLst>
                <a:gd name="T0" fmla="*/ 132 w 372"/>
                <a:gd name="T1" fmla="*/ 296 h 347"/>
                <a:gd name="T2" fmla="*/ 329 w 372"/>
                <a:gd name="T3" fmla="*/ 227 h 347"/>
                <a:gd name="T4" fmla="*/ 265 w 372"/>
                <a:gd name="T5" fmla="*/ 43 h 347"/>
                <a:gd name="T6" fmla="*/ 68 w 372"/>
                <a:gd name="T7" fmla="*/ 112 h 347"/>
                <a:gd name="T8" fmla="*/ 91 w 372"/>
                <a:gd name="T9" fmla="*/ 139 h 347"/>
                <a:gd name="T10" fmla="*/ 121 w 372"/>
                <a:gd name="T11" fmla="*/ 196 h 347"/>
                <a:gd name="T12" fmla="*/ 133 w 372"/>
                <a:gd name="T13" fmla="*/ 260 h 347"/>
                <a:gd name="T14" fmla="*/ 132 w 372"/>
                <a:gd name="T15" fmla="*/ 296 h 347"/>
                <a:gd name="T16" fmla="*/ 356 w 372"/>
                <a:gd name="T17" fmla="*/ 253 h 347"/>
                <a:gd name="T18" fmla="*/ 116 w 372"/>
                <a:gd name="T19" fmla="*/ 337 h 347"/>
                <a:gd name="T20" fmla="*/ 86 w 372"/>
                <a:gd name="T21" fmla="*/ 347 h 347"/>
                <a:gd name="T22" fmla="*/ 94 w 372"/>
                <a:gd name="T23" fmla="*/ 317 h 347"/>
                <a:gd name="T24" fmla="*/ 100 w 372"/>
                <a:gd name="T25" fmla="*/ 262 h 347"/>
                <a:gd name="T26" fmla="*/ 89 w 372"/>
                <a:gd name="T27" fmla="*/ 207 h 347"/>
                <a:gd name="T28" fmla="*/ 64 w 372"/>
                <a:gd name="T29" fmla="*/ 158 h 347"/>
                <a:gd name="T30" fmla="*/ 25 w 372"/>
                <a:gd name="T31" fmla="*/ 119 h 347"/>
                <a:gd name="T32" fmla="*/ 0 w 372"/>
                <a:gd name="T33" fmla="*/ 100 h 347"/>
                <a:gd name="T34" fmla="*/ 29 w 372"/>
                <a:gd name="T35" fmla="*/ 90 h 347"/>
                <a:gd name="T36" fmla="*/ 270 w 372"/>
                <a:gd name="T37" fmla="*/ 6 h 347"/>
                <a:gd name="T38" fmla="*/ 285 w 372"/>
                <a:gd name="T39" fmla="*/ 0 h 347"/>
                <a:gd name="T40" fmla="*/ 291 w 372"/>
                <a:gd name="T41" fmla="*/ 16 h 347"/>
                <a:gd name="T42" fmla="*/ 366 w 372"/>
                <a:gd name="T43" fmla="*/ 232 h 347"/>
                <a:gd name="T44" fmla="*/ 372 w 372"/>
                <a:gd name="T45" fmla="*/ 248 h 347"/>
                <a:gd name="T46" fmla="*/ 356 w 372"/>
                <a:gd name="T47" fmla="*/ 25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47">
                  <a:moveTo>
                    <a:pt x="132" y="296"/>
                  </a:moveTo>
                  <a:cubicBezTo>
                    <a:pt x="329" y="227"/>
                    <a:pt x="329" y="227"/>
                    <a:pt x="329" y="227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76" y="120"/>
                    <a:pt x="84" y="129"/>
                    <a:pt x="91" y="139"/>
                  </a:cubicBezTo>
                  <a:cubicBezTo>
                    <a:pt x="103" y="156"/>
                    <a:pt x="114" y="175"/>
                    <a:pt x="121" y="196"/>
                  </a:cubicBezTo>
                  <a:cubicBezTo>
                    <a:pt x="128" y="218"/>
                    <a:pt x="132" y="239"/>
                    <a:pt x="133" y="260"/>
                  </a:cubicBezTo>
                  <a:cubicBezTo>
                    <a:pt x="134" y="272"/>
                    <a:pt x="133" y="284"/>
                    <a:pt x="132" y="296"/>
                  </a:cubicBezTo>
                  <a:close/>
                  <a:moveTo>
                    <a:pt x="356" y="253"/>
                  </a:moveTo>
                  <a:cubicBezTo>
                    <a:pt x="116" y="337"/>
                    <a:pt x="116" y="337"/>
                    <a:pt x="116" y="337"/>
                  </a:cubicBezTo>
                  <a:cubicBezTo>
                    <a:pt x="86" y="347"/>
                    <a:pt x="86" y="347"/>
                    <a:pt x="86" y="347"/>
                  </a:cubicBezTo>
                  <a:cubicBezTo>
                    <a:pt x="94" y="317"/>
                    <a:pt x="94" y="317"/>
                    <a:pt x="94" y="317"/>
                  </a:cubicBezTo>
                  <a:cubicBezTo>
                    <a:pt x="98" y="299"/>
                    <a:pt x="101" y="281"/>
                    <a:pt x="100" y="262"/>
                  </a:cubicBezTo>
                  <a:cubicBezTo>
                    <a:pt x="99" y="244"/>
                    <a:pt x="95" y="226"/>
                    <a:pt x="89" y="207"/>
                  </a:cubicBezTo>
                  <a:cubicBezTo>
                    <a:pt x="83" y="190"/>
                    <a:pt x="74" y="173"/>
                    <a:pt x="64" y="158"/>
                  </a:cubicBezTo>
                  <a:cubicBezTo>
                    <a:pt x="53" y="143"/>
                    <a:pt x="39" y="130"/>
                    <a:pt x="25" y="11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70" y="6"/>
                    <a:pt x="270" y="6"/>
                    <a:pt x="270" y="6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366" y="232"/>
                    <a:pt x="366" y="232"/>
                    <a:pt x="366" y="232"/>
                  </a:cubicBezTo>
                  <a:cubicBezTo>
                    <a:pt x="372" y="248"/>
                    <a:pt x="372" y="248"/>
                    <a:pt x="372" y="248"/>
                  </a:cubicBezTo>
                  <a:lnTo>
                    <a:pt x="356" y="2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981737" y="2467217"/>
              <a:ext cx="89658" cy="127262"/>
            </a:xfrm>
            <a:custGeom>
              <a:avLst/>
              <a:gdLst>
                <a:gd name="T0" fmla="*/ 173 w 269"/>
                <a:gd name="T1" fmla="*/ 342 h 382"/>
                <a:gd name="T2" fmla="*/ 226 w 269"/>
                <a:gd name="T3" fmla="*/ 323 h 382"/>
                <a:gd name="T4" fmla="*/ 128 w 269"/>
                <a:gd name="T5" fmla="*/ 42 h 382"/>
                <a:gd name="T6" fmla="*/ 75 w 269"/>
                <a:gd name="T7" fmla="*/ 61 h 382"/>
                <a:gd name="T8" fmla="*/ 43 w 269"/>
                <a:gd name="T9" fmla="*/ 90 h 382"/>
                <a:gd name="T10" fmla="*/ 40 w 269"/>
                <a:gd name="T11" fmla="*/ 133 h 382"/>
                <a:gd name="T12" fmla="*/ 101 w 269"/>
                <a:gd name="T13" fmla="*/ 307 h 382"/>
                <a:gd name="T14" fmla="*/ 130 w 269"/>
                <a:gd name="T15" fmla="*/ 339 h 382"/>
                <a:gd name="T16" fmla="*/ 173 w 269"/>
                <a:gd name="T17" fmla="*/ 342 h 382"/>
                <a:gd name="T18" fmla="*/ 253 w 269"/>
                <a:gd name="T19" fmla="*/ 349 h 382"/>
                <a:gd name="T20" fmla="*/ 184 w 269"/>
                <a:gd name="T21" fmla="*/ 373 h 382"/>
                <a:gd name="T22" fmla="*/ 115 w 269"/>
                <a:gd name="T23" fmla="*/ 369 h 382"/>
                <a:gd name="T24" fmla="*/ 69 w 269"/>
                <a:gd name="T25" fmla="*/ 318 h 382"/>
                <a:gd name="T26" fmla="*/ 9 w 269"/>
                <a:gd name="T27" fmla="*/ 144 h 382"/>
                <a:gd name="T28" fmla="*/ 12 w 269"/>
                <a:gd name="T29" fmla="*/ 75 h 382"/>
                <a:gd name="T30" fmla="*/ 64 w 269"/>
                <a:gd name="T31" fmla="*/ 29 h 382"/>
                <a:gd name="T32" fmla="*/ 133 w 269"/>
                <a:gd name="T33" fmla="*/ 5 h 382"/>
                <a:gd name="T34" fmla="*/ 148 w 269"/>
                <a:gd name="T35" fmla="*/ 0 h 382"/>
                <a:gd name="T36" fmla="*/ 154 w 269"/>
                <a:gd name="T37" fmla="*/ 15 h 382"/>
                <a:gd name="T38" fmla="*/ 263 w 269"/>
                <a:gd name="T39" fmla="*/ 328 h 382"/>
                <a:gd name="T40" fmla="*/ 269 w 269"/>
                <a:gd name="T41" fmla="*/ 344 h 382"/>
                <a:gd name="T42" fmla="*/ 253 w 269"/>
                <a:gd name="T43" fmla="*/ 34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9" h="382">
                  <a:moveTo>
                    <a:pt x="173" y="342"/>
                  </a:moveTo>
                  <a:cubicBezTo>
                    <a:pt x="226" y="323"/>
                    <a:pt x="226" y="323"/>
                    <a:pt x="226" y="323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60" y="66"/>
                    <a:pt x="49" y="77"/>
                    <a:pt x="43" y="90"/>
                  </a:cubicBezTo>
                  <a:cubicBezTo>
                    <a:pt x="36" y="102"/>
                    <a:pt x="35" y="118"/>
                    <a:pt x="40" y="133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6" y="322"/>
                    <a:pt x="117" y="333"/>
                    <a:pt x="130" y="339"/>
                  </a:cubicBezTo>
                  <a:cubicBezTo>
                    <a:pt x="143" y="345"/>
                    <a:pt x="158" y="347"/>
                    <a:pt x="173" y="342"/>
                  </a:cubicBezTo>
                  <a:close/>
                  <a:moveTo>
                    <a:pt x="253" y="349"/>
                  </a:moveTo>
                  <a:cubicBezTo>
                    <a:pt x="184" y="373"/>
                    <a:pt x="184" y="373"/>
                    <a:pt x="184" y="373"/>
                  </a:cubicBezTo>
                  <a:cubicBezTo>
                    <a:pt x="161" y="382"/>
                    <a:pt x="136" y="379"/>
                    <a:pt x="115" y="369"/>
                  </a:cubicBezTo>
                  <a:cubicBezTo>
                    <a:pt x="94" y="359"/>
                    <a:pt x="78" y="341"/>
                    <a:pt x="69" y="318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0" y="120"/>
                    <a:pt x="2" y="96"/>
                    <a:pt x="12" y="75"/>
                  </a:cubicBezTo>
                  <a:cubicBezTo>
                    <a:pt x="22" y="54"/>
                    <a:pt x="40" y="37"/>
                    <a:pt x="64" y="29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263" y="328"/>
                    <a:pt x="263" y="328"/>
                    <a:pt x="263" y="328"/>
                  </a:cubicBezTo>
                  <a:cubicBezTo>
                    <a:pt x="269" y="344"/>
                    <a:pt x="269" y="344"/>
                    <a:pt x="269" y="344"/>
                  </a:cubicBezTo>
                  <a:lnTo>
                    <a:pt x="253" y="3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023128" y="2423441"/>
              <a:ext cx="136662" cy="105654"/>
            </a:xfrm>
            <a:custGeom>
              <a:avLst/>
              <a:gdLst>
                <a:gd name="T0" fmla="*/ 26 w 974"/>
                <a:gd name="T1" fmla="*/ 314 h 753"/>
                <a:gd name="T2" fmla="*/ 366 w 974"/>
                <a:gd name="T3" fmla="*/ 17 h 753"/>
                <a:gd name="T4" fmla="*/ 382 w 974"/>
                <a:gd name="T5" fmla="*/ 0 h 753"/>
                <a:gd name="T6" fmla="*/ 404 w 974"/>
                <a:gd name="T7" fmla="*/ 7 h 753"/>
                <a:gd name="T8" fmla="*/ 900 w 974"/>
                <a:gd name="T9" fmla="*/ 157 h 753"/>
                <a:gd name="T10" fmla="*/ 922 w 974"/>
                <a:gd name="T11" fmla="*/ 164 h 753"/>
                <a:gd name="T12" fmla="*/ 927 w 974"/>
                <a:gd name="T13" fmla="*/ 186 h 753"/>
                <a:gd name="T14" fmla="*/ 960 w 974"/>
                <a:gd name="T15" fmla="*/ 300 h 753"/>
                <a:gd name="T16" fmla="*/ 974 w 974"/>
                <a:gd name="T17" fmla="*/ 350 h 753"/>
                <a:gd name="T18" fmla="*/ 919 w 974"/>
                <a:gd name="T19" fmla="*/ 350 h 753"/>
                <a:gd name="T20" fmla="*/ 461 w 974"/>
                <a:gd name="T21" fmla="*/ 347 h 753"/>
                <a:gd name="T22" fmla="*/ 183 w 974"/>
                <a:gd name="T23" fmla="*/ 753 h 753"/>
                <a:gd name="T24" fmla="*/ 149 w 974"/>
                <a:gd name="T25" fmla="*/ 661 h 753"/>
                <a:gd name="T26" fmla="*/ 406 w 974"/>
                <a:gd name="T27" fmla="*/ 285 h 753"/>
                <a:gd name="T28" fmla="*/ 418 w 974"/>
                <a:gd name="T29" fmla="*/ 266 h 753"/>
                <a:gd name="T30" fmla="*/ 439 w 974"/>
                <a:gd name="T31" fmla="*/ 266 h 753"/>
                <a:gd name="T32" fmla="*/ 867 w 974"/>
                <a:gd name="T33" fmla="*/ 269 h 753"/>
                <a:gd name="T34" fmla="*/ 855 w 974"/>
                <a:gd name="T35" fmla="*/ 228 h 753"/>
                <a:gd name="T36" fmla="*/ 401 w 974"/>
                <a:gd name="T37" fmla="*/ 91 h 753"/>
                <a:gd name="T38" fmla="*/ 57 w 974"/>
                <a:gd name="T39" fmla="*/ 392 h 753"/>
                <a:gd name="T40" fmla="*/ 43 w 974"/>
                <a:gd name="T41" fmla="*/ 352 h 753"/>
                <a:gd name="T42" fmla="*/ 0 w 974"/>
                <a:gd name="T43" fmla="*/ 335 h 753"/>
                <a:gd name="T44" fmla="*/ 26 w 974"/>
                <a:gd name="T45" fmla="*/ 31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4" h="753">
                  <a:moveTo>
                    <a:pt x="26" y="314"/>
                  </a:moveTo>
                  <a:lnTo>
                    <a:pt x="366" y="17"/>
                  </a:lnTo>
                  <a:lnTo>
                    <a:pt x="382" y="0"/>
                  </a:lnTo>
                  <a:lnTo>
                    <a:pt x="404" y="7"/>
                  </a:lnTo>
                  <a:lnTo>
                    <a:pt x="900" y="157"/>
                  </a:lnTo>
                  <a:lnTo>
                    <a:pt x="922" y="164"/>
                  </a:lnTo>
                  <a:lnTo>
                    <a:pt x="927" y="186"/>
                  </a:lnTo>
                  <a:lnTo>
                    <a:pt x="960" y="300"/>
                  </a:lnTo>
                  <a:lnTo>
                    <a:pt x="974" y="350"/>
                  </a:lnTo>
                  <a:lnTo>
                    <a:pt x="919" y="350"/>
                  </a:lnTo>
                  <a:lnTo>
                    <a:pt x="461" y="347"/>
                  </a:lnTo>
                  <a:lnTo>
                    <a:pt x="183" y="753"/>
                  </a:lnTo>
                  <a:lnTo>
                    <a:pt x="149" y="661"/>
                  </a:lnTo>
                  <a:lnTo>
                    <a:pt x="406" y="285"/>
                  </a:lnTo>
                  <a:lnTo>
                    <a:pt x="418" y="266"/>
                  </a:lnTo>
                  <a:lnTo>
                    <a:pt x="439" y="266"/>
                  </a:lnTo>
                  <a:lnTo>
                    <a:pt x="867" y="269"/>
                  </a:lnTo>
                  <a:lnTo>
                    <a:pt x="855" y="228"/>
                  </a:lnTo>
                  <a:lnTo>
                    <a:pt x="401" y="91"/>
                  </a:lnTo>
                  <a:lnTo>
                    <a:pt x="57" y="392"/>
                  </a:lnTo>
                  <a:lnTo>
                    <a:pt x="43" y="352"/>
                  </a:lnTo>
                  <a:lnTo>
                    <a:pt x="0" y="335"/>
                  </a:lnTo>
                  <a:lnTo>
                    <a:pt x="26" y="3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046841" y="2498086"/>
              <a:ext cx="132312" cy="90079"/>
            </a:xfrm>
            <a:custGeom>
              <a:avLst/>
              <a:gdLst>
                <a:gd name="T0" fmla="*/ 137 w 943"/>
                <a:gd name="T1" fmla="*/ 530 h 642"/>
                <a:gd name="T2" fmla="*/ 582 w 943"/>
                <a:gd name="T3" fmla="*/ 559 h 642"/>
                <a:gd name="T4" fmla="*/ 853 w 943"/>
                <a:gd name="T5" fmla="*/ 169 h 642"/>
                <a:gd name="T6" fmla="*/ 836 w 943"/>
                <a:gd name="T7" fmla="*/ 129 h 642"/>
                <a:gd name="T8" fmla="*/ 501 w 943"/>
                <a:gd name="T9" fmla="*/ 397 h 642"/>
                <a:gd name="T10" fmla="*/ 484 w 943"/>
                <a:gd name="T11" fmla="*/ 409 h 642"/>
                <a:gd name="T12" fmla="*/ 465 w 943"/>
                <a:gd name="T13" fmla="*/ 404 h 642"/>
                <a:gd name="T14" fmla="*/ 30 w 943"/>
                <a:gd name="T15" fmla="*/ 269 h 642"/>
                <a:gd name="T16" fmla="*/ 0 w 943"/>
                <a:gd name="T17" fmla="*/ 176 h 642"/>
                <a:gd name="T18" fmla="*/ 468 w 943"/>
                <a:gd name="T19" fmla="*/ 321 h 642"/>
                <a:gd name="T20" fmla="*/ 826 w 943"/>
                <a:gd name="T21" fmla="*/ 34 h 642"/>
                <a:gd name="T22" fmla="*/ 869 w 943"/>
                <a:gd name="T23" fmla="*/ 0 h 642"/>
                <a:gd name="T24" fmla="*/ 888 w 943"/>
                <a:gd name="T25" fmla="*/ 48 h 642"/>
                <a:gd name="T26" fmla="*/ 933 w 943"/>
                <a:gd name="T27" fmla="*/ 157 h 642"/>
                <a:gd name="T28" fmla="*/ 943 w 943"/>
                <a:gd name="T29" fmla="*/ 179 h 642"/>
                <a:gd name="T30" fmla="*/ 931 w 943"/>
                <a:gd name="T31" fmla="*/ 195 h 642"/>
                <a:gd name="T32" fmla="*/ 634 w 943"/>
                <a:gd name="T33" fmla="*/ 623 h 642"/>
                <a:gd name="T34" fmla="*/ 622 w 943"/>
                <a:gd name="T35" fmla="*/ 642 h 642"/>
                <a:gd name="T36" fmla="*/ 601 w 943"/>
                <a:gd name="T37" fmla="*/ 639 h 642"/>
                <a:gd name="T38" fmla="*/ 133 w 943"/>
                <a:gd name="T39" fmla="*/ 611 h 642"/>
                <a:gd name="T40" fmla="*/ 133 w 943"/>
                <a:gd name="T41" fmla="*/ 604 h 642"/>
                <a:gd name="T42" fmla="*/ 147 w 943"/>
                <a:gd name="T43" fmla="*/ 599 h 642"/>
                <a:gd name="T44" fmla="*/ 135 w 943"/>
                <a:gd name="T45" fmla="*/ 568 h 642"/>
                <a:gd name="T46" fmla="*/ 137 w 943"/>
                <a:gd name="T47" fmla="*/ 53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3" h="642">
                  <a:moveTo>
                    <a:pt x="137" y="530"/>
                  </a:moveTo>
                  <a:lnTo>
                    <a:pt x="582" y="559"/>
                  </a:lnTo>
                  <a:lnTo>
                    <a:pt x="853" y="169"/>
                  </a:lnTo>
                  <a:lnTo>
                    <a:pt x="836" y="129"/>
                  </a:lnTo>
                  <a:lnTo>
                    <a:pt x="501" y="397"/>
                  </a:lnTo>
                  <a:lnTo>
                    <a:pt x="484" y="409"/>
                  </a:lnTo>
                  <a:lnTo>
                    <a:pt x="465" y="404"/>
                  </a:lnTo>
                  <a:lnTo>
                    <a:pt x="30" y="269"/>
                  </a:lnTo>
                  <a:lnTo>
                    <a:pt x="0" y="176"/>
                  </a:lnTo>
                  <a:lnTo>
                    <a:pt x="468" y="321"/>
                  </a:lnTo>
                  <a:lnTo>
                    <a:pt x="826" y="34"/>
                  </a:lnTo>
                  <a:lnTo>
                    <a:pt x="869" y="0"/>
                  </a:lnTo>
                  <a:lnTo>
                    <a:pt x="888" y="48"/>
                  </a:lnTo>
                  <a:lnTo>
                    <a:pt x="933" y="157"/>
                  </a:lnTo>
                  <a:lnTo>
                    <a:pt x="943" y="179"/>
                  </a:lnTo>
                  <a:lnTo>
                    <a:pt x="931" y="195"/>
                  </a:lnTo>
                  <a:lnTo>
                    <a:pt x="634" y="623"/>
                  </a:lnTo>
                  <a:lnTo>
                    <a:pt x="622" y="642"/>
                  </a:lnTo>
                  <a:lnTo>
                    <a:pt x="601" y="639"/>
                  </a:lnTo>
                  <a:lnTo>
                    <a:pt x="133" y="611"/>
                  </a:lnTo>
                  <a:lnTo>
                    <a:pt x="133" y="604"/>
                  </a:lnTo>
                  <a:lnTo>
                    <a:pt x="147" y="599"/>
                  </a:lnTo>
                  <a:lnTo>
                    <a:pt x="135" y="568"/>
                  </a:lnTo>
                  <a:lnTo>
                    <a:pt x="137" y="5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787969" y="2511836"/>
              <a:ext cx="154762" cy="154903"/>
            </a:xfrm>
            <a:custGeom>
              <a:avLst/>
              <a:gdLst>
                <a:gd name="T0" fmla="*/ 404 w 464"/>
                <a:gd name="T1" fmla="*/ 315 h 465"/>
                <a:gd name="T2" fmla="*/ 412 w 464"/>
                <a:gd name="T3" fmla="*/ 169 h 465"/>
                <a:gd name="T4" fmla="*/ 315 w 464"/>
                <a:gd name="T5" fmla="*/ 61 h 465"/>
                <a:gd name="T6" fmla="*/ 169 w 464"/>
                <a:gd name="T7" fmla="*/ 52 h 465"/>
                <a:gd name="T8" fmla="*/ 61 w 464"/>
                <a:gd name="T9" fmla="*/ 150 h 465"/>
                <a:gd name="T10" fmla="*/ 52 w 464"/>
                <a:gd name="T11" fmla="*/ 295 h 465"/>
                <a:gd name="T12" fmla="*/ 149 w 464"/>
                <a:gd name="T13" fmla="*/ 404 h 465"/>
                <a:gd name="T14" fmla="*/ 295 w 464"/>
                <a:gd name="T15" fmla="*/ 412 h 465"/>
                <a:gd name="T16" fmla="*/ 404 w 464"/>
                <a:gd name="T17" fmla="*/ 315 h 465"/>
                <a:gd name="T18" fmla="*/ 444 w 464"/>
                <a:gd name="T19" fmla="*/ 158 h 465"/>
                <a:gd name="T20" fmla="*/ 434 w 464"/>
                <a:gd name="T21" fmla="*/ 330 h 465"/>
                <a:gd name="T22" fmla="*/ 306 w 464"/>
                <a:gd name="T23" fmla="*/ 444 h 465"/>
                <a:gd name="T24" fmla="*/ 135 w 464"/>
                <a:gd name="T25" fmla="*/ 434 h 465"/>
                <a:gd name="T26" fmla="*/ 20 w 464"/>
                <a:gd name="T27" fmla="*/ 306 h 465"/>
                <a:gd name="T28" fmla="*/ 30 w 464"/>
                <a:gd name="T29" fmla="*/ 135 h 465"/>
                <a:gd name="T30" fmla="*/ 158 w 464"/>
                <a:gd name="T31" fmla="*/ 21 h 465"/>
                <a:gd name="T32" fmla="*/ 330 w 464"/>
                <a:gd name="T33" fmla="*/ 30 h 465"/>
                <a:gd name="T34" fmla="*/ 444 w 464"/>
                <a:gd name="T35" fmla="*/ 158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465">
                  <a:moveTo>
                    <a:pt x="404" y="315"/>
                  </a:moveTo>
                  <a:cubicBezTo>
                    <a:pt x="425" y="271"/>
                    <a:pt x="429" y="219"/>
                    <a:pt x="412" y="169"/>
                  </a:cubicBezTo>
                  <a:cubicBezTo>
                    <a:pt x="395" y="120"/>
                    <a:pt x="359" y="82"/>
                    <a:pt x="315" y="61"/>
                  </a:cubicBezTo>
                  <a:cubicBezTo>
                    <a:pt x="271" y="39"/>
                    <a:pt x="219" y="35"/>
                    <a:pt x="169" y="52"/>
                  </a:cubicBezTo>
                  <a:cubicBezTo>
                    <a:pt x="120" y="70"/>
                    <a:pt x="82" y="106"/>
                    <a:pt x="61" y="150"/>
                  </a:cubicBezTo>
                  <a:cubicBezTo>
                    <a:pt x="39" y="194"/>
                    <a:pt x="35" y="246"/>
                    <a:pt x="52" y="295"/>
                  </a:cubicBezTo>
                  <a:cubicBezTo>
                    <a:pt x="69" y="345"/>
                    <a:pt x="105" y="383"/>
                    <a:pt x="149" y="404"/>
                  </a:cubicBezTo>
                  <a:cubicBezTo>
                    <a:pt x="193" y="425"/>
                    <a:pt x="245" y="430"/>
                    <a:pt x="295" y="412"/>
                  </a:cubicBezTo>
                  <a:cubicBezTo>
                    <a:pt x="345" y="395"/>
                    <a:pt x="383" y="359"/>
                    <a:pt x="404" y="315"/>
                  </a:cubicBezTo>
                  <a:close/>
                  <a:moveTo>
                    <a:pt x="444" y="158"/>
                  </a:moveTo>
                  <a:cubicBezTo>
                    <a:pt x="464" y="217"/>
                    <a:pt x="459" y="278"/>
                    <a:pt x="434" y="330"/>
                  </a:cubicBezTo>
                  <a:cubicBezTo>
                    <a:pt x="409" y="382"/>
                    <a:pt x="365" y="424"/>
                    <a:pt x="306" y="444"/>
                  </a:cubicBezTo>
                  <a:cubicBezTo>
                    <a:pt x="248" y="465"/>
                    <a:pt x="186" y="459"/>
                    <a:pt x="135" y="434"/>
                  </a:cubicBezTo>
                  <a:cubicBezTo>
                    <a:pt x="83" y="410"/>
                    <a:pt x="41" y="365"/>
                    <a:pt x="20" y="306"/>
                  </a:cubicBezTo>
                  <a:cubicBezTo>
                    <a:pt x="0" y="248"/>
                    <a:pt x="5" y="187"/>
                    <a:pt x="30" y="135"/>
                  </a:cubicBezTo>
                  <a:cubicBezTo>
                    <a:pt x="55" y="83"/>
                    <a:pt x="100" y="41"/>
                    <a:pt x="158" y="21"/>
                  </a:cubicBezTo>
                  <a:cubicBezTo>
                    <a:pt x="217" y="0"/>
                    <a:pt x="278" y="5"/>
                    <a:pt x="330" y="30"/>
                  </a:cubicBezTo>
                  <a:cubicBezTo>
                    <a:pt x="381" y="55"/>
                    <a:pt x="423" y="100"/>
                    <a:pt x="444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919439" y="2776462"/>
              <a:ext cx="51353" cy="51354"/>
            </a:xfrm>
            <a:custGeom>
              <a:avLst/>
              <a:gdLst>
                <a:gd name="T0" fmla="*/ 107 w 154"/>
                <a:gd name="T1" fmla="*/ 46 h 154"/>
                <a:gd name="T2" fmla="*/ 77 w 154"/>
                <a:gd name="T3" fmla="*/ 34 h 154"/>
                <a:gd name="T4" fmla="*/ 46 w 154"/>
                <a:gd name="T5" fmla="*/ 46 h 154"/>
                <a:gd name="T6" fmla="*/ 33 w 154"/>
                <a:gd name="T7" fmla="*/ 77 h 154"/>
                <a:gd name="T8" fmla="*/ 46 w 154"/>
                <a:gd name="T9" fmla="*/ 108 h 154"/>
                <a:gd name="T10" fmla="*/ 77 w 154"/>
                <a:gd name="T11" fmla="*/ 120 h 154"/>
                <a:gd name="T12" fmla="*/ 107 w 154"/>
                <a:gd name="T13" fmla="*/ 108 h 154"/>
                <a:gd name="T14" fmla="*/ 120 w 154"/>
                <a:gd name="T15" fmla="*/ 77 h 154"/>
                <a:gd name="T16" fmla="*/ 107 w 154"/>
                <a:gd name="T17" fmla="*/ 46 h 154"/>
                <a:gd name="T18" fmla="*/ 77 w 154"/>
                <a:gd name="T19" fmla="*/ 0 h 154"/>
                <a:gd name="T20" fmla="*/ 131 w 154"/>
                <a:gd name="T21" fmla="*/ 22 h 154"/>
                <a:gd name="T22" fmla="*/ 154 w 154"/>
                <a:gd name="T23" fmla="*/ 77 h 154"/>
                <a:gd name="T24" fmla="*/ 131 w 154"/>
                <a:gd name="T25" fmla="*/ 132 h 154"/>
                <a:gd name="T26" fmla="*/ 77 w 154"/>
                <a:gd name="T27" fmla="*/ 154 h 154"/>
                <a:gd name="T28" fmla="*/ 22 w 154"/>
                <a:gd name="T29" fmla="*/ 132 h 154"/>
                <a:gd name="T30" fmla="*/ 0 w 154"/>
                <a:gd name="T31" fmla="*/ 77 h 154"/>
                <a:gd name="T32" fmla="*/ 22 w 154"/>
                <a:gd name="T33" fmla="*/ 22 h 154"/>
                <a:gd name="T34" fmla="*/ 77 w 154"/>
                <a:gd name="T3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54">
                  <a:moveTo>
                    <a:pt x="107" y="46"/>
                  </a:moveTo>
                  <a:cubicBezTo>
                    <a:pt x="99" y="39"/>
                    <a:pt x="89" y="34"/>
                    <a:pt x="77" y="34"/>
                  </a:cubicBezTo>
                  <a:cubicBezTo>
                    <a:pt x="65" y="34"/>
                    <a:pt x="54" y="39"/>
                    <a:pt x="46" y="46"/>
                  </a:cubicBezTo>
                  <a:cubicBezTo>
                    <a:pt x="38" y="54"/>
                    <a:pt x="33" y="65"/>
                    <a:pt x="33" y="77"/>
                  </a:cubicBezTo>
                  <a:cubicBezTo>
                    <a:pt x="33" y="89"/>
                    <a:pt x="38" y="100"/>
                    <a:pt x="46" y="108"/>
                  </a:cubicBezTo>
                  <a:cubicBezTo>
                    <a:pt x="54" y="116"/>
                    <a:pt x="65" y="120"/>
                    <a:pt x="77" y="120"/>
                  </a:cubicBezTo>
                  <a:cubicBezTo>
                    <a:pt x="89" y="120"/>
                    <a:pt x="99" y="116"/>
                    <a:pt x="107" y="108"/>
                  </a:cubicBezTo>
                  <a:cubicBezTo>
                    <a:pt x="115" y="100"/>
                    <a:pt x="120" y="89"/>
                    <a:pt x="120" y="77"/>
                  </a:cubicBezTo>
                  <a:cubicBezTo>
                    <a:pt x="120" y="65"/>
                    <a:pt x="115" y="54"/>
                    <a:pt x="107" y="46"/>
                  </a:cubicBezTo>
                  <a:close/>
                  <a:moveTo>
                    <a:pt x="77" y="0"/>
                  </a:moveTo>
                  <a:cubicBezTo>
                    <a:pt x="98" y="0"/>
                    <a:pt x="117" y="9"/>
                    <a:pt x="131" y="22"/>
                  </a:cubicBezTo>
                  <a:cubicBezTo>
                    <a:pt x="145" y="36"/>
                    <a:pt x="154" y="56"/>
                    <a:pt x="154" y="77"/>
                  </a:cubicBezTo>
                  <a:cubicBezTo>
                    <a:pt x="154" y="98"/>
                    <a:pt x="145" y="118"/>
                    <a:pt x="131" y="132"/>
                  </a:cubicBezTo>
                  <a:cubicBezTo>
                    <a:pt x="117" y="145"/>
                    <a:pt x="98" y="154"/>
                    <a:pt x="77" y="154"/>
                  </a:cubicBezTo>
                  <a:cubicBezTo>
                    <a:pt x="55" y="154"/>
                    <a:pt x="36" y="145"/>
                    <a:pt x="22" y="132"/>
                  </a:cubicBezTo>
                  <a:cubicBezTo>
                    <a:pt x="8" y="118"/>
                    <a:pt x="0" y="98"/>
                    <a:pt x="0" y="77"/>
                  </a:cubicBezTo>
                  <a:cubicBezTo>
                    <a:pt x="0" y="56"/>
                    <a:pt x="8" y="36"/>
                    <a:pt x="22" y="22"/>
                  </a:cubicBezTo>
                  <a:cubicBezTo>
                    <a:pt x="36" y="9"/>
                    <a:pt x="55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839042" y="2562769"/>
              <a:ext cx="52616" cy="53037"/>
            </a:xfrm>
            <a:custGeom>
              <a:avLst/>
              <a:gdLst>
                <a:gd name="T0" fmla="*/ 118 w 158"/>
                <a:gd name="T1" fmla="*/ 98 h 159"/>
                <a:gd name="T2" fmla="*/ 120 w 158"/>
                <a:gd name="T3" fmla="*/ 65 h 159"/>
                <a:gd name="T4" fmla="*/ 98 w 158"/>
                <a:gd name="T5" fmla="*/ 41 h 159"/>
                <a:gd name="T6" fmla="*/ 65 w 158"/>
                <a:gd name="T7" fmla="*/ 39 h 159"/>
                <a:gd name="T8" fmla="*/ 41 w 158"/>
                <a:gd name="T9" fmla="*/ 61 h 159"/>
                <a:gd name="T10" fmla="*/ 39 w 158"/>
                <a:gd name="T11" fmla="*/ 94 h 159"/>
                <a:gd name="T12" fmla="*/ 61 w 158"/>
                <a:gd name="T13" fmla="*/ 118 h 159"/>
                <a:gd name="T14" fmla="*/ 93 w 158"/>
                <a:gd name="T15" fmla="*/ 120 h 159"/>
                <a:gd name="T16" fmla="*/ 118 w 158"/>
                <a:gd name="T17" fmla="*/ 98 h 159"/>
                <a:gd name="T18" fmla="*/ 151 w 158"/>
                <a:gd name="T19" fmla="*/ 54 h 159"/>
                <a:gd name="T20" fmla="*/ 148 w 158"/>
                <a:gd name="T21" fmla="*/ 113 h 159"/>
                <a:gd name="T22" fmla="*/ 104 w 158"/>
                <a:gd name="T23" fmla="*/ 152 h 159"/>
                <a:gd name="T24" fmla="*/ 46 w 158"/>
                <a:gd name="T25" fmla="*/ 148 h 159"/>
                <a:gd name="T26" fmla="*/ 7 w 158"/>
                <a:gd name="T27" fmla="*/ 105 h 159"/>
                <a:gd name="T28" fmla="*/ 10 w 158"/>
                <a:gd name="T29" fmla="*/ 46 h 159"/>
                <a:gd name="T30" fmla="*/ 54 w 158"/>
                <a:gd name="T31" fmla="*/ 7 h 159"/>
                <a:gd name="T32" fmla="*/ 112 w 158"/>
                <a:gd name="T33" fmla="*/ 11 h 159"/>
                <a:gd name="T34" fmla="*/ 151 w 158"/>
                <a:gd name="T35" fmla="*/ 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159">
                  <a:moveTo>
                    <a:pt x="118" y="98"/>
                  </a:moveTo>
                  <a:cubicBezTo>
                    <a:pt x="123" y="88"/>
                    <a:pt x="123" y="76"/>
                    <a:pt x="120" y="65"/>
                  </a:cubicBezTo>
                  <a:cubicBezTo>
                    <a:pt x="116" y="54"/>
                    <a:pt x="108" y="46"/>
                    <a:pt x="98" y="41"/>
                  </a:cubicBezTo>
                  <a:cubicBezTo>
                    <a:pt x="88" y="36"/>
                    <a:pt x="76" y="35"/>
                    <a:pt x="65" y="39"/>
                  </a:cubicBezTo>
                  <a:cubicBezTo>
                    <a:pt x="54" y="43"/>
                    <a:pt x="45" y="51"/>
                    <a:pt x="41" y="61"/>
                  </a:cubicBezTo>
                  <a:cubicBezTo>
                    <a:pt x="36" y="71"/>
                    <a:pt x="35" y="82"/>
                    <a:pt x="39" y="94"/>
                  </a:cubicBezTo>
                  <a:cubicBezTo>
                    <a:pt x="43" y="105"/>
                    <a:pt x="51" y="113"/>
                    <a:pt x="61" y="118"/>
                  </a:cubicBezTo>
                  <a:cubicBezTo>
                    <a:pt x="70" y="123"/>
                    <a:pt x="82" y="124"/>
                    <a:pt x="93" y="120"/>
                  </a:cubicBezTo>
                  <a:cubicBezTo>
                    <a:pt x="104" y="116"/>
                    <a:pt x="113" y="108"/>
                    <a:pt x="118" y="98"/>
                  </a:cubicBezTo>
                  <a:close/>
                  <a:moveTo>
                    <a:pt x="151" y="54"/>
                  </a:moveTo>
                  <a:cubicBezTo>
                    <a:pt x="158" y="74"/>
                    <a:pt x="157" y="95"/>
                    <a:pt x="148" y="113"/>
                  </a:cubicBezTo>
                  <a:cubicBezTo>
                    <a:pt x="139" y="130"/>
                    <a:pt x="124" y="145"/>
                    <a:pt x="104" y="152"/>
                  </a:cubicBezTo>
                  <a:cubicBezTo>
                    <a:pt x="84" y="159"/>
                    <a:pt x="64" y="157"/>
                    <a:pt x="46" y="148"/>
                  </a:cubicBezTo>
                  <a:cubicBezTo>
                    <a:pt x="28" y="140"/>
                    <a:pt x="14" y="125"/>
                    <a:pt x="7" y="105"/>
                  </a:cubicBezTo>
                  <a:cubicBezTo>
                    <a:pt x="0" y="85"/>
                    <a:pt x="2" y="64"/>
                    <a:pt x="10" y="46"/>
                  </a:cubicBezTo>
                  <a:cubicBezTo>
                    <a:pt x="19" y="29"/>
                    <a:pt x="34" y="14"/>
                    <a:pt x="54" y="7"/>
                  </a:cubicBezTo>
                  <a:cubicBezTo>
                    <a:pt x="74" y="0"/>
                    <a:pt x="95" y="2"/>
                    <a:pt x="112" y="11"/>
                  </a:cubicBezTo>
                  <a:cubicBezTo>
                    <a:pt x="130" y="19"/>
                    <a:pt x="144" y="34"/>
                    <a:pt x="151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44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 flipH="1">
            <a:off x="0" y="5163745"/>
            <a:ext cx="12192000" cy="169425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61" name="矩形 4">
            <a:extLst>
              <a:ext uri="{FF2B5EF4-FFF2-40B4-BE49-F238E27FC236}">
                <a16:creationId xmlns:a16="http://schemas.microsoft.com/office/drawing/2014/main" id="{37972167-4E4C-DC4A-9193-6B3493D65D04}"/>
              </a:ext>
            </a:extLst>
          </p:cNvPr>
          <p:cNvSpPr/>
          <p:nvPr/>
        </p:nvSpPr>
        <p:spPr>
          <a:xfrm>
            <a:off x="0" y="293944"/>
            <a:ext cx="1219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28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혁신을 통한 산업 </a:t>
            </a:r>
            <a:r>
              <a:rPr lang="ko-KR" altLang="en-US" sz="28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발전</a:t>
            </a:r>
            <a:endParaRPr lang="es-ES" sz="2800" dirty="0">
              <a:solidFill>
                <a:srgbClr val="01203D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412789" y="5584879"/>
            <a:ext cx="11384608" cy="615553"/>
            <a:chOff x="341732" y="4238959"/>
            <a:chExt cx="8538456" cy="461665"/>
          </a:xfrm>
        </p:grpSpPr>
        <p:sp>
          <p:nvSpPr>
            <p:cNvPr id="95" name="圆角矩形 94"/>
            <p:cNvSpPr/>
            <p:nvPr/>
          </p:nvSpPr>
          <p:spPr>
            <a:xfrm>
              <a:off x="341732" y="4254559"/>
              <a:ext cx="1393913" cy="430888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rgbClr val="DBD25B">
                    <a:alpha val="40000"/>
                  </a:srgbClr>
                </a:gs>
                <a:gs pos="94000">
                  <a:srgbClr val="F5F7FE">
                    <a:alpha val="95000"/>
                  </a:srgb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effectLst>
              <a:glow rad="76200">
                <a:srgbClr val="BDD0F5">
                  <a:alpha val="42000"/>
                </a:srgbClr>
              </a:glow>
              <a:innerShdw blurRad="114300">
                <a:schemeClr val="bg1">
                  <a:alpha val="70000"/>
                </a:schemeClr>
              </a:innerShdw>
              <a:reflection blurRad="38100" stA="80000"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903166" y="4254559"/>
              <a:ext cx="2118433" cy="430888"/>
            </a:xfrm>
            <a:prstGeom prst="roundRect">
              <a:avLst>
                <a:gd name="adj" fmla="val 50000"/>
              </a:avLst>
            </a:prstGeom>
            <a:gradFill>
              <a:gsLst>
                <a:gs pos="43000">
                  <a:srgbClr val="52BAA4">
                    <a:alpha val="50000"/>
                  </a:srgbClr>
                </a:gs>
                <a:gs pos="92000">
                  <a:srgbClr val="F5F7FE">
                    <a:alpha val="95000"/>
                  </a:srgb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effectLst>
              <a:glow rad="76200">
                <a:srgbClr val="BDD0F5">
                  <a:alpha val="42000"/>
                </a:srgbClr>
              </a:glow>
              <a:innerShdw blurRad="114300">
                <a:schemeClr val="bg1">
                  <a:alpha val="70000"/>
                </a:schemeClr>
              </a:innerShdw>
              <a:reflection blurRad="38100" stA="80000"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endParaRPr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189120" y="4254559"/>
              <a:ext cx="2890026" cy="430888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rgbClr val="849CF2">
                    <a:alpha val="50000"/>
                  </a:srgbClr>
                </a:gs>
                <a:gs pos="93000">
                  <a:srgbClr val="F5F7FE">
                    <a:alpha val="95000"/>
                  </a:srgb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effectLst>
              <a:glow rad="76200">
                <a:srgbClr val="BDD0F5">
                  <a:alpha val="42000"/>
                </a:srgbClr>
              </a:glow>
              <a:innerShdw blurRad="114300">
                <a:schemeClr val="bg1">
                  <a:alpha val="70000"/>
                </a:schemeClr>
              </a:innerShdw>
              <a:reflection blurRad="38100" stA="80000"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7246667" y="4254559"/>
              <a:ext cx="1633521" cy="430888"/>
            </a:xfrm>
            <a:prstGeom prst="roundRect">
              <a:avLst>
                <a:gd name="adj" fmla="val 50000"/>
              </a:avLst>
            </a:prstGeom>
            <a:gradFill>
              <a:gsLst>
                <a:gs pos="50000">
                  <a:srgbClr val="8BC3F6">
                    <a:alpha val="50000"/>
                  </a:srgbClr>
                </a:gs>
                <a:gs pos="87000">
                  <a:srgbClr val="F5F7FE">
                    <a:alpha val="95000"/>
                  </a:srgb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effectLst>
              <a:glow rad="76200">
                <a:srgbClr val="BDD0F5">
                  <a:alpha val="42000"/>
                </a:srgbClr>
              </a:glow>
              <a:innerShdw blurRad="114300">
                <a:schemeClr val="bg1">
                  <a:alpha val="70000"/>
                </a:schemeClr>
              </a:innerShdw>
              <a:reflection blurRad="38100" stA="80000" endPos="5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13388" y="4339197"/>
              <a:ext cx="796613" cy="261659"/>
            </a:xfrm>
            <a:prstGeom prst="rect">
              <a:avLst/>
            </a:prstGeom>
            <a:noFill/>
            <a:effectLst/>
          </p:spPr>
          <p:txBody>
            <a:bodyPr wrap="none" lIns="121920" tIns="60960" rIns="121920" bIns="60960">
              <a:spAutoFit/>
            </a:bodyPr>
            <a:lstStyle/>
            <a:p>
              <a:pPr algn="ctr" defTabSz="1219170" latinLnBrk="0">
                <a:defRPr/>
              </a:pPr>
              <a:r>
                <a:rPr lang="ko-KR" altLang="en-US" sz="1467" b="1" dirty="0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영상 보안</a:t>
              </a:r>
              <a:endParaRPr lang="zh-CN" altLang="en-US" sz="1467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1669" y="4254559"/>
              <a:ext cx="1879841" cy="430983"/>
            </a:xfrm>
            <a:prstGeom prst="rect">
              <a:avLst/>
            </a:prstGeom>
            <a:noFill/>
            <a:effectLst/>
          </p:spPr>
          <p:txBody>
            <a:bodyPr wrap="none" lIns="121920" tIns="60960" rIns="121920" bIns="60960">
              <a:spAutoFit/>
            </a:bodyPr>
            <a:lstStyle/>
            <a:p>
              <a:pPr algn="ctr">
                <a:defRPr/>
              </a:pPr>
              <a:r>
                <a:rPr lang="ko-KR" altLang="en-US" sz="1467" b="1" dirty="0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영상을 핵심 역량으로 하는</a:t>
              </a:r>
            </a:p>
            <a:p>
              <a:pPr algn="ctr">
                <a:defRPr/>
              </a:pPr>
              <a:r>
                <a:rPr lang="en-US" altLang="ko-KR" sz="1467" b="1" dirty="0" err="1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AIoT</a:t>
              </a:r>
              <a:r>
                <a:rPr lang="en-US" altLang="ko-KR" sz="1467" b="1" dirty="0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 </a:t>
              </a:r>
              <a:r>
                <a:rPr lang="ko-KR" altLang="en-US" sz="1467" b="1" dirty="0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솔루션 제공 기업</a:t>
              </a:r>
              <a:endParaRPr lang="zh-CN" altLang="en-US" sz="1467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659109" y="4238959"/>
              <a:ext cx="808635" cy="461665"/>
            </a:xfrm>
            <a:prstGeom prst="rect">
              <a:avLst/>
            </a:prstGeom>
            <a:noFill/>
            <a:effectLst/>
          </p:spPr>
          <p:txBody>
            <a:bodyPr wrap="none" lIns="121920" tIns="60960" rIns="121920" bIns="60960">
              <a:spAutoFit/>
            </a:bodyPr>
            <a:lstStyle/>
            <a:p>
              <a:pPr algn="ctr" defTabSz="1219170" latinLnBrk="0">
                <a:defRPr/>
              </a:pPr>
              <a:r>
                <a:rPr lang="en-US" altLang="zh-CN" sz="3200" dirty="0">
                  <a:gradFill>
                    <a:gsLst>
                      <a:gs pos="57000">
                        <a:srgbClr val="01203D"/>
                      </a:gs>
                      <a:gs pos="100000">
                        <a:srgbClr val="6283EB"/>
                      </a:gs>
                    </a:gsLst>
                    <a:lin ang="16200000" scaled="0"/>
                  </a:gradFill>
                  <a:latin typeface="Gilroy Medium" panose="00000600000000000000" pitchFamily="50" charset="0"/>
                  <a:cs typeface="+mn-ea"/>
                  <a:sym typeface="+mn-lt"/>
                </a:rPr>
                <a:t>AIoT</a:t>
              </a:r>
              <a:endParaRPr lang="zh-CN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549304" y="4339197"/>
              <a:ext cx="796613" cy="261659"/>
            </a:xfrm>
            <a:prstGeom prst="rect">
              <a:avLst/>
            </a:prstGeom>
            <a:noFill/>
            <a:effectLst/>
          </p:spPr>
          <p:txBody>
            <a:bodyPr wrap="none" lIns="121920" tIns="60960" rIns="121920" bIns="60960">
              <a:spAutoFit/>
            </a:bodyPr>
            <a:lstStyle/>
            <a:p>
              <a:pPr algn="ctr">
                <a:defRPr/>
              </a:pPr>
              <a:r>
                <a:rPr lang="ko-KR" altLang="en-US" sz="1467" b="1" dirty="0">
                  <a:solidFill>
                    <a:srgbClr val="01203D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ea"/>
                  <a:sym typeface="+mn-lt"/>
                </a:rPr>
                <a:t>통합 보안</a:t>
              </a:r>
              <a:endParaRPr lang="zh-CN" altLang="en-US" sz="1467" b="1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endParaRPr>
            </a:p>
          </p:txBody>
        </p:sp>
      </p:grpSp>
      <p:cxnSp>
        <p:nvCxnSpPr>
          <p:cNvPr id="175" name="直接连接符 174"/>
          <p:cNvCxnSpPr/>
          <p:nvPr/>
        </p:nvCxnSpPr>
        <p:spPr>
          <a:xfrm>
            <a:off x="5484888" y="8277705"/>
            <a:ext cx="0" cy="173928"/>
          </a:xfrm>
          <a:prstGeom prst="line">
            <a:avLst/>
          </a:prstGeom>
          <a:ln>
            <a:solidFill>
              <a:srgbClr val="50B38D"/>
            </a:solidFill>
            <a:prstDash val="sys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412789" y="1530761"/>
            <a:ext cx="11141728" cy="3564518"/>
            <a:chOff x="309592" y="1221222"/>
            <a:chExt cx="8356296" cy="2673389"/>
          </a:xfrm>
        </p:grpSpPr>
        <p:sp>
          <p:nvSpPr>
            <p:cNvPr id="222" name="圆角矩形 221"/>
            <p:cNvSpPr/>
            <p:nvPr/>
          </p:nvSpPr>
          <p:spPr>
            <a:xfrm>
              <a:off x="7714852" y="3482733"/>
              <a:ext cx="642383" cy="1742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BC3F6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>
              <a:reflection blurRad="76200"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544883" y="2721823"/>
              <a:ext cx="662887" cy="161658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FFC000">
                    <a:alpha val="2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20" name="圆角矩形 219"/>
            <p:cNvSpPr/>
            <p:nvPr/>
          </p:nvSpPr>
          <p:spPr>
            <a:xfrm>
              <a:off x="326658" y="3491176"/>
              <a:ext cx="400529" cy="161658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FFC000">
                    <a:alpha val="2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9" name="圆角矩形 218"/>
            <p:cNvSpPr/>
            <p:nvPr/>
          </p:nvSpPr>
          <p:spPr>
            <a:xfrm>
              <a:off x="1204812" y="3491176"/>
              <a:ext cx="400529" cy="161658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FFC000">
                    <a:alpha val="2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>
              <a:reflection blurRad="76200"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 dirty="0"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1" name="圆角矩形 210"/>
            <p:cNvSpPr/>
            <p:nvPr/>
          </p:nvSpPr>
          <p:spPr>
            <a:xfrm>
              <a:off x="3115245" y="3478617"/>
              <a:ext cx="412560" cy="173479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52BAA4">
                    <a:alpha val="3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09" name="圆角矩形 208"/>
            <p:cNvSpPr/>
            <p:nvPr/>
          </p:nvSpPr>
          <p:spPr>
            <a:xfrm>
              <a:off x="1938266" y="3482733"/>
              <a:ext cx="412560" cy="173479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52BAA4">
                    <a:alpha val="3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4799609" y="3482733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>
              <a:reflection blurRad="76200"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4083758" y="3473033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>
              <a:reflection blurRad="76200" endPos="5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5849287" y="3482733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8" name="圆角矩形 217"/>
            <p:cNvSpPr/>
            <p:nvPr/>
          </p:nvSpPr>
          <p:spPr>
            <a:xfrm>
              <a:off x="6584740" y="3482733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97" name="圆角矩形 196"/>
            <p:cNvSpPr/>
            <p:nvPr/>
          </p:nvSpPr>
          <p:spPr>
            <a:xfrm>
              <a:off x="5039345" y="1632315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5431042" y="1997978"/>
              <a:ext cx="342233" cy="153773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849CF2">
                    <a:alpha val="5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2" name="圆角矩形 211"/>
            <p:cNvSpPr/>
            <p:nvPr/>
          </p:nvSpPr>
          <p:spPr>
            <a:xfrm>
              <a:off x="3684764" y="2343569"/>
              <a:ext cx="675105" cy="183256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52BAA4">
                    <a:alpha val="3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10" name="圆角矩形 209"/>
            <p:cNvSpPr/>
            <p:nvPr/>
          </p:nvSpPr>
          <p:spPr>
            <a:xfrm>
              <a:off x="2877370" y="2173184"/>
              <a:ext cx="394257" cy="191421"/>
            </a:xfrm>
            <a:prstGeom prst="roundRect">
              <a:avLst>
                <a:gd name="adj" fmla="val 50000"/>
              </a:avLst>
            </a:prstGeom>
            <a:gradFill>
              <a:gsLst>
                <a:gs pos="54000">
                  <a:srgbClr val="52BAA4">
                    <a:alpha val="4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03" name="圆角矩形 202"/>
            <p:cNvSpPr/>
            <p:nvPr/>
          </p:nvSpPr>
          <p:spPr>
            <a:xfrm>
              <a:off x="1938265" y="2543323"/>
              <a:ext cx="681765" cy="179502"/>
            </a:xfrm>
            <a:prstGeom prst="roundRect">
              <a:avLst>
                <a:gd name="adj" fmla="val 50000"/>
              </a:avLst>
            </a:prstGeom>
            <a:gradFill>
              <a:gsLst>
                <a:gs pos="57000">
                  <a:srgbClr val="52BAA4">
                    <a:alpha val="30000"/>
                  </a:srgbClr>
                </a:gs>
                <a:gs pos="100000">
                  <a:srgbClr val="F5F7FE">
                    <a:alpha val="95000"/>
                  </a:srgbClr>
                </a:gs>
              </a:gsLst>
              <a:lin ang="162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1897" y="2340240"/>
              <a:ext cx="1273398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H.264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압축 기술을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업계에 도입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869925" y="1344408"/>
              <a:ext cx="909747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중앙관제 제품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'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영상통합플랫폼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B10'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출시</a:t>
              </a:r>
              <a:endPara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17234" y="1935949"/>
              <a:ext cx="896424" cy="586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출입 통제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, </a:t>
              </a: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인터콤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및 </a:t>
              </a: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알람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등을 포함한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제품 라인 확장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404473" y="1603593"/>
              <a:ext cx="880613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AI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오픈 플랫폼 출시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003067" y="1221222"/>
              <a:ext cx="1043381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AI </a:t>
              </a: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클라우드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아키텍처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출시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801685" y="2717604"/>
              <a:ext cx="862745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다양한 산업분야에 지능형 솔루션 출시</a:t>
              </a:r>
              <a:endPara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531532" y="2967917"/>
              <a:ext cx="816402" cy="456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스마트시티를 위한 디지털 </a:t>
              </a:r>
              <a:r>
                <a:rPr lang="ko-KR" altLang="en-US" sz="933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기반 출시</a:t>
              </a:r>
              <a:endPara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50620" y="1944178"/>
              <a:ext cx="1116346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8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개의 혁신 사업</a:t>
              </a:r>
              <a:endParaRPr lang="en-US" altLang="ko-KR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설립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511897" y="2712904"/>
              <a:ext cx="673502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2002-2004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869925" y="2167485"/>
              <a:ext cx="358512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2010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917234" y="2537544"/>
              <a:ext cx="641041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2009-2013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404473" y="1978359"/>
              <a:ext cx="350096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2018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003067" y="1597852"/>
              <a:ext cx="344085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2017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650620" y="2317521"/>
              <a:ext cx="639839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latinLnBrk="0">
                <a:defRPr/>
              </a:pPr>
              <a:r>
                <a:rPr lang="en-US" altLang="zh-CN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rPr>
                <a:t>2013-2020</a:t>
              </a:r>
              <a:endParaRPr lang="zh-CN" altLang="en-US" sz="1067" dirty="0">
                <a:solidFill>
                  <a:schemeClr val="bg1"/>
                </a:solidFill>
                <a:latin typeface="Gilroy Medium" panose="000006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09592" y="3461750"/>
              <a:ext cx="7923702" cy="192409"/>
              <a:chOff x="309592" y="3461750"/>
              <a:chExt cx="7923702" cy="192409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6548475" y="3461750"/>
                <a:ext cx="347691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77" latinLnBrk="0">
                  <a:defRPr/>
                </a:pPr>
                <a:r>
                  <a:rPr lang="en-US" altLang="zh-CN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rPr>
                  <a:t>2021</a:t>
                </a:r>
                <a:endParaRPr lang="zh-CN" altLang="en-US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754160" y="3461750"/>
                <a:ext cx="348894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77" latinLnBrk="0">
                  <a:defRPr/>
                </a:pPr>
                <a:r>
                  <a:rPr lang="en-US" altLang="zh-CN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rPr>
                  <a:t>2016</a:t>
                </a:r>
                <a:endParaRPr lang="zh-CN" altLang="en-US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09592" y="3461750"/>
                <a:ext cx="358512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77" latinLnBrk="0">
                  <a:defRPr/>
                </a:pPr>
                <a:r>
                  <a:rPr lang="en-US" altLang="zh-CN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rPr>
                  <a:t>2001</a:t>
                </a:r>
                <a:endParaRPr lang="zh-CN" altLang="en-US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764175" y="3461750"/>
                <a:ext cx="469119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77">
                  <a:defRPr/>
                </a:pPr>
                <a:r>
                  <a:rPr lang="en-US" altLang="zh-CN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rPr>
                  <a:t>2022 - </a:t>
                </a:r>
                <a:endParaRPr lang="zh-CN" altLang="en-US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5821083" y="3461750"/>
                <a:ext cx="588416" cy="192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377" latinLnBrk="0">
                  <a:defRPr/>
                </a:pPr>
                <a:r>
                  <a:rPr lang="en-US" altLang="zh-CN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rPr>
                  <a:t>2019</a:t>
                </a:r>
                <a:endParaRPr lang="zh-CN" altLang="en-US" sz="1067" dirty="0">
                  <a:solidFill>
                    <a:schemeClr val="bg1"/>
                  </a:solidFill>
                  <a:latin typeface="Gilroy Medium" panose="00000600000000000000" pitchFamily="50" charset="0"/>
                  <a:cs typeface="+mn-ea"/>
                  <a:sym typeface="+mn-lt"/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1180195" y="3461750"/>
                <a:ext cx="3313277" cy="192409"/>
                <a:chOff x="1180195" y="3473033"/>
                <a:chExt cx="3313277" cy="192409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097141" y="3473033"/>
                  <a:ext cx="329658" cy="1924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14377" latinLnBrk="0">
                    <a:defRPr/>
                  </a:pPr>
                  <a:r>
                    <a:rPr lang="en-US" altLang="zh-CN" sz="1067" dirty="0">
                      <a:solidFill>
                        <a:schemeClr val="bg1"/>
                      </a:solidFill>
                      <a:latin typeface="Gilroy Medium" panose="00000600000000000000" pitchFamily="50" charset="0"/>
                      <a:cs typeface="+mn-ea"/>
                      <a:sym typeface="+mn-lt"/>
                    </a:rPr>
                    <a:t>2011</a:t>
                  </a:r>
                  <a:endParaRPr lang="zh-CN" altLang="en-US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4025074" y="3473033"/>
                  <a:ext cx="468398" cy="192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914377" latinLnBrk="0">
                    <a:defRPr/>
                  </a:pPr>
                  <a:r>
                    <a:rPr lang="en-US" altLang="zh-CN" sz="1067" dirty="0">
                      <a:solidFill>
                        <a:schemeClr val="bg1"/>
                      </a:solidFill>
                      <a:latin typeface="Gilroy Medium" panose="00000600000000000000" pitchFamily="50" charset="0"/>
                      <a:cs typeface="+mn-ea"/>
                      <a:sym typeface="+mn-lt"/>
                    </a:rPr>
                    <a:t>2015</a:t>
                  </a:r>
                  <a:endParaRPr lang="zh-CN" altLang="en-US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180195" y="3473033"/>
                  <a:ext cx="374141" cy="192409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pPr defTabSz="914377" latinLnBrk="0">
                    <a:defRPr/>
                  </a:pPr>
                  <a:r>
                    <a:rPr lang="en-US" altLang="zh-CN" sz="1067" dirty="0">
                      <a:solidFill>
                        <a:schemeClr val="bg1"/>
                      </a:solidFill>
                      <a:latin typeface="Gilroy Black" panose="00000A00000000000000" pitchFamily="50" charset="0"/>
                      <a:cs typeface="+mn-ea"/>
                      <a:sym typeface="+mn-lt"/>
                    </a:rPr>
                    <a:t>2007</a:t>
                  </a:r>
                  <a:endParaRPr lang="zh-CN" altLang="en-US" sz="1067" dirty="0">
                    <a:solidFill>
                      <a:schemeClr val="bg1"/>
                    </a:solidFill>
                    <a:latin typeface="Gilroy Black" panose="00000A00000000000000" pitchFamily="50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915736" y="3473033"/>
                  <a:ext cx="377748" cy="1924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14377" latinLnBrk="0">
                    <a:defRPr/>
                  </a:pPr>
                  <a:r>
                    <a:rPr lang="en-US" altLang="zh-CN" sz="1067" dirty="0">
                      <a:solidFill>
                        <a:schemeClr val="bg1"/>
                      </a:solidFill>
                      <a:latin typeface="Gilroy Medium" panose="00000600000000000000" pitchFamily="50" charset="0"/>
                      <a:cs typeface="+mn-ea"/>
                      <a:sym typeface="+mn-lt"/>
                    </a:rPr>
                    <a:t>2009</a:t>
                  </a:r>
                  <a:endParaRPr lang="zh-CN" altLang="en-US" sz="1067" dirty="0">
                    <a:solidFill>
                      <a:schemeClr val="bg1"/>
                    </a:solidFill>
                    <a:latin typeface="Gilroy Medium" panose="00000600000000000000" pitchFamily="50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文本框 12"/>
            <p:cNvSpPr txBox="1"/>
            <p:nvPr/>
          </p:nvSpPr>
          <p:spPr>
            <a:xfrm>
              <a:off x="314503" y="3100372"/>
              <a:ext cx="685565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하이크비전</a:t>
              </a:r>
              <a:endPara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설립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57762" y="3129828"/>
              <a:ext cx="794707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영상 보안 카메라 출시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17234" y="2989128"/>
              <a:ext cx="939129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영상 네트워크 관리 소프트웨어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(</a:t>
              </a:r>
              <a:r>
                <a:rPr lang="en-US" altLang="ko-KR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iVMS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)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출시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3135" y="2710311"/>
              <a:ext cx="824841" cy="586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글로벌 </a:t>
              </a: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영상보안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시장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1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위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(</a:t>
              </a:r>
              <a:r>
                <a:rPr lang="en-US" altLang="zh-CN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IHS </a:t>
              </a:r>
              <a:r>
                <a:rPr lang="en-US" altLang="zh-CN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Markit</a:t>
              </a:r>
              <a:r>
                <a:rPr lang="en-US" altLang="zh-CN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ranking)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396684" y="2967916"/>
              <a:ext cx="1269204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이미징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,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기계 인식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, AI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등을 </a:t>
              </a:r>
              <a:endParaRPr lang="en-US" altLang="ko-KR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포함한 기술을 통해</a:t>
              </a:r>
              <a:endParaRPr lang="en-US" altLang="ko-KR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다양한 산업에 서비스 제공</a:t>
              </a:r>
              <a:endPara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808751" y="2267661"/>
              <a:ext cx="1491443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빅데이터 소프트웨어 제품 포트폴리오 입증을 위한 </a:t>
              </a:r>
              <a:r>
                <a:rPr lang="en-US" altLang="ko-KR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iDatafusion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플랫폼 출시</a:t>
              </a:r>
              <a:endPara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012961" y="2692098"/>
              <a:ext cx="785023" cy="32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딥러닝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기반 </a:t>
              </a:r>
              <a:b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</a:b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AI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전 제품 출시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742047" y="2945085"/>
              <a:ext cx="1130108" cy="45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A&amp;S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선정</a:t>
              </a:r>
              <a:endParaRPr lang="en-US" altLang="ko-KR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글로벌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Top 50 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보안회사 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1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위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199123" y="1892667"/>
              <a:ext cx="396236" cy="1019696"/>
              <a:chOff x="5199123" y="1897369"/>
              <a:chExt cx="396236" cy="933395"/>
            </a:xfrm>
          </p:grpSpPr>
          <p:cxnSp>
            <p:nvCxnSpPr>
              <p:cNvPr id="155" name="直接连接符 154"/>
              <p:cNvCxnSpPr/>
              <p:nvPr/>
            </p:nvCxnSpPr>
            <p:spPr>
              <a:xfrm>
                <a:off x="5199123" y="1897369"/>
                <a:ext cx="0" cy="933395"/>
              </a:xfrm>
              <a:prstGeom prst="line">
                <a:avLst/>
              </a:prstGeom>
              <a:ln>
                <a:solidFill>
                  <a:srgbClr val="5267EA">
                    <a:alpha val="50000"/>
                  </a:srgbClr>
                </a:solidFill>
                <a:prstDash val="sysDash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>
                <a:off x="5595359" y="2246910"/>
                <a:ext cx="0" cy="581868"/>
              </a:xfrm>
              <a:prstGeom prst="line">
                <a:avLst/>
              </a:prstGeom>
              <a:ln>
                <a:solidFill>
                  <a:srgbClr val="5267EA">
                    <a:alpha val="40000"/>
                  </a:srgbClr>
                </a:solidFill>
                <a:prstDash val="sysDash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>
              <a:off x="3078797" y="2443567"/>
              <a:ext cx="901921" cy="1451043"/>
              <a:chOff x="3078797" y="2522330"/>
              <a:chExt cx="901921" cy="1365753"/>
            </a:xfrm>
          </p:grpSpPr>
          <p:cxnSp>
            <p:nvCxnSpPr>
              <p:cNvPr id="153" name="直接连接符 152"/>
              <p:cNvCxnSpPr/>
              <p:nvPr/>
            </p:nvCxnSpPr>
            <p:spPr>
              <a:xfrm>
                <a:off x="3980718" y="2700143"/>
                <a:ext cx="0" cy="1187940"/>
              </a:xfrm>
              <a:prstGeom prst="line">
                <a:avLst/>
              </a:prstGeom>
              <a:ln>
                <a:solidFill>
                  <a:srgbClr val="52BAA4"/>
                </a:solidFill>
                <a:prstDash val="sysDash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>
                <a:off x="3078797" y="2522330"/>
                <a:ext cx="0" cy="1358203"/>
              </a:xfrm>
              <a:prstGeom prst="line">
                <a:avLst/>
              </a:prstGeom>
              <a:ln>
                <a:solidFill>
                  <a:srgbClr val="52BAA4"/>
                </a:solidFill>
                <a:prstDash val="sysDash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2" name="直接连接符 161"/>
            <p:cNvCxnSpPr/>
            <p:nvPr/>
          </p:nvCxnSpPr>
          <p:spPr>
            <a:xfrm>
              <a:off x="4260558" y="3766453"/>
              <a:ext cx="0" cy="128158"/>
            </a:xfrm>
            <a:prstGeom prst="line">
              <a:avLst/>
            </a:prstGeom>
            <a:ln>
              <a:solidFill>
                <a:srgbClr val="5267EA">
                  <a:alpha val="70000"/>
                </a:srgbClr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4972333" y="3766453"/>
              <a:ext cx="0" cy="128158"/>
            </a:xfrm>
            <a:prstGeom prst="line">
              <a:avLst/>
            </a:prstGeom>
            <a:ln>
              <a:solidFill>
                <a:srgbClr val="5267EA">
                  <a:alpha val="70000"/>
                </a:srgbClr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031430" y="3766453"/>
              <a:ext cx="0" cy="128158"/>
            </a:xfrm>
            <a:prstGeom prst="line">
              <a:avLst/>
            </a:prstGeom>
            <a:ln>
              <a:solidFill>
                <a:srgbClr val="5267EA">
                  <a:alpha val="40000"/>
                </a:srgbClr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2135426" y="3764165"/>
              <a:ext cx="0" cy="130446"/>
            </a:xfrm>
            <a:prstGeom prst="line">
              <a:avLst/>
            </a:prstGeom>
            <a:ln>
              <a:solidFill>
                <a:srgbClr val="52BAA4"/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734428" y="3766453"/>
              <a:ext cx="0" cy="128158"/>
            </a:xfrm>
            <a:prstGeom prst="line">
              <a:avLst/>
            </a:prstGeom>
            <a:ln>
              <a:solidFill>
                <a:srgbClr val="5267EA">
                  <a:alpha val="40000"/>
                </a:srgbClr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3304575" y="3764165"/>
              <a:ext cx="0" cy="130446"/>
            </a:xfrm>
            <a:prstGeom prst="line">
              <a:avLst/>
            </a:prstGeom>
            <a:ln>
              <a:solidFill>
                <a:srgbClr val="52BAA4"/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1412276" y="3764165"/>
              <a:ext cx="0" cy="130446"/>
            </a:xfrm>
            <a:prstGeom prst="line">
              <a:avLst/>
            </a:prstGeom>
            <a:ln>
              <a:solidFill>
                <a:srgbClr val="D2DB5B"/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515738" y="3764165"/>
              <a:ext cx="0" cy="130446"/>
            </a:xfrm>
            <a:prstGeom prst="line">
              <a:avLst/>
            </a:prstGeom>
            <a:ln>
              <a:solidFill>
                <a:srgbClr val="D2DB5B"/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882003" y="2993325"/>
              <a:ext cx="0" cy="901286"/>
            </a:xfrm>
            <a:prstGeom prst="line">
              <a:avLst/>
            </a:prstGeom>
            <a:ln>
              <a:solidFill>
                <a:srgbClr val="D2DB5B"/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7991727" y="3766452"/>
              <a:ext cx="0" cy="79138"/>
            </a:xfrm>
            <a:prstGeom prst="line">
              <a:avLst/>
            </a:prstGeom>
            <a:ln>
              <a:solidFill>
                <a:srgbClr val="0070C0">
                  <a:alpha val="40000"/>
                </a:srgbClr>
              </a:solidFill>
              <a:prstDash val="sysDash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5199123" y="3462419"/>
              <a:ext cx="0" cy="432192"/>
            </a:xfrm>
            <a:prstGeom prst="line">
              <a:avLst/>
            </a:prstGeom>
            <a:ln>
              <a:solidFill>
                <a:srgbClr val="5267EA">
                  <a:alpha val="50000"/>
                </a:srgbClr>
              </a:solidFill>
              <a:prstDash val="sysDash"/>
              <a:head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5595359" y="3300641"/>
              <a:ext cx="0" cy="593970"/>
            </a:xfrm>
            <a:prstGeom prst="line">
              <a:avLst/>
            </a:prstGeom>
            <a:ln>
              <a:solidFill>
                <a:srgbClr val="5267EA">
                  <a:alpha val="50000"/>
                </a:srgbClr>
              </a:solidFill>
              <a:prstDash val="sysDash"/>
              <a:head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11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 156"/>
          <p:cNvSpPr/>
          <p:nvPr/>
        </p:nvSpPr>
        <p:spPr>
          <a:xfrm>
            <a:off x="-566497" y="0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601734" y="2883329"/>
            <a:ext cx="10976484" cy="3543273"/>
          </a:xfrm>
          <a:prstGeom prst="roundRect">
            <a:avLst>
              <a:gd name="adj" fmla="val 5041"/>
            </a:avLst>
          </a:prstGeom>
          <a:gradFill>
            <a:gsLst>
              <a:gs pos="83000">
                <a:srgbClr val="E4EBFC">
                  <a:alpha val="15000"/>
                </a:srgbClr>
              </a:gs>
              <a:gs pos="100000">
                <a:srgbClr val="F5F7FE">
                  <a:alpha val="60000"/>
                </a:srgbClr>
              </a:gs>
            </a:gsLst>
            <a:lin ang="16200000" scaled="0"/>
          </a:gradFill>
          <a:ln w="9525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28923" y="291975"/>
            <a:ext cx="109764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28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역동적인 </a:t>
            </a:r>
            <a:r>
              <a:rPr lang="ko-KR" altLang="en-US" sz="2800" b="1" dirty="0" smtClean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성장</a:t>
            </a:r>
            <a:r>
              <a:rPr lang="ko-KR" altLang="en-US" sz="2800" dirty="0" smtClean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과 </a:t>
            </a:r>
            <a:r>
              <a:rPr lang="ko-KR" altLang="en-US" sz="28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글로벌 영향</a:t>
            </a:r>
            <a:endParaRPr lang="es-ES" altLang="ko-KR" sz="3200" b="1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04940" y="4404704"/>
            <a:ext cx="3700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80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개 중국 외 글로벌 </a:t>
            </a:r>
            <a:r>
              <a:rPr lang="ko-KR" altLang="en-US" sz="1067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자회사및</a:t>
            </a:r>
            <a:r>
              <a:rPr lang="ko-KR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 지사</a:t>
            </a:r>
            <a:r>
              <a:rPr lang="en-US" altLang="zh-CN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(2023)</a:t>
            </a:r>
          </a:p>
        </p:txBody>
      </p:sp>
      <p:sp>
        <p:nvSpPr>
          <p:cNvPr id="32" name="TextBox 37"/>
          <p:cNvSpPr txBox="1"/>
          <p:nvPr/>
        </p:nvSpPr>
        <p:spPr>
          <a:xfrm>
            <a:off x="2047958" y="1936366"/>
            <a:ext cx="244038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 Black" panose="00000A00000000000000" pitchFamily="50" charset="0"/>
                <a:cs typeface="+mn-ea"/>
                <a:sym typeface="+mn-lt"/>
              </a:rPr>
              <a:t>$ 12.68 B</a:t>
            </a:r>
          </a:p>
        </p:txBody>
      </p:sp>
      <p:sp>
        <p:nvSpPr>
          <p:cNvPr id="39" name="TextBox 41"/>
          <p:cNvSpPr txBox="1"/>
          <p:nvPr/>
        </p:nvSpPr>
        <p:spPr>
          <a:xfrm>
            <a:off x="1133283" y="1999124"/>
            <a:ext cx="1471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1203D"/>
                </a:solidFill>
                <a:latin typeface="Gilroy Medium" panose="00000600000000000000" pitchFamily="50" charset="0"/>
                <a:cs typeface="+mn-ea"/>
                <a:sym typeface="+mn-lt"/>
              </a:rPr>
              <a:t>2023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년</a:t>
            </a:r>
            <a:endParaRPr lang="en-US" altLang="ko-KR" sz="12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  <a:p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총 매출</a:t>
            </a:r>
            <a:endParaRPr lang="en-US" altLang="zh-CN" sz="1200" dirty="0">
              <a:solidFill>
                <a:srgbClr val="01203D"/>
              </a:solidFill>
              <a:latin typeface="Gilroy Medium" panose="00000600000000000000" pitchFamily="50" charset="0"/>
              <a:cs typeface="+mn-ea"/>
              <a:sym typeface="+mn-lt"/>
            </a:endParaRPr>
          </a:p>
        </p:txBody>
      </p:sp>
      <p:sp>
        <p:nvSpPr>
          <p:cNvPr id="168" name="TextBox 17"/>
          <p:cNvSpPr txBox="1"/>
          <p:nvPr/>
        </p:nvSpPr>
        <p:spPr>
          <a:xfrm>
            <a:off x="9795650" y="1986761"/>
            <a:ext cx="1200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전세계</a:t>
            </a:r>
            <a:endParaRPr lang="en-US" altLang="ko-KR" sz="12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  <a:p>
            <a:pPr lvl="0"/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임직원 수</a:t>
            </a:r>
            <a:endParaRPr lang="en-US" altLang="zh-CN" sz="1200" dirty="0">
              <a:solidFill>
                <a:srgbClr val="01203D"/>
              </a:solidFill>
              <a:latin typeface="Gilroy Medium" panose="00000600000000000000" pitchFamily="50" charset="0"/>
              <a:cs typeface="+mn-ea"/>
              <a:sym typeface="+mn-lt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7915715" y="1936365"/>
            <a:ext cx="187993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 Black" panose="00000A00000000000000" pitchFamily="50" charset="0"/>
                <a:cs typeface="+mn-ea"/>
                <a:sym typeface="+mn-lt"/>
              </a:rPr>
              <a:t>58,000+</a:t>
            </a:r>
          </a:p>
        </p:txBody>
      </p:sp>
      <p:sp>
        <p:nvSpPr>
          <p:cNvPr id="174" name="矩形 173"/>
          <p:cNvSpPr/>
          <p:nvPr/>
        </p:nvSpPr>
        <p:spPr>
          <a:xfrm>
            <a:off x="746658" y="1384579"/>
            <a:ext cx="20806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1203D"/>
                </a:solidFill>
                <a:latin typeface="Gilroy-Bold" panose="00000800000000000000" pitchFamily="50" charset="0"/>
                <a:cs typeface="Times New Roman" panose="02020603050405020304" pitchFamily="18" charset="0"/>
                <a:sym typeface="+mn-lt"/>
              </a:rPr>
              <a:t>Dynamic Growth</a:t>
            </a:r>
          </a:p>
        </p:txBody>
      </p:sp>
      <p:sp>
        <p:nvSpPr>
          <p:cNvPr id="177" name="矩形 176"/>
          <p:cNvSpPr/>
          <p:nvPr/>
        </p:nvSpPr>
        <p:spPr>
          <a:xfrm>
            <a:off x="6410721" y="2998295"/>
            <a:ext cx="20806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1203D"/>
                </a:solidFill>
                <a:latin typeface="Gilroy-Bold" panose="00000800000000000000" pitchFamily="50" charset="0"/>
                <a:cs typeface="Times New Roman" panose="02020603050405020304" pitchFamily="18" charset="0"/>
                <a:sym typeface="+mn-lt"/>
              </a:rPr>
              <a:t>Global Coverage</a:t>
            </a:r>
          </a:p>
        </p:txBody>
      </p:sp>
      <p:sp>
        <p:nvSpPr>
          <p:cNvPr id="134" name="TextBox 17"/>
          <p:cNvSpPr txBox="1"/>
          <p:nvPr/>
        </p:nvSpPr>
        <p:spPr>
          <a:xfrm>
            <a:off x="4675524" y="1999124"/>
            <a:ext cx="153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1203D"/>
                </a:solidFill>
                <a:latin typeface="Gilroy Medium" panose="00000600000000000000" pitchFamily="50" charset="0"/>
                <a:cs typeface="+mn-ea"/>
                <a:sym typeface="+mn-lt"/>
              </a:rPr>
              <a:t>2010 - 2023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년</a:t>
            </a:r>
            <a:endParaRPr lang="en-US" altLang="ko-KR" sz="12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  <a:p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연평균 성장률</a:t>
            </a:r>
            <a:endParaRPr lang="en-US" altLang="zh-CN" sz="1200" dirty="0">
              <a:solidFill>
                <a:srgbClr val="01203D"/>
              </a:solidFill>
              <a:latin typeface="Gilroy Medium" panose="00000600000000000000" pitchFamily="50" charset="0"/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1203D"/>
              </a:solidFill>
              <a:latin typeface="Gilroy Medium" panose="00000600000000000000" pitchFamily="50" charset="0"/>
              <a:cs typeface="+mn-ea"/>
              <a:sym typeface="+mn-lt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062754" y="1936365"/>
            <a:ext cx="1290556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 Black" panose="00000A00000000000000" pitchFamily="50" charset="0"/>
                <a:cs typeface="+mn-ea"/>
                <a:sym typeface="+mn-lt"/>
              </a:rPr>
              <a:t>28%</a:t>
            </a:r>
          </a:p>
        </p:txBody>
      </p:sp>
      <p:sp>
        <p:nvSpPr>
          <p:cNvPr id="22" name="矩形 21"/>
          <p:cNvSpPr/>
          <p:nvPr/>
        </p:nvSpPr>
        <p:spPr>
          <a:xfrm>
            <a:off x="7204939" y="5034317"/>
            <a:ext cx="2590711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7" b="1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18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개 지역 물류센터</a:t>
            </a:r>
            <a:endParaRPr lang="en-US" altLang="zh-CN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04940" y="5636894"/>
            <a:ext cx="2212809" cy="56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400+</a:t>
            </a:r>
            <a:r>
              <a:rPr lang="en-US" altLang="zh-CN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 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개 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lvl="0"/>
            <a:r>
              <a:rPr lang="en-US" altLang="ko-KR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A</a:t>
            </a:r>
            <a:r>
              <a:rPr lang="en-US" altLang="zh-CN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/S 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서비스 포인트</a:t>
            </a:r>
            <a:endParaRPr lang="en-US" altLang="zh-CN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292" name="Freeform 30"/>
          <p:cNvSpPr>
            <a:spLocks noEditPoints="1"/>
          </p:cNvSpPr>
          <p:nvPr/>
        </p:nvSpPr>
        <p:spPr bwMode="auto">
          <a:xfrm>
            <a:off x="6809910" y="5928116"/>
            <a:ext cx="207599" cy="195913"/>
          </a:xfrm>
          <a:custGeom>
            <a:avLst/>
            <a:gdLst>
              <a:gd name="T0" fmla="*/ 0 w 512"/>
              <a:gd name="T1" fmla="*/ 437 h 517"/>
              <a:gd name="T2" fmla="*/ 75 w 512"/>
              <a:gd name="T3" fmla="*/ 512 h 517"/>
              <a:gd name="T4" fmla="*/ 128 w 512"/>
              <a:gd name="T5" fmla="*/ 491 h 517"/>
              <a:gd name="T6" fmla="*/ 264 w 512"/>
              <a:gd name="T7" fmla="*/ 354 h 517"/>
              <a:gd name="T8" fmla="*/ 301 w 512"/>
              <a:gd name="T9" fmla="*/ 391 h 517"/>
              <a:gd name="T10" fmla="*/ 315 w 512"/>
              <a:gd name="T11" fmla="*/ 443 h 517"/>
              <a:gd name="T12" fmla="*/ 367 w 512"/>
              <a:gd name="T13" fmla="*/ 496 h 517"/>
              <a:gd name="T14" fmla="*/ 443 w 512"/>
              <a:gd name="T15" fmla="*/ 497 h 517"/>
              <a:gd name="T16" fmla="*/ 443 w 512"/>
              <a:gd name="T17" fmla="*/ 421 h 517"/>
              <a:gd name="T18" fmla="*/ 390 w 512"/>
              <a:gd name="T19" fmla="*/ 368 h 517"/>
              <a:gd name="T20" fmla="*/ 338 w 512"/>
              <a:gd name="T21" fmla="*/ 354 h 517"/>
              <a:gd name="T22" fmla="*/ 301 w 512"/>
              <a:gd name="T23" fmla="*/ 318 h 517"/>
              <a:gd name="T24" fmla="*/ 325 w 512"/>
              <a:gd name="T25" fmla="*/ 294 h 517"/>
              <a:gd name="T26" fmla="*/ 468 w 512"/>
              <a:gd name="T27" fmla="*/ 255 h 517"/>
              <a:gd name="T28" fmla="*/ 512 w 512"/>
              <a:gd name="T29" fmla="*/ 161 h 517"/>
              <a:gd name="T30" fmla="*/ 512 w 512"/>
              <a:gd name="T31" fmla="*/ 160 h 517"/>
              <a:gd name="T32" fmla="*/ 491 w 512"/>
              <a:gd name="T33" fmla="*/ 139 h 517"/>
              <a:gd name="T34" fmla="*/ 475 w 512"/>
              <a:gd name="T35" fmla="*/ 145 h 517"/>
              <a:gd name="T36" fmla="*/ 469 w 512"/>
              <a:gd name="T37" fmla="*/ 151 h 517"/>
              <a:gd name="T38" fmla="*/ 448 w 512"/>
              <a:gd name="T39" fmla="*/ 172 h 517"/>
              <a:gd name="T40" fmla="*/ 394 w 512"/>
              <a:gd name="T41" fmla="*/ 193 h 517"/>
              <a:gd name="T42" fmla="*/ 341 w 512"/>
              <a:gd name="T43" fmla="*/ 171 h 517"/>
              <a:gd name="T44" fmla="*/ 319 w 512"/>
              <a:gd name="T45" fmla="*/ 118 h 517"/>
              <a:gd name="T46" fmla="*/ 340 w 512"/>
              <a:gd name="T47" fmla="*/ 64 h 517"/>
              <a:gd name="T48" fmla="*/ 361 w 512"/>
              <a:gd name="T49" fmla="*/ 43 h 517"/>
              <a:gd name="T50" fmla="*/ 367 w 512"/>
              <a:gd name="T51" fmla="*/ 37 h 517"/>
              <a:gd name="T52" fmla="*/ 373 w 512"/>
              <a:gd name="T53" fmla="*/ 21 h 517"/>
              <a:gd name="T54" fmla="*/ 352 w 512"/>
              <a:gd name="T55" fmla="*/ 0 h 517"/>
              <a:gd name="T56" fmla="*/ 351 w 512"/>
              <a:gd name="T57" fmla="*/ 0 h 517"/>
              <a:gd name="T58" fmla="*/ 257 w 512"/>
              <a:gd name="T59" fmla="*/ 44 h 517"/>
              <a:gd name="T60" fmla="*/ 218 w 512"/>
              <a:gd name="T61" fmla="*/ 187 h 517"/>
              <a:gd name="T62" fmla="*/ 194 w 512"/>
              <a:gd name="T63" fmla="*/ 211 h 517"/>
              <a:gd name="T64" fmla="*/ 96 w 512"/>
              <a:gd name="T65" fmla="*/ 112 h 517"/>
              <a:gd name="T66" fmla="*/ 96 w 512"/>
              <a:gd name="T67" fmla="*/ 85 h 517"/>
              <a:gd name="T68" fmla="*/ 32 w 512"/>
              <a:gd name="T69" fmla="*/ 53 h 517"/>
              <a:gd name="T70" fmla="*/ 0 w 512"/>
              <a:gd name="T71" fmla="*/ 85 h 517"/>
              <a:gd name="T72" fmla="*/ 32 w 512"/>
              <a:gd name="T73" fmla="*/ 149 h 517"/>
              <a:gd name="T74" fmla="*/ 59 w 512"/>
              <a:gd name="T75" fmla="*/ 149 h 517"/>
              <a:gd name="T76" fmla="*/ 157 w 512"/>
              <a:gd name="T77" fmla="*/ 248 h 517"/>
              <a:gd name="T78" fmla="*/ 21 w 512"/>
              <a:gd name="T79" fmla="*/ 384 h 517"/>
              <a:gd name="T80" fmla="*/ 0 w 512"/>
              <a:gd name="T81" fmla="*/ 437 h 517"/>
              <a:gd name="T82" fmla="*/ 53 w 512"/>
              <a:gd name="T83" fmla="*/ 432 h 517"/>
              <a:gd name="T84" fmla="*/ 80 w 512"/>
              <a:gd name="T85" fmla="*/ 405 h 517"/>
              <a:gd name="T86" fmla="*/ 107 w 512"/>
              <a:gd name="T87" fmla="*/ 432 h 517"/>
              <a:gd name="T88" fmla="*/ 80 w 512"/>
              <a:gd name="T89" fmla="*/ 459 h 517"/>
              <a:gd name="T90" fmla="*/ 53 w 512"/>
              <a:gd name="T91" fmla="*/ 432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12" h="517">
                <a:moveTo>
                  <a:pt x="0" y="437"/>
                </a:moveTo>
                <a:cubicBezTo>
                  <a:pt x="0" y="479"/>
                  <a:pt x="33" y="512"/>
                  <a:pt x="75" y="512"/>
                </a:cubicBezTo>
                <a:cubicBezTo>
                  <a:pt x="95" y="512"/>
                  <a:pt x="114" y="504"/>
                  <a:pt x="128" y="491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301" y="391"/>
                  <a:pt x="301" y="391"/>
                  <a:pt x="301" y="391"/>
                </a:cubicBezTo>
                <a:cubicBezTo>
                  <a:pt x="296" y="409"/>
                  <a:pt x="300" y="429"/>
                  <a:pt x="315" y="443"/>
                </a:cubicBezTo>
                <a:cubicBezTo>
                  <a:pt x="367" y="496"/>
                  <a:pt x="367" y="496"/>
                  <a:pt x="367" y="496"/>
                </a:cubicBezTo>
                <a:cubicBezTo>
                  <a:pt x="389" y="517"/>
                  <a:pt x="422" y="517"/>
                  <a:pt x="443" y="497"/>
                </a:cubicBezTo>
                <a:cubicBezTo>
                  <a:pt x="464" y="476"/>
                  <a:pt x="464" y="442"/>
                  <a:pt x="443" y="421"/>
                </a:cubicBezTo>
                <a:cubicBezTo>
                  <a:pt x="390" y="368"/>
                  <a:pt x="390" y="368"/>
                  <a:pt x="390" y="368"/>
                </a:cubicBezTo>
                <a:cubicBezTo>
                  <a:pt x="376" y="354"/>
                  <a:pt x="356" y="349"/>
                  <a:pt x="338" y="354"/>
                </a:cubicBezTo>
                <a:cubicBezTo>
                  <a:pt x="301" y="318"/>
                  <a:pt x="301" y="318"/>
                  <a:pt x="301" y="318"/>
                </a:cubicBezTo>
                <a:cubicBezTo>
                  <a:pt x="325" y="294"/>
                  <a:pt x="325" y="294"/>
                  <a:pt x="325" y="294"/>
                </a:cubicBezTo>
                <a:cubicBezTo>
                  <a:pt x="375" y="307"/>
                  <a:pt x="430" y="294"/>
                  <a:pt x="468" y="255"/>
                </a:cubicBezTo>
                <a:cubicBezTo>
                  <a:pt x="495" y="229"/>
                  <a:pt x="510" y="196"/>
                  <a:pt x="512" y="161"/>
                </a:cubicBezTo>
                <a:cubicBezTo>
                  <a:pt x="512" y="160"/>
                  <a:pt x="512" y="160"/>
                  <a:pt x="512" y="160"/>
                </a:cubicBezTo>
                <a:cubicBezTo>
                  <a:pt x="512" y="148"/>
                  <a:pt x="502" y="139"/>
                  <a:pt x="491" y="139"/>
                </a:cubicBezTo>
                <a:cubicBezTo>
                  <a:pt x="485" y="139"/>
                  <a:pt x="479" y="141"/>
                  <a:pt x="475" y="145"/>
                </a:cubicBezTo>
                <a:cubicBezTo>
                  <a:pt x="469" y="151"/>
                  <a:pt x="469" y="151"/>
                  <a:pt x="469" y="151"/>
                </a:cubicBezTo>
                <a:cubicBezTo>
                  <a:pt x="448" y="172"/>
                  <a:pt x="448" y="172"/>
                  <a:pt x="448" y="172"/>
                </a:cubicBezTo>
                <a:cubicBezTo>
                  <a:pt x="434" y="185"/>
                  <a:pt x="415" y="193"/>
                  <a:pt x="394" y="193"/>
                </a:cubicBezTo>
                <a:cubicBezTo>
                  <a:pt x="373" y="193"/>
                  <a:pt x="355" y="184"/>
                  <a:pt x="341" y="171"/>
                </a:cubicBezTo>
                <a:cubicBezTo>
                  <a:pt x="328" y="157"/>
                  <a:pt x="319" y="139"/>
                  <a:pt x="319" y="118"/>
                </a:cubicBezTo>
                <a:cubicBezTo>
                  <a:pt x="319" y="97"/>
                  <a:pt x="327" y="78"/>
                  <a:pt x="340" y="64"/>
                </a:cubicBezTo>
                <a:cubicBezTo>
                  <a:pt x="361" y="43"/>
                  <a:pt x="361" y="43"/>
                  <a:pt x="361" y="43"/>
                </a:cubicBezTo>
                <a:cubicBezTo>
                  <a:pt x="367" y="37"/>
                  <a:pt x="367" y="37"/>
                  <a:pt x="367" y="37"/>
                </a:cubicBezTo>
                <a:cubicBezTo>
                  <a:pt x="371" y="33"/>
                  <a:pt x="373" y="27"/>
                  <a:pt x="373" y="21"/>
                </a:cubicBezTo>
                <a:cubicBezTo>
                  <a:pt x="373" y="10"/>
                  <a:pt x="364" y="0"/>
                  <a:pt x="352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316" y="2"/>
                  <a:pt x="283" y="17"/>
                  <a:pt x="257" y="44"/>
                </a:cubicBezTo>
                <a:cubicBezTo>
                  <a:pt x="218" y="82"/>
                  <a:pt x="205" y="138"/>
                  <a:pt x="218" y="187"/>
                </a:cubicBezTo>
                <a:cubicBezTo>
                  <a:pt x="194" y="211"/>
                  <a:pt x="194" y="211"/>
                  <a:pt x="194" y="211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85"/>
                  <a:pt x="96" y="85"/>
                  <a:pt x="96" y="85"/>
                </a:cubicBezTo>
                <a:cubicBezTo>
                  <a:pt x="32" y="53"/>
                  <a:pt x="32" y="53"/>
                  <a:pt x="32" y="53"/>
                </a:cubicBezTo>
                <a:cubicBezTo>
                  <a:pt x="0" y="85"/>
                  <a:pt x="0" y="85"/>
                  <a:pt x="0" y="85"/>
                </a:cubicBezTo>
                <a:cubicBezTo>
                  <a:pt x="32" y="149"/>
                  <a:pt x="32" y="149"/>
                  <a:pt x="32" y="149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157" y="248"/>
                  <a:pt x="157" y="248"/>
                  <a:pt x="157" y="248"/>
                </a:cubicBezTo>
                <a:cubicBezTo>
                  <a:pt x="21" y="384"/>
                  <a:pt x="21" y="384"/>
                  <a:pt x="21" y="384"/>
                </a:cubicBezTo>
                <a:cubicBezTo>
                  <a:pt x="8" y="398"/>
                  <a:pt x="0" y="417"/>
                  <a:pt x="0" y="437"/>
                </a:cubicBezTo>
                <a:close/>
                <a:moveTo>
                  <a:pt x="53" y="432"/>
                </a:moveTo>
                <a:cubicBezTo>
                  <a:pt x="53" y="417"/>
                  <a:pt x="65" y="405"/>
                  <a:pt x="80" y="405"/>
                </a:cubicBezTo>
                <a:cubicBezTo>
                  <a:pt x="95" y="405"/>
                  <a:pt x="107" y="417"/>
                  <a:pt x="107" y="432"/>
                </a:cubicBezTo>
                <a:cubicBezTo>
                  <a:pt x="107" y="447"/>
                  <a:pt x="95" y="459"/>
                  <a:pt x="80" y="459"/>
                </a:cubicBezTo>
                <a:cubicBezTo>
                  <a:pt x="65" y="459"/>
                  <a:pt x="53" y="447"/>
                  <a:pt x="53" y="432"/>
                </a:cubicBezTo>
                <a:close/>
              </a:path>
            </a:pathLst>
          </a:custGeom>
          <a:solidFill>
            <a:srgbClr val="4692E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01" name="TextBox 26"/>
          <p:cNvSpPr txBox="1"/>
          <p:nvPr/>
        </p:nvSpPr>
        <p:spPr>
          <a:xfrm>
            <a:off x="7167042" y="3417907"/>
            <a:ext cx="4152460" cy="56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867" b="1" dirty="0">
                <a:solidFill>
                  <a:srgbClr val="01203D"/>
                </a:solidFill>
                <a:latin typeface="Gilroy" panose="00000500000000000000" pitchFamily="50" charset="0"/>
                <a:cs typeface="Times New Roman" panose="02020603050405020304" pitchFamily="18" charset="0"/>
                <a:sym typeface="+mn-lt"/>
              </a:rPr>
              <a:t>4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개 대륙</a:t>
            </a:r>
            <a:r>
              <a:rPr lang="en-US" altLang="zh-CN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: </a:t>
            </a:r>
          </a:p>
          <a:p>
            <a:r>
              <a:rPr lang="ko-KR" altLang="en-US" sz="1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범아시아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200" dirty="0" err="1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범유럽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중동 및 아프리카</a:t>
            </a:r>
            <a:r>
              <a:rPr lang="en-US" altLang="ko-KR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, </a:t>
            </a:r>
            <a:r>
              <a:rPr lang="ko-KR" altLang="en-US" sz="1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미주</a:t>
            </a:r>
            <a:endParaRPr lang="en-US" altLang="zh-CN" sz="1200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r="3162" b="3611"/>
          <a:stretch>
            <a:fillRect/>
          </a:stretch>
        </p:blipFill>
        <p:spPr>
          <a:xfrm flipH="1">
            <a:off x="605915" y="2883329"/>
            <a:ext cx="5488243" cy="3543273"/>
          </a:xfrm>
          <a:custGeom>
            <a:avLst/>
            <a:gdLst>
              <a:gd name="connsiteX0" fmla="*/ 0 w 4116182"/>
              <a:gd name="connsiteY0" fmla="*/ 0 h 2657455"/>
              <a:gd name="connsiteX1" fmla="*/ 4019371 w 4116182"/>
              <a:gd name="connsiteY1" fmla="*/ 0 h 2657455"/>
              <a:gd name="connsiteX2" fmla="*/ 4116182 w 4116182"/>
              <a:gd name="connsiteY2" fmla="*/ 96811 h 2657455"/>
              <a:gd name="connsiteX3" fmla="*/ 4116182 w 4116182"/>
              <a:gd name="connsiteY3" fmla="*/ 2560644 h 2657455"/>
              <a:gd name="connsiteX4" fmla="*/ 4019371 w 4116182"/>
              <a:gd name="connsiteY4" fmla="*/ 2657455 h 2657455"/>
              <a:gd name="connsiteX5" fmla="*/ 0 w 4116182"/>
              <a:gd name="connsiteY5" fmla="*/ 2657455 h 265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6182" h="2657455">
                <a:moveTo>
                  <a:pt x="0" y="0"/>
                </a:moveTo>
                <a:lnTo>
                  <a:pt x="4019371" y="0"/>
                </a:lnTo>
                <a:cubicBezTo>
                  <a:pt x="4072838" y="0"/>
                  <a:pt x="4116182" y="43344"/>
                  <a:pt x="4116182" y="96811"/>
                </a:cubicBezTo>
                <a:lnTo>
                  <a:pt x="4116182" y="2560644"/>
                </a:lnTo>
                <a:cubicBezTo>
                  <a:pt x="4116182" y="2614111"/>
                  <a:pt x="4072838" y="2657455"/>
                  <a:pt x="4019371" y="2657455"/>
                </a:cubicBezTo>
                <a:lnTo>
                  <a:pt x="0" y="2657455"/>
                </a:lnTo>
                <a:close/>
              </a:path>
            </a:pathLst>
          </a:custGeom>
        </p:spPr>
      </p:pic>
      <p:grpSp>
        <p:nvGrpSpPr>
          <p:cNvPr id="41" name="组合 40"/>
          <p:cNvGrpSpPr/>
          <p:nvPr/>
        </p:nvGrpSpPr>
        <p:grpSpPr>
          <a:xfrm>
            <a:off x="6755206" y="5202769"/>
            <a:ext cx="332317" cy="213784"/>
            <a:chOff x="5022862" y="3902077"/>
            <a:chExt cx="249238" cy="160338"/>
          </a:xfrm>
          <a:effectLst/>
        </p:grpSpPr>
        <p:sp>
          <p:nvSpPr>
            <p:cNvPr id="24" name="Line 13"/>
            <p:cNvSpPr>
              <a:spLocks noChangeShapeType="1"/>
            </p:cNvSpPr>
            <p:nvPr/>
          </p:nvSpPr>
          <p:spPr bwMode="auto">
            <a:xfrm>
              <a:off x="5062549" y="3959227"/>
              <a:ext cx="53975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5056199" y="3924302"/>
              <a:ext cx="36513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8" name="Line 15"/>
            <p:cNvSpPr>
              <a:spLocks noChangeShapeType="1"/>
            </p:cNvSpPr>
            <p:nvPr/>
          </p:nvSpPr>
          <p:spPr bwMode="auto">
            <a:xfrm>
              <a:off x="5029212" y="3924302"/>
              <a:ext cx="7938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9" name="Line 16"/>
            <p:cNvSpPr>
              <a:spLocks noChangeShapeType="1"/>
            </p:cNvSpPr>
            <p:nvPr/>
          </p:nvSpPr>
          <p:spPr bwMode="auto">
            <a:xfrm>
              <a:off x="5022862" y="3994152"/>
              <a:ext cx="9525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5048262" y="3994152"/>
              <a:ext cx="53975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5108587" y="4040189"/>
              <a:ext cx="88900" cy="0"/>
            </a:xfrm>
            <a:custGeom>
              <a:avLst/>
              <a:gdLst>
                <a:gd name="T0" fmla="*/ 0 w 56"/>
                <a:gd name="T1" fmla="*/ 49 w 56"/>
                <a:gd name="T2" fmla="*/ 56 w 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6">
                  <a:moveTo>
                    <a:pt x="0" y="0"/>
                  </a:moveTo>
                  <a:lnTo>
                    <a:pt x="49" y="0"/>
                  </a:lnTo>
                  <a:lnTo>
                    <a:pt x="56" y="0"/>
                  </a:lnTo>
                </a:path>
              </a:pathLst>
            </a:cu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3" name="Line 19"/>
            <p:cNvSpPr>
              <a:spLocks noChangeShapeType="1"/>
            </p:cNvSpPr>
            <p:nvPr/>
          </p:nvSpPr>
          <p:spPr bwMode="auto">
            <a:xfrm flipH="1">
              <a:off x="5207012" y="3952877"/>
              <a:ext cx="26988" cy="0"/>
            </a:xfrm>
            <a:prstGeom prst="lin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5186375" y="3937002"/>
              <a:ext cx="85725" cy="101600"/>
            </a:xfrm>
            <a:custGeom>
              <a:avLst/>
              <a:gdLst>
                <a:gd name="T0" fmla="*/ 0 w 225"/>
                <a:gd name="T1" fmla="*/ 0 h 264"/>
                <a:gd name="T2" fmla="*/ 94 w 225"/>
                <a:gd name="T3" fmla="*/ 0 h 264"/>
                <a:gd name="T4" fmla="*/ 118 w 225"/>
                <a:gd name="T5" fmla="*/ 16 h 264"/>
                <a:gd name="T6" fmla="*/ 175 w 225"/>
                <a:gd name="T7" fmla="*/ 136 h 264"/>
                <a:gd name="T8" fmla="*/ 222 w 225"/>
                <a:gd name="T9" fmla="*/ 161 h 264"/>
                <a:gd name="T10" fmla="*/ 225 w 225"/>
                <a:gd name="T11" fmla="*/ 167 h 264"/>
                <a:gd name="T12" fmla="*/ 225 w 22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264"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04" y="0"/>
                    <a:pt x="114" y="6"/>
                    <a:pt x="118" y="16"/>
                  </a:cubicBezTo>
                  <a:cubicBezTo>
                    <a:pt x="135" y="51"/>
                    <a:pt x="174" y="136"/>
                    <a:pt x="175" y="136"/>
                  </a:cubicBezTo>
                  <a:cubicBezTo>
                    <a:pt x="222" y="161"/>
                    <a:pt x="222" y="161"/>
                    <a:pt x="222" y="161"/>
                  </a:cubicBezTo>
                  <a:cubicBezTo>
                    <a:pt x="224" y="162"/>
                    <a:pt x="225" y="165"/>
                    <a:pt x="225" y="167"/>
                  </a:cubicBezTo>
                  <a:cubicBezTo>
                    <a:pt x="225" y="264"/>
                    <a:pt x="225" y="264"/>
                    <a:pt x="225" y="264"/>
                  </a:cubicBezTo>
                </a:path>
              </a:pathLst>
            </a:cu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5205425" y="3952877"/>
              <a:ext cx="47625" cy="36513"/>
            </a:xfrm>
            <a:custGeom>
              <a:avLst/>
              <a:gdLst>
                <a:gd name="T0" fmla="*/ 30 w 30"/>
                <a:gd name="T1" fmla="*/ 23 h 23"/>
                <a:gd name="T2" fmla="*/ 1 w 30"/>
                <a:gd name="T3" fmla="*/ 23 h 23"/>
                <a:gd name="T4" fmla="*/ 0 w 3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30" y="23"/>
                  </a:moveTo>
                  <a:lnTo>
                    <a:pt x="1" y="23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6" name="Oval 22"/>
            <p:cNvSpPr>
              <a:spLocks noChangeArrowheads="1"/>
            </p:cNvSpPr>
            <p:nvPr/>
          </p:nvSpPr>
          <p:spPr bwMode="auto">
            <a:xfrm>
              <a:off x="5211775" y="4016377"/>
              <a:ext cx="46038" cy="46038"/>
            </a:xfrm>
            <a:prstGeom prst="ellips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7" name="Oval 23"/>
            <p:cNvSpPr>
              <a:spLocks noChangeArrowheads="1"/>
            </p:cNvSpPr>
            <p:nvPr/>
          </p:nvSpPr>
          <p:spPr bwMode="auto">
            <a:xfrm>
              <a:off x="5046674" y="4016377"/>
              <a:ext cx="44450" cy="46038"/>
            </a:xfrm>
            <a:prstGeom prst="ellipse">
              <a:avLst/>
            </a:pr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5103825" y="3902077"/>
              <a:ext cx="82550" cy="138113"/>
            </a:xfrm>
            <a:custGeom>
              <a:avLst/>
              <a:gdLst>
                <a:gd name="T0" fmla="*/ 214 w 214"/>
                <a:gd name="T1" fmla="*/ 357 h 357"/>
                <a:gd name="T2" fmla="*/ 214 w 214"/>
                <a:gd name="T3" fmla="*/ 21 h 357"/>
                <a:gd name="T4" fmla="*/ 193 w 214"/>
                <a:gd name="T5" fmla="*/ 0 h 357"/>
                <a:gd name="T6" fmla="*/ 0 w 214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357">
                  <a:moveTo>
                    <a:pt x="214" y="357"/>
                  </a:moveTo>
                  <a:cubicBezTo>
                    <a:pt x="214" y="21"/>
                    <a:pt x="214" y="21"/>
                    <a:pt x="214" y="21"/>
                  </a:cubicBezTo>
                  <a:cubicBezTo>
                    <a:pt x="214" y="9"/>
                    <a:pt x="205" y="0"/>
                    <a:pt x="19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4692E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574337" y="5057629"/>
            <a:ext cx="311151" cy="323851"/>
            <a:chOff x="4930752" y="3793222"/>
            <a:chExt cx="233363" cy="242888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5037872" y="3809248"/>
              <a:ext cx="63500" cy="92075"/>
            </a:xfrm>
            <a:custGeom>
              <a:avLst/>
              <a:gdLst>
                <a:gd name="T0" fmla="*/ 165 w 165"/>
                <a:gd name="T1" fmla="*/ 0 h 236"/>
                <a:gd name="T2" fmla="*/ 98 w 165"/>
                <a:gd name="T3" fmla="*/ 32 h 236"/>
                <a:gd name="T4" fmla="*/ 57 w 165"/>
                <a:gd name="T5" fmla="*/ 67 h 236"/>
                <a:gd name="T6" fmla="*/ 57 w 165"/>
                <a:gd name="T7" fmla="*/ 102 h 236"/>
                <a:gd name="T8" fmla="*/ 5 w 165"/>
                <a:gd name="T9" fmla="*/ 162 h 236"/>
                <a:gd name="T10" fmla="*/ 16 w 165"/>
                <a:gd name="T11" fmla="*/ 206 h 236"/>
                <a:gd name="T12" fmla="*/ 53 w 165"/>
                <a:gd name="T13" fmla="*/ 230 h 236"/>
                <a:gd name="T14" fmla="*/ 64 w 165"/>
                <a:gd name="T1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236">
                  <a:moveTo>
                    <a:pt x="165" y="0"/>
                  </a:moveTo>
                  <a:cubicBezTo>
                    <a:pt x="144" y="9"/>
                    <a:pt x="118" y="25"/>
                    <a:pt x="98" y="32"/>
                  </a:cubicBezTo>
                  <a:cubicBezTo>
                    <a:pt x="81" y="38"/>
                    <a:pt x="60" y="47"/>
                    <a:pt x="57" y="67"/>
                  </a:cubicBezTo>
                  <a:cubicBezTo>
                    <a:pt x="55" y="79"/>
                    <a:pt x="59" y="91"/>
                    <a:pt x="57" y="102"/>
                  </a:cubicBezTo>
                  <a:cubicBezTo>
                    <a:pt x="52" y="130"/>
                    <a:pt x="14" y="135"/>
                    <a:pt x="5" y="162"/>
                  </a:cubicBezTo>
                  <a:cubicBezTo>
                    <a:pt x="0" y="177"/>
                    <a:pt x="6" y="195"/>
                    <a:pt x="16" y="206"/>
                  </a:cubicBezTo>
                  <a:cubicBezTo>
                    <a:pt x="26" y="218"/>
                    <a:pt x="40" y="224"/>
                    <a:pt x="53" y="230"/>
                  </a:cubicBezTo>
                  <a:cubicBezTo>
                    <a:pt x="57" y="232"/>
                    <a:pt x="61" y="234"/>
                    <a:pt x="64" y="236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4944166" y="3924302"/>
              <a:ext cx="88900" cy="109538"/>
            </a:xfrm>
            <a:custGeom>
              <a:avLst/>
              <a:gdLst>
                <a:gd name="T0" fmla="*/ 0 w 231"/>
                <a:gd name="T1" fmla="*/ 6 h 281"/>
                <a:gd name="T2" fmla="*/ 85 w 231"/>
                <a:gd name="T3" fmla="*/ 16 h 281"/>
                <a:gd name="T4" fmla="*/ 136 w 231"/>
                <a:gd name="T5" fmla="*/ 27 h 281"/>
                <a:gd name="T6" fmla="*/ 211 w 231"/>
                <a:gd name="T7" fmla="*/ 68 h 281"/>
                <a:gd name="T8" fmla="*/ 203 w 231"/>
                <a:gd name="T9" fmla="*/ 198 h 281"/>
                <a:gd name="T10" fmla="*/ 219 w 231"/>
                <a:gd name="T11" fmla="*/ 236 h 281"/>
                <a:gd name="T12" fmla="*/ 225 w 231"/>
                <a:gd name="T13" fmla="*/ 275 h 281"/>
                <a:gd name="T14" fmla="*/ 221 w 231"/>
                <a:gd name="T15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281">
                  <a:moveTo>
                    <a:pt x="0" y="6"/>
                  </a:moveTo>
                  <a:cubicBezTo>
                    <a:pt x="28" y="0"/>
                    <a:pt x="53" y="10"/>
                    <a:pt x="85" y="16"/>
                  </a:cubicBezTo>
                  <a:cubicBezTo>
                    <a:pt x="102" y="20"/>
                    <a:pt x="119" y="23"/>
                    <a:pt x="136" y="27"/>
                  </a:cubicBezTo>
                  <a:cubicBezTo>
                    <a:pt x="165" y="33"/>
                    <a:pt x="198" y="42"/>
                    <a:pt x="211" y="68"/>
                  </a:cubicBezTo>
                  <a:cubicBezTo>
                    <a:pt x="231" y="108"/>
                    <a:pt x="193" y="155"/>
                    <a:pt x="203" y="198"/>
                  </a:cubicBezTo>
                  <a:cubicBezTo>
                    <a:pt x="206" y="212"/>
                    <a:pt x="213" y="223"/>
                    <a:pt x="219" y="236"/>
                  </a:cubicBezTo>
                  <a:cubicBezTo>
                    <a:pt x="225" y="248"/>
                    <a:pt x="229" y="262"/>
                    <a:pt x="225" y="275"/>
                  </a:cubicBezTo>
                  <a:cubicBezTo>
                    <a:pt x="224" y="279"/>
                    <a:pt x="223" y="280"/>
                    <a:pt x="221" y="281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4945754" y="3806827"/>
              <a:ext cx="79375" cy="85725"/>
            </a:xfrm>
            <a:custGeom>
              <a:avLst/>
              <a:gdLst>
                <a:gd name="T0" fmla="*/ 196 w 208"/>
                <a:gd name="T1" fmla="*/ 0 h 223"/>
                <a:gd name="T2" fmla="*/ 199 w 208"/>
                <a:gd name="T3" fmla="*/ 53 h 223"/>
                <a:gd name="T4" fmla="*/ 158 w 208"/>
                <a:gd name="T5" fmla="*/ 111 h 223"/>
                <a:gd name="T6" fmla="*/ 136 w 208"/>
                <a:gd name="T7" fmla="*/ 117 h 223"/>
                <a:gd name="T8" fmla="*/ 110 w 208"/>
                <a:gd name="T9" fmla="*/ 125 h 223"/>
                <a:gd name="T10" fmla="*/ 79 w 208"/>
                <a:gd name="T11" fmla="*/ 168 h 223"/>
                <a:gd name="T12" fmla="*/ 0 w 208"/>
                <a:gd name="T13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23">
                  <a:moveTo>
                    <a:pt x="196" y="0"/>
                  </a:moveTo>
                  <a:cubicBezTo>
                    <a:pt x="208" y="14"/>
                    <a:pt x="204" y="36"/>
                    <a:pt x="199" y="53"/>
                  </a:cubicBezTo>
                  <a:cubicBezTo>
                    <a:pt x="193" y="76"/>
                    <a:pt x="184" y="101"/>
                    <a:pt x="158" y="111"/>
                  </a:cubicBezTo>
                  <a:cubicBezTo>
                    <a:pt x="151" y="114"/>
                    <a:pt x="143" y="116"/>
                    <a:pt x="136" y="117"/>
                  </a:cubicBezTo>
                  <a:cubicBezTo>
                    <a:pt x="127" y="119"/>
                    <a:pt x="118" y="121"/>
                    <a:pt x="110" y="125"/>
                  </a:cubicBezTo>
                  <a:cubicBezTo>
                    <a:pt x="93" y="134"/>
                    <a:pt x="88" y="153"/>
                    <a:pt x="79" y="168"/>
                  </a:cubicBezTo>
                  <a:cubicBezTo>
                    <a:pt x="64" y="193"/>
                    <a:pt x="35" y="214"/>
                    <a:pt x="0" y="223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4930752" y="3793222"/>
              <a:ext cx="233363" cy="242888"/>
            </a:xfrm>
            <a:custGeom>
              <a:avLst/>
              <a:gdLst>
                <a:gd name="T0" fmla="*/ 316 w 608"/>
                <a:gd name="T1" fmla="*/ 633 h 633"/>
                <a:gd name="T2" fmla="*/ 0 w 608"/>
                <a:gd name="T3" fmla="*/ 316 h 633"/>
                <a:gd name="T4" fmla="*/ 316 w 608"/>
                <a:gd name="T5" fmla="*/ 0 h 633"/>
                <a:gd name="T6" fmla="*/ 608 w 608"/>
                <a:gd name="T7" fmla="*/ 194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33">
                  <a:moveTo>
                    <a:pt x="316" y="633"/>
                  </a:moveTo>
                  <a:cubicBezTo>
                    <a:pt x="142" y="633"/>
                    <a:pt x="0" y="491"/>
                    <a:pt x="0" y="316"/>
                  </a:cubicBezTo>
                  <a:cubicBezTo>
                    <a:pt x="0" y="141"/>
                    <a:pt x="142" y="0"/>
                    <a:pt x="316" y="0"/>
                  </a:cubicBezTo>
                  <a:cubicBezTo>
                    <a:pt x="448" y="0"/>
                    <a:pt x="561" y="80"/>
                    <a:pt x="608" y="194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46" name="Group 27"/>
          <p:cNvGrpSpPr>
            <a:grpSpLocks noChangeAspect="1"/>
          </p:cNvGrpSpPr>
          <p:nvPr/>
        </p:nvGrpSpPr>
        <p:grpSpPr bwMode="auto">
          <a:xfrm>
            <a:off x="6580507" y="5716461"/>
            <a:ext cx="409404" cy="360943"/>
            <a:chOff x="1704" y="581"/>
            <a:chExt cx="2357" cy="2078"/>
          </a:xfrm>
        </p:grpSpPr>
        <p:sp>
          <p:nvSpPr>
            <p:cNvPr id="49" name="Line 28"/>
            <p:cNvSpPr>
              <a:spLocks noChangeShapeType="1"/>
            </p:cNvSpPr>
            <p:nvPr/>
          </p:nvSpPr>
          <p:spPr bwMode="auto">
            <a:xfrm flipV="1">
              <a:off x="1920" y="1589"/>
              <a:ext cx="0" cy="1061"/>
            </a:xfrm>
            <a:prstGeom prst="line">
              <a:avLst/>
            </a:pr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0" name="Line 29"/>
            <p:cNvSpPr>
              <a:spLocks noChangeShapeType="1"/>
            </p:cNvSpPr>
            <p:nvPr/>
          </p:nvSpPr>
          <p:spPr bwMode="auto">
            <a:xfrm>
              <a:off x="1813" y="2659"/>
              <a:ext cx="833" cy="0"/>
            </a:xfrm>
            <a:prstGeom prst="line">
              <a:avLst/>
            </a:pr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2039" y="1432"/>
              <a:ext cx="337" cy="155"/>
            </a:xfrm>
            <a:custGeom>
              <a:avLst/>
              <a:gdLst>
                <a:gd name="T0" fmla="*/ 142 w 142"/>
                <a:gd name="T1" fmla="*/ 0 h 65"/>
                <a:gd name="T2" fmla="*/ 71 w 142"/>
                <a:gd name="T3" fmla="*/ 65 h 65"/>
                <a:gd name="T4" fmla="*/ 0 w 14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65">
                  <a:moveTo>
                    <a:pt x="142" y="0"/>
                  </a:moveTo>
                  <a:cubicBezTo>
                    <a:pt x="142" y="36"/>
                    <a:pt x="110" y="65"/>
                    <a:pt x="71" y="65"/>
                  </a:cubicBezTo>
                  <a:cubicBezTo>
                    <a:pt x="32" y="65"/>
                    <a:pt x="0" y="3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2376" y="1432"/>
              <a:ext cx="338" cy="155"/>
            </a:xfrm>
            <a:custGeom>
              <a:avLst/>
              <a:gdLst>
                <a:gd name="T0" fmla="*/ 142 w 142"/>
                <a:gd name="T1" fmla="*/ 0 h 65"/>
                <a:gd name="T2" fmla="*/ 71 w 142"/>
                <a:gd name="T3" fmla="*/ 65 h 65"/>
                <a:gd name="T4" fmla="*/ 0 w 14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65">
                  <a:moveTo>
                    <a:pt x="142" y="0"/>
                  </a:moveTo>
                  <a:cubicBezTo>
                    <a:pt x="142" y="36"/>
                    <a:pt x="110" y="65"/>
                    <a:pt x="71" y="65"/>
                  </a:cubicBezTo>
                  <a:cubicBezTo>
                    <a:pt x="32" y="65"/>
                    <a:pt x="0" y="3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2" name="Freeform 32"/>
            <p:cNvSpPr>
              <a:spLocks/>
            </p:cNvSpPr>
            <p:nvPr/>
          </p:nvSpPr>
          <p:spPr bwMode="auto">
            <a:xfrm>
              <a:off x="2714" y="1432"/>
              <a:ext cx="337" cy="155"/>
            </a:xfrm>
            <a:custGeom>
              <a:avLst/>
              <a:gdLst>
                <a:gd name="T0" fmla="*/ 142 w 142"/>
                <a:gd name="T1" fmla="*/ 0 h 65"/>
                <a:gd name="T2" fmla="*/ 71 w 142"/>
                <a:gd name="T3" fmla="*/ 65 h 65"/>
                <a:gd name="T4" fmla="*/ 0 w 14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65">
                  <a:moveTo>
                    <a:pt x="142" y="0"/>
                  </a:moveTo>
                  <a:cubicBezTo>
                    <a:pt x="142" y="36"/>
                    <a:pt x="110" y="65"/>
                    <a:pt x="71" y="65"/>
                  </a:cubicBezTo>
                  <a:cubicBezTo>
                    <a:pt x="32" y="65"/>
                    <a:pt x="0" y="3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3" name="Freeform 33"/>
            <p:cNvSpPr>
              <a:spLocks/>
            </p:cNvSpPr>
            <p:nvPr/>
          </p:nvSpPr>
          <p:spPr bwMode="auto">
            <a:xfrm>
              <a:off x="3051" y="1432"/>
              <a:ext cx="338" cy="155"/>
            </a:xfrm>
            <a:custGeom>
              <a:avLst/>
              <a:gdLst>
                <a:gd name="T0" fmla="*/ 142 w 142"/>
                <a:gd name="T1" fmla="*/ 0 h 65"/>
                <a:gd name="T2" fmla="*/ 71 w 142"/>
                <a:gd name="T3" fmla="*/ 65 h 65"/>
                <a:gd name="T4" fmla="*/ 0 w 14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65">
                  <a:moveTo>
                    <a:pt x="142" y="0"/>
                  </a:moveTo>
                  <a:cubicBezTo>
                    <a:pt x="142" y="36"/>
                    <a:pt x="111" y="65"/>
                    <a:pt x="71" y="65"/>
                  </a:cubicBezTo>
                  <a:cubicBezTo>
                    <a:pt x="32" y="65"/>
                    <a:pt x="0" y="3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3389" y="1432"/>
              <a:ext cx="337" cy="155"/>
            </a:xfrm>
            <a:custGeom>
              <a:avLst/>
              <a:gdLst>
                <a:gd name="T0" fmla="*/ 142 w 142"/>
                <a:gd name="T1" fmla="*/ 0 h 65"/>
                <a:gd name="T2" fmla="*/ 71 w 142"/>
                <a:gd name="T3" fmla="*/ 65 h 65"/>
                <a:gd name="T4" fmla="*/ 0 w 14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65">
                  <a:moveTo>
                    <a:pt x="142" y="0"/>
                  </a:moveTo>
                  <a:cubicBezTo>
                    <a:pt x="142" y="36"/>
                    <a:pt x="111" y="65"/>
                    <a:pt x="71" y="65"/>
                  </a:cubicBezTo>
                  <a:cubicBezTo>
                    <a:pt x="32" y="65"/>
                    <a:pt x="0" y="3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704" y="1270"/>
              <a:ext cx="2357" cy="317"/>
            </a:xfrm>
            <a:custGeom>
              <a:avLst/>
              <a:gdLst>
                <a:gd name="T0" fmla="*/ 851 w 992"/>
                <a:gd name="T1" fmla="*/ 68 h 133"/>
                <a:gd name="T2" fmla="*/ 922 w 992"/>
                <a:gd name="T3" fmla="*/ 133 h 133"/>
                <a:gd name="T4" fmla="*/ 989 w 992"/>
                <a:gd name="T5" fmla="*/ 90 h 133"/>
                <a:gd name="T6" fmla="*/ 992 w 992"/>
                <a:gd name="T7" fmla="*/ 73 h 133"/>
                <a:gd name="T8" fmla="*/ 992 w 992"/>
                <a:gd name="T9" fmla="*/ 0 h 133"/>
                <a:gd name="T10" fmla="*/ 0 w 992"/>
                <a:gd name="T11" fmla="*/ 0 h 133"/>
                <a:gd name="T12" fmla="*/ 0 w 992"/>
                <a:gd name="T13" fmla="*/ 73 h 133"/>
                <a:gd name="T14" fmla="*/ 3 w 992"/>
                <a:gd name="T15" fmla="*/ 90 h 133"/>
                <a:gd name="T16" fmla="*/ 70 w 992"/>
                <a:gd name="T17" fmla="*/ 133 h 133"/>
                <a:gd name="T18" fmla="*/ 141 w 992"/>
                <a:gd name="T1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2" h="133">
                  <a:moveTo>
                    <a:pt x="851" y="68"/>
                  </a:moveTo>
                  <a:cubicBezTo>
                    <a:pt x="851" y="104"/>
                    <a:pt x="883" y="133"/>
                    <a:pt x="922" y="133"/>
                  </a:cubicBezTo>
                  <a:cubicBezTo>
                    <a:pt x="953" y="133"/>
                    <a:pt x="980" y="115"/>
                    <a:pt x="989" y="90"/>
                  </a:cubicBezTo>
                  <a:cubicBezTo>
                    <a:pt x="992" y="84"/>
                    <a:pt x="992" y="79"/>
                    <a:pt x="992" y="73"/>
                  </a:cubicBezTo>
                  <a:cubicBezTo>
                    <a:pt x="992" y="0"/>
                    <a:pt x="992" y="0"/>
                    <a:pt x="9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1" y="84"/>
                    <a:pt x="3" y="90"/>
                  </a:cubicBezTo>
                  <a:cubicBezTo>
                    <a:pt x="13" y="115"/>
                    <a:pt x="39" y="133"/>
                    <a:pt x="70" y="133"/>
                  </a:cubicBezTo>
                  <a:cubicBezTo>
                    <a:pt x="109" y="133"/>
                    <a:pt x="141" y="104"/>
                    <a:pt x="141" y="68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1704" y="857"/>
              <a:ext cx="2357" cy="413"/>
            </a:xfrm>
            <a:custGeom>
              <a:avLst/>
              <a:gdLst>
                <a:gd name="T0" fmla="*/ 2357 w 2357"/>
                <a:gd name="T1" fmla="*/ 413 h 413"/>
                <a:gd name="T2" fmla="*/ 2072 w 2357"/>
                <a:gd name="T3" fmla="*/ 0 h 413"/>
                <a:gd name="T4" fmla="*/ 285 w 2357"/>
                <a:gd name="T5" fmla="*/ 0 h 413"/>
                <a:gd name="T6" fmla="*/ 0 w 2357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7" h="413">
                  <a:moveTo>
                    <a:pt x="2357" y="413"/>
                  </a:moveTo>
                  <a:lnTo>
                    <a:pt x="2072" y="0"/>
                  </a:lnTo>
                  <a:lnTo>
                    <a:pt x="285" y="0"/>
                  </a:lnTo>
                  <a:lnTo>
                    <a:pt x="0" y="413"/>
                  </a:ln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1989" y="581"/>
              <a:ext cx="1787" cy="276"/>
            </a:xfrm>
            <a:custGeom>
              <a:avLst/>
              <a:gdLst>
                <a:gd name="T0" fmla="*/ 752 w 752"/>
                <a:gd name="T1" fmla="*/ 116 h 116"/>
                <a:gd name="T2" fmla="*/ 752 w 752"/>
                <a:gd name="T3" fmla="*/ 21 h 116"/>
                <a:gd name="T4" fmla="*/ 731 w 752"/>
                <a:gd name="T5" fmla="*/ 0 h 116"/>
                <a:gd name="T6" fmla="*/ 22 w 752"/>
                <a:gd name="T7" fmla="*/ 0 h 116"/>
                <a:gd name="T8" fmla="*/ 0 w 752"/>
                <a:gd name="T9" fmla="*/ 21 h 116"/>
                <a:gd name="T10" fmla="*/ 0 w 752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2" h="116">
                  <a:moveTo>
                    <a:pt x="752" y="116"/>
                  </a:moveTo>
                  <a:cubicBezTo>
                    <a:pt x="752" y="21"/>
                    <a:pt x="752" y="21"/>
                    <a:pt x="752" y="21"/>
                  </a:cubicBezTo>
                  <a:cubicBezTo>
                    <a:pt x="752" y="9"/>
                    <a:pt x="743" y="0"/>
                    <a:pt x="73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16"/>
                    <a:pt x="0" y="116"/>
                    <a:pt x="0" y="116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582214" y="3551777"/>
            <a:ext cx="451815" cy="451815"/>
            <a:chOff x="1001713" y="-998538"/>
            <a:chExt cx="7148512" cy="7148513"/>
          </a:xfrm>
        </p:grpSpPr>
        <p:sp>
          <p:nvSpPr>
            <p:cNvPr id="83" name="Freeform 42"/>
            <p:cNvSpPr>
              <a:spLocks/>
            </p:cNvSpPr>
            <p:nvPr/>
          </p:nvSpPr>
          <p:spPr bwMode="auto">
            <a:xfrm>
              <a:off x="1001713" y="1157288"/>
              <a:ext cx="293688" cy="2817813"/>
            </a:xfrm>
            <a:custGeom>
              <a:avLst/>
              <a:gdLst>
                <a:gd name="T0" fmla="*/ 76 w 78"/>
                <a:gd name="T1" fmla="*/ 748 h 748"/>
                <a:gd name="T2" fmla="*/ 0 w 78"/>
                <a:gd name="T3" fmla="*/ 376 h 748"/>
                <a:gd name="T4" fmla="*/ 0 w 78"/>
                <a:gd name="T5" fmla="*/ 376 h 748"/>
                <a:gd name="T6" fmla="*/ 78 w 78"/>
                <a:gd name="T7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48">
                  <a:moveTo>
                    <a:pt x="76" y="748"/>
                  </a:moveTo>
                  <a:cubicBezTo>
                    <a:pt x="27" y="634"/>
                    <a:pt x="0" y="508"/>
                    <a:pt x="0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243"/>
                    <a:pt x="28" y="115"/>
                    <a:pt x="78" y="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4" name="Freeform 43"/>
            <p:cNvSpPr>
              <a:spLocks/>
            </p:cNvSpPr>
            <p:nvPr/>
          </p:nvSpPr>
          <p:spPr bwMode="auto">
            <a:xfrm>
              <a:off x="2546350" y="5422900"/>
              <a:ext cx="4191000" cy="727075"/>
            </a:xfrm>
            <a:custGeom>
              <a:avLst/>
              <a:gdLst>
                <a:gd name="T0" fmla="*/ 1112 w 1112"/>
                <a:gd name="T1" fmla="*/ 0 h 193"/>
                <a:gd name="T2" fmla="*/ 539 w 1112"/>
                <a:gd name="T3" fmla="*/ 193 h 193"/>
                <a:gd name="T4" fmla="*/ 0 w 1112"/>
                <a:gd name="T5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2" h="193">
                  <a:moveTo>
                    <a:pt x="1112" y="0"/>
                  </a:moveTo>
                  <a:cubicBezTo>
                    <a:pt x="952" y="121"/>
                    <a:pt x="754" y="193"/>
                    <a:pt x="539" y="193"/>
                  </a:cubicBezTo>
                  <a:cubicBezTo>
                    <a:pt x="339" y="193"/>
                    <a:pt x="153" y="131"/>
                    <a:pt x="0" y="25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5" name="Freeform 44"/>
            <p:cNvSpPr>
              <a:spLocks/>
            </p:cNvSpPr>
            <p:nvPr/>
          </p:nvSpPr>
          <p:spPr bwMode="auto">
            <a:xfrm>
              <a:off x="7867650" y="1254125"/>
              <a:ext cx="282575" cy="2720975"/>
            </a:xfrm>
            <a:custGeom>
              <a:avLst/>
              <a:gdLst>
                <a:gd name="T0" fmla="*/ 8 w 75"/>
                <a:gd name="T1" fmla="*/ 0 h 722"/>
                <a:gd name="T2" fmla="*/ 75 w 75"/>
                <a:gd name="T3" fmla="*/ 350 h 722"/>
                <a:gd name="T4" fmla="*/ 0 w 75"/>
                <a:gd name="T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722">
                  <a:moveTo>
                    <a:pt x="8" y="0"/>
                  </a:moveTo>
                  <a:cubicBezTo>
                    <a:pt x="51" y="108"/>
                    <a:pt x="75" y="227"/>
                    <a:pt x="75" y="350"/>
                  </a:cubicBezTo>
                  <a:cubicBezTo>
                    <a:pt x="75" y="482"/>
                    <a:pt x="48" y="608"/>
                    <a:pt x="0" y="722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6" name="Freeform 45"/>
            <p:cNvSpPr>
              <a:spLocks/>
            </p:cNvSpPr>
            <p:nvPr/>
          </p:nvSpPr>
          <p:spPr bwMode="auto">
            <a:xfrm>
              <a:off x="2422525" y="-998538"/>
              <a:ext cx="4298950" cy="723900"/>
            </a:xfrm>
            <a:custGeom>
              <a:avLst/>
              <a:gdLst>
                <a:gd name="T0" fmla="*/ 0 w 1141"/>
                <a:gd name="T1" fmla="*/ 192 h 192"/>
                <a:gd name="T2" fmla="*/ 572 w 1141"/>
                <a:gd name="T3" fmla="*/ 0 h 192"/>
                <a:gd name="T4" fmla="*/ 1141 w 1141"/>
                <a:gd name="T5" fmla="*/ 19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1" h="192">
                  <a:moveTo>
                    <a:pt x="0" y="192"/>
                  </a:moveTo>
                  <a:cubicBezTo>
                    <a:pt x="159" y="71"/>
                    <a:pt x="357" y="0"/>
                    <a:pt x="572" y="0"/>
                  </a:cubicBezTo>
                  <a:cubicBezTo>
                    <a:pt x="785" y="0"/>
                    <a:pt x="982" y="71"/>
                    <a:pt x="1141" y="190"/>
                  </a:cubicBezTo>
                </a:path>
              </a:pathLst>
            </a:custGeom>
            <a:noFill/>
            <a:ln w="9525" cap="rnd">
              <a:solidFill>
                <a:srgbClr val="01203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7" name="Oval 46"/>
            <p:cNvSpPr>
              <a:spLocks noChangeArrowheads="1"/>
            </p:cNvSpPr>
            <p:nvPr/>
          </p:nvSpPr>
          <p:spPr bwMode="auto">
            <a:xfrm>
              <a:off x="2063750" y="79375"/>
              <a:ext cx="5030788" cy="5033963"/>
            </a:xfrm>
            <a:prstGeom prst="ellipse">
              <a:avLst/>
            </a:prstGeom>
            <a:noFill/>
            <a:ln w="9525" cap="flat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8" name="Oval 47"/>
            <p:cNvSpPr>
              <a:spLocks noChangeArrowheads="1"/>
            </p:cNvSpPr>
            <p:nvPr/>
          </p:nvSpPr>
          <p:spPr bwMode="auto">
            <a:xfrm>
              <a:off x="3157538" y="79375"/>
              <a:ext cx="2757488" cy="5033963"/>
            </a:xfrm>
            <a:prstGeom prst="ellipse">
              <a:avLst/>
            </a:prstGeom>
            <a:noFill/>
            <a:ln w="9525" cap="flat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89" name="Freeform 48"/>
            <p:cNvSpPr>
              <a:spLocks/>
            </p:cNvSpPr>
            <p:nvPr/>
          </p:nvSpPr>
          <p:spPr bwMode="auto">
            <a:xfrm>
              <a:off x="2641600" y="79375"/>
              <a:ext cx="3876675" cy="1511300"/>
            </a:xfrm>
            <a:custGeom>
              <a:avLst/>
              <a:gdLst>
                <a:gd name="T0" fmla="*/ 514 w 1029"/>
                <a:gd name="T1" fmla="*/ 401 h 401"/>
                <a:gd name="T2" fmla="*/ 1029 w 1029"/>
                <a:gd name="T3" fmla="*/ 243 h 401"/>
                <a:gd name="T4" fmla="*/ 514 w 1029"/>
                <a:gd name="T5" fmla="*/ 0 h 401"/>
                <a:gd name="T6" fmla="*/ 0 w 1029"/>
                <a:gd name="T7" fmla="*/ 243 h 401"/>
                <a:gd name="T8" fmla="*/ 514 w 1029"/>
                <a:gd name="T9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401">
                  <a:moveTo>
                    <a:pt x="514" y="401"/>
                  </a:moveTo>
                  <a:cubicBezTo>
                    <a:pt x="721" y="401"/>
                    <a:pt x="907" y="340"/>
                    <a:pt x="1029" y="243"/>
                  </a:cubicBezTo>
                  <a:cubicBezTo>
                    <a:pt x="907" y="95"/>
                    <a:pt x="721" y="0"/>
                    <a:pt x="514" y="0"/>
                  </a:cubicBezTo>
                  <a:cubicBezTo>
                    <a:pt x="307" y="0"/>
                    <a:pt x="122" y="95"/>
                    <a:pt x="0" y="243"/>
                  </a:cubicBezTo>
                  <a:cubicBezTo>
                    <a:pt x="122" y="340"/>
                    <a:pt x="307" y="401"/>
                    <a:pt x="514" y="401"/>
                  </a:cubicBezTo>
                  <a:close/>
                </a:path>
              </a:pathLst>
            </a:custGeom>
            <a:noFill/>
            <a:ln w="9525" cap="rnd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0" name="Freeform 49"/>
            <p:cNvSpPr>
              <a:spLocks/>
            </p:cNvSpPr>
            <p:nvPr/>
          </p:nvSpPr>
          <p:spPr bwMode="auto">
            <a:xfrm>
              <a:off x="2641600" y="3602038"/>
              <a:ext cx="3876675" cy="1511300"/>
            </a:xfrm>
            <a:custGeom>
              <a:avLst/>
              <a:gdLst>
                <a:gd name="T0" fmla="*/ 514 w 1029"/>
                <a:gd name="T1" fmla="*/ 0 h 401"/>
                <a:gd name="T2" fmla="*/ 1029 w 1029"/>
                <a:gd name="T3" fmla="*/ 158 h 401"/>
                <a:gd name="T4" fmla="*/ 514 w 1029"/>
                <a:gd name="T5" fmla="*/ 401 h 401"/>
                <a:gd name="T6" fmla="*/ 0 w 1029"/>
                <a:gd name="T7" fmla="*/ 158 h 401"/>
                <a:gd name="T8" fmla="*/ 514 w 1029"/>
                <a:gd name="T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401">
                  <a:moveTo>
                    <a:pt x="514" y="0"/>
                  </a:moveTo>
                  <a:cubicBezTo>
                    <a:pt x="721" y="0"/>
                    <a:pt x="907" y="61"/>
                    <a:pt x="1029" y="158"/>
                  </a:cubicBezTo>
                  <a:cubicBezTo>
                    <a:pt x="907" y="306"/>
                    <a:pt x="721" y="401"/>
                    <a:pt x="514" y="401"/>
                  </a:cubicBezTo>
                  <a:cubicBezTo>
                    <a:pt x="307" y="401"/>
                    <a:pt x="122" y="306"/>
                    <a:pt x="0" y="158"/>
                  </a:cubicBezTo>
                  <a:cubicBezTo>
                    <a:pt x="122" y="61"/>
                    <a:pt x="307" y="0"/>
                    <a:pt x="514" y="0"/>
                  </a:cubicBezTo>
                  <a:close/>
                </a:path>
              </a:pathLst>
            </a:custGeom>
            <a:noFill/>
            <a:ln w="9525" cap="rnd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1" name="Line 50"/>
            <p:cNvSpPr>
              <a:spLocks noChangeShapeType="1"/>
            </p:cNvSpPr>
            <p:nvPr/>
          </p:nvSpPr>
          <p:spPr bwMode="auto">
            <a:xfrm>
              <a:off x="2063750" y="2597150"/>
              <a:ext cx="5030788" cy="0"/>
            </a:xfrm>
            <a:prstGeom prst="line">
              <a:avLst/>
            </a:prstGeom>
            <a:noFill/>
            <a:ln w="9525" cap="flat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2" name="Line 51"/>
            <p:cNvSpPr>
              <a:spLocks noChangeShapeType="1"/>
            </p:cNvSpPr>
            <p:nvPr/>
          </p:nvSpPr>
          <p:spPr bwMode="auto">
            <a:xfrm>
              <a:off x="4578350" y="161925"/>
              <a:ext cx="0" cy="5030788"/>
            </a:xfrm>
            <a:prstGeom prst="line">
              <a:avLst/>
            </a:prstGeom>
            <a:noFill/>
            <a:ln w="9525" cap="flat">
              <a:solidFill>
                <a:srgbClr val="4692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3" name="Oval 52"/>
            <p:cNvSpPr>
              <a:spLocks noChangeArrowheads="1"/>
            </p:cNvSpPr>
            <p:nvPr/>
          </p:nvSpPr>
          <p:spPr bwMode="auto">
            <a:xfrm>
              <a:off x="6973888" y="-74613"/>
              <a:ext cx="890588" cy="889000"/>
            </a:xfrm>
            <a:prstGeom prst="ellipse">
              <a:avLst/>
            </a:prstGeom>
            <a:solidFill>
              <a:srgbClr val="4692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4" name="Oval 53"/>
            <p:cNvSpPr>
              <a:spLocks noChangeArrowheads="1"/>
            </p:cNvSpPr>
            <p:nvPr/>
          </p:nvSpPr>
          <p:spPr bwMode="auto">
            <a:xfrm>
              <a:off x="1292225" y="-74613"/>
              <a:ext cx="889000" cy="889000"/>
            </a:xfrm>
            <a:prstGeom prst="ellipse">
              <a:avLst/>
            </a:prstGeom>
            <a:solidFill>
              <a:srgbClr val="4692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5" name="Oval 54"/>
            <p:cNvSpPr>
              <a:spLocks noChangeArrowheads="1"/>
            </p:cNvSpPr>
            <p:nvPr/>
          </p:nvSpPr>
          <p:spPr bwMode="auto">
            <a:xfrm>
              <a:off x="1292225" y="4462463"/>
              <a:ext cx="889000" cy="889000"/>
            </a:xfrm>
            <a:prstGeom prst="ellipse">
              <a:avLst/>
            </a:prstGeom>
            <a:solidFill>
              <a:srgbClr val="4692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96" name="Oval 55"/>
            <p:cNvSpPr>
              <a:spLocks noChangeArrowheads="1"/>
            </p:cNvSpPr>
            <p:nvPr/>
          </p:nvSpPr>
          <p:spPr bwMode="auto">
            <a:xfrm>
              <a:off x="6973888" y="4462463"/>
              <a:ext cx="890588" cy="889000"/>
            </a:xfrm>
            <a:prstGeom prst="ellipse">
              <a:avLst/>
            </a:prstGeom>
            <a:solidFill>
              <a:srgbClr val="4692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576631" y="4376902"/>
            <a:ext cx="494731" cy="341225"/>
            <a:chOff x="4932473" y="3338350"/>
            <a:chExt cx="371048" cy="255919"/>
          </a:xfrm>
        </p:grpSpPr>
        <p:sp>
          <p:nvSpPr>
            <p:cNvPr id="106" name="Freeform 62"/>
            <p:cNvSpPr>
              <a:spLocks noEditPoints="1"/>
            </p:cNvSpPr>
            <p:nvPr/>
          </p:nvSpPr>
          <p:spPr bwMode="auto">
            <a:xfrm>
              <a:off x="5149455" y="3338350"/>
              <a:ext cx="74960" cy="115374"/>
            </a:xfrm>
            <a:custGeom>
              <a:avLst/>
              <a:gdLst>
                <a:gd name="T0" fmla="*/ 171 w 342"/>
                <a:gd name="T1" fmla="*/ 0 h 529"/>
                <a:gd name="T2" fmla="*/ 0 w 342"/>
                <a:gd name="T3" fmla="*/ 171 h 529"/>
                <a:gd name="T4" fmla="*/ 171 w 342"/>
                <a:gd name="T5" fmla="*/ 529 h 529"/>
                <a:gd name="T6" fmla="*/ 342 w 342"/>
                <a:gd name="T7" fmla="*/ 171 h 529"/>
                <a:gd name="T8" fmla="*/ 171 w 342"/>
                <a:gd name="T9" fmla="*/ 0 h 529"/>
                <a:gd name="T10" fmla="*/ 171 w 342"/>
                <a:gd name="T11" fmla="*/ 240 h 529"/>
                <a:gd name="T12" fmla="*/ 102 w 342"/>
                <a:gd name="T13" fmla="*/ 171 h 529"/>
                <a:gd name="T14" fmla="*/ 171 w 342"/>
                <a:gd name="T15" fmla="*/ 101 h 529"/>
                <a:gd name="T16" fmla="*/ 240 w 342"/>
                <a:gd name="T17" fmla="*/ 171 h 529"/>
                <a:gd name="T18" fmla="*/ 171 w 342"/>
                <a:gd name="T19" fmla="*/ 24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529">
                  <a:moveTo>
                    <a:pt x="171" y="0"/>
                  </a:moveTo>
                  <a:cubicBezTo>
                    <a:pt x="77" y="0"/>
                    <a:pt x="0" y="77"/>
                    <a:pt x="0" y="171"/>
                  </a:cubicBezTo>
                  <a:cubicBezTo>
                    <a:pt x="0" y="265"/>
                    <a:pt x="171" y="529"/>
                    <a:pt x="171" y="529"/>
                  </a:cubicBezTo>
                  <a:cubicBezTo>
                    <a:pt x="171" y="529"/>
                    <a:pt x="342" y="265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171" y="240"/>
                  </a:moveTo>
                  <a:cubicBezTo>
                    <a:pt x="133" y="240"/>
                    <a:pt x="102" y="209"/>
                    <a:pt x="102" y="171"/>
                  </a:cubicBezTo>
                  <a:cubicBezTo>
                    <a:pt x="102" y="133"/>
                    <a:pt x="133" y="101"/>
                    <a:pt x="171" y="101"/>
                  </a:cubicBezTo>
                  <a:cubicBezTo>
                    <a:pt x="209" y="101"/>
                    <a:pt x="240" y="133"/>
                    <a:pt x="240" y="171"/>
                  </a:cubicBezTo>
                  <a:cubicBezTo>
                    <a:pt x="240" y="209"/>
                    <a:pt x="209" y="240"/>
                    <a:pt x="171" y="240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4932473" y="3424873"/>
              <a:ext cx="371048" cy="169396"/>
              <a:chOff x="4774384" y="3576958"/>
              <a:chExt cx="453701" cy="122016"/>
            </a:xfrm>
          </p:grpSpPr>
          <p:sp>
            <p:nvSpPr>
              <p:cNvPr id="103" name="Freeform 59"/>
              <p:cNvSpPr>
                <a:spLocks/>
              </p:cNvSpPr>
              <p:nvPr/>
            </p:nvSpPr>
            <p:spPr bwMode="auto">
              <a:xfrm>
                <a:off x="4878168" y="3576958"/>
                <a:ext cx="75734" cy="13324"/>
              </a:xfrm>
              <a:custGeom>
                <a:avLst/>
                <a:gdLst>
                  <a:gd name="T0" fmla="*/ 0 w 108"/>
                  <a:gd name="T1" fmla="*/ 19 h 19"/>
                  <a:gd name="T2" fmla="*/ 55 w 108"/>
                  <a:gd name="T3" fmla="*/ 0 h 19"/>
                  <a:gd name="T4" fmla="*/ 108 w 108"/>
                  <a:gd name="T5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19">
                    <a:moveTo>
                      <a:pt x="0" y="19"/>
                    </a:moveTo>
                    <a:lnTo>
                      <a:pt x="55" y="0"/>
                    </a:lnTo>
                    <a:lnTo>
                      <a:pt x="108" y="8"/>
                    </a:lnTo>
                  </a:path>
                </a:pathLst>
              </a:cu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04" name="Freeform 60"/>
              <p:cNvSpPr>
                <a:spLocks/>
              </p:cNvSpPr>
              <p:nvPr/>
            </p:nvSpPr>
            <p:spPr bwMode="auto">
              <a:xfrm>
                <a:off x="4774384" y="3588178"/>
                <a:ext cx="453701" cy="110796"/>
              </a:xfrm>
              <a:custGeom>
                <a:avLst/>
                <a:gdLst>
                  <a:gd name="T0" fmla="*/ 94 w 647"/>
                  <a:gd name="T1" fmla="*/ 38 h 158"/>
                  <a:gd name="T2" fmla="*/ 0 w 647"/>
                  <a:gd name="T3" fmla="*/ 158 h 158"/>
                  <a:gd name="T4" fmla="*/ 148 w 647"/>
                  <a:gd name="T5" fmla="*/ 128 h 158"/>
                  <a:gd name="T6" fmla="*/ 318 w 647"/>
                  <a:gd name="T7" fmla="*/ 158 h 158"/>
                  <a:gd name="T8" fmla="*/ 479 w 647"/>
                  <a:gd name="T9" fmla="*/ 130 h 158"/>
                  <a:gd name="T10" fmla="*/ 647 w 647"/>
                  <a:gd name="T11" fmla="*/ 158 h 158"/>
                  <a:gd name="T12" fmla="*/ 581 w 647"/>
                  <a:gd name="T13" fmla="*/ 73 h 158"/>
                  <a:gd name="T14" fmla="*/ 535 w 647"/>
                  <a:gd name="T15" fmla="*/ 11 h 158"/>
                  <a:gd name="T16" fmla="*/ 493 w 647"/>
                  <a:gd name="T1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7" h="158">
                    <a:moveTo>
                      <a:pt x="94" y="38"/>
                    </a:moveTo>
                    <a:lnTo>
                      <a:pt x="0" y="158"/>
                    </a:lnTo>
                    <a:lnTo>
                      <a:pt x="148" y="128"/>
                    </a:lnTo>
                    <a:lnTo>
                      <a:pt x="318" y="158"/>
                    </a:lnTo>
                    <a:lnTo>
                      <a:pt x="479" y="130"/>
                    </a:lnTo>
                    <a:lnTo>
                      <a:pt x="647" y="158"/>
                    </a:lnTo>
                    <a:lnTo>
                      <a:pt x="581" y="73"/>
                    </a:lnTo>
                    <a:lnTo>
                      <a:pt x="535" y="11"/>
                    </a:lnTo>
                    <a:lnTo>
                      <a:pt x="493" y="0"/>
                    </a:lnTo>
                  </a:path>
                </a:pathLst>
              </a:cu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08" name="Line 64"/>
              <p:cNvSpPr>
                <a:spLocks noChangeShapeType="1"/>
              </p:cNvSpPr>
              <p:nvPr/>
            </p:nvSpPr>
            <p:spPr bwMode="auto">
              <a:xfrm flipV="1">
                <a:off x="5001586" y="3588178"/>
                <a:ext cx="53294" cy="7714"/>
              </a:xfrm>
              <a:prstGeom prst="line">
                <a:avLst/>
              </a:pr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09" name="Line 65"/>
              <p:cNvSpPr>
                <a:spLocks noChangeShapeType="1"/>
              </p:cNvSpPr>
              <p:nvPr/>
            </p:nvSpPr>
            <p:spPr bwMode="auto">
              <a:xfrm flipH="1">
                <a:off x="4887284" y="3604306"/>
                <a:ext cx="23842" cy="55398"/>
              </a:xfrm>
              <a:prstGeom prst="line">
                <a:avLst/>
              </a:pr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10" name="Line 66"/>
              <p:cNvSpPr>
                <a:spLocks noChangeShapeType="1"/>
              </p:cNvSpPr>
              <p:nvPr/>
            </p:nvSpPr>
            <p:spPr bwMode="auto">
              <a:xfrm>
                <a:off x="5089942" y="3623941"/>
                <a:ext cx="10519" cy="35763"/>
              </a:xfrm>
              <a:prstGeom prst="line">
                <a:avLst/>
              </a:pr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111" name="Line 67"/>
              <p:cNvSpPr>
                <a:spLocks noChangeShapeType="1"/>
              </p:cNvSpPr>
              <p:nvPr/>
            </p:nvSpPr>
            <p:spPr bwMode="auto">
              <a:xfrm>
                <a:off x="5000885" y="3624642"/>
                <a:ext cx="0" cy="48386"/>
              </a:xfrm>
              <a:prstGeom prst="line">
                <a:avLst/>
              </a:prstGeom>
              <a:noFill/>
              <a:ln w="9525" cap="rnd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sp>
          <p:nvSpPr>
            <p:cNvPr id="105" name="Freeform 61"/>
            <p:cNvSpPr>
              <a:spLocks noEditPoints="1"/>
            </p:cNvSpPr>
            <p:nvPr/>
          </p:nvSpPr>
          <p:spPr bwMode="auto">
            <a:xfrm>
              <a:off x="4974859" y="3380203"/>
              <a:ext cx="62719" cy="96264"/>
            </a:xfrm>
            <a:custGeom>
              <a:avLst/>
              <a:gdLst>
                <a:gd name="T0" fmla="*/ 128 w 256"/>
                <a:gd name="T1" fmla="*/ 0 h 396"/>
                <a:gd name="T2" fmla="*/ 0 w 256"/>
                <a:gd name="T3" fmla="*/ 128 h 396"/>
                <a:gd name="T4" fmla="*/ 128 w 256"/>
                <a:gd name="T5" fmla="*/ 396 h 396"/>
                <a:gd name="T6" fmla="*/ 256 w 256"/>
                <a:gd name="T7" fmla="*/ 128 h 396"/>
                <a:gd name="T8" fmla="*/ 128 w 256"/>
                <a:gd name="T9" fmla="*/ 0 h 396"/>
                <a:gd name="T10" fmla="*/ 128 w 256"/>
                <a:gd name="T11" fmla="*/ 180 h 396"/>
                <a:gd name="T12" fmla="*/ 76 w 256"/>
                <a:gd name="T13" fmla="*/ 128 h 396"/>
                <a:gd name="T14" fmla="*/ 128 w 256"/>
                <a:gd name="T15" fmla="*/ 76 h 396"/>
                <a:gd name="T16" fmla="*/ 180 w 256"/>
                <a:gd name="T17" fmla="*/ 128 h 396"/>
                <a:gd name="T18" fmla="*/ 128 w 256"/>
                <a:gd name="T19" fmla="*/ 1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39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128" y="396"/>
                    <a:pt x="128" y="396"/>
                  </a:cubicBezTo>
                  <a:cubicBezTo>
                    <a:pt x="128" y="39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180"/>
                  </a:moveTo>
                  <a:cubicBezTo>
                    <a:pt x="99" y="180"/>
                    <a:pt x="76" y="157"/>
                    <a:pt x="76" y="128"/>
                  </a:cubicBezTo>
                  <a:cubicBezTo>
                    <a:pt x="76" y="99"/>
                    <a:pt x="99" y="76"/>
                    <a:pt x="128" y="76"/>
                  </a:cubicBezTo>
                  <a:cubicBezTo>
                    <a:pt x="157" y="76"/>
                    <a:pt x="180" y="99"/>
                    <a:pt x="180" y="128"/>
                  </a:cubicBezTo>
                  <a:cubicBezTo>
                    <a:pt x="180" y="157"/>
                    <a:pt x="157" y="180"/>
                    <a:pt x="128" y="180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07" name="Freeform 63"/>
            <p:cNvSpPr>
              <a:spLocks noEditPoints="1"/>
            </p:cNvSpPr>
            <p:nvPr/>
          </p:nvSpPr>
          <p:spPr bwMode="auto">
            <a:xfrm>
              <a:off x="5081874" y="3412680"/>
              <a:ext cx="45720" cy="70212"/>
            </a:xfrm>
            <a:custGeom>
              <a:avLst/>
              <a:gdLst>
                <a:gd name="T0" fmla="*/ 83 w 167"/>
                <a:gd name="T1" fmla="*/ 0 h 258"/>
                <a:gd name="T2" fmla="*/ 0 w 167"/>
                <a:gd name="T3" fmla="*/ 83 h 258"/>
                <a:gd name="T4" fmla="*/ 83 w 167"/>
                <a:gd name="T5" fmla="*/ 258 h 258"/>
                <a:gd name="T6" fmla="*/ 167 w 167"/>
                <a:gd name="T7" fmla="*/ 83 h 258"/>
                <a:gd name="T8" fmla="*/ 83 w 167"/>
                <a:gd name="T9" fmla="*/ 0 h 258"/>
                <a:gd name="T10" fmla="*/ 83 w 167"/>
                <a:gd name="T11" fmla="*/ 117 h 258"/>
                <a:gd name="T12" fmla="*/ 50 w 167"/>
                <a:gd name="T13" fmla="*/ 83 h 258"/>
                <a:gd name="T14" fmla="*/ 83 w 167"/>
                <a:gd name="T15" fmla="*/ 50 h 258"/>
                <a:gd name="T16" fmla="*/ 117 w 167"/>
                <a:gd name="T17" fmla="*/ 83 h 258"/>
                <a:gd name="T18" fmla="*/ 83 w 167"/>
                <a:gd name="T19" fmla="*/ 1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58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83" y="258"/>
                    <a:pt x="83" y="258"/>
                  </a:cubicBezTo>
                  <a:cubicBezTo>
                    <a:pt x="83" y="258"/>
                    <a:pt x="167" y="129"/>
                    <a:pt x="167" y="83"/>
                  </a:cubicBezTo>
                  <a:cubicBezTo>
                    <a:pt x="167" y="37"/>
                    <a:pt x="129" y="0"/>
                    <a:pt x="83" y="0"/>
                  </a:cubicBezTo>
                  <a:close/>
                  <a:moveTo>
                    <a:pt x="83" y="117"/>
                  </a:moveTo>
                  <a:cubicBezTo>
                    <a:pt x="65" y="117"/>
                    <a:pt x="50" y="102"/>
                    <a:pt x="50" y="83"/>
                  </a:cubicBezTo>
                  <a:cubicBezTo>
                    <a:pt x="50" y="65"/>
                    <a:pt x="65" y="50"/>
                    <a:pt x="83" y="50"/>
                  </a:cubicBezTo>
                  <a:cubicBezTo>
                    <a:pt x="102" y="50"/>
                    <a:pt x="117" y="65"/>
                    <a:pt x="117" y="83"/>
                  </a:cubicBezTo>
                  <a:cubicBezTo>
                    <a:pt x="117" y="102"/>
                    <a:pt x="102" y="117"/>
                    <a:pt x="83" y="117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50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384853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사업영역</a:t>
            </a:r>
            <a:endParaRPr lang="en-US" altLang="zh-CN" sz="3200" dirty="0">
              <a:gradFill>
                <a:gsLst>
                  <a:gs pos="57000">
                    <a:srgbClr val="01203D"/>
                  </a:gs>
                  <a:gs pos="100000">
                    <a:srgbClr val="6283EB"/>
                  </a:gs>
                </a:gsLst>
                <a:lin ang="16200000" scaled="0"/>
              </a:gra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+mn-ea"/>
              <a:sym typeface="+mn-lt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1" y="4917773"/>
            <a:ext cx="12191999" cy="58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3"/>
              </a:spcBef>
              <a:defRPr/>
            </a:pPr>
            <a:r>
              <a:rPr lang="en-US" altLang="zh-CN" sz="2133" dirty="0">
                <a:solidFill>
                  <a:srgbClr val="01203D"/>
                </a:solidFill>
                <a:effectLst>
                  <a:reflection blurRad="190500" stA="17000" endPos="45500" dist="12700" dir="5400000" sy="-100000" algn="bl" rotWithShape="0"/>
                </a:effectLst>
                <a:latin typeface="Gilroy Medium" panose="00000600000000000000" pitchFamily="50" charset="0"/>
                <a:cs typeface="+mn-ea"/>
                <a:sym typeface="+mn-lt"/>
              </a:rPr>
              <a:t>8 Innovative Businesses</a:t>
            </a:r>
            <a:endParaRPr lang="zh-CN" altLang="en-US" sz="2133" dirty="0">
              <a:solidFill>
                <a:srgbClr val="01203D"/>
              </a:solidFill>
              <a:effectLst>
                <a:reflection blurRad="190500" stA="17000" endPos="45500" dist="12700" dir="5400000" sy="-100000" algn="bl" rotWithShape="0"/>
              </a:effectLst>
              <a:latin typeface="Gilroy Medium" panose="00000600000000000000" pitchFamily="50" charset="0"/>
              <a:cs typeface="+mn-ea"/>
              <a:sym typeface="+mn-lt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141817" y="1990644"/>
            <a:ext cx="165141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2133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공공 서비스</a:t>
            </a:r>
            <a:endParaRPr lang="en-US" altLang="ko-KR" sz="18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>
              <a:defRPr/>
            </a:pPr>
            <a:r>
              <a:rPr lang="ko-KR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비즈니스</a:t>
            </a:r>
            <a:endParaRPr lang="en-US" altLang="zh-CN" sz="18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755837" y="3072970"/>
            <a:ext cx="20353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스마트 시티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도시 거버넌스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지능형 교통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대중 교통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en-US" altLang="zh-CN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…</a:t>
            </a:r>
          </a:p>
        </p:txBody>
      </p:sp>
      <p:sp>
        <p:nvSpPr>
          <p:cNvPr id="102" name="矩形 101"/>
          <p:cNvSpPr/>
          <p:nvPr/>
        </p:nvSpPr>
        <p:spPr>
          <a:xfrm>
            <a:off x="5570406" y="1990644"/>
            <a:ext cx="1829347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 defTabSz="1219170" latinLnBrk="0">
              <a:defRPr/>
            </a:pPr>
            <a:r>
              <a:rPr lang="ko-KR" altLang="en-US" sz="2133" b="1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+mn-ea"/>
                <a:sym typeface="+mn-lt"/>
              </a:rPr>
              <a:t>엔터프라이즈</a:t>
            </a:r>
            <a:endParaRPr lang="en-US" altLang="zh-CN" sz="2133" b="1" dirty="0">
              <a:gradFill flip="none" rotWithShape="1">
                <a:gsLst>
                  <a:gs pos="0">
                    <a:srgbClr val="2F68CF"/>
                  </a:gs>
                  <a:gs pos="50000">
                    <a:srgbClr val="5893F1"/>
                  </a:gs>
                  <a:gs pos="100000">
                    <a:srgbClr val="0AB898"/>
                  </a:gs>
                </a:gsLst>
                <a:lin ang="2700000" scaled="1"/>
                <a:tileRect/>
              </a:gradFill>
              <a:effectLst>
                <a:reflection blurRad="190500" stA="37000" endPos="45500" dist="12700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+mn-ea"/>
              <a:sym typeface="+mn-lt"/>
            </a:endParaRPr>
          </a:p>
          <a:p>
            <a:pPr algn="r">
              <a:defRPr/>
            </a:pPr>
            <a:r>
              <a:rPr lang="ko-KR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비즈니스</a:t>
            </a:r>
            <a:endParaRPr lang="en-US" altLang="zh-CN" sz="18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402003" y="3072970"/>
            <a:ext cx="2999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9170" latinLnBrk="0">
              <a:defRPr/>
            </a:pPr>
            <a:r>
              <a:rPr lang="ko-KR" altLang="en-US" sz="1200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리테일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물류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에너지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교육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헬스케어</a:t>
            </a:r>
            <a:r>
              <a:rPr lang="en-US" altLang="ko-KR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/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의료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제조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algn="r" defTabSz="1219170" latinLnBrk="0">
              <a:defRPr/>
            </a:pPr>
            <a:r>
              <a:rPr lang="en-US" altLang="zh-CN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…</a:t>
            </a:r>
          </a:p>
        </p:txBody>
      </p:sp>
      <p:sp>
        <p:nvSpPr>
          <p:cNvPr id="107" name="矩形 106"/>
          <p:cNvSpPr/>
          <p:nvPr/>
        </p:nvSpPr>
        <p:spPr>
          <a:xfrm>
            <a:off x="9862847" y="1990644"/>
            <a:ext cx="1140056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133" dirty="0">
                <a:gradFill flip="none" rotWithShape="1">
                  <a:gsLst>
                    <a:gs pos="0">
                      <a:srgbClr val="2F68CF"/>
                    </a:gs>
                    <a:gs pos="50000">
                      <a:srgbClr val="5893F1"/>
                    </a:gs>
                    <a:gs pos="100000">
                      <a:srgbClr val="0AB898"/>
                    </a:gs>
                  </a:gsLst>
                  <a:lin ang="2700000" scaled="1"/>
                  <a:tileRect/>
                </a:gradFill>
                <a:effectLst>
                  <a:reflection blurRad="190500" stA="37000" endPos="45500" dist="12700" dir="5400000" sy="-100000" algn="bl" rotWithShape="0"/>
                </a:effectLst>
                <a:latin typeface="Gilroy-Bold" panose="00000800000000000000" pitchFamily="50" charset="0"/>
                <a:cs typeface="+mn-ea"/>
                <a:sym typeface="+mn-lt"/>
              </a:rPr>
              <a:t>SMB</a:t>
            </a:r>
          </a:p>
          <a:p>
            <a:pPr algn="r">
              <a:defRPr/>
            </a:pPr>
            <a:r>
              <a:rPr lang="ko-KR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비즈니스</a:t>
            </a:r>
            <a:endParaRPr lang="en-US" altLang="zh-CN" sz="1867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49010" y="3072970"/>
            <a:ext cx="2079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200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영상보안</a:t>
            </a:r>
            <a:r>
              <a:rPr lang="en-US" altLang="ko-KR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출입통제</a:t>
            </a:r>
            <a:r>
              <a:rPr lang="en-US" altLang="ko-KR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200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인터콤</a:t>
            </a:r>
            <a:r>
              <a:rPr lang="en-US" altLang="ko-KR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, </a:t>
            </a:r>
            <a:r>
              <a:rPr lang="ko-KR" altLang="en-US" sz="1200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알람</a:t>
            </a: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 등을 포괄하는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lvl="0" algn="r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지능형 제품을 갖춘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  <a:p>
            <a:pPr lvl="0" algn="r">
              <a:defRPr/>
            </a:pPr>
            <a:r>
              <a:rPr lang="ko-KR" altLang="en-US" sz="12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원스톱 솔루션</a:t>
            </a:r>
            <a:endParaRPr lang="en-US" altLang="ko-KR" sz="1200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" y="1155041"/>
            <a:ext cx="12192000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133" dirty="0">
                <a:solidFill>
                  <a:srgbClr val="01203D"/>
                </a:solidFill>
                <a:effectLst>
                  <a:reflection blurRad="190500" stA="17000" endPos="45500" dist="12700" dir="5400000" sy="-100000" algn="bl" rotWithShape="0"/>
                </a:effectLst>
                <a:latin typeface="Gilroy Medium" panose="00000600000000000000" pitchFamily="50" charset="0"/>
                <a:cs typeface="+mn-ea"/>
                <a:sym typeface="+mn-lt"/>
              </a:rPr>
              <a:t>핵심 비즈니스</a:t>
            </a:r>
            <a:endParaRPr lang="zh-CN" altLang="en-US" sz="2133" dirty="0">
              <a:solidFill>
                <a:srgbClr val="01203D"/>
              </a:solidFill>
              <a:effectLst>
                <a:reflection blurRad="190500" stA="17000" endPos="45500" dist="12700" dir="5400000" sy="-100000" algn="bl" rotWithShape="0"/>
              </a:effectLst>
              <a:latin typeface="Gilroy Medium" panose="00000600000000000000" pitchFamily="50" charset="0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66414" y="2927664"/>
            <a:ext cx="2633628" cy="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glow rad="38100">
              <a:schemeClr val="bg1">
                <a:alpha val="15000"/>
              </a:schemeClr>
            </a:glow>
            <a:outerShdw blurRad="139700" sx="102000" sy="102000" algn="ctr" rotWithShape="0">
              <a:schemeClr val="tx2">
                <a:lumMod val="60000"/>
                <a:lumOff val="40000"/>
                <a:alpha val="40000"/>
              </a:schemeClr>
            </a:outerShd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787878" y="2927664"/>
            <a:ext cx="2633628" cy="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glow rad="38100">
              <a:schemeClr val="bg1">
                <a:alpha val="15000"/>
              </a:schemeClr>
            </a:glow>
            <a:outerShdw blurRad="139700" sx="102000" sy="102000" algn="ctr" rotWithShape="0">
              <a:schemeClr val="tx2">
                <a:lumMod val="60000"/>
                <a:lumOff val="40000"/>
                <a:alpha val="40000"/>
              </a:schemeClr>
            </a:outerShd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8395141" y="2927664"/>
            <a:ext cx="2633628" cy="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glow rad="38100">
              <a:schemeClr val="bg1">
                <a:alpha val="15000"/>
              </a:schemeClr>
            </a:glow>
            <a:outerShdw blurRad="139700" sx="102000" sy="102000" algn="ctr" rotWithShape="0">
              <a:schemeClr val="tx2">
                <a:lumMod val="60000"/>
                <a:lumOff val="40000"/>
                <a:alpha val="40000"/>
              </a:schemeClr>
            </a:outerShd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Imagen 24">
            <a:extLst>
              <a:ext uri="{FF2B5EF4-FFF2-40B4-BE49-F238E27FC236}">
                <a16:creationId xmlns:a16="http://schemas.microsoft.com/office/drawing/2014/main" id="{8F133519-9DEA-B441-B436-4A5EFA5925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6413" y="2721301"/>
            <a:ext cx="682704" cy="679019"/>
          </a:xfrm>
          <a:prstGeom prst="ellipse">
            <a:avLst/>
          </a:prstGeom>
          <a:ln w="12700">
            <a:solidFill>
              <a:schemeClr val="bg1"/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</p:pic>
      <p:pic>
        <p:nvPicPr>
          <p:cNvPr id="115" name="Imagen 23">
            <a:extLst>
              <a:ext uri="{FF2B5EF4-FFF2-40B4-BE49-F238E27FC236}">
                <a16:creationId xmlns:a16="http://schemas.microsoft.com/office/drawing/2014/main" id="{65ED5EA9-C8E5-F644-BDB4-6BBE2BC505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857" y="2721302"/>
            <a:ext cx="694307" cy="690557"/>
          </a:xfrm>
          <a:prstGeom prst="ellipse">
            <a:avLst/>
          </a:prstGeom>
          <a:ln w="12700">
            <a:solidFill>
              <a:schemeClr val="bg1"/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</p:pic>
      <p:pic>
        <p:nvPicPr>
          <p:cNvPr id="111" name="Imagen 21">
            <a:extLst>
              <a:ext uri="{FF2B5EF4-FFF2-40B4-BE49-F238E27FC236}">
                <a16:creationId xmlns:a16="http://schemas.microsoft.com/office/drawing/2014/main" id="{B5525672-563F-CA40-B92F-57E16D6917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0905" y="2721301"/>
            <a:ext cx="681752" cy="678072"/>
          </a:xfrm>
          <a:prstGeom prst="ellipse">
            <a:avLst/>
          </a:prstGeom>
          <a:ln w="12700">
            <a:solidFill>
              <a:schemeClr val="bg1"/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</p:pic>
      <p:sp>
        <p:nvSpPr>
          <p:cNvPr id="154" name="矩形 153"/>
          <p:cNvSpPr/>
          <p:nvPr/>
        </p:nvSpPr>
        <p:spPr>
          <a:xfrm>
            <a:off x="915206" y="6124276"/>
            <a:ext cx="1018801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스마트 홈</a:t>
            </a:r>
          </a:p>
        </p:txBody>
      </p:sp>
      <p:grpSp>
        <p:nvGrpSpPr>
          <p:cNvPr id="155" name="组合 154"/>
          <p:cNvGrpSpPr/>
          <p:nvPr/>
        </p:nvGrpSpPr>
        <p:grpSpPr>
          <a:xfrm>
            <a:off x="1287191" y="5641643"/>
            <a:ext cx="335444" cy="323267"/>
            <a:chOff x="10223" y="3911"/>
            <a:chExt cx="689" cy="662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156" name="Freeform 212"/>
            <p:cNvSpPr/>
            <p:nvPr/>
          </p:nvSpPr>
          <p:spPr bwMode="auto">
            <a:xfrm>
              <a:off x="10234" y="3911"/>
              <a:ext cx="678" cy="606"/>
            </a:xfrm>
            <a:custGeom>
              <a:avLst/>
              <a:gdLst>
                <a:gd name="T0" fmla="*/ 330 w 337"/>
                <a:gd name="T1" fmla="*/ 80 h 301"/>
                <a:gd name="T2" fmla="*/ 278 w 337"/>
                <a:gd name="T3" fmla="*/ 54 h 301"/>
                <a:gd name="T4" fmla="*/ 180 w 337"/>
                <a:gd name="T5" fmla="*/ 4 h 301"/>
                <a:gd name="T6" fmla="*/ 174 w 337"/>
                <a:gd name="T7" fmla="*/ 1 h 301"/>
                <a:gd name="T8" fmla="*/ 169 w 337"/>
                <a:gd name="T9" fmla="*/ 0 h 301"/>
                <a:gd name="T10" fmla="*/ 163 w 337"/>
                <a:gd name="T11" fmla="*/ 1 h 301"/>
                <a:gd name="T12" fmla="*/ 157 w 337"/>
                <a:gd name="T13" fmla="*/ 4 h 301"/>
                <a:gd name="T14" fmla="*/ 59 w 337"/>
                <a:gd name="T15" fmla="*/ 54 h 301"/>
                <a:gd name="T16" fmla="*/ 7 w 337"/>
                <a:gd name="T17" fmla="*/ 80 h 301"/>
                <a:gd name="T18" fmla="*/ 0 w 337"/>
                <a:gd name="T19" fmla="*/ 93 h 301"/>
                <a:gd name="T20" fmla="*/ 1 w 337"/>
                <a:gd name="T21" fmla="*/ 99 h 301"/>
                <a:gd name="T22" fmla="*/ 20 w 337"/>
                <a:gd name="T23" fmla="*/ 105 h 301"/>
                <a:gd name="T24" fmla="*/ 50 w 337"/>
                <a:gd name="T25" fmla="*/ 89 h 301"/>
                <a:gd name="T26" fmla="*/ 50 w 337"/>
                <a:gd name="T27" fmla="*/ 116 h 301"/>
                <a:gd name="T28" fmla="*/ 50 w 337"/>
                <a:gd name="T29" fmla="*/ 156 h 301"/>
                <a:gd name="T30" fmla="*/ 66 w 337"/>
                <a:gd name="T31" fmla="*/ 164 h 301"/>
                <a:gd name="T32" fmla="*/ 66 w 337"/>
                <a:gd name="T33" fmla="*/ 116 h 301"/>
                <a:gd name="T34" fmla="*/ 66 w 337"/>
                <a:gd name="T35" fmla="*/ 93 h 301"/>
                <a:gd name="T36" fmla="*/ 75 w 337"/>
                <a:gd name="T37" fmla="*/ 78 h 301"/>
                <a:gd name="T38" fmla="*/ 75 w 337"/>
                <a:gd name="T39" fmla="*/ 77 h 301"/>
                <a:gd name="T40" fmla="*/ 119 w 337"/>
                <a:gd name="T41" fmla="*/ 55 h 301"/>
                <a:gd name="T42" fmla="*/ 169 w 337"/>
                <a:gd name="T43" fmla="*/ 29 h 301"/>
                <a:gd name="T44" fmla="*/ 219 w 337"/>
                <a:gd name="T45" fmla="*/ 55 h 301"/>
                <a:gd name="T46" fmla="*/ 263 w 337"/>
                <a:gd name="T47" fmla="*/ 77 h 301"/>
                <a:gd name="T48" fmla="*/ 263 w 337"/>
                <a:gd name="T49" fmla="*/ 78 h 301"/>
                <a:gd name="T50" fmla="*/ 273 w 337"/>
                <a:gd name="T51" fmla="*/ 93 h 301"/>
                <a:gd name="T52" fmla="*/ 273 w 337"/>
                <a:gd name="T53" fmla="*/ 116 h 301"/>
                <a:gd name="T54" fmla="*/ 273 w 337"/>
                <a:gd name="T55" fmla="*/ 263 h 301"/>
                <a:gd name="T56" fmla="*/ 255 w 337"/>
                <a:gd name="T57" fmla="*/ 280 h 301"/>
                <a:gd name="T58" fmla="*/ 202 w 337"/>
                <a:gd name="T59" fmla="*/ 280 h 301"/>
                <a:gd name="T60" fmla="*/ 202 w 337"/>
                <a:gd name="T61" fmla="*/ 200 h 301"/>
                <a:gd name="T62" fmla="*/ 132 w 337"/>
                <a:gd name="T63" fmla="*/ 200 h 301"/>
                <a:gd name="T64" fmla="*/ 132 w 337"/>
                <a:gd name="T65" fmla="*/ 280 h 301"/>
                <a:gd name="T66" fmla="*/ 103 w 337"/>
                <a:gd name="T67" fmla="*/ 280 h 301"/>
                <a:gd name="T68" fmla="*/ 89 w 337"/>
                <a:gd name="T69" fmla="*/ 301 h 301"/>
                <a:gd name="T70" fmla="*/ 268 w 337"/>
                <a:gd name="T71" fmla="*/ 301 h 301"/>
                <a:gd name="T72" fmla="*/ 288 w 337"/>
                <a:gd name="T73" fmla="*/ 281 h 301"/>
                <a:gd name="T74" fmla="*/ 288 w 337"/>
                <a:gd name="T75" fmla="*/ 116 h 301"/>
                <a:gd name="T76" fmla="*/ 288 w 337"/>
                <a:gd name="T77" fmla="*/ 90 h 301"/>
                <a:gd name="T78" fmla="*/ 318 w 337"/>
                <a:gd name="T79" fmla="*/ 105 h 301"/>
                <a:gd name="T80" fmla="*/ 336 w 337"/>
                <a:gd name="T81" fmla="*/ 99 h 301"/>
                <a:gd name="T82" fmla="*/ 337 w 337"/>
                <a:gd name="T83" fmla="*/ 93 h 301"/>
                <a:gd name="T84" fmla="*/ 330 w 337"/>
                <a:gd name="T85" fmla="*/ 8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7" h="301">
                  <a:moveTo>
                    <a:pt x="330" y="80"/>
                  </a:moveTo>
                  <a:cubicBezTo>
                    <a:pt x="278" y="54"/>
                    <a:pt x="278" y="54"/>
                    <a:pt x="278" y="5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2" y="0"/>
                    <a:pt x="170" y="0"/>
                    <a:pt x="169" y="0"/>
                  </a:cubicBezTo>
                  <a:cubicBezTo>
                    <a:pt x="167" y="0"/>
                    <a:pt x="165" y="0"/>
                    <a:pt x="163" y="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2" y="83"/>
                    <a:pt x="0" y="88"/>
                    <a:pt x="0" y="93"/>
                  </a:cubicBezTo>
                  <a:cubicBezTo>
                    <a:pt x="0" y="95"/>
                    <a:pt x="0" y="97"/>
                    <a:pt x="1" y="99"/>
                  </a:cubicBezTo>
                  <a:cubicBezTo>
                    <a:pt x="5" y="106"/>
                    <a:pt x="13" y="108"/>
                    <a:pt x="20" y="105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6" y="158"/>
                    <a:pt x="61" y="161"/>
                    <a:pt x="66" y="16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87"/>
                    <a:pt x="70" y="81"/>
                    <a:pt x="75" y="78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63" y="77"/>
                    <a:pt x="263" y="77"/>
                    <a:pt x="263" y="77"/>
                  </a:cubicBezTo>
                  <a:cubicBezTo>
                    <a:pt x="263" y="78"/>
                    <a:pt x="263" y="78"/>
                    <a:pt x="263" y="78"/>
                  </a:cubicBezTo>
                  <a:cubicBezTo>
                    <a:pt x="269" y="81"/>
                    <a:pt x="273" y="86"/>
                    <a:pt x="273" y="93"/>
                  </a:cubicBezTo>
                  <a:cubicBezTo>
                    <a:pt x="273" y="116"/>
                    <a:pt x="273" y="116"/>
                    <a:pt x="273" y="116"/>
                  </a:cubicBezTo>
                  <a:cubicBezTo>
                    <a:pt x="273" y="263"/>
                    <a:pt x="273" y="263"/>
                    <a:pt x="273" y="263"/>
                  </a:cubicBezTo>
                  <a:cubicBezTo>
                    <a:pt x="273" y="272"/>
                    <a:pt x="265" y="280"/>
                    <a:pt x="255" y="280"/>
                  </a:cubicBezTo>
                  <a:cubicBezTo>
                    <a:pt x="202" y="280"/>
                    <a:pt x="202" y="280"/>
                    <a:pt x="202" y="280"/>
                  </a:cubicBezTo>
                  <a:cubicBezTo>
                    <a:pt x="202" y="200"/>
                    <a:pt x="202" y="200"/>
                    <a:pt x="202" y="200"/>
                  </a:cubicBezTo>
                  <a:cubicBezTo>
                    <a:pt x="132" y="200"/>
                    <a:pt x="132" y="200"/>
                    <a:pt x="132" y="200"/>
                  </a:cubicBezTo>
                  <a:cubicBezTo>
                    <a:pt x="132" y="280"/>
                    <a:pt x="132" y="280"/>
                    <a:pt x="132" y="280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9" y="288"/>
                    <a:pt x="94" y="295"/>
                    <a:pt x="89" y="301"/>
                  </a:cubicBezTo>
                  <a:cubicBezTo>
                    <a:pt x="268" y="301"/>
                    <a:pt x="268" y="301"/>
                    <a:pt x="268" y="301"/>
                  </a:cubicBezTo>
                  <a:cubicBezTo>
                    <a:pt x="279" y="301"/>
                    <a:pt x="288" y="292"/>
                    <a:pt x="288" y="281"/>
                  </a:cubicBezTo>
                  <a:cubicBezTo>
                    <a:pt x="288" y="116"/>
                    <a:pt x="288" y="116"/>
                    <a:pt x="288" y="116"/>
                  </a:cubicBezTo>
                  <a:cubicBezTo>
                    <a:pt x="288" y="90"/>
                    <a:pt x="288" y="90"/>
                    <a:pt x="288" y="90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324" y="108"/>
                    <a:pt x="333" y="106"/>
                    <a:pt x="336" y="99"/>
                  </a:cubicBezTo>
                  <a:cubicBezTo>
                    <a:pt x="337" y="97"/>
                    <a:pt x="337" y="95"/>
                    <a:pt x="337" y="93"/>
                  </a:cubicBezTo>
                  <a:cubicBezTo>
                    <a:pt x="337" y="88"/>
                    <a:pt x="335" y="83"/>
                    <a:pt x="330" y="80"/>
                  </a:cubicBezTo>
                  <a:close/>
                </a:path>
              </a:pathLst>
            </a:custGeom>
            <a:solidFill>
              <a:srgbClr val="5E6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7" name="Freeform 213"/>
            <p:cNvSpPr/>
            <p:nvPr/>
          </p:nvSpPr>
          <p:spPr bwMode="auto">
            <a:xfrm>
              <a:off x="10516" y="4003"/>
              <a:ext cx="108" cy="106"/>
            </a:xfrm>
            <a:custGeom>
              <a:avLst/>
              <a:gdLst>
                <a:gd name="T0" fmla="*/ 27 w 54"/>
                <a:gd name="T1" fmla="*/ 53 h 53"/>
                <a:gd name="T2" fmla="*/ 53 w 54"/>
                <a:gd name="T3" fmla="*/ 30 h 53"/>
                <a:gd name="T4" fmla="*/ 54 w 54"/>
                <a:gd name="T5" fmla="*/ 27 h 53"/>
                <a:gd name="T6" fmla="*/ 46 w 54"/>
                <a:gd name="T7" fmla="*/ 9 h 53"/>
                <a:gd name="T8" fmla="*/ 27 w 54"/>
                <a:gd name="T9" fmla="*/ 0 h 53"/>
                <a:gd name="T10" fmla="*/ 7 w 54"/>
                <a:gd name="T11" fmla="*/ 9 h 53"/>
                <a:gd name="T12" fmla="*/ 0 w 54"/>
                <a:gd name="T13" fmla="*/ 27 h 53"/>
                <a:gd name="T14" fmla="*/ 0 w 54"/>
                <a:gd name="T15" fmla="*/ 30 h 53"/>
                <a:gd name="T16" fmla="*/ 27 w 54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3">
                  <a:moveTo>
                    <a:pt x="27" y="53"/>
                  </a:moveTo>
                  <a:cubicBezTo>
                    <a:pt x="40" y="53"/>
                    <a:pt x="52" y="43"/>
                    <a:pt x="53" y="30"/>
                  </a:cubicBezTo>
                  <a:cubicBezTo>
                    <a:pt x="53" y="29"/>
                    <a:pt x="54" y="28"/>
                    <a:pt x="54" y="27"/>
                  </a:cubicBezTo>
                  <a:cubicBezTo>
                    <a:pt x="54" y="20"/>
                    <a:pt x="51" y="13"/>
                    <a:pt x="46" y="9"/>
                  </a:cubicBezTo>
                  <a:cubicBezTo>
                    <a:pt x="42" y="3"/>
                    <a:pt x="35" y="0"/>
                    <a:pt x="27" y="0"/>
                  </a:cubicBezTo>
                  <a:cubicBezTo>
                    <a:pt x="19" y="0"/>
                    <a:pt x="12" y="3"/>
                    <a:pt x="7" y="9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2" y="43"/>
                    <a:pt x="13" y="53"/>
                    <a:pt x="27" y="53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8" name="Freeform 250"/>
            <p:cNvSpPr>
              <a:spLocks noEditPoints="1"/>
            </p:cNvSpPr>
            <p:nvPr/>
          </p:nvSpPr>
          <p:spPr bwMode="auto">
            <a:xfrm>
              <a:off x="10223" y="4261"/>
              <a:ext cx="194" cy="312"/>
            </a:xfrm>
            <a:custGeom>
              <a:avLst/>
              <a:gdLst>
                <a:gd name="T0" fmla="*/ 160 w 320"/>
                <a:gd name="T1" fmla="*/ 64 h 512"/>
                <a:gd name="T2" fmla="*/ 256 w 320"/>
                <a:gd name="T3" fmla="*/ 160 h 512"/>
                <a:gd name="T4" fmla="*/ 218 w 320"/>
                <a:gd name="T5" fmla="*/ 237 h 512"/>
                <a:gd name="T6" fmla="*/ 162 w 320"/>
                <a:gd name="T7" fmla="*/ 320 h 512"/>
                <a:gd name="T8" fmla="*/ 158 w 320"/>
                <a:gd name="T9" fmla="*/ 320 h 512"/>
                <a:gd name="T10" fmla="*/ 102 w 320"/>
                <a:gd name="T11" fmla="*/ 237 h 512"/>
                <a:gd name="T12" fmla="*/ 64 w 320"/>
                <a:gd name="T13" fmla="*/ 160 h 512"/>
                <a:gd name="T14" fmla="*/ 160 w 320"/>
                <a:gd name="T15" fmla="*/ 64 h 512"/>
                <a:gd name="T16" fmla="*/ 160 w 320"/>
                <a:gd name="T17" fmla="*/ 0 h 512"/>
                <a:gd name="T18" fmla="*/ 0 w 320"/>
                <a:gd name="T19" fmla="*/ 160 h 512"/>
                <a:gd name="T20" fmla="*/ 64 w 320"/>
                <a:gd name="T21" fmla="*/ 288 h 512"/>
                <a:gd name="T22" fmla="*/ 96 w 320"/>
                <a:gd name="T23" fmla="*/ 343 h 512"/>
                <a:gd name="T24" fmla="*/ 96 w 320"/>
                <a:gd name="T25" fmla="*/ 384 h 512"/>
                <a:gd name="T26" fmla="*/ 224 w 320"/>
                <a:gd name="T27" fmla="*/ 384 h 512"/>
                <a:gd name="T28" fmla="*/ 224 w 320"/>
                <a:gd name="T29" fmla="*/ 343 h 512"/>
                <a:gd name="T30" fmla="*/ 256 w 320"/>
                <a:gd name="T31" fmla="*/ 288 h 512"/>
                <a:gd name="T32" fmla="*/ 320 w 320"/>
                <a:gd name="T33" fmla="*/ 160 h 512"/>
                <a:gd name="T34" fmla="*/ 160 w 320"/>
                <a:gd name="T35" fmla="*/ 0 h 512"/>
                <a:gd name="T36" fmla="*/ 96 w 320"/>
                <a:gd name="T37" fmla="*/ 448 h 512"/>
                <a:gd name="T38" fmla="*/ 224 w 320"/>
                <a:gd name="T39" fmla="*/ 448 h 512"/>
                <a:gd name="T40" fmla="*/ 224 w 320"/>
                <a:gd name="T41" fmla="*/ 512 h 512"/>
                <a:gd name="T42" fmla="*/ 96 w 320"/>
                <a:gd name="T43" fmla="*/ 512 h 512"/>
                <a:gd name="T44" fmla="*/ 96 w 320"/>
                <a:gd name="T45" fmla="*/ 44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0" h="512">
                  <a:moveTo>
                    <a:pt x="160" y="64"/>
                  </a:moveTo>
                  <a:cubicBezTo>
                    <a:pt x="213" y="64"/>
                    <a:pt x="256" y="107"/>
                    <a:pt x="256" y="160"/>
                  </a:cubicBezTo>
                  <a:cubicBezTo>
                    <a:pt x="256" y="191"/>
                    <a:pt x="242" y="219"/>
                    <a:pt x="218" y="237"/>
                  </a:cubicBezTo>
                  <a:cubicBezTo>
                    <a:pt x="182" y="264"/>
                    <a:pt x="167" y="294"/>
                    <a:pt x="162" y="320"/>
                  </a:cubicBezTo>
                  <a:cubicBezTo>
                    <a:pt x="158" y="320"/>
                    <a:pt x="158" y="320"/>
                    <a:pt x="158" y="320"/>
                  </a:cubicBezTo>
                  <a:cubicBezTo>
                    <a:pt x="153" y="294"/>
                    <a:pt x="138" y="264"/>
                    <a:pt x="102" y="237"/>
                  </a:cubicBezTo>
                  <a:cubicBezTo>
                    <a:pt x="78" y="219"/>
                    <a:pt x="64" y="191"/>
                    <a:pt x="64" y="160"/>
                  </a:cubicBezTo>
                  <a:cubicBezTo>
                    <a:pt x="64" y="107"/>
                    <a:pt x="107" y="64"/>
                    <a:pt x="160" y="64"/>
                  </a:cubicBezTo>
                  <a:close/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213"/>
                    <a:pt x="25" y="259"/>
                    <a:pt x="64" y="288"/>
                  </a:cubicBezTo>
                  <a:cubicBezTo>
                    <a:pt x="81" y="302"/>
                    <a:pt x="96" y="319"/>
                    <a:pt x="96" y="343"/>
                  </a:cubicBezTo>
                  <a:cubicBezTo>
                    <a:pt x="96" y="384"/>
                    <a:pt x="96" y="384"/>
                    <a:pt x="96" y="384"/>
                  </a:cubicBezTo>
                  <a:cubicBezTo>
                    <a:pt x="224" y="384"/>
                    <a:pt x="224" y="384"/>
                    <a:pt x="224" y="384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19"/>
                    <a:pt x="239" y="302"/>
                    <a:pt x="256" y="288"/>
                  </a:cubicBezTo>
                  <a:cubicBezTo>
                    <a:pt x="295" y="259"/>
                    <a:pt x="320" y="213"/>
                    <a:pt x="320" y="160"/>
                  </a:cubicBezTo>
                  <a:cubicBezTo>
                    <a:pt x="320" y="72"/>
                    <a:pt x="248" y="0"/>
                    <a:pt x="160" y="0"/>
                  </a:cubicBezTo>
                  <a:close/>
                  <a:moveTo>
                    <a:pt x="96" y="448"/>
                  </a:moveTo>
                  <a:cubicBezTo>
                    <a:pt x="224" y="448"/>
                    <a:pt x="224" y="448"/>
                    <a:pt x="224" y="448"/>
                  </a:cubicBezTo>
                  <a:cubicBezTo>
                    <a:pt x="224" y="512"/>
                    <a:pt x="224" y="512"/>
                    <a:pt x="224" y="512"/>
                  </a:cubicBezTo>
                  <a:cubicBezTo>
                    <a:pt x="96" y="512"/>
                    <a:pt x="96" y="512"/>
                    <a:pt x="96" y="512"/>
                  </a:cubicBezTo>
                  <a:lnTo>
                    <a:pt x="96" y="448"/>
                  </a:lnTo>
                  <a:close/>
                </a:path>
              </a:pathLst>
            </a:custGeom>
            <a:solidFill>
              <a:srgbClr val="5E6A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>
            <a:off x="4702296" y="6124278"/>
            <a:ext cx="1295313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지능형 스토리지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5202644" y="5646074"/>
            <a:ext cx="271635" cy="314407"/>
            <a:chOff x="12020190" y="6159709"/>
            <a:chExt cx="450850" cy="585787"/>
          </a:xfrm>
          <a:solidFill>
            <a:srgbClr val="5E6A8C"/>
          </a:solidFill>
          <a:effectLst>
            <a:reflection blurRad="25400" stA="52000" endA="300" endPos="35000" dir="5400000" sy="-100000" algn="bl" rotWithShape="0"/>
          </a:effectLst>
        </p:grpSpPr>
        <p:sp>
          <p:nvSpPr>
            <p:cNvPr id="150" name="Freeform 116"/>
            <p:cNvSpPr/>
            <p:nvPr/>
          </p:nvSpPr>
          <p:spPr bwMode="auto">
            <a:xfrm>
              <a:off x="12042415" y="6159709"/>
              <a:ext cx="404813" cy="44450"/>
            </a:xfrm>
            <a:custGeom>
              <a:avLst/>
              <a:gdLst>
                <a:gd name="T0" fmla="*/ 0 w 255"/>
                <a:gd name="T1" fmla="*/ 28 h 28"/>
                <a:gd name="T2" fmla="*/ 28 w 255"/>
                <a:gd name="T3" fmla="*/ 0 h 28"/>
                <a:gd name="T4" fmla="*/ 227 w 255"/>
                <a:gd name="T5" fmla="*/ 0 h 28"/>
                <a:gd name="T6" fmla="*/ 255 w 255"/>
                <a:gd name="T7" fmla="*/ 28 h 28"/>
                <a:gd name="T8" fmla="*/ 0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0" y="28"/>
                  </a:moveTo>
                  <a:lnTo>
                    <a:pt x="28" y="0"/>
                  </a:lnTo>
                  <a:lnTo>
                    <a:pt x="227" y="0"/>
                  </a:lnTo>
                  <a:lnTo>
                    <a:pt x="255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1" name="Freeform 117"/>
            <p:cNvSpPr>
              <a:spLocks noEditPoints="1"/>
            </p:cNvSpPr>
            <p:nvPr/>
          </p:nvSpPr>
          <p:spPr bwMode="auto">
            <a:xfrm>
              <a:off x="12020190" y="6227971"/>
              <a:ext cx="450850" cy="157163"/>
            </a:xfrm>
            <a:custGeom>
              <a:avLst/>
              <a:gdLst>
                <a:gd name="T0" fmla="*/ 0 w 284"/>
                <a:gd name="T1" fmla="*/ 99 h 99"/>
                <a:gd name="T2" fmla="*/ 284 w 284"/>
                <a:gd name="T3" fmla="*/ 99 h 99"/>
                <a:gd name="T4" fmla="*/ 284 w 284"/>
                <a:gd name="T5" fmla="*/ 0 h 99"/>
                <a:gd name="T6" fmla="*/ 0 w 284"/>
                <a:gd name="T7" fmla="*/ 0 h 99"/>
                <a:gd name="T8" fmla="*/ 0 w 284"/>
                <a:gd name="T9" fmla="*/ 99 h 99"/>
                <a:gd name="T10" fmla="*/ 199 w 284"/>
                <a:gd name="T11" fmla="*/ 56 h 99"/>
                <a:gd name="T12" fmla="*/ 199 w 284"/>
                <a:gd name="T13" fmla="*/ 70 h 99"/>
                <a:gd name="T14" fmla="*/ 184 w 284"/>
                <a:gd name="T15" fmla="*/ 70 h 99"/>
                <a:gd name="T16" fmla="*/ 184 w 284"/>
                <a:gd name="T17" fmla="*/ 56 h 99"/>
                <a:gd name="T18" fmla="*/ 99 w 284"/>
                <a:gd name="T19" fmla="*/ 56 h 99"/>
                <a:gd name="T20" fmla="*/ 99 w 284"/>
                <a:gd name="T21" fmla="*/ 70 h 99"/>
                <a:gd name="T22" fmla="*/ 85 w 284"/>
                <a:gd name="T23" fmla="*/ 70 h 99"/>
                <a:gd name="T24" fmla="*/ 85 w 284"/>
                <a:gd name="T25" fmla="*/ 56 h 99"/>
                <a:gd name="T26" fmla="*/ 85 w 284"/>
                <a:gd name="T27" fmla="*/ 42 h 99"/>
                <a:gd name="T28" fmla="*/ 199 w 284"/>
                <a:gd name="T29" fmla="*/ 42 h 99"/>
                <a:gd name="T30" fmla="*/ 199 w 284"/>
                <a:gd name="T31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99">
                  <a:moveTo>
                    <a:pt x="0" y="99"/>
                  </a:moveTo>
                  <a:lnTo>
                    <a:pt x="284" y="99"/>
                  </a:lnTo>
                  <a:lnTo>
                    <a:pt x="284" y="0"/>
                  </a:lnTo>
                  <a:lnTo>
                    <a:pt x="0" y="0"/>
                  </a:lnTo>
                  <a:lnTo>
                    <a:pt x="0" y="99"/>
                  </a:lnTo>
                  <a:close/>
                  <a:moveTo>
                    <a:pt x="199" y="56"/>
                  </a:moveTo>
                  <a:lnTo>
                    <a:pt x="199" y="70"/>
                  </a:lnTo>
                  <a:lnTo>
                    <a:pt x="184" y="70"/>
                  </a:lnTo>
                  <a:lnTo>
                    <a:pt x="184" y="56"/>
                  </a:lnTo>
                  <a:lnTo>
                    <a:pt x="99" y="56"/>
                  </a:lnTo>
                  <a:lnTo>
                    <a:pt x="99" y="70"/>
                  </a:lnTo>
                  <a:lnTo>
                    <a:pt x="85" y="70"/>
                  </a:lnTo>
                  <a:lnTo>
                    <a:pt x="85" y="56"/>
                  </a:lnTo>
                  <a:lnTo>
                    <a:pt x="85" y="42"/>
                  </a:lnTo>
                  <a:lnTo>
                    <a:pt x="199" y="42"/>
                  </a:lnTo>
                  <a:lnTo>
                    <a:pt x="19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2" name="Freeform 118"/>
            <p:cNvSpPr>
              <a:spLocks noEditPoints="1"/>
            </p:cNvSpPr>
            <p:nvPr/>
          </p:nvSpPr>
          <p:spPr bwMode="auto">
            <a:xfrm>
              <a:off x="12020190" y="6407359"/>
              <a:ext cx="450850" cy="157163"/>
            </a:xfrm>
            <a:custGeom>
              <a:avLst/>
              <a:gdLst>
                <a:gd name="T0" fmla="*/ 0 w 284"/>
                <a:gd name="T1" fmla="*/ 99 h 99"/>
                <a:gd name="T2" fmla="*/ 284 w 284"/>
                <a:gd name="T3" fmla="*/ 99 h 99"/>
                <a:gd name="T4" fmla="*/ 284 w 284"/>
                <a:gd name="T5" fmla="*/ 0 h 99"/>
                <a:gd name="T6" fmla="*/ 0 w 284"/>
                <a:gd name="T7" fmla="*/ 0 h 99"/>
                <a:gd name="T8" fmla="*/ 0 w 284"/>
                <a:gd name="T9" fmla="*/ 99 h 99"/>
                <a:gd name="T10" fmla="*/ 199 w 284"/>
                <a:gd name="T11" fmla="*/ 57 h 99"/>
                <a:gd name="T12" fmla="*/ 199 w 284"/>
                <a:gd name="T13" fmla="*/ 71 h 99"/>
                <a:gd name="T14" fmla="*/ 184 w 284"/>
                <a:gd name="T15" fmla="*/ 71 h 99"/>
                <a:gd name="T16" fmla="*/ 184 w 284"/>
                <a:gd name="T17" fmla="*/ 57 h 99"/>
                <a:gd name="T18" fmla="*/ 99 w 284"/>
                <a:gd name="T19" fmla="*/ 57 h 99"/>
                <a:gd name="T20" fmla="*/ 99 w 284"/>
                <a:gd name="T21" fmla="*/ 71 h 99"/>
                <a:gd name="T22" fmla="*/ 85 w 284"/>
                <a:gd name="T23" fmla="*/ 71 h 99"/>
                <a:gd name="T24" fmla="*/ 85 w 284"/>
                <a:gd name="T25" fmla="*/ 57 h 99"/>
                <a:gd name="T26" fmla="*/ 85 w 284"/>
                <a:gd name="T27" fmla="*/ 42 h 99"/>
                <a:gd name="T28" fmla="*/ 199 w 284"/>
                <a:gd name="T29" fmla="*/ 42 h 99"/>
                <a:gd name="T30" fmla="*/ 199 w 284"/>
                <a:gd name="T31" fmla="*/ 5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99">
                  <a:moveTo>
                    <a:pt x="0" y="99"/>
                  </a:moveTo>
                  <a:lnTo>
                    <a:pt x="284" y="99"/>
                  </a:lnTo>
                  <a:lnTo>
                    <a:pt x="284" y="0"/>
                  </a:lnTo>
                  <a:lnTo>
                    <a:pt x="0" y="0"/>
                  </a:lnTo>
                  <a:lnTo>
                    <a:pt x="0" y="99"/>
                  </a:lnTo>
                  <a:close/>
                  <a:moveTo>
                    <a:pt x="199" y="57"/>
                  </a:moveTo>
                  <a:lnTo>
                    <a:pt x="199" y="71"/>
                  </a:lnTo>
                  <a:lnTo>
                    <a:pt x="184" y="71"/>
                  </a:lnTo>
                  <a:lnTo>
                    <a:pt x="184" y="57"/>
                  </a:lnTo>
                  <a:lnTo>
                    <a:pt x="99" y="57"/>
                  </a:lnTo>
                  <a:lnTo>
                    <a:pt x="99" y="71"/>
                  </a:lnTo>
                  <a:lnTo>
                    <a:pt x="85" y="71"/>
                  </a:lnTo>
                  <a:lnTo>
                    <a:pt x="85" y="57"/>
                  </a:lnTo>
                  <a:lnTo>
                    <a:pt x="85" y="42"/>
                  </a:lnTo>
                  <a:lnTo>
                    <a:pt x="199" y="42"/>
                  </a:lnTo>
                  <a:lnTo>
                    <a:pt x="199" y="57"/>
                  </a:ln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3" name="Freeform 119"/>
            <p:cNvSpPr>
              <a:spLocks noEditPoints="1"/>
            </p:cNvSpPr>
            <p:nvPr/>
          </p:nvSpPr>
          <p:spPr bwMode="auto">
            <a:xfrm>
              <a:off x="12020190" y="6586746"/>
              <a:ext cx="450850" cy="158750"/>
            </a:xfrm>
            <a:custGeom>
              <a:avLst/>
              <a:gdLst>
                <a:gd name="T0" fmla="*/ 0 w 284"/>
                <a:gd name="T1" fmla="*/ 100 h 100"/>
                <a:gd name="T2" fmla="*/ 284 w 284"/>
                <a:gd name="T3" fmla="*/ 100 h 100"/>
                <a:gd name="T4" fmla="*/ 284 w 284"/>
                <a:gd name="T5" fmla="*/ 0 h 100"/>
                <a:gd name="T6" fmla="*/ 0 w 284"/>
                <a:gd name="T7" fmla="*/ 0 h 100"/>
                <a:gd name="T8" fmla="*/ 0 w 284"/>
                <a:gd name="T9" fmla="*/ 100 h 100"/>
                <a:gd name="T10" fmla="*/ 199 w 284"/>
                <a:gd name="T11" fmla="*/ 57 h 100"/>
                <a:gd name="T12" fmla="*/ 199 w 284"/>
                <a:gd name="T13" fmla="*/ 71 h 100"/>
                <a:gd name="T14" fmla="*/ 184 w 284"/>
                <a:gd name="T15" fmla="*/ 71 h 100"/>
                <a:gd name="T16" fmla="*/ 184 w 284"/>
                <a:gd name="T17" fmla="*/ 57 h 100"/>
                <a:gd name="T18" fmla="*/ 99 w 284"/>
                <a:gd name="T19" fmla="*/ 57 h 100"/>
                <a:gd name="T20" fmla="*/ 99 w 284"/>
                <a:gd name="T21" fmla="*/ 71 h 100"/>
                <a:gd name="T22" fmla="*/ 85 w 284"/>
                <a:gd name="T23" fmla="*/ 71 h 100"/>
                <a:gd name="T24" fmla="*/ 85 w 284"/>
                <a:gd name="T25" fmla="*/ 57 h 100"/>
                <a:gd name="T26" fmla="*/ 85 w 284"/>
                <a:gd name="T27" fmla="*/ 43 h 100"/>
                <a:gd name="T28" fmla="*/ 199 w 284"/>
                <a:gd name="T29" fmla="*/ 43 h 100"/>
                <a:gd name="T30" fmla="*/ 199 w 284"/>
                <a:gd name="T31" fmla="*/ 5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100">
                  <a:moveTo>
                    <a:pt x="0" y="100"/>
                  </a:moveTo>
                  <a:lnTo>
                    <a:pt x="284" y="100"/>
                  </a:lnTo>
                  <a:lnTo>
                    <a:pt x="284" y="0"/>
                  </a:lnTo>
                  <a:lnTo>
                    <a:pt x="0" y="0"/>
                  </a:lnTo>
                  <a:lnTo>
                    <a:pt x="0" y="100"/>
                  </a:lnTo>
                  <a:close/>
                  <a:moveTo>
                    <a:pt x="199" y="57"/>
                  </a:moveTo>
                  <a:lnTo>
                    <a:pt x="199" y="71"/>
                  </a:lnTo>
                  <a:lnTo>
                    <a:pt x="184" y="71"/>
                  </a:lnTo>
                  <a:lnTo>
                    <a:pt x="184" y="57"/>
                  </a:lnTo>
                  <a:lnTo>
                    <a:pt x="99" y="57"/>
                  </a:lnTo>
                  <a:lnTo>
                    <a:pt x="99" y="71"/>
                  </a:lnTo>
                  <a:lnTo>
                    <a:pt x="85" y="71"/>
                  </a:lnTo>
                  <a:lnTo>
                    <a:pt x="85" y="57"/>
                  </a:lnTo>
                  <a:lnTo>
                    <a:pt x="85" y="43"/>
                  </a:lnTo>
                  <a:lnTo>
                    <a:pt x="199" y="43"/>
                  </a:lnTo>
                  <a:lnTo>
                    <a:pt x="19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5986780" y="6124277"/>
            <a:ext cx="1287680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화재 보안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036590" y="6124277"/>
            <a:ext cx="1553753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자동차 전자기기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2621818" y="5709640"/>
            <a:ext cx="368237" cy="187272"/>
            <a:chOff x="8188" y="4740"/>
            <a:chExt cx="394" cy="200"/>
          </a:xfrm>
          <a:solidFill>
            <a:schemeClr val="bg1"/>
          </a:solidFill>
          <a:effectLst>
            <a:reflection blurRad="25400" stA="52000" endA="300" endPos="35000" dir="5400000" sy="-100000" algn="bl" rotWithShape="0"/>
          </a:effectLst>
        </p:grpSpPr>
        <p:sp>
          <p:nvSpPr>
            <p:cNvPr id="128" name="Freeform 674"/>
            <p:cNvSpPr>
              <a:spLocks noEditPoints="1"/>
            </p:cNvSpPr>
            <p:nvPr/>
          </p:nvSpPr>
          <p:spPr bwMode="auto">
            <a:xfrm>
              <a:off x="8188" y="4740"/>
              <a:ext cx="394" cy="163"/>
            </a:xfrm>
            <a:custGeom>
              <a:avLst/>
              <a:gdLst>
                <a:gd name="T0" fmla="*/ 265 w 288"/>
                <a:gd name="T1" fmla="*/ 46 h 120"/>
                <a:gd name="T2" fmla="*/ 252 w 288"/>
                <a:gd name="T3" fmla="*/ 46 h 120"/>
                <a:gd name="T4" fmla="*/ 217 w 288"/>
                <a:gd name="T5" fmla="*/ 0 h 120"/>
                <a:gd name="T6" fmla="*/ 115 w 288"/>
                <a:gd name="T7" fmla="*/ 0 h 120"/>
                <a:gd name="T8" fmla="*/ 68 w 288"/>
                <a:gd name="T9" fmla="*/ 46 h 120"/>
                <a:gd name="T10" fmla="*/ 55 w 288"/>
                <a:gd name="T11" fmla="*/ 46 h 120"/>
                <a:gd name="T12" fmla="*/ 0 w 288"/>
                <a:gd name="T13" fmla="*/ 69 h 120"/>
                <a:gd name="T14" fmla="*/ 0 w 288"/>
                <a:gd name="T15" fmla="*/ 105 h 120"/>
                <a:gd name="T16" fmla="*/ 10 w 288"/>
                <a:gd name="T17" fmla="*/ 119 h 120"/>
                <a:gd name="T18" fmla="*/ 54 w 288"/>
                <a:gd name="T19" fmla="*/ 76 h 120"/>
                <a:gd name="T20" fmla="*/ 97 w 288"/>
                <a:gd name="T21" fmla="*/ 119 h 120"/>
                <a:gd name="T22" fmla="*/ 97 w 288"/>
                <a:gd name="T23" fmla="*/ 120 h 120"/>
                <a:gd name="T24" fmla="*/ 189 w 288"/>
                <a:gd name="T25" fmla="*/ 120 h 120"/>
                <a:gd name="T26" fmla="*/ 189 w 288"/>
                <a:gd name="T27" fmla="*/ 119 h 120"/>
                <a:gd name="T28" fmla="*/ 232 w 288"/>
                <a:gd name="T29" fmla="*/ 76 h 120"/>
                <a:gd name="T30" fmla="*/ 276 w 288"/>
                <a:gd name="T31" fmla="*/ 119 h 120"/>
                <a:gd name="T32" fmla="*/ 288 w 288"/>
                <a:gd name="T33" fmla="*/ 105 h 120"/>
                <a:gd name="T34" fmla="*/ 288 w 288"/>
                <a:gd name="T35" fmla="*/ 65 h 120"/>
                <a:gd name="T36" fmla="*/ 265 w 288"/>
                <a:gd name="T37" fmla="*/ 46 h 120"/>
                <a:gd name="T38" fmla="*/ 209 w 288"/>
                <a:gd name="T39" fmla="*/ 12 h 120"/>
                <a:gd name="T40" fmla="*/ 233 w 288"/>
                <a:gd name="T41" fmla="*/ 43 h 120"/>
                <a:gd name="T42" fmla="*/ 174 w 288"/>
                <a:gd name="T43" fmla="*/ 43 h 120"/>
                <a:gd name="T44" fmla="*/ 174 w 288"/>
                <a:gd name="T45" fmla="*/ 12 h 120"/>
                <a:gd name="T46" fmla="*/ 209 w 288"/>
                <a:gd name="T47" fmla="*/ 12 h 120"/>
                <a:gd name="T48" fmla="*/ 123 w 288"/>
                <a:gd name="T49" fmla="*/ 12 h 120"/>
                <a:gd name="T50" fmla="*/ 156 w 288"/>
                <a:gd name="T51" fmla="*/ 12 h 120"/>
                <a:gd name="T52" fmla="*/ 156 w 288"/>
                <a:gd name="T53" fmla="*/ 43 h 120"/>
                <a:gd name="T54" fmla="*/ 93 w 288"/>
                <a:gd name="T55" fmla="*/ 43 h 120"/>
                <a:gd name="T56" fmla="*/ 123 w 288"/>
                <a:gd name="T5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120">
                  <a:moveTo>
                    <a:pt x="265" y="46"/>
                  </a:moveTo>
                  <a:cubicBezTo>
                    <a:pt x="252" y="46"/>
                    <a:pt x="252" y="46"/>
                    <a:pt x="252" y="46"/>
                  </a:cubicBezTo>
                  <a:cubicBezTo>
                    <a:pt x="244" y="29"/>
                    <a:pt x="223" y="0"/>
                    <a:pt x="2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80" y="29"/>
                    <a:pt x="68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46" y="46"/>
                    <a:pt x="0" y="48"/>
                    <a:pt x="0" y="6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7"/>
                    <a:pt x="10" y="119"/>
                  </a:cubicBezTo>
                  <a:cubicBezTo>
                    <a:pt x="11" y="95"/>
                    <a:pt x="30" y="76"/>
                    <a:pt x="54" y="76"/>
                  </a:cubicBezTo>
                  <a:cubicBezTo>
                    <a:pt x="78" y="76"/>
                    <a:pt x="97" y="95"/>
                    <a:pt x="97" y="119"/>
                  </a:cubicBezTo>
                  <a:cubicBezTo>
                    <a:pt x="97" y="119"/>
                    <a:pt x="97" y="120"/>
                    <a:pt x="97" y="120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0"/>
                    <a:pt x="189" y="119"/>
                    <a:pt x="189" y="119"/>
                  </a:cubicBezTo>
                  <a:cubicBezTo>
                    <a:pt x="189" y="95"/>
                    <a:pt x="209" y="76"/>
                    <a:pt x="232" y="76"/>
                  </a:cubicBezTo>
                  <a:cubicBezTo>
                    <a:pt x="256" y="76"/>
                    <a:pt x="276" y="95"/>
                    <a:pt x="276" y="119"/>
                  </a:cubicBezTo>
                  <a:cubicBezTo>
                    <a:pt x="283" y="118"/>
                    <a:pt x="288" y="112"/>
                    <a:pt x="288" y="10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8" y="56"/>
                    <a:pt x="273" y="46"/>
                    <a:pt x="265" y="46"/>
                  </a:cubicBezTo>
                  <a:close/>
                  <a:moveTo>
                    <a:pt x="209" y="12"/>
                  </a:moveTo>
                  <a:cubicBezTo>
                    <a:pt x="215" y="12"/>
                    <a:pt x="222" y="26"/>
                    <a:pt x="233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12"/>
                    <a:pt x="174" y="12"/>
                    <a:pt x="174" y="12"/>
                  </a:cubicBezTo>
                  <a:lnTo>
                    <a:pt x="209" y="12"/>
                  </a:lnTo>
                  <a:close/>
                  <a:moveTo>
                    <a:pt x="123" y="12"/>
                  </a:moveTo>
                  <a:cubicBezTo>
                    <a:pt x="156" y="12"/>
                    <a:pt x="156" y="12"/>
                    <a:pt x="156" y="12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6" y="27"/>
                    <a:pt x="117" y="12"/>
                    <a:pt x="123" y="12"/>
                  </a:cubicBezTo>
                  <a:close/>
                </a:path>
              </a:pathLst>
            </a:custGeom>
            <a:solidFill>
              <a:srgbClr val="5E6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29" name="Oval 675"/>
            <p:cNvSpPr>
              <a:spLocks noChangeArrowheads="1"/>
            </p:cNvSpPr>
            <p:nvPr/>
          </p:nvSpPr>
          <p:spPr bwMode="auto">
            <a:xfrm>
              <a:off x="8224" y="4866"/>
              <a:ext cx="75" cy="75"/>
            </a:xfrm>
            <a:prstGeom prst="ellipse">
              <a:avLst/>
            </a:pr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39" name="Oval 676"/>
            <p:cNvSpPr>
              <a:spLocks noChangeArrowheads="1"/>
            </p:cNvSpPr>
            <p:nvPr/>
          </p:nvSpPr>
          <p:spPr bwMode="auto">
            <a:xfrm>
              <a:off x="8469" y="4866"/>
              <a:ext cx="75" cy="75"/>
            </a:xfrm>
            <a:prstGeom prst="ellipse">
              <a:avLst/>
            </a:prstGeom>
            <a:solidFill>
              <a:srgbClr val="469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3714529" y="6124278"/>
            <a:ext cx="782600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ko-KR" altLang="en-US" sz="933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로보틱스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89237" y="5640031"/>
            <a:ext cx="214224" cy="326491"/>
            <a:chOff x="3005956" y="4234411"/>
            <a:chExt cx="160668" cy="244868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124" name="圆角矩形 123"/>
            <p:cNvSpPr/>
            <p:nvPr/>
          </p:nvSpPr>
          <p:spPr>
            <a:xfrm>
              <a:off x="3005956" y="4234411"/>
              <a:ext cx="160668" cy="244868"/>
            </a:xfrm>
            <a:prstGeom prst="roundRect">
              <a:avLst/>
            </a:prstGeom>
            <a:noFill/>
            <a:ln w="19050">
              <a:solidFill>
                <a:srgbClr val="5E6A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zh-CN" altLang="en-U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34609" y="4270148"/>
              <a:ext cx="103362" cy="103362"/>
            </a:xfrm>
            <a:prstGeom prst="ellipse">
              <a:avLst/>
            </a:prstGeom>
            <a:noFill/>
            <a:ln w="28575">
              <a:solidFill>
                <a:srgbClr val="4692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zh-CN" altLang="en-U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063430" y="4299775"/>
              <a:ext cx="45720" cy="45720"/>
            </a:xfrm>
            <a:prstGeom prst="ellipse">
              <a:avLst/>
            </a:prstGeom>
            <a:solidFill>
              <a:srgbClr val="5E6A8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zh-CN" altLang="en-U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97" name="矩形 143"/>
          <p:cNvSpPr/>
          <p:nvPr/>
        </p:nvSpPr>
        <p:spPr>
          <a:xfrm>
            <a:off x="6949577" y="6124277"/>
            <a:ext cx="1926415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적외선 감지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728813" y="6124277"/>
            <a:ext cx="1313031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en-US" altLang="zh-CN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X-Ray </a:t>
            </a: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탐지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098968" y="5690418"/>
            <a:ext cx="453970" cy="223916"/>
            <a:chOff x="6657245" y="4321223"/>
            <a:chExt cx="340478" cy="167937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E9C95C40-2B49-964F-A16C-FDA46531C923}"/>
                </a:ext>
              </a:extLst>
            </p:cNvPr>
            <p:cNvSpPr txBox="1"/>
            <p:nvPr/>
          </p:nvSpPr>
          <p:spPr>
            <a:xfrm>
              <a:off x="6657245" y="4321223"/>
              <a:ext cx="340478" cy="146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latinLnBrk="0">
                <a:defRPr/>
              </a:pPr>
              <a:r>
                <a:rPr lang="es-ES" sz="667" b="1" dirty="0">
                  <a:solidFill>
                    <a:srgbClr val="5E6A8C"/>
                  </a:solidFill>
                  <a:latin typeface="Gilroy" panose="00000500000000000000" pitchFamily="50" charset="0"/>
                  <a:cs typeface="+mn-ea"/>
                  <a:sym typeface="+mn-lt"/>
                </a:rPr>
                <a:t>X-RAY</a:t>
              </a:r>
            </a:p>
          </p:txBody>
        </p:sp>
        <p:sp>
          <p:nvSpPr>
            <p:cNvPr id="42" name="Forma en L 41">
              <a:extLst>
                <a:ext uri="{FF2B5EF4-FFF2-40B4-BE49-F238E27FC236}">
                  <a16:creationId xmlns:a16="http://schemas.microsoft.com/office/drawing/2014/main" id="{9C797243-557D-6241-986E-A20818B67D1E}"/>
                </a:ext>
              </a:extLst>
            </p:cNvPr>
            <p:cNvSpPr/>
            <p:nvPr/>
          </p:nvSpPr>
          <p:spPr>
            <a:xfrm>
              <a:off x="6688805" y="4366004"/>
              <a:ext cx="123157" cy="123156"/>
            </a:xfrm>
            <a:prstGeom prst="corner">
              <a:avLst>
                <a:gd name="adj1" fmla="val 24121"/>
                <a:gd name="adj2" fmla="val 22795"/>
              </a:avLst>
            </a:prstGeom>
            <a:solidFill>
              <a:srgbClr val="469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es-E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159" name="Forma en L 158">
              <a:extLst>
                <a:ext uri="{FF2B5EF4-FFF2-40B4-BE49-F238E27FC236}">
                  <a16:creationId xmlns:a16="http://schemas.microsoft.com/office/drawing/2014/main" id="{CCD34041-EB42-5B40-A85F-2F70F60ACBFC}"/>
                </a:ext>
              </a:extLst>
            </p:cNvPr>
            <p:cNvSpPr/>
            <p:nvPr/>
          </p:nvSpPr>
          <p:spPr>
            <a:xfrm rot="10800000">
              <a:off x="6872010" y="4322562"/>
              <a:ext cx="123157" cy="123156"/>
            </a:xfrm>
            <a:prstGeom prst="corner">
              <a:avLst>
                <a:gd name="adj1" fmla="val 24121"/>
                <a:gd name="adj2" fmla="val 22795"/>
              </a:avLst>
            </a:prstGeom>
            <a:solidFill>
              <a:srgbClr val="469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es-E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09" name="矩形 143"/>
          <p:cNvSpPr/>
          <p:nvPr/>
        </p:nvSpPr>
        <p:spPr>
          <a:xfrm>
            <a:off x="10137168" y="6124277"/>
            <a:ext cx="1165681" cy="23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 latinLnBrk="0">
              <a:defRPr/>
            </a:pPr>
            <a:r>
              <a:rPr lang="ko-KR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의료 영상</a:t>
            </a:r>
            <a:endParaRPr lang="en-US" altLang="zh-CN" sz="933" dirty="0">
              <a:solidFill>
                <a:srgbClr val="01203D"/>
              </a:solidFill>
              <a:latin typeface="Gilroy" panose="00000500000000000000" pitchFamily="50" charset="0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605134" y="5672875"/>
            <a:ext cx="260804" cy="260804"/>
            <a:chOff x="7690291" y="4255230"/>
            <a:chExt cx="185561" cy="185561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37" name="Rectángulo redondeado 36">
              <a:extLst>
                <a:ext uri="{FF2B5EF4-FFF2-40B4-BE49-F238E27FC236}">
                  <a16:creationId xmlns:a16="http://schemas.microsoft.com/office/drawing/2014/main" id="{857D01EC-9EB8-644E-BCF1-C462F60B8862}"/>
                </a:ext>
              </a:extLst>
            </p:cNvPr>
            <p:cNvSpPr/>
            <p:nvPr/>
          </p:nvSpPr>
          <p:spPr>
            <a:xfrm>
              <a:off x="7690291" y="4255230"/>
              <a:ext cx="185561" cy="185561"/>
            </a:xfrm>
            <a:prstGeom prst="roundRect">
              <a:avLst/>
            </a:prstGeom>
            <a:noFill/>
            <a:ln w="19050">
              <a:solidFill>
                <a:srgbClr val="5E6A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es-E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7" name="Cruz 46">
              <a:extLst>
                <a:ext uri="{FF2B5EF4-FFF2-40B4-BE49-F238E27FC236}">
                  <a16:creationId xmlns:a16="http://schemas.microsoft.com/office/drawing/2014/main" id="{F0A4F2CA-96DA-434E-9D16-5CD96CBA9575}"/>
                </a:ext>
              </a:extLst>
            </p:cNvPr>
            <p:cNvSpPr/>
            <p:nvPr/>
          </p:nvSpPr>
          <p:spPr>
            <a:xfrm>
              <a:off x="7720178" y="4285829"/>
              <a:ext cx="125788" cy="125788"/>
            </a:xfrm>
            <a:prstGeom prst="plus">
              <a:avLst>
                <a:gd name="adj" fmla="val 35860"/>
              </a:avLst>
            </a:prstGeom>
            <a:solidFill>
              <a:srgbClr val="469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latinLnBrk="0">
                <a:defRPr/>
              </a:pPr>
              <a:endParaRPr lang="es-ES" sz="18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91961" y="5648770"/>
            <a:ext cx="307832" cy="309013"/>
            <a:chOff x="5420588" y="4295834"/>
            <a:chExt cx="426398" cy="428037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0674" y="4295834"/>
              <a:ext cx="426226" cy="428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610395" y="4429329"/>
              <a:ext cx="57304" cy="159840"/>
            </a:xfrm>
            <a:custGeom>
              <a:avLst/>
              <a:gdLst>
                <a:gd name="T0" fmla="*/ 217 w 560"/>
                <a:gd name="T1" fmla="*/ 29 h 1563"/>
                <a:gd name="T2" fmla="*/ 26 w 560"/>
                <a:gd name="T3" fmla="*/ 220 h 1563"/>
                <a:gd name="T4" fmla="*/ 18 w 560"/>
                <a:gd name="T5" fmla="*/ 305 h 1563"/>
                <a:gd name="T6" fmla="*/ 160 w 560"/>
                <a:gd name="T7" fmla="*/ 782 h 1563"/>
                <a:gd name="T8" fmla="*/ 18 w 560"/>
                <a:gd name="T9" fmla="*/ 1258 h 1563"/>
                <a:gd name="T10" fmla="*/ 26 w 560"/>
                <a:gd name="T11" fmla="*/ 1343 h 1563"/>
                <a:gd name="T12" fmla="*/ 217 w 560"/>
                <a:gd name="T13" fmla="*/ 1534 h 1563"/>
                <a:gd name="T14" fmla="*/ 319 w 560"/>
                <a:gd name="T15" fmla="*/ 1526 h 1563"/>
                <a:gd name="T16" fmla="*/ 461 w 560"/>
                <a:gd name="T17" fmla="*/ 1276 h 1563"/>
                <a:gd name="T18" fmla="*/ 560 w 560"/>
                <a:gd name="T19" fmla="*/ 782 h 1563"/>
                <a:gd name="T20" fmla="*/ 461 w 560"/>
                <a:gd name="T21" fmla="*/ 288 h 1563"/>
                <a:gd name="T22" fmla="*/ 319 w 560"/>
                <a:gd name="T23" fmla="*/ 38 h 1563"/>
                <a:gd name="T24" fmla="*/ 217 w 560"/>
                <a:gd name="T25" fmla="*/ 29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0" h="1563">
                  <a:moveTo>
                    <a:pt x="217" y="29"/>
                  </a:moveTo>
                  <a:cubicBezTo>
                    <a:pt x="26" y="220"/>
                    <a:pt x="26" y="220"/>
                    <a:pt x="26" y="220"/>
                  </a:cubicBezTo>
                  <a:cubicBezTo>
                    <a:pt x="3" y="243"/>
                    <a:pt x="0" y="278"/>
                    <a:pt x="18" y="305"/>
                  </a:cubicBezTo>
                  <a:cubicBezTo>
                    <a:pt x="108" y="442"/>
                    <a:pt x="160" y="606"/>
                    <a:pt x="160" y="782"/>
                  </a:cubicBezTo>
                  <a:cubicBezTo>
                    <a:pt x="160" y="958"/>
                    <a:pt x="108" y="1121"/>
                    <a:pt x="18" y="1258"/>
                  </a:cubicBezTo>
                  <a:cubicBezTo>
                    <a:pt x="0" y="1285"/>
                    <a:pt x="3" y="1320"/>
                    <a:pt x="26" y="1343"/>
                  </a:cubicBezTo>
                  <a:cubicBezTo>
                    <a:pt x="217" y="1534"/>
                    <a:pt x="217" y="1534"/>
                    <a:pt x="217" y="1534"/>
                  </a:cubicBezTo>
                  <a:cubicBezTo>
                    <a:pt x="246" y="1563"/>
                    <a:pt x="295" y="1559"/>
                    <a:pt x="319" y="1526"/>
                  </a:cubicBezTo>
                  <a:cubicBezTo>
                    <a:pt x="376" y="1448"/>
                    <a:pt x="423" y="1365"/>
                    <a:pt x="461" y="1276"/>
                  </a:cubicBezTo>
                  <a:cubicBezTo>
                    <a:pt x="527" y="1119"/>
                    <a:pt x="560" y="953"/>
                    <a:pt x="560" y="782"/>
                  </a:cubicBezTo>
                  <a:cubicBezTo>
                    <a:pt x="560" y="611"/>
                    <a:pt x="527" y="445"/>
                    <a:pt x="461" y="288"/>
                  </a:cubicBezTo>
                  <a:cubicBezTo>
                    <a:pt x="423" y="199"/>
                    <a:pt x="376" y="115"/>
                    <a:pt x="319" y="38"/>
                  </a:cubicBezTo>
                  <a:cubicBezTo>
                    <a:pt x="295" y="4"/>
                    <a:pt x="246" y="0"/>
                    <a:pt x="217" y="29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674340" y="4365686"/>
              <a:ext cx="82960" cy="287083"/>
            </a:xfrm>
            <a:custGeom>
              <a:avLst/>
              <a:gdLst>
                <a:gd name="T0" fmla="*/ 811 w 811"/>
                <a:gd name="T1" fmla="*/ 1404 h 2807"/>
                <a:gd name="T2" fmla="*/ 642 w 811"/>
                <a:gd name="T3" fmla="*/ 569 h 2807"/>
                <a:gd name="T4" fmla="*/ 315 w 811"/>
                <a:gd name="T5" fmla="*/ 32 h 2807"/>
                <a:gd name="T6" fmla="*/ 215 w 811"/>
                <a:gd name="T7" fmla="*/ 28 h 2807"/>
                <a:gd name="T8" fmla="*/ 26 w 811"/>
                <a:gd name="T9" fmla="*/ 217 h 2807"/>
                <a:gd name="T10" fmla="*/ 22 w 811"/>
                <a:gd name="T11" fmla="*/ 307 h 2807"/>
                <a:gd name="T12" fmla="*/ 411 w 811"/>
                <a:gd name="T13" fmla="*/ 1404 h 2807"/>
                <a:gd name="T14" fmla="*/ 22 w 811"/>
                <a:gd name="T15" fmla="*/ 2500 h 2807"/>
                <a:gd name="T16" fmla="*/ 26 w 811"/>
                <a:gd name="T17" fmla="*/ 2590 h 2807"/>
                <a:gd name="T18" fmla="*/ 215 w 811"/>
                <a:gd name="T19" fmla="*/ 2779 h 2807"/>
                <a:gd name="T20" fmla="*/ 315 w 811"/>
                <a:gd name="T21" fmla="*/ 2775 h 2807"/>
                <a:gd name="T22" fmla="*/ 642 w 811"/>
                <a:gd name="T23" fmla="*/ 2238 h 2807"/>
                <a:gd name="T24" fmla="*/ 811 w 811"/>
                <a:gd name="T25" fmla="*/ 1404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1" h="2807">
                  <a:moveTo>
                    <a:pt x="811" y="1404"/>
                  </a:moveTo>
                  <a:cubicBezTo>
                    <a:pt x="811" y="1114"/>
                    <a:pt x="754" y="834"/>
                    <a:pt x="642" y="569"/>
                  </a:cubicBezTo>
                  <a:cubicBezTo>
                    <a:pt x="560" y="374"/>
                    <a:pt x="450" y="194"/>
                    <a:pt x="315" y="32"/>
                  </a:cubicBezTo>
                  <a:cubicBezTo>
                    <a:pt x="289" y="2"/>
                    <a:pt x="243" y="0"/>
                    <a:pt x="215" y="2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" y="242"/>
                    <a:pt x="0" y="281"/>
                    <a:pt x="22" y="307"/>
                  </a:cubicBezTo>
                  <a:cubicBezTo>
                    <a:pt x="265" y="607"/>
                    <a:pt x="411" y="989"/>
                    <a:pt x="411" y="1404"/>
                  </a:cubicBezTo>
                  <a:cubicBezTo>
                    <a:pt x="411" y="1819"/>
                    <a:pt x="265" y="2200"/>
                    <a:pt x="22" y="2500"/>
                  </a:cubicBezTo>
                  <a:cubicBezTo>
                    <a:pt x="0" y="2527"/>
                    <a:pt x="2" y="2566"/>
                    <a:pt x="26" y="2590"/>
                  </a:cubicBezTo>
                  <a:cubicBezTo>
                    <a:pt x="215" y="2779"/>
                    <a:pt x="215" y="2779"/>
                    <a:pt x="215" y="2779"/>
                  </a:cubicBezTo>
                  <a:cubicBezTo>
                    <a:pt x="243" y="2807"/>
                    <a:pt x="289" y="2806"/>
                    <a:pt x="315" y="2775"/>
                  </a:cubicBezTo>
                  <a:cubicBezTo>
                    <a:pt x="450" y="2613"/>
                    <a:pt x="560" y="2433"/>
                    <a:pt x="642" y="2238"/>
                  </a:cubicBezTo>
                  <a:cubicBezTo>
                    <a:pt x="754" y="1974"/>
                    <a:pt x="811" y="1693"/>
                    <a:pt x="811" y="1404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737983" y="4302086"/>
              <a:ext cx="109003" cy="414325"/>
            </a:xfrm>
            <a:custGeom>
              <a:avLst/>
              <a:gdLst>
                <a:gd name="T0" fmla="*/ 829 w 1066"/>
                <a:gd name="T1" fmla="*/ 850 h 4051"/>
                <a:gd name="T2" fmla="*/ 314 w 1066"/>
                <a:gd name="T3" fmla="*/ 31 h 4051"/>
                <a:gd name="T4" fmla="*/ 216 w 1066"/>
                <a:gd name="T5" fmla="*/ 28 h 4051"/>
                <a:gd name="T6" fmla="*/ 27 w 1066"/>
                <a:gd name="T7" fmla="*/ 217 h 4051"/>
                <a:gd name="T8" fmla="*/ 24 w 1066"/>
                <a:gd name="T9" fmla="*/ 309 h 4051"/>
                <a:gd name="T10" fmla="*/ 666 w 1066"/>
                <a:gd name="T11" fmla="*/ 2026 h 4051"/>
                <a:gd name="T12" fmla="*/ 24 w 1066"/>
                <a:gd name="T13" fmla="*/ 3743 h 4051"/>
                <a:gd name="T14" fmla="*/ 27 w 1066"/>
                <a:gd name="T15" fmla="*/ 3835 h 4051"/>
                <a:gd name="T16" fmla="*/ 216 w 1066"/>
                <a:gd name="T17" fmla="*/ 4024 h 4051"/>
                <a:gd name="T18" fmla="*/ 314 w 1066"/>
                <a:gd name="T19" fmla="*/ 4021 h 4051"/>
                <a:gd name="T20" fmla="*/ 829 w 1066"/>
                <a:gd name="T21" fmla="*/ 3202 h 4051"/>
                <a:gd name="T22" fmla="*/ 1066 w 1066"/>
                <a:gd name="T23" fmla="*/ 2026 h 4051"/>
                <a:gd name="T24" fmla="*/ 829 w 1066"/>
                <a:gd name="T25" fmla="*/ 850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6" h="4051">
                  <a:moveTo>
                    <a:pt x="829" y="850"/>
                  </a:moveTo>
                  <a:cubicBezTo>
                    <a:pt x="702" y="550"/>
                    <a:pt x="529" y="275"/>
                    <a:pt x="314" y="31"/>
                  </a:cubicBezTo>
                  <a:cubicBezTo>
                    <a:pt x="288" y="2"/>
                    <a:pt x="243" y="0"/>
                    <a:pt x="216" y="28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2" y="242"/>
                    <a:pt x="0" y="282"/>
                    <a:pt x="24" y="309"/>
                  </a:cubicBezTo>
                  <a:cubicBezTo>
                    <a:pt x="424" y="769"/>
                    <a:pt x="666" y="1370"/>
                    <a:pt x="666" y="2026"/>
                  </a:cubicBezTo>
                  <a:cubicBezTo>
                    <a:pt x="666" y="2682"/>
                    <a:pt x="424" y="3283"/>
                    <a:pt x="24" y="3743"/>
                  </a:cubicBezTo>
                  <a:cubicBezTo>
                    <a:pt x="0" y="3770"/>
                    <a:pt x="2" y="3810"/>
                    <a:pt x="27" y="3835"/>
                  </a:cubicBezTo>
                  <a:cubicBezTo>
                    <a:pt x="216" y="4024"/>
                    <a:pt x="216" y="4024"/>
                    <a:pt x="216" y="4024"/>
                  </a:cubicBezTo>
                  <a:cubicBezTo>
                    <a:pt x="243" y="4051"/>
                    <a:pt x="288" y="4050"/>
                    <a:pt x="314" y="4021"/>
                  </a:cubicBezTo>
                  <a:cubicBezTo>
                    <a:pt x="529" y="3777"/>
                    <a:pt x="702" y="3502"/>
                    <a:pt x="829" y="3202"/>
                  </a:cubicBezTo>
                  <a:cubicBezTo>
                    <a:pt x="986" y="2829"/>
                    <a:pt x="1066" y="2434"/>
                    <a:pt x="1066" y="2026"/>
                  </a:cubicBezTo>
                  <a:cubicBezTo>
                    <a:pt x="1066" y="1618"/>
                    <a:pt x="986" y="1222"/>
                    <a:pt x="829" y="850"/>
                  </a:cubicBezTo>
                  <a:close/>
                </a:path>
              </a:pathLst>
            </a:custGeom>
            <a:solidFill>
              <a:srgbClr val="4692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420588" y="4295920"/>
              <a:ext cx="101760" cy="427865"/>
            </a:xfrm>
            <a:custGeom>
              <a:avLst/>
              <a:gdLst>
                <a:gd name="T0" fmla="*/ 492 w 995"/>
                <a:gd name="T1" fmla="*/ 1377 h 4183"/>
                <a:gd name="T2" fmla="*/ 492 w 995"/>
                <a:gd name="T3" fmla="*/ 246 h 4183"/>
                <a:gd name="T4" fmla="*/ 246 w 995"/>
                <a:gd name="T5" fmla="*/ 0 h 4183"/>
                <a:gd name="T6" fmla="*/ 246 w 995"/>
                <a:gd name="T7" fmla="*/ 0 h 4183"/>
                <a:gd name="T8" fmla="*/ 0 w 995"/>
                <a:gd name="T9" fmla="*/ 246 h 4183"/>
                <a:gd name="T10" fmla="*/ 0 w 995"/>
                <a:gd name="T11" fmla="*/ 3937 h 4183"/>
                <a:gd name="T12" fmla="*/ 246 w 995"/>
                <a:gd name="T13" fmla="*/ 4183 h 4183"/>
                <a:gd name="T14" fmla="*/ 246 w 995"/>
                <a:gd name="T15" fmla="*/ 4183 h 4183"/>
                <a:gd name="T16" fmla="*/ 492 w 995"/>
                <a:gd name="T17" fmla="*/ 3937 h 4183"/>
                <a:gd name="T18" fmla="*/ 492 w 995"/>
                <a:gd name="T19" fmla="*/ 2795 h 4183"/>
                <a:gd name="T20" fmla="*/ 537 w 995"/>
                <a:gd name="T21" fmla="*/ 2731 h 4183"/>
                <a:gd name="T22" fmla="*/ 995 w 995"/>
                <a:gd name="T23" fmla="*/ 2086 h 4183"/>
                <a:gd name="T24" fmla="*/ 537 w 995"/>
                <a:gd name="T25" fmla="*/ 1440 h 4183"/>
                <a:gd name="T26" fmla="*/ 492 w 995"/>
                <a:gd name="T27" fmla="*/ 1377 h 4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5" h="4183">
                  <a:moveTo>
                    <a:pt x="492" y="1377"/>
                  </a:moveTo>
                  <a:cubicBezTo>
                    <a:pt x="492" y="246"/>
                    <a:pt x="492" y="246"/>
                    <a:pt x="492" y="246"/>
                  </a:cubicBezTo>
                  <a:cubicBezTo>
                    <a:pt x="492" y="110"/>
                    <a:pt x="382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110" y="0"/>
                    <a:pt x="0" y="110"/>
                    <a:pt x="0" y="246"/>
                  </a:cubicBezTo>
                  <a:cubicBezTo>
                    <a:pt x="0" y="3937"/>
                    <a:pt x="0" y="3937"/>
                    <a:pt x="0" y="3937"/>
                  </a:cubicBezTo>
                  <a:cubicBezTo>
                    <a:pt x="0" y="4073"/>
                    <a:pt x="110" y="4183"/>
                    <a:pt x="246" y="4183"/>
                  </a:cubicBezTo>
                  <a:cubicBezTo>
                    <a:pt x="246" y="4183"/>
                    <a:pt x="246" y="4183"/>
                    <a:pt x="246" y="4183"/>
                  </a:cubicBezTo>
                  <a:cubicBezTo>
                    <a:pt x="382" y="4183"/>
                    <a:pt x="492" y="4073"/>
                    <a:pt x="492" y="3937"/>
                  </a:cubicBezTo>
                  <a:cubicBezTo>
                    <a:pt x="492" y="2795"/>
                    <a:pt x="492" y="2795"/>
                    <a:pt x="492" y="2795"/>
                  </a:cubicBezTo>
                  <a:cubicBezTo>
                    <a:pt x="492" y="2766"/>
                    <a:pt x="510" y="2741"/>
                    <a:pt x="537" y="2731"/>
                  </a:cubicBezTo>
                  <a:cubicBezTo>
                    <a:pt x="804" y="2638"/>
                    <a:pt x="995" y="2384"/>
                    <a:pt x="995" y="2086"/>
                  </a:cubicBezTo>
                  <a:cubicBezTo>
                    <a:pt x="995" y="1787"/>
                    <a:pt x="804" y="1534"/>
                    <a:pt x="537" y="1440"/>
                  </a:cubicBezTo>
                  <a:cubicBezTo>
                    <a:pt x="510" y="1431"/>
                    <a:pt x="492" y="1405"/>
                    <a:pt x="492" y="1377"/>
                  </a:cubicBezTo>
                  <a:close/>
                </a:path>
              </a:pathLst>
            </a:custGeom>
            <a:solidFill>
              <a:srgbClr val="5E6A8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Gilroy" panose="00000500000000000000" pitchFamily="50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73462" y="5643566"/>
            <a:ext cx="319317" cy="319421"/>
            <a:chOff x="4806645" y="4280734"/>
            <a:chExt cx="239488" cy="239566"/>
          </a:xfrm>
          <a:effectLst>
            <a:reflection blurRad="25400" stA="52000" endA="300" endPos="35000" dir="5400000" sy="-100000" algn="bl" rotWithShape="0"/>
          </a:effectLst>
        </p:grpSpPr>
        <p:sp>
          <p:nvSpPr>
            <p:cNvPr id="146" name="Freeform 347"/>
            <p:cNvSpPr>
              <a:spLocks noEditPoints="1"/>
            </p:cNvSpPr>
            <p:nvPr/>
          </p:nvSpPr>
          <p:spPr bwMode="auto">
            <a:xfrm>
              <a:off x="4868054" y="4318348"/>
              <a:ext cx="112921" cy="171435"/>
            </a:xfrm>
            <a:custGeom>
              <a:avLst/>
              <a:gdLst>
                <a:gd name="T0" fmla="*/ 89 w 191"/>
                <a:gd name="T1" fmla="*/ 0 h 288"/>
                <a:gd name="T2" fmla="*/ 90 w 191"/>
                <a:gd name="T3" fmla="*/ 1 h 288"/>
                <a:gd name="T4" fmla="*/ 135 w 191"/>
                <a:gd name="T5" fmla="*/ 69 h 288"/>
                <a:gd name="T6" fmla="*/ 165 w 191"/>
                <a:gd name="T7" fmla="*/ 52 h 288"/>
                <a:gd name="T8" fmla="*/ 167 w 191"/>
                <a:gd name="T9" fmla="*/ 54 h 288"/>
                <a:gd name="T10" fmla="*/ 168 w 191"/>
                <a:gd name="T11" fmla="*/ 120 h 288"/>
                <a:gd name="T12" fmla="*/ 189 w 191"/>
                <a:gd name="T13" fmla="*/ 197 h 288"/>
                <a:gd name="T14" fmla="*/ 97 w 191"/>
                <a:gd name="T15" fmla="*/ 288 h 288"/>
                <a:gd name="T16" fmla="*/ 6 w 191"/>
                <a:gd name="T17" fmla="*/ 197 h 288"/>
                <a:gd name="T18" fmla="*/ 48 w 191"/>
                <a:gd name="T19" fmla="*/ 70 h 288"/>
                <a:gd name="T20" fmla="*/ 63 w 191"/>
                <a:gd name="T21" fmla="*/ 52 h 288"/>
                <a:gd name="T22" fmla="*/ 63 w 191"/>
                <a:gd name="T23" fmla="*/ 52 h 288"/>
                <a:gd name="T24" fmla="*/ 63 w 191"/>
                <a:gd name="T25" fmla="*/ 58 h 288"/>
                <a:gd name="T26" fmla="*/ 63 w 191"/>
                <a:gd name="T27" fmla="*/ 63 h 288"/>
                <a:gd name="T28" fmla="*/ 63 w 191"/>
                <a:gd name="T29" fmla="*/ 63 h 288"/>
                <a:gd name="T30" fmla="*/ 66 w 191"/>
                <a:gd name="T31" fmla="*/ 111 h 288"/>
                <a:gd name="T32" fmla="*/ 69 w 191"/>
                <a:gd name="T33" fmla="*/ 111 h 288"/>
                <a:gd name="T34" fmla="*/ 86 w 191"/>
                <a:gd name="T35" fmla="*/ 56 h 288"/>
                <a:gd name="T36" fmla="*/ 89 w 191"/>
                <a:gd name="T37" fmla="*/ 0 h 288"/>
                <a:gd name="T38" fmla="*/ 132 w 191"/>
                <a:gd name="T39" fmla="*/ 117 h 288"/>
                <a:gd name="T40" fmla="*/ 111 w 191"/>
                <a:gd name="T41" fmla="*/ 133 h 288"/>
                <a:gd name="T42" fmla="*/ 109 w 191"/>
                <a:gd name="T43" fmla="*/ 124 h 288"/>
                <a:gd name="T44" fmla="*/ 69 w 191"/>
                <a:gd name="T45" fmla="*/ 148 h 288"/>
                <a:gd name="T46" fmla="*/ 59 w 191"/>
                <a:gd name="T47" fmla="*/ 147 h 288"/>
                <a:gd name="T48" fmla="*/ 54 w 191"/>
                <a:gd name="T49" fmla="*/ 145 h 288"/>
                <a:gd name="T50" fmla="*/ 43 w 191"/>
                <a:gd name="T51" fmla="*/ 194 h 288"/>
                <a:gd name="T52" fmla="*/ 43 w 191"/>
                <a:gd name="T53" fmla="*/ 196 h 288"/>
                <a:gd name="T54" fmla="*/ 43 w 191"/>
                <a:gd name="T55" fmla="*/ 197 h 288"/>
                <a:gd name="T56" fmla="*/ 97 w 191"/>
                <a:gd name="T57" fmla="*/ 251 h 288"/>
                <a:gd name="T58" fmla="*/ 152 w 191"/>
                <a:gd name="T59" fmla="*/ 197 h 288"/>
                <a:gd name="T60" fmla="*/ 152 w 191"/>
                <a:gd name="T61" fmla="*/ 196 h 288"/>
                <a:gd name="T62" fmla="*/ 152 w 191"/>
                <a:gd name="T63" fmla="*/ 195 h 288"/>
                <a:gd name="T64" fmla="*/ 141 w 191"/>
                <a:gd name="T65" fmla="*/ 154 h 288"/>
                <a:gd name="T66" fmla="*/ 132 w 191"/>
                <a:gd name="T67" fmla="*/ 11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288">
                  <a:moveTo>
                    <a:pt x="89" y="0"/>
                  </a:moveTo>
                  <a:cubicBezTo>
                    <a:pt x="89" y="0"/>
                    <a:pt x="89" y="0"/>
                    <a:pt x="90" y="1"/>
                  </a:cubicBezTo>
                  <a:cubicBezTo>
                    <a:pt x="97" y="9"/>
                    <a:pt x="125" y="25"/>
                    <a:pt x="135" y="69"/>
                  </a:cubicBezTo>
                  <a:cubicBezTo>
                    <a:pt x="135" y="69"/>
                    <a:pt x="159" y="52"/>
                    <a:pt x="165" y="52"/>
                  </a:cubicBezTo>
                  <a:cubicBezTo>
                    <a:pt x="166" y="52"/>
                    <a:pt x="167" y="52"/>
                    <a:pt x="167" y="54"/>
                  </a:cubicBezTo>
                  <a:cubicBezTo>
                    <a:pt x="162" y="75"/>
                    <a:pt x="173" y="93"/>
                    <a:pt x="168" y="120"/>
                  </a:cubicBezTo>
                  <a:cubicBezTo>
                    <a:pt x="166" y="133"/>
                    <a:pt x="191" y="148"/>
                    <a:pt x="189" y="197"/>
                  </a:cubicBezTo>
                  <a:cubicBezTo>
                    <a:pt x="189" y="247"/>
                    <a:pt x="148" y="288"/>
                    <a:pt x="97" y="288"/>
                  </a:cubicBezTo>
                  <a:cubicBezTo>
                    <a:pt x="47" y="288"/>
                    <a:pt x="6" y="247"/>
                    <a:pt x="6" y="197"/>
                  </a:cubicBezTo>
                  <a:cubicBezTo>
                    <a:pt x="6" y="197"/>
                    <a:pt x="0" y="143"/>
                    <a:pt x="48" y="70"/>
                  </a:cubicBezTo>
                  <a:cubicBezTo>
                    <a:pt x="53" y="62"/>
                    <a:pt x="55" y="59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1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54" y="108"/>
                    <a:pt x="66" y="111"/>
                  </a:cubicBezTo>
                  <a:cubicBezTo>
                    <a:pt x="67" y="111"/>
                    <a:pt x="68" y="111"/>
                    <a:pt x="69" y="111"/>
                  </a:cubicBezTo>
                  <a:cubicBezTo>
                    <a:pt x="82" y="111"/>
                    <a:pt x="85" y="83"/>
                    <a:pt x="86" y="56"/>
                  </a:cubicBezTo>
                  <a:cubicBezTo>
                    <a:pt x="87" y="28"/>
                    <a:pt x="85" y="0"/>
                    <a:pt x="89" y="0"/>
                  </a:cubicBezTo>
                  <a:moveTo>
                    <a:pt x="132" y="117"/>
                  </a:moveTo>
                  <a:cubicBezTo>
                    <a:pt x="111" y="133"/>
                    <a:pt x="111" y="133"/>
                    <a:pt x="111" y="133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96" y="146"/>
                    <a:pt x="76" y="148"/>
                    <a:pt x="69" y="148"/>
                  </a:cubicBezTo>
                  <a:cubicBezTo>
                    <a:pt x="65" y="148"/>
                    <a:pt x="62" y="147"/>
                    <a:pt x="59" y="147"/>
                  </a:cubicBezTo>
                  <a:cubicBezTo>
                    <a:pt x="57" y="146"/>
                    <a:pt x="55" y="146"/>
                    <a:pt x="54" y="145"/>
                  </a:cubicBezTo>
                  <a:cubicBezTo>
                    <a:pt x="42" y="175"/>
                    <a:pt x="42" y="191"/>
                    <a:pt x="43" y="19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27"/>
                    <a:pt x="67" y="251"/>
                    <a:pt x="97" y="251"/>
                  </a:cubicBezTo>
                  <a:cubicBezTo>
                    <a:pt x="128" y="251"/>
                    <a:pt x="152" y="227"/>
                    <a:pt x="152" y="197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52" y="195"/>
                    <a:pt x="152" y="195"/>
                    <a:pt x="152" y="195"/>
                  </a:cubicBezTo>
                  <a:cubicBezTo>
                    <a:pt x="153" y="173"/>
                    <a:pt x="147" y="166"/>
                    <a:pt x="141" y="154"/>
                  </a:cubicBezTo>
                  <a:cubicBezTo>
                    <a:pt x="136" y="144"/>
                    <a:pt x="130" y="132"/>
                    <a:pt x="132" y="117"/>
                  </a:cubicBezTo>
                  <a:close/>
                </a:path>
              </a:pathLst>
            </a:custGeom>
            <a:solidFill>
              <a:srgbClr val="5E6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 latinLnBrk="0">
                <a:defRPr/>
              </a:pPr>
              <a:endParaRPr lang="zh-CN" altLang="en-US" sz="1467" dirty="0">
                <a:solidFill>
                  <a:srgbClr val="5E6A8C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806645" y="4280734"/>
              <a:ext cx="239488" cy="239566"/>
              <a:chOff x="4597069" y="4249477"/>
              <a:chExt cx="681526" cy="681744"/>
            </a:xfrm>
          </p:grpSpPr>
          <p:sp>
            <p:nvSpPr>
              <p:cNvPr id="21" name="Oval 5"/>
              <p:cNvSpPr>
                <a:spLocks noChangeArrowheads="1"/>
              </p:cNvSpPr>
              <p:nvPr/>
            </p:nvSpPr>
            <p:spPr bwMode="auto">
              <a:xfrm>
                <a:off x="4597069" y="4249477"/>
                <a:ext cx="681526" cy="681744"/>
              </a:xfrm>
              <a:prstGeom prst="ellipse">
                <a:avLst/>
              </a:prstGeom>
              <a:noFill/>
              <a:ln w="19050" cap="flat">
                <a:solidFill>
                  <a:srgbClr val="4692E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 flipH="1" flipV="1">
                <a:off x="4686020" y="4359358"/>
                <a:ext cx="501443" cy="461981"/>
              </a:xfrm>
              <a:prstGeom prst="line">
                <a:avLst/>
              </a:prstGeom>
              <a:noFill/>
              <a:ln w="19050" cap="flat">
                <a:solidFill>
                  <a:srgbClr val="4692E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0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" t="10114" r="75"/>
          <a:stretch/>
        </p:blipFill>
        <p:spPr>
          <a:xfrm>
            <a:off x="-10696" y="0"/>
            <a:ext cx="12202695" cy="7043979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0" y="279659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  <a:spcBef>
                <a:spcPts val="133"/>
              </a:spcBef>
              <a:defRPr/>
            </a:pPr>
            <a:r>
              <a:rPr lang="ko-KR" altLang="en-US" sz="3200" dirty="0">
                <a:gradFill flip="none" rotWithShape="1">
                  <a:gsLst>
                    <a:gs pos="19000">
                      <a:srgbClr val="FCE926"/>
                    </a:gs>
                    <a:gs pos="94000">
                      <a:srgbClr val="462A75"/>
                    </a:gs>
                    <a:gs pos="88000">
                      <a:srgbClr val="4E55DF"/>
                    </a:gs>
                    <a:gs pos="80000">
                      <a:srgbClr val="70FB98"/>
                    </a:gs>
                    <a:gs pos="67000">
                      <a:schemeClr val="bg1"/>
                    </a:gs>
                    <a:gs pos="8000">
                      <a:srgbClr val="CA284D"/>
                    </a:gs>
                    <a:gs pos="14000">
                      <a:srgbClr val="EDAB33"/>
                    </a:gs>
                    <a:gs pos="27000">
                      <a:schemeClr val="bg1"/>
                    </a:gs>
                  </a:gsLst>
                  <a:lin ang="4800000" scaled="0"/>
                  <a:tileRect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다차원적 인식</a:t>
            </a:r>
            <a:endParaRPr lang="en-US" altLang="zh-CN" sz="3200" dirty="0">
              <a:gradFill flip="none" rotWithShape="1">
                <a:gsLst>
                  <a:gs pos="19000">
                    <a:srgbClr val="FCE926"/>
                  </a:gs>
                  <a:gs pos="94000">
                    <a:srgbClr val="462A75"/>
                  </a:gs>
                  <a:gs pos="88000">
                    <a:srgbClr val="4E55DF"/>
                  </a:gs>
                  <a:gs pos="80000">
                    <a:srgbClr val="70FB98"/>
                  </a:gs>
                  <a:gs pos="67000">
                    <a:schemeClr val="bg1"/>
                  </a:gs>
                  <a:gs pos="8000">
                    <a:srgbClr val="CA284D"/>
                  </a:gs>
                  <a:gs pos="14000">
                    <a:srgbClr val="EDAB33"/>
                  </a:gs>
                  <a:gs pos="27000">
                    <a:schemeClr val="bg1"/>
                  </a:gs>
                </a:gsLst>
                <a:lin ang="4800000" scaled="0"/>
                <a:tileRect/>
              </a:gra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+mn-ea"/>
              <a:sym typeface="+mn-lt"/>
            </a:endParaRPr>
          </a:p>
        </p:txBody>
      </p:sp>
      <p:sp>
        <p:nvSpPr>
          <p:cNvPr id="10" name="矩形 93">
            <a:extLst>
              <a:ext uri="{FF2B5EF4-FFF2-40B4-BE49-F238E27FC236}">
                <a16:creationId xmlns:a16="http://schemas.microsoft.com/office/drawing/2014/main" id="{CF021A7A-1849-7046-A95E-5CC0145C0AE7}"/>
              </a:ext>
            </a:extLst>
          </p:cNvPr>
          <p:cNvSpPr/>
          <p:nvPr/>
        </p:nvSpPr>
        <p:spPr>
          <a:xfrm>
            <a:off x="0" y="1133427"/>
            <a:ext cx="12192000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1333" dirty="0">
                <a:solidFill>
                  <a:schemeClr val="bg1"/>
                </a:solidFill>
                <a:latin typeface="Gilroy" panose="00000500000000000000" pitchFamily="50" charset="0"/>
                <a:cs typeface="+mn-ea"/>
                <a:sym typeface="+mn-lt"/>
              </a:rPr>
              <a:t>전체 스펙트럼에서 세상을 인식하고 </a:t>
            </a:r>
            <a:r>
              <a:rPr lang="en-US" altLang="ko-KR" sz="1333" dirty="0" err="1">
                <a:solidFill>
                  <a:schemeClr val="bg1"/>
                </a:solidFill>
                <a:latin typeface="Gilroy" panose="00000500000000000000" pitchFamily="50" charset="0"/>
                <a:cs typeface="+mn-ea"/>
                <a:sym typeface="+mn-lt"/>
              </a:rPr>
              <a:t>AIoT</a:t>
            </a:r>
            <a:r>
              <a:rPr lang="ko-KR" altLang="en-US" sz="1333" dirty="0">
                <a:solidFill>
                  <a:schemeClr val="bg1"/>
                </a:solidFill>
                <a:latin typeface="Gilroy" panose="00000500000000000000" pitchFamily="50" charset="0"/>
                <a:cs typeface="+mn-ea"/>
                <a:sym typeface="+mn-lt"/>
              </a:rPr>
              <a:t>를 위한 지능적이고 다차원적인 인식 기반을 구축합니다</a:t>
            </a:r>
            <a:r>
              <a:rPr lang="en-US" altLang="ko-KR" sz="1333" dirty="0">
                <a:solidFill>
                  <a:schemeClr val="bg1"/>
                </a:solidFill>
                <a:latin typeface="Gilroy" panose="00000500000000000000" pitchFamily="50" charset="0"/>
                <a:cs typeface="+mn-ea"/>
                <a:sym typeface="+mn-lt"/>
              </a:rPr>
              <a:t>.</a:t>
            </a:r>
          </a:p>
        </p:txBody>
      </p:sp>
      <p:pic>
        <p:nvPicPr>
          <p:cNvPr id="12" name="Picture 2" descr="E:\工作\Hikvision logo.png"/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1925" y="226420"/>
            <a:ext cx="981967" cy="1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35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2" t="13623" r="16738" b="15942"/>
          <a:stretch/>
        </p:blipFill>
        <p:spPr>
          <a:xfrm>
            <a:off x="4452731" y="934279"/>
            <a:ext cx="5698435" cy="48304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79" b="17584"/>
          <a:stretch/>
        </p:blipFill>
        <p:spPr>
          <a:xfrm>
            <a:off x="150" y="1"/>
            <a:ext cx="5366981" cy="56520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1" r="56631"/>
          <a:stretch/>
        </p:blipFill>
        <p:spPr>
          <a:xfrm>
            <a:off x="150" y="4896678"/>
            <a:ext cx="5287468" cy="1961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79" t="20000"/>
          <a:stretch/>
        </p:blipFill>
        <p:spPr>
          <a:xfrm>
            <a:off x="9568070" y="1371600"/>
            <a:ext cx="2623781" cy="548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5" t="71981"/>
          <a:stretch/>
        </p:blipFill>
        <p:spPr>
          <a:xfrm>
            <a:off x="4472609" y="4936435"/>
            <a:ext cx="7719241" cy="1921565"/>
          </a:xfrm>
          <a:prstGeom prst="rect">
            <a:avLst/>
          </a:prstGeom>
        </p:spPr>
      </p:pic>
      <p:sp>
        <p:nvSpPr>
          <p:cNvPr id="125" name="矩形 124"/>
          <p:cNvSpPr/>
          <p:nvPr/>
        </p:nvSpPr>
        <p:spPr>
          <a:xfrm>
            <a:off x="1" y="363798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defRPr/>
            </a:pPr>
            <a:r>
              <a:rPr lang="ko-KR" altLang="en-US" sz="3200" dirty="0">
                <a:solidFill>
                  <a:srgbClr val="01203D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  <a:sym typeface="+mn-lt"/>
              </a:rPr>
              <a:t>다양한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제품 </a:t>
            </a:r>
            <a:r>
              <a:rPr lang="en-US" altLang="ko-KR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&amp; </a:t>
            </a:r>
            <a:r>
              <a:rPr lang="ko-KR" altLang="en-US" sz="3200" dirty="0">
                <a:gradFill>
                  <a:gsLst>
                    <a:gs pos="57000">
                      <a:srgbClr val="01203D"/>
                    </a:gs>
                    <a:gs pos="100000">
                      <a:srgbClr val="6283EB"/>
                    </a:gs>
                  </a:gsLst>
                  <a:lin ang="16200000" scaled="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ea"/>
                <a:sym typeface="+mn-lt"/>
              </a:rPr>
              <a:t>솔루션</a:t>
            </a:r>
            <a:endParaRPr lang="es-ES" altLang="ko-KR" sz="3733" b="1" dirty="0">
              <a:solidFill>
                <a:srgbClr val="01203D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27" name="TextBox 1"/>
          <p:cNvSpPr txBox="1"/>
          <p:nvPr/>
        </p:nvSpPr>
        <p:spPr>
          <a:xfrm>
            <a:off x="489067" y="1133428"/>
            <a:ext cx="1129490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선도적인 기술을 기반으로 완전한 하드웨어 및 소프트웨어 제품을 개발하고 </a:t>
            </a:r>
          </a:p>
          <a:p>
            <a:pPr algn="ctr">
              <a:defRPr/>
            </a:pP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다양한 </a:t>
            </a:r>
            <a:r>
              <a:rPr lang="ko-KR" altLang="en-US" sz="1333" dirty="0" err="1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버티컬</a:t>
            </a:r>
            <a:r>
              <a:rPr lang="ko-KR" altLang="en-US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 산업을 위한 통합 보안 솔루션 및 지능형 솔루션을 출시합니다</a:t>
            </a:r>
            <a:r>
              <a:rPr lang="en-US" altLang="ko-KR" sz="13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9197" y="5399198"/>
            <a:ext cx="10920689" cy="1164174"/>
            <a:chOff x="284397" y="1333200"/>
            <a:chExt cx="8190517" cy="873130"/>
          </a:xfrm>
        </p:grpSpPr>
        <p:sp>
          <p:nvSpPr>
            <p:cNvPr id="395" name="矩形 394"/>
            <p:cNvSpPr/>
            <p:nvPr/>
          </p:nvSpPr>
          <p:spPr>
            <a:xfrm>
              <a:off x="7599823" y="1724248"/>
              <a:ext cx="138548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pic>
          <p:nvPicPr>
            <p:cNvPr id="506" name="图片 5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967"/>
            <a:stretch/>
          </p:blipFill>
          <p:spPr>
            <a:xfrm>
              <a:off x="488724" y="1777614"/>
              <a:ext cx="238728" cy="239853"/>
            </a:xfrm>
            <a:prstGeom prst="rect">
              <a:avLst/>
            </a:prstGeom>
            <a:ln>
              <a:noFill/>
            </a:ln>
            <a:effectLst>
              <a:outerShdw blurRad="114300" dist="38100" dir="5400000" algn="t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</p:pic>
        <p:pic>
          <p:nvPicPr>
            <p:cNvPr id="507" name="图片 50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525"/>
            <a:stretch/>
          </p:blipFill>
          <p:spPr>
            <a:xfrm>
              <a:off x="1206319" y="1729006"/>
              <a:ext cx="262536" cy="337068"/>
            </a:xfrm>
            <a:prstGeom prst="rect">
              <a:avLst/>
            </a:prstGeom>
            <a:ln>
              <a:noFill/>
            </a:ln>
            <a:effectLst>
              <a:outerShdw blurRad="114300" dist="38100" dir="5400000" algn="t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</p:pic>
        <p:sp>
          <p:nvSpPr>
            <p:cNvPr id="508" name="矩形 507"/>
            <p:cNvSpPr/>
            <p:nvPr/>
          </p:nvSpPr>
          <p:spPr>
            <a:xfrm>
              <a:off x="314983" y="2033373"/>
              <a:ext cx="525625" cy="14624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Hik</a:t>
              </a:r>
              <a:r>
                <a: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-Connect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09" name="矩形 508"/>
            <p:cNvSpPr/>
            <p:nvPr/>
          </p:nvSpPr>
          <p:spPr>
            <a:xfrm>
              <a:off x="1017531" y="2033373"/>
              <a:ext cx="609782" cy="14624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Hik</a:t>
              </a:r>
              <a:r>
                <a: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-Partner Pro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pic>
          <p:nvPicPr>
            <p:cNvPr id="510" name="图片 50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5631" y="1767740"/>
              <a:ext cx="225491" cy="259601"/>
            </a:xfrm>
            <a:prstGeom prst="rect">
              <a:avLst/>
            </a:prstGeom>
            <a:ln>
              <a:noFill/>
            </a:ln>
            <a:effectLst>
              <a:outerShdw blurRad="63500" dist="38100" dir="5400000" algn="t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</p:pic>
        <p:sp>
          <p:nvSpPr>
            <p:cNvPr id="511" name="矩形 510"/>
            <p:cNvSpPr/>
            <p:nvPr/>
          </p:nvSpPr>
          <p:spPr>
            <a:xfrm>
              <a:off x="2704157" y="2033373"/>
              <a:ext cx="834604" cy="14624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HikCentral</a:t>
              </a:r>
              <a:r>
                <a: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Professional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2" name="矩形 511"/>
            <p:cNvSpPr/>
            <p:nvPr/>
          </p:nvSpPr>
          <p:spPr>
            <a:xfrm>
              <a:off x="1980460" y="1954928"/>
              <a:ext cx="714705" cy="22323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625519">
                <a:defRPr/>
              </a:pP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HikCentral</a:t>
              </a:r>
              <a:r>
                <a: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Access Control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3" name="矩形 512"/>
            <p:cNvSpPr/>
            <p:nvPr/>
          </p:nvSpPr>
          <p:spPr>
            <a:xfrm>
              <a:off x="1980460" y="1805173"/>
              <a:ext cx="713176" cy="14624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HikCentral</a:t>
              </a:r>
              <a:r>
                <a: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  <a:r>
                <a:rPr lang="en-US" altLang="zh-CN" sz="6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FocSign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4" name="文本框 513"/>
            <p:cNvSpPr txBox="1"/>
            <p:nvPr/>
          </p:nvSpPr>
          <p:spPr>
            <a:xfrm>
              <a:off x="4095189" y="1803264"/>
              <a:ext cx="31883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교육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5" name="文本框 514"/>
            <p:cNvSpPr txBox="1"/>
            <p:nvPr/>
          </p:nvSpPr>
          <p:spPr>
            <a:xfrm>
              <a:off x="5379136" y="1803264"/>
              <a:ext cx="40900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리테일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6" name="文本框 515"/>
            <p:cNvSpPr txBox="1"/>
            <p:nvPr/>
          </p:nvSpPr>
          <p:spPr>
            <a:xfrm>
              <a:off x="6666686" y="1803264"/>
              <a:ext cx="31883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빌딩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7" name="文本框 516"/>
            <p:cNvSpPr txBox="1"/>
            <p:nvPr/>
          </p:nvSpPr>
          <p:spPr>
            <a:xfrm>
              <a:off x="6667471" y="2029407"/>
              <a:ext cx="31883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물류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8" name="文本框 517"/>
            <p:cNvSpPr txBox="1"/>
            <p:nvPr/>
          </p:nvSpPr>
          <p:spPr>
            <a:xfrm>
              <a:off x="4095189" y="2027095"/>
              <a:ext cx="31883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제조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19" name="文本框 518"/>
            <p:cNvSpPr txBox="1"/>
            <p:nvPr/>
          </p:nvSpPr>
          <p:spPr>
            <a:xfrm>
              <a:off x="5372902" y="1579432"/>
              <a:ext cx="499175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대중교통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0" name="文本框 519"/>
            <p:cNvSpPr txBox="1"/>
            <p:nvPr/>
          </p:nvSpPr>
          <p:spPr>
            <a:xfrm>
              <a:off x="6666686" y="1579432"/>
              <a:ext cx="619400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세이프 시티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1" name="文本框 520"/>
            <p:cNvSpPr txBox="1"/>
            <p:nvPr/>
          </p:nvSpPr>
          <p:spPr>
            <a:xfrm>
              <a:off x="5372902" y="2029407"/>
              <a:ext cx="40900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에너지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2" name="文本框 521"/>
            <p:cNvSpPr txBox="1"/>
            <p:nvPr/>
          </p:nvSpPr>
          <p:spPr>
            <a:xfrm>
              <a:off x="4095189" y="1579432"/>
              <a:ext cx="318837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교통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3" name="文本框 522"/>
            <p:cNvSpPr txBox="1"/>
            <p:nvPr/>
          </p:nvSpPr>
          <p:spPr>
            <a:xfrm>
              <a:off x="7914424" y="1803264"/>
              <a:ext cx="499175" cy="1769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헬스케어</a:t>
              </a:r>
              <a:endParaRPr lang="zh-CN" altLang="en-US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4" name="文本框 523"/>
            <p:cNvSpPr txBox="1"/>
            <p:nvPr/>
          </p:nvSpPr>
          <p:spPr>
            <a:xfrm>
              <a:off x="7914424" y="1579432"/>
              <a:ext cx="560490" cy="17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은행</a:t>
              </a:r>
              <a:r>
                <a:rPr lang="en-US" altLang="ko-KR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&amp;</a:t>
              </a: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금융</a:t>
              </a:r>
              <a:endParaRPr lang="en-US" altLang="ko-KR" sz="9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31" name="文本框 530"/>
            <p:cNvSpPr txBox="1"/>
            <p:nvPr/>
          </p:nvSpPr>
          <p:spPr>
            <a:xfrm>
              <a:off x="1504933" y="1333200"/>
              <a:ext cx="715580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소프트웨어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32" name="文本框 531"/>
            <p:cNvSpPr txBox="1"/>
            <p:nvPr/>
          </p:nvSpPr>
          <p:spPr>
            <a:xfrm>
              <a:off x="5828751" y="1333200"/>
              <a:ext cx="1108380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Vertical Solutions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546" name="组合 545"/>
            <p:cNvGrpSpPr/>
            <p:nvPr/>
          </p:nvGrpSpPr>
          <p:grpSpPr>
            <a:xfrm>
              <a:off x="3863035" y="1571808"/>
              <a:ext cx="3992554" cy="575348"/>
              <a:chOff x="3896396" y="1634504"/>
              <a:chExt cx="3992554" cy="575348"/>
            </a:xfrm>
          </p:grpSpPr>
          <p:grpSp>
            <p:nvGrpSpPr>
              <p:cNvPr id="547" name="组合 546"/>
              <p:cNvGrpSpPr/>
              <p:nvPr/>
            </p:nvGrpSpPr>
            <p:grpSpPr>
              <a:xfrm>
                <a:off x="3896396" y="1634504"/>
                <a:ext cx="126003" cy="575348"/>
                <a:chOff x="4013422" y="1635174"/>
                <a:chExt cx="126003" cy="575348"/>
              </a:xfrm>
            </p:grpSpPr>
            <p:sp>
              <p:nvSpPr>
                <p:cNvPr id="559" name="椭圆 558"/>
                <p:cNvSpPr/>
                <p:nvPr/>
              </p:nvSpPr>
              <p:spPr>
                <a:xfrm>
                  <a:off x="4015682" y="1635174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60" name="椭圆 559"/>
                <p:cNvSpPr/>
                <p:nvPr/>
              </p:nvSpPr>
              <p:spPr>
                <a:xfrm>
                  <a:off x="4013856" y="1860976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61" name="椭圆 560"/>
                <p:cNvSpPr/>
                <p:nvPr/>
              </p:nvSpPr>
              <p:spPr>
                <a:xfrm>
                  <a:off x="4013422" y="2086779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</p:grpSp>
          <p:grpSp>
            <p:nvGrpSpPr>
              <p:cNvPr id="548" name="组合 547"/>
              <p:cNvGrpSpPr/>
              <p:nvPr/>
            </p:nvGrpSpPr>
            <p:grpSpPr>
              <a:xfrm>
                <a:off x="5185391" y="1634504"/>
                <a:ext cx="126003" cy="575348"/>
                <a:chOff x="4013422" y="1635174"/>
                <a:chExt cx="126003" cy="575348"/>
              </a:xfrm>
            </p:grpSpPr>
            <p:sp>
              <p:nvSpPr>
                <p:cNvPr id="556" name="椭圆 555"/>
                <p:cNvSpPr/>
                <p:nvPr/>
              </p:nvSpPr>
              <p:spPr>
                <a:xfrm>
                  <a:off x="4015682" y="1635174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7" name="椭圆 556"/>
                <p:cNvSpPr/>
                <p:nvPr/>
              </p:nvSpPr>
              <p:spPr>
                <a:xfrm>
                  <a:off x="4013856" y="1860976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8" name="椭圆 557"/>
                <p:cNvSpPr/>
                <p:nvPr/>
              </p:nvSpPr>
              <p:spPr>
                <a:xfrm>
                  <a:off x="4013422" y="2086779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</p:grpSp>
          <p:grpSp>
            <p:nvGrpSpPr>
              <p:cNvPr id="549" name="组合 548"/>
              <p:cNvGrpSpPr/>
              <p:nvPr/>
            </p:nvGrpSpPr>
            <p:grpSpPr>
              <a:xfrm>
                <a:off x="6474386" y="1634504"/>
                <a:ext cx="126003" cy="575348"/>
                <a:chOff x="4013422" y="1635174"/>
                <a:chExt cx="126003" cy="575348"/>
              </a:xfrm>
            </p:grpSpPr>
            <p:sp>
              <p:nvSpPr>
                <p:cNvPr id="553" name="椭圆 552"/>
                <p:cNvSpPr/>
                <p:nvPr/>
              </p:nvSpPr>
              <p:spPr>
                <a:xfrm>
                  <a:off x="4015682" y="1635174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4" name="椭圆 553"/>
                <p:cNvSpPr/>
                <p:nvPr/>
              </p:nvSpPr>
              <p:spPr>
                <a:xfrm>
                  <a:off x="4013856" y="1860976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5" name="椭圆 554"/>
                <p:cNvSpPr/>
                <p:nvPr/>
              </p:nvSpPr>
              <p:spPr>
                <a:xfrm>
                  <a:off x="4013422" y="2086779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</p:grpSp>
          <p:grpSp>
            <p:nvGrpSpPr>
              <p:cNvPr id="550" name="组合 549"/>
              <p:cNvGrpSpPr/>
              <p:nvPr/>
            </p:nvGrpSpPr>
            <p:grpSpPr>
              <a:xfrm>
                <a:off x="7763381" y="1634504"/>
                <a:ext cx="125569" cy="349545"/>
                <a:chOff x="4013856" y="1635174"/>
                <a:chExt cx="125569" cy="349545"/>
              </a:xfrm>
            </p:grpSpPr>
            <p:sp>
              <p:nvSpPr>
                <p:cNvPr id="551" name="椭圆 550"/>
                <p:cNvSpPr/>
                <p:nvPr/>
              </p:nvSpPr>
              <p:spPr>
                <a:xfrm>
                  <a:off x="4015682" y="1635174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  <p:sp>
              <p:nvSpPr>
                <p:cNvPr id="552" name="椭圆 551"/>
                <p:cNvSpPr/>
                <p:nvPr/>
              </p:nvSpPr>
              <p:spPr>
                <a:xfrm>
                  <a:off x="4013856" y="1860976"/>
                  <a:ext cx="123743" cy="123743"/>
                </a:xfrm>
                <a:prstGeom prst="ellipse">
                  <a:avLst/>
                </a:prstGeom>
                <a:solidFill>
                  <a:srgbClr val="7DC9F5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latin typeface="Gilroy" panose="00000500000000000000" pitchFamily="50" charset="0"/>
                  </a:endParaRPr>
                </a:p>
              </p:txBody>
            </p:sp>
          </p:grpSp>
        </p:grpSp>
        <p:grpSp>
          <p:nvGrpSpPr>
            <p:cNvPr id="562" name="Group 38"/>
            <p:cNvGrpSpPr>
              <a:grpSpLocks noChangeAspect="1"/>
            </p:cNvGrpSpPr>
            <p:nvPr/>
          </p:nvGrpSpPr>
          <p:grpSpPr bwMode="auto">
            <a:xfrm>
              <a:off x="3913590" y="1581932"/>
              <a:ext cx="4013191" cy="592331"/>
              <a:chOff x="825" y="995"/>
              <a:chExt cx="4160" cy="614"/>
            </a:xfrm>
          </p:grpSpPr>
          <p:sp>
            <p:nvSpPr>
              <p:cNvPr id="563" name="Line 39"/>
              <p:cNvSpPr>
                <a:spLocks noChangeShapeType="1"/>
              </p:cNvSpPr>
              <p:nvPr/>
            </p:nvSpPr>
            <p:spPr bwMode="auto">
              <a:xfrm flipV="1">
                <a:off x="3617" y="1261"/>
                <a:ext cx="0" cy="53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4" name="Line 40"/>
              <p:cNvSpPr>
                <a:spLocks noChangeShapeType="1"/>
              </p:cNvSpPr>
              <p:nvPr/>
            </p:nvSpPr>
            <p:spPr bwMode="auto">
              <a:xfrm flipV="1">
                <a:off x="3598" y="1242"/>
                <a:ext cx="0" cy="7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5" name="Line 41"/>
              <p:cNvSpPr>
                <a:spLocks noChangeShapeType="1"/>
              </p:cNvSpPr>
              <p:nvPr/>
            </p:nvSpPr>
            <p:spPr bwMode="auto">
              <a:xfrm flipV="1">
                <a:off x="3581" y="1242"/>
                <a:ext cx="0" cy="7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6" name="Line 42"/>
              <p:cNvSpPr>
                <a:spLocks noChangeShapeType="1"/>
              </p:cNvSpPr>
              <p:nvPr/>
            </p:nvSpPr>
            <p:spPr bwMode="auto">
              <a:xfrm>
                <a:off x="3598" y="1350"/>
                <a:ext cx="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7" name="Freeform 43"/>
              <p:cNvSpPr>
                <a:spLocks/>
              </p:cNvSpPr>
              <p:nvPr/>
            </p:nvSpPr>
            <p:spPr bwMode="auto">
              <a:xfrm>
                <a:off x="3581" y="1333"/>
                <a:ext cx="17" cy="17"/>
              </a:xfrm>
              <a:custGeom>
                <a:avLst/>
                <a:gdLst>
                  <a:gd name="T0" fmla="*/ 17 w 17"/>
                  <a:gd name="T1" fmla="*/ 17 h 17"/>
                  <a:gd name="T2" fmla="*/ 17 w 17"/>
                  <a:gd name="T3" fmla="*/ 0 h 17"/>
                  <a:gd name="T4" fmla="*/ 0 w 1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17"/>
                    </a:move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8" name="Line 44"/>
              <p:cNvSpPr>
                <a:spLocks noChangeShapeType="1"/>
              </p:cNvSpPr>
              <p:nvPr/>
            </p:nvSpPr>
            <p:spPr bwMode="auto">
              <a:xfrm flipH="1">
                <a:off x="3505" y="1357"/>
                <a:ext cx="138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69" name="Freeform 45"/>
              <p:cNvSpPr>
                <a:spLocks/>
              </p:cNvSpPr>
              <p:nvPr/>
            </p:nvSpPr>
            <p:spPr bwMode="auto">
              <a:xfrm>
                <a:off x="3548" y="1225"/>
                <a:ext cx="86" cy="125"/>
              </a:xfrm>
              <a:custGeom>
                <a:avLst/>
                <a:gdLst>
                  <a:gd name="T0" fmla="*/ 86 w 86"/>
                  <a:gd name="T1" fmla="*/ 125 h 125"/>
                  <a:gd name="T2" fmla="*/ 86 w 86"/>
                  <a:gd name="T3" fmla="*/ 17 h 125"/>
                  <a:gd name="T4" fmla="*/ 69 w 86"/>
                  <a:gd name="T5" fmla="*/ 17 h 125"/>
                  <a:gd name="T6" fmla="*/ 50 w 86"/>
                  <a:gd name="T7" fmla="*/ 0 h 125"/>
                  <a:gd name="T8" fmla="*/ 33 w 86"/>
                  <a:gd name="T9" fmla="*/ 0 h 125"/>
                  <a:gd name="T10" fmla="*/ 17 w 86"/>
                  <a:gd name="T11" fmla="*/ 17 h 125"/>
                  <a:gd name="T12" fmla="*/ 0 w 86"/>
                  <a:gd name="T13" fmla="*/ 17 h 125"/>
                  <a:gd name="T14" fmla="*/ 0 w 86"/>
                  <a:gd name="T15" fmla="*/ 2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5">
                    <a:moveTo>
                      <a:pt x="86" y="125"/>
                    </a:moveTo>
                    <a:lnTo>
                      <a:pt x="86" y="17"/>
                    </a:lnTo>
                    <a:lnTo>
                      <a:pt x="69" y="17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17" y="17"/>
                    </a:lnTo>
                    <a:lnTo>
                      <a:pt x="0" y="17"/>
                    </a:lnTo>
                    <a:lnTo>
                      <a:pt x="0" y="29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0" name="Line 46"/>
              <p:cNvSpPr>
                <a:spLocks noChangeShapeType="1"/>
              </p:cNvSpPr>
              <p:nvPr/>
            </p:nvSpPr>
            <p:spPr bwMode="auto">
              <a:xfrm>
                <a:off x="3617" y="1314"/>
                <a:ext cx="0" cy="36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1" name="Line 47"/>
              <p:cNvSpPr>
                <a:spLocks noChangeShapeType="1"/>
              </p:cNvSpPr>
              <p:nvPr/>
            </p:nvSpPr>
            <p:spPr bwMode="auto">
              <a:xfrm>
                <a:off x="3598" y="1314"/>
                <a:ext cx="0" cy="9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2" name="Line 48"/>
              <p:cNvSpPr>
                <a:spLocks noChangeShapeType="1"/>
              </p:cNvSpPr>
              <p:nvPr/>
            </p:nvSpPr>
            <p:spPr bwMode="auto">
              <a:xfrm>
                <a:off x="3581" y="1314"/>
                <a:ext cx="0" cy="9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3" name="Line 49"/>
              <p:cNvSpPr>
                <a:spLocks noChangeShapeType="1"/>
              </p:cNvSpPr>
              <p:nvPr/>
            </p:nvSpPr>
            <p:spPr bwMode="auto">
              <a:xfrm>
                <a:off x="3641" y="1295"/>
                <a:ext cx="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4" name="Line 50"/>
              <p:cNvSpPr>
                <a:spLocks noChangeShapeType="1"/>
              </p:cNvSpPr>
              <p:nvPr/>
            </p:nvSpPr>
            <p:spPr bwMode="auto">
              <a:xfrm>
                <a:off x="3515" y="1225"/>
                <a:ext cx="0" cy="1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5" name="Line 51"/>
              <p:cNvSpPr>
                <a:spLocks noChangeShapeType="1"/>
              </p:cNvSpPr>
              <p:nvPr/>
            </p:nvSpPr>
            <p:spPr bwMode="auto">
              <a:xfrm>
                <a:off x="3515" y="1242"/>
                <a:ext cx="0" cy="1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6" name="Freeform 52"/>
              <p:cNvSpPr>
                <a:spLocks/>
              </p:cNvSpPr>
              <p:nvPr/>
            </p:nvSpPr>
            <p:spPr bwMode="auto">
              <a:xfrm>
                <a:off x="3515" y="1261"/>
                <a:ext cx="50" cy="89"/>
              </a:xfrm>
              <a:custGeom>
                <a:avLst/>
                <a:gdLst>
                  <a:gd name="T0" fmla="*/ 0 w 50"/>
                  <a:gd name="T1" fmla="*/ 89 h 89"/>
                  <a:gd name="T2" fmla="*/ 0 w 50"/>
                  <a:gd name="T3" fmla="*/ 0 h 89"/>
                  <a:gd name="T4" fmla="*/ 50 w 50"/>
                  <a:gd name="T5" fmla="*/ 0 h 89"/>
                  <a:gd name="T6" fmla="*/ 50 w 50"/>
                  <a:gd name="T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89">
                    <a:moveTo>
                      <a:pt x="0" y="89"/>
                    </a:moveTo>
                    <a:lnTo>
                      <a:pt x="0" y="0"/>
                    </a:lnTo>
                    <a:lnTo>
                      <a:pt x="50" y="0"/>
                    </a:lnTo>
                    <a:lnTo>
                      <a:pt x="50" y="89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7" name="Line 53"/>
              <p:cNvSpPr>
                <a:spLocks noChangeShapeType="1"/>
              </p:cNvSpPr>
              <p:nvPr/>
            </p:nvSpPr>
            <p:spPr bwMode="auto">
              <a:xfrm flipH="1">
                <a:off x="3534" y="1280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8" name="Line 54"/>
              <p:cNvSpPr>
                <a:spLocks noChangeShapeType="1"/>
              </p:cNvSpPr>
              <p:nvPr/>
            </p:nvSpPr>
            <p:spPr bwMode="auto">
              <a:xfrm flipH="1">
                <a:off x="3534" y="1297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79" name="Line 55"/>
              <p:cNvSpPr>
                <a:spLocks noChangeShapeType="1"/>
              </p:cNvSpPr>
              <p:nvPr/>
            </p:nvSpPr>
            <p:spPr bwMode="auto">
              <a:xfrm flipH="1">
                <a:off x="3534" y="1314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0" name="Line 56"/>
              <p:cNvSpPr>
                <a:spLocks noChangeShapeType="1"/>
              </p:cNvSpPr>
              <p:nvPr/>
            </p:nvSpPr>
            <p:spPr bwMode="auto">
              <a:xfrm flipH="1">
                <a:off x="3534" y="1333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1" name="Line 57"/>
              <p:cNvSpPr>
                <a:spLocks noChangeShapeType="1"/>
              </p:cNvSpPr>
              <p:nvPr/>
            </p:nvSpPr>
            <p:spPr bwMode="auto">
              <a:xfrm flipH="1">
                <a:off x="3548" y="1280"/>
                <a:ext cx="12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2" name="Line 58"/>
              <p:cNvSpPr>
                <a:spLocks noChangeShapeType="1"/>
              </p:cNvSpPr>
              <p:nvPr/>
            </p:nvSpPr>
            <p:spPr bwMode="auto">
              <a:xfrm flipH="1">
                <a:off x="3548" y="1297"/>
                <a:ext cx="12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3" name="Line 59"/>
              <p:cNvSpPr>
                <a:spLocks noChangeShapeType="1"/>
              </p:cNvSpPr>
              <p:nvPr/>
            </p:nvSpPr>
            <p:spPr bwMode="auto">
              <a:xfrm flipH="1">
                <a:off x="3548" y="1314"/>
                <a:ext cx="12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4" name="Line 60"/>
              <p:cNvSpPr>
                <a:spLocks noChangeShapeType="1"/>
              </p:cNvSpPr>
              <p:nvPr/>
            </p:nvSpPr>
            <p:spPr bwMode="auto">
              <a:xfrm flipH="1">
                <a:off x="3548" y="1333"/>
                <a:ext cx="12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5" name="Line 61"/>
              <p:cNvSpPr>
                <a:spLocks noChangeShapeType="1"/>
              </p:cNvSpPr>
              <p:nvPr/>
            </p:nvSpPr>
            <p:spPr bwMode="auto">
              <a:xfrm>
                <a:off x="839" y="1357"/>
                <a:ext cx="128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6" name="Line 62"/>
              <p:cNvSpPr>
                <a:spLocks noChangeShapeType="1"/>
              </p:cNvSpPr>
              <p:nvPr/>
            </p:nvSpPr>
            <p:spPr bwMode="auto">
              <a:xfrm>
                <a:off x="882" y="1347"/>
                <a:ext cx="4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7" name="Freeform 63"/>
              <p:cNvSpPr>
                <a:spLocks/>
              </p:cNvSpPr>
              <p:nvPr/>
            </p:nvSpPr>
            <p:spPr bwMode="auto">
              <a:xfrm>
                <a:off x="839" y="1247"/>
                <a:ext cx="36" cy="31"/>
              </a:xfrm>
              <a:custGeom>
                <a:avLst/>
                <a:gdLst>
                  <a:gd name="T0" fmla="*/ 0 w 36"/>
                  <a:gd name="T1" fmla="*/ 31 h 31"/>
                  <a:gd name="T2" fmla="*/ 0 w 36"/>
                  <a:gd name="T3" fmla="*/ 0 h 31"/>
                  <a:gd name="T4" fmla="*/ 36 w 36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1">
                    <a:moveTo>
                      <a:pt x="0" y="31"/>
                    </a:moveTo>
                    <a:lnTo>
                      <a:pt x="0" y="0"/>
                    </a:lnTo>
                    <a:lnTo>
                      <a:pt x="36" y="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8" name="Freeform 64"/>
              <p:cNvSpPr>
                <a:spLocks/>
              </p:cNvSpPr>
              <p:nvPr/>
            </p:nvSpPr>
            <p:spPr bwMode="auto">
              <a:xfrm>
                <a:off x="934" y="1247"/>
                <a:ext cx="33" cy="26"/>
              </a:xfrm>
              <a:custGeom>
                <a:avLst/>
                <a:gdLst>
                  <a:gd name="T0" fmla="*/ 33 w 33"/>
                  <a:gd name="T1" fmla="*/ 26 h 26"/>
                  <a:gd name="T2" fmla="*/ 33 w 33"/>
                  <a:gd name="T3" fmla="*/ 0 h 26"/>
                  <a:gd name="T4" fmla="*/ 0 w 33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33" y="26"/>
                    </a:moveTo>
                    <a:lnTo>
                      <a:pt x="33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89" name="Freeform 65"/>
              <p:cNvSpPr>
                <a:spLocks/>
              </p:cNvSpPr>
              <p:nvPr/>
            </p:nvSpPr>
            <p:spPr bwMode="auto">
              <a:xfrm>
                <a:off x="939" y="1228"/>
                <a:ext cx="14" cy="12"/>
              </a:xfrm>
              <a:custGeom>
                <a:avLst/>
                <a:gdLst>
                  <a:gd name="T0" fmla="*/ 0 w 14"/>
                  <a:gd name="T1" fmla="*/ 12 h 12"/>
                  <a:gd name="T2" fmla="*/ 0 w 14"/>
                  <a:gd name="T3" fmla="*/ 0 h 12"/>
                  <a:gd name="T4" fmla="*/ 14 w 14"/>
                  <a:gd name="T5" fmla="*/ 0 h 12"/>
                  <a:gd name="T6" fmla="*/ 14 w 14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0" y="12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12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0" name="Freeform 66"/>
              <p:cNvSpPr>
                <a:spLocks/>
              </p:cNvSpPr>
              <p:nvPr/>
            </p:nvSpPr>
            <p:spPr bwMode="auto">
              <a:xfrm>
                <a:off x="851" y="1295"/>
                <a:ext cx="104" cy="62"/>
              </a:xfrm>
              <a:custGeom>
                <a:avLst/>
                <a:gdLst>
                  <a:gd name="T0" fmla="*/ 0 w 104"/>
                  <a:gd name="T1" fmla="*/ 0 h 62"/>
                  <a:gd name="T2" fmla="*/ 0 w 104"/>
                  <a:gd name="T3" fmla="*/ 62 h 62"/>
                  <a:gd name="T4" fmla="*/ 104 w 104"/>
                  <a:gd name="T5" fmla="*/ 62 h 62"/>
                  <a:gd name="T6" fmla="*/ 104 w 104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62">
                    <a:moveTo>
                      <a:pt x="0" y="0"/>
                    </a:moveTo>
                    <a:lnTo>
                      <a:pt x="0" y="62"/>
                    </a:lnTo>
                    <a:lnTo>
                      <a:pt x="104" y="62"/>
                    </a:lnTo>
                    <a:lnTo>
                      <a:pt x="104" y="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1" name="Freeform 67"/>
              <p:cNvSpPr>
                <a:spLocks/>
              </p:cNvSpPr>
              <p:nvPr/>
            </p:nvSpPr>
            <p:spPr bwMode="auto">
              <a:xfrm>
                <a:off x="896" y="1314"/>
                <a:ext cx="12" cy="29"/>
              </a:xfrm>
              <a:custGeom>
                <a:avLst/>
                <a:gdLst>
                  <a:gd name="T0" fmla="*/ 0 w 12"/>
                  <a:gd name="T1" fmla="*/ 29 h 29"/>
                  <a:gd name="T2" fmla="*/ 0 w 12"/>
                  <a:gd name="T3" fmla="*/ 0 h 29"/>
                  <a:gd name="T4" fmla="*/ 12 w 1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9">
                    <a:moveTo>
                      <a:pt x="0" y="29"/>
                    </a:move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2" name="Freeform 68"/>
              <p:cNvSpPr>
                <a:spLocks/>
              </p:cNvSpPr>
              <p:nvPr/>
            </p:nvSpPr>
            <p:spPr bwMode="auto">
              <a:xfrm>
                <a:off x="839" y="1232"/>
                <a:ext cx="128" cy="58"/>
              </a:xfrm>
              <a:custGeom>
                <a:avLst/>
                <a:gdLst>
                  <a:gd name="T0" fmla="*/ 0 w 128"/>
                  <a:gd name="T1" fmla="*/ 58 h 58"/>
                  <a:gd name="T2" fmla="*/ 64 w 128"/>
                  <a:gd name="T3" fmla="*/ 0 h 58"/>
                  <a:gd name="T4" fmla="*/ 128 w 128"/>
                  <a:gd name="T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58">
                    <a:moveTo>
                      <a:pt x="0" y="58"/>
                    </a:moveTo>
                    <a:lnTo>
                      <a:pt x="64" y="0"/>
                    </a:lnTo>
                    <a:lnTo>
                      <a:pt x="128" y="58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3" name="Freeform 69"/>
              <p:cNvSpPr>
                <a:spLocks/>
              </p:cNvSpPr>
              <p:nvPr/>
            </p:nvSpPr>
            <p:spPr bwMode="auto">
              <a:xfrm>
                <a:off x="896" y="1256"/>
                <a:ext cx="14" cy="15"/>
              </a:xfrm>
              <a:custGeom>
                <a:avLst/>
                <a:gdLst>
                  <a:gd name="T0" fmla="*/ 6 w 6"/>
                  <a:gd name="T1" fmla="*/ 3 h 6"/>
                  <a:gd name="T2" fmla="*/ 3 w 6"/>
                  <a:gd name="T3" fmla="*/ 6 h 6"/>
                  <a:gd name="T4" fmla="*/ 0 w 6"/>
                  <a:gd name="T5" fmla="*/ 3 h 6"/>
                  <a:gd name="T6" fmla="*/ 3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6" y="4"/>
                      <a:pt x="5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4" name="Freeform 70"/>
              <p:cNvSpPr>
                <a:spLocks/>
              </p:cNvSpPr>
              <p:nvPr/>
            </p:nvSpPr>
            <p:spPr bwMode="auto">
              <a:xfrm>
                <a:off x="868" y="1314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0 h 12"/>
                  <a:gd name="T4" fmla="*/ 11 w 11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0"/>
                    </a:lnTo>
                    <a:lnTo>
                      <a:pt x="11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5" name="Freeform 71"/>
              <p:cNvSpPr>
                <a:spLocks/>
              </p:cNvSpPr>
              <p:nvPr/>
            </p:nvSpPr>
            <p:spPr bwMode="auto">
              <a:xfrm>
                <a:off x="927" y="1314"/>
                <a:ext cx="12" cy="12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0 h 12"/>
                  <a:gd name="T4" fmla="*/ 12 w 12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6" name="Freeform 72"/>
              <p:cNvSpPr>
                <a:spLocks/>
              </p:cNvSpPr>
              <p:nvPr/>
            </p:nvSpPr>
            <p:spPr bwMode="auto">
              <a:xfrm>
                <a:off x="868" y="1285"/>
                <a:ext cx="11" cy="14"/>
              </a:xfrm>
              <a:custGeom>
                <a:avLst/>
                <a:gdLst>
                  <a:gd name="T0" fmla="*/ 0 w 11"/>
                  <a:gd name="T1" fmla="*/ 14 h 14"/>
                  <a:gd name="T2" fmla="*/ 0 w 11"/>
                  <a:gd name="T3" fmla="*/ 0 h 14"/>
                  <a:gd name="T4" fmla="*/ 11 w 11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0" y="14"/>
                    </a:moveTo>
                    <a:lnTo>
                      <a:pt x="0" y="0"/>
                    </a:lnTo>
                    <a:lnTo>
                      <a:pt x="11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7" name="Freeform 73"/>
              <p:cNvSpPr>
                <a:spLocks/>
              </p:cNvSpPr>
              <p:nvPr/>
            </p:nvSpPr>
            <p:spPr bwMode="auto">
              <a:xfrm>
                <a:off x="927" y="1285"/>
                <a:ext cx="12" cy="14"/>
              </a:xfrm>
              <a:custGeom>
                <a:avLst/>
                <a:gdLst>
                  <a:gd name="T0" fmla="*/ 0 w 12"/>
                  <a:gd name="T1" fmla="*/ 14 h 14"/>
                  <a:gd name="T2" fmla="*/ 0 w 12"/>
                  <a:gd name="T3" fmla="*/ 0 h 14"/>
                  <a:gd name="T4" fmla="*/ 12 w 1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4">
                    <a:moveTo>
                      <a:pt x="0" y="14"/>
                    </a:move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8" name="Freeform 74"/>
              <p:cNvSpPr>
                <a:spLocks/>
              </p:cNvSpPr>
              <p:nvPr/>
            </p:nvSpPr>
            <p:spPr bwMode="auto">
              <a:xfrm>
                <a:off x="896" y="1285"/>
                <a:ext cx="12" cy="14"/>
              </a:xfrm>
              <a:custGeom>
                <a:avLst/>
                <a:gdLst>
                  <a:gd name="T0" fmla="*/ 0 w 12"/>
                  <a:gd name="T1" fmla="*/ 14 h 14"/>
                  <a:gd name="T2" fmla="*/ 0 w 12"/>
                  <a:gd name="T3" fmla="*/ 0 h 14"/>
                  <a:gd name="T4" fmla="*/ 12 w 1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4">
                    <a:moveTo>
                      <a:pt x="0" y="14"/>
                    </a:move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599" name="Freeform 75"/>
              <p:cNvSpPr>
                <a:spLocks/>
              </p:cNvSpPr>
              <p:nvPr/>
            </p:nvSpPr>
            <p:spPr bwMode="auto">
              <a:xfrm>
                <a:off x="844" y="1007"/>
                <a:ext cx="19" cy="31"/>
              </a:xfrm>
              <a:custGeom>
                <a:avLst/>
                <a:gdLst>
                  <a:gd name="T0" fmla="*/ 0 w 8"/>
                  <a:gd name="T1" fmla="*/ 13 h 13"/>
                  <a:gd name="T2" fmla="*/ 0 w 8"/>
                  <a:gd name="T3" fmla="*/ 0 h 13"/>
                  <a:gd name="T4" fmla="*/ 5 w 8"/>
                  <a:gd name="T5" fmla="*/ 0 h 13"/>
                  <a:gd name="T6" fmla="*/ 8 w 8"/>
                  <a:gd name="T7" fmla="*/ 4 h 13"/>
                  <a:gd name="T8" fmla="*/ 5 w 8"/>
                  <a:gd name="T9" fmla="*/ 7 h 13"/>
                  <a:gd name="T10" fmla="*/ 0 w 8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3">
                    <a:moveTo>
                      <a:pt x="0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6"/>
                      <a:pt x="6" y="7"/>
                      <a:pt x="5" y="7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0" name="Freeform 76"/>
              <p:cNvSpPr>
                <a:spLocks/>
              </p:cNvSpPr>
              <p:nvPr/>
            </p:nvSpPr>
            <p:spPr bwMode="auto">
              <a:xfrm>
                <a:off x="870" y="1074"/>
                <a:ext cx="85" cy="29"/>
              </a:xfrm>
              <a:custGeom>
                <a:avLst/>
                <a:gdLst>
                  <a:gd name="T0" fmla="*/ 32 w 36"/>
                  <a:gd name="T1" fmla="*/ 0 h 12"/>
                  <a:gd name="T2" fmla="*/ 36 w 36"/>
                  <a:gd name="T3" fmla="*/ 4 h 12"/>
                  <a:gd name="T4" fmla="*/ 36 w 36"/>
                  <a:gd name="T5" fmla="*/ 11 h 12"/>
                  <a:gd name="T6" fmla="*/ 35 w 36"/>
                  <a:gd name="T7" fmla="*/ 12 h 12"/>
                  <a:gd name="T8" fmla="*/ 1 w 36"/>
                  <a:gd name="T9" fmla="*/ 12 h 12"/>
                  <a:gd name="T10" fmla="*/ 0 w 36"/>
                  <a:gd name="T11" fmla="*/ 11 h 12"/>
                  <a:gd name="T12" fmla="*/ 0 w 36"/>
                  <a:gd name="T13" fmla="*/ 4 h 12"/>
                  <a:gd name="T14" fmla="*/ 4 w 3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2">
                    <a:moveTo>
                      <a:pt x="32" y="0"/>
                    </a:moveTo>
                    <a:cubicBezTo>
                      <a:pt x="34" y="0"/>
                      <a:pt x="36" y="1"/>
                      <a:pt x="36" y="4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2"/>
                      <a:pt x="0" y="1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1" name="Line 77"/>
              <p:cNvSpPr>
                <a:spLocks noChangeShapeType="1"/>
              </p:cNvSpPr>
              <p:nvPr/>
            </p:nvSpPr>
            <p:spPr bwMode="auto">
              <a:xfrm flipV="1">
                <a:off x="877" y="1103"/>
                <a:ext cx="0" cy="1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2" name="Line 78"/>
              <p:cNvSpPr>
                <a:spLocks noChangeShapeType="1"/>
              </p:cNvSpPr>
              <p:nvPr/>
            </p:nvSpPr>
            <p:spPr bwMode="auto">
              <a:xfrm>
                <a:off x="896" y="1103"/>
                <a:ext cx="0" cy="1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3" name="Line 79"/>
              <p:cNvSpPr>
                <a:spLocks noChangeShapeType="1"/>
              </p:cNvSpPr>
              <p:nvPr/>
            </p:nvSpPr>
            <p:spPr bwMode="auto">
              <a:xfrm flipV="1">
                <a:off x="929" y="1103"/>
                <a:ext cx="0" cy="1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4" name="Line 80"/>
              <p:cNvSpPr>
                <a:spLocks noChangeShapeType="1"/>
              </p:cNvSpPr>
              <p:nvPr/>
            </p:nvSpPr>
            <p:spPr bwMode="auto">
              <a:xfrm>
                <a:off x="948" y="1103"/>
                <a:ext cx="0" cy="1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5" name="Line 81"/>
              <p:cNvSpPr>
                <a:spLocks noChangeShapeType="1"/>
              </p:cNvSpPr>
              <p:nvPr/>
            </p:nvSpPr>
            <p:spPr bwMode="auto">
              <a:xfrm>
                <a:off x="884" y="1084"/>
                <a:ext cx="1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6" name="Line 82"/>
              <p:cNvSpPr>
                <a:spLocks noChangeShapeType="1"/>
              </p:cNvSpPr>
              <p:nvPr/>
            </p:nvSpPr>
            <p:spPr bwMode="auto">
              <a:xfrm>
                <a:off x="932" y="1084"/>
                <a:ext cx="9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7" name="Freeform 83"/>
              <p:cNvSpPr>
                <a:spLocks/>
              </p:cNvSpPr>
              <p:nvPr/>
            </p:nvSpPr>
            <p:spPr bwMode="auto">
              <a:xfrm>
                <a:off x="887" y="1045"/>
                <a:ext cx="52" cy="10"/>
              </a:xfrm>
              <a:custGeom>
                <a:avLst/>
                <a:gdLst>
                  <a:gd name="T0" fmla="*/ 22 w 22"/>
                  <a:gd name="T1" fmla="*/ 4 h 4"/>
                  <a:gd name="T2" fmla="*/ 20 w 22"/>
                  <a:gd name="T3" fmla="*/ 1 h 4"/>
                  <a:gd name="T4" fmla="*/ 18 w 22"/>
                  <a:gd name="T5" fmla="*/ 0 h 4"/>
                  <a:gd name="T6" fmla="*/ 5 w 22"/>
                  <a:gd name="T7" fmla="*/ 0 h 4"/>
                  <a:gd name="T8" fmla="*/ 2 w 22"/>
                  <a:gd name="T9" fmla="*/ 1 h 4"/>
                  <a:gd name="T10" fmla="*/ 0 w 2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">
                    <a:moveTo>
                      <a:pt x="22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8" name="Freeform 84"/>
              <p:cNvSpPr>
                <a:spLocks/>
              </p:cNvSpPr>
              <p:nvPr/>
            </p:nvSpPr>
            <p:spPr bwMode="auto">
              <a:xfrm>
                <a:off x="870" y="1062"/>
                <a:ext cx="85" cy="5"/>
              </a:xfrm>
              <a:custGeom>
                <a:avLst/>
                <a:gdLst>
                  <a:gd name="T0" fmla="*/ 36 w 36"/>
                  <a:gd name="T1" fmla="*/ 0 h 2"/>
                  <a:gd name="T2" fmla="*/ 30 w 36"/>
                  <a:gd name="T3" fmla="*/ 0 h 2"/>
                  <a:gd name="T4" fmla="*/ 29 w 36"/>
                  <a:gd name="T5" fmla="*/ 1 h 2"/>
                  <a:gd name="T6" fmla="*/ 27 w 36"/>
                  <a:gd name="T7" fmla="*/ 2 h 2"/>
                  <a:gd name="T8" fmla="*/ 26 w 36"/>
                  <a:gd name="T9" fmla="*/ 2 h 2"/>
                  <a:gd name="T10" fmla="*/ 10 w 36"/>
                  <a:gd name="T11" fmla="*/ 2 h 2"/>
                  <a:gd name="T12" fmla="*/ 9 w 36"/>
                  <a:gd name="T13" fmla="*/ 2 h 2"/>
                  <a:gd name="T14" fmla="*/ 7 w 36"/>
                  <a:gd name="T15" fmla="*/ 1 h 2"/>
                  <a:gd name="T16" fmla="*/ 6 w 36"/>
                  <a:gd name="T17" fmla="*/ 0 h 2"/>
                  <a:gd name="T18" fmla="*/ 0 w 3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">
                    <a:moveTo>
                      <a:pt x="3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09" name="Line 85"/>
              <p:cNvSpPr>
                <a:spLocks noChangeShapeType="1"/>
              </p:cNvSpPr>
              <p:nvPr/>
            </p:nvSpPr>
            <p:spPr bwMode="auto">
              <a:xfrm>
                <a:off x="851" y="1057"/>
                <a:ext cx="0" cy="6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0" name="Freeform 86"/>
              <p:cNvSpPr>
                <a:spLocks/>
              </p:cNvSpPr>
              <p:nvPr/>
            </p:nvSpPr>
            <p:spPr bwMode="auto">
              <a:xfrm>
                <a:off x="825" y="995"/>
                <a:ext cx="52" cy="53"/>
              </a:xfrm>
              <a:custGeom>
                <a:avLst/>
                <a:gdLst>
                  <a:gd name="T0" fmla="*/ 20 w 22"/>
                  <a:gd name="T1" fmla="*/ 22 h 22"/>
                  <a:gd name="T2" fmla="*/ 2 w 22"/>
                  <a:gd name="T3" fmla="*/ 22 h 22"/>
                  <a:gd name="T4" fmla="*/ 0 w 22"/>
                  <a:gd name="T5" fmla="*/ 20 h 22"/>
                  <a:gd name="T6" fmla="*/ 0 w 22"/>
                  <a:gd name="T7" fmla="*/ 3 h 22"/>
                  <a:gd name="T8" fmla="*/ 2 w 22"/>
                  <a:gd name="T9" fmla="*/ 0 h 22"/>
                  <a:gd name="T10" fmla="*/ 20 w 22"/>
                  <a:gd name="T11" fmla="*/ 0 h 22"/>
                  <a:gd name="T12" fmla="*/ 22 w 22"/>
                  <a:gd name="T13" fmla="*/ 3 h 22"/>
                  <a:gd name="T14" fmla="*/ 22 w 22"/>
                  <a:gd name="T15" fmla="*/ 20 h 22"/>
                  <a:gd name="T16" fmla="*/ 20 w 2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0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1"/>
                      <a:pt x="21" y="22"/>
                      <a:pt x="20" y="22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1" name="Line 87"/>
              <p:cNvSpPr>
                <a:spLocks noChangeShapeType="1"/>
              </p:cNvSpPr>
              <p:nvPr/>
            </p:nvSpPr>
            <p:spPr bwMode="auto">
              <a:xfrm>
                <a:off x="825" y="1124"/>
                <a:ext cx="13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2" name="Line 88"/>
              <p:cNvSpPr>
                <a:spLocks noChangeShapeType="1"/>
              </p:cNvSpPr>
              <p:nvPr/>
            </p:nvSpPr>
            <p:spPr bwMode="auto">
              <a:xfrm>
                <a:off x="3610" y="1028"/>
                <a:ext cx="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3" name="Line 89"/>
              <p:cNvSpPr>
                <a:spLocks noChangeShapeType="1"/>
              </p:cNvSpPr>
              <p:nvPr/>
            </p:nvSpPr>
            <p:spPr bwMode="auto">
              <a:xfrm flipH="1">
                <a:off x="3565" y="1040"/>
                <a:ext cx="19" cy="1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4" name="Freeform 90"/>
              <p:cNvSpPr>
                <a:spLocks/>
              </p:cNvSpPr>
              <p:nvPr/>
            </p:nvSpPr>
            <p:spPr bwMode="auto">
              <a:xfrm>
                <a:off x="3593" y="1069"/>
                <a:ext cx="12" cy="22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3" y="8"/>
                      <a:pt x="1" y="5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5" name="Freeform 91"/>
              <p:cNvSpPr>
                <a:spLocks/>
              </p:cNvSpPr>
              <p:nvPr/>
            </p:nvSpPr>
            <p:spPr bwMode="auto">
              <a:xfrm>
                <a:off x="3605" y="1000"/>
                <a:ext cx="31" cy="91"/>
              </a:xfrm>
              <a:custGeom>
                <a:avLst/>
                <a:gdLst>
                  <a:gd name="T0" fmla="*/ 0 w 13"/>
                  <a:gd name="T1" fmla="*/ 9 h 38"/>
                  <a:gd name="T2" fmla="*/ 4 w 13"/>
                  <a:gd name="T3" fmla="*/ 0 h 38"/>
                  <a:gd name="T4" fmla="*/ 13 w 13"/>
                  <a:gd name="T5" fmla="*/ 25 h 38"/>
                  <a:gd name="T6" fmla="*/ 8 w 13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8">
                    <a:moveTo>
                      <a:pt x="0" y="9"/>
                    </a:moveTo>
                    <a:cubicBezTo>
                      <a:pt x="2" y="4"/>
                      <a:pt x="4" y="0"/>
                      <a:pt x="4" y="0"/>
                    </a:cubicBezTo>
                    <a:cubicBezTo>
                      <a:pt x="4" y="0"/>
                      <a:pt x="13" y="14"/>
                      <a:pt x="13" y="25"/>
                    </a:cubicBezTo>
                    <a:cubicBezTo>
                      <a:pt x="13" y="32"/>
                      <a:pt x="11" y="36"/>
                      <a:pt x="8" y="38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6" name="Line 92"/>
              <p:cNvSpPr>
                <a:spLocks noChangeShapeType="1"/>
              </p:cNvSpPr>
              <p:nvPr/>
            </p:nvSpPr>
            <p:spPr bwMode="auto">
              <a:xfrm>
                <a:off x="3522" y="1076"/>
                <a:ext cx="0" cy="1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7" name="Line 93"/>
              <p:cNvSpPr>
                <a:spLocks noChangeShapeType="1"/>
              </p:cNvSpPr>
              <p:nvPr/>
            </p:nvSpPr>
            <p:spPr bwMode="auto">
              <a:xfrm>
                <a:off x="3581" y="1076"/>
                <a:ext cx="0" cy="1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8" name="Line 94"/>
              <p:cNvSpPr>
                <a:spLocks noChangeShapeType="1"/>
              </p:cNvSpPr>
              <p:nvPr/>
            </p:nvSpPr>
            <p:spPr bwMode="auto">
              <a:xfrm>
                <a:off x="3522" y="1086"/>
                <a:ext cx="0" cy="1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19" name="Line 95"/>
              <p:cNvSpPr>
                <a:spLocks noChangeShapeType="1"/>
              </p:cNvSpPr>
              <p:nvPr/>
            </p:nvSpPr>
            <p:spPr bwMode="auto">
              <a:xfrm>
                <a:off x="3581" y="1086"/>
                <a:ext cx="0" cy="1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0" name="Line 96"/>
              <p:cNvSpPr>
                <a:spLocks noChangeShapeType="1"/>
              </p:cNvSpPr>
              <p:nvPr/>
            </p:nvSpPr>
            <p:spPr bwMode="auto">
              <a:xfrm>
                <a:off x="3522" y="1115"/>
                <a:ext cx="0" cy="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1" name="Line 97"/>
              <p:cNvSpPr>
                <a:spLocks noChangeShapeType="1"/>
              </p:cNvSpPr>
              <p:nvPr/>
            </p:nvSpPr>
            <p:spPr bwMode="auto">
              <a:xfrm>
                <a:off x="3581" y="1115"/>
                <a:ext cx="0" cy="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2" name="Line 98"/>
              <p:cNvSpPr>
                <a:spLocks noChangeShapeType="1"/>
              </p:cNvSpPr>
              <p:nvPr/>
            </p:nvSpPr>
            <p:spPr bwMode="auto">
              <a:xfrm>
                <a:off x="3522" y="1110"/>
                <a:ext cx="0" cy="1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3" name="Line 99"/>
              <p:cNvSpPr>
                <a:spLocks noChangeShapeType="1"/>
              </p:cNvSpPr>
              <p:nvPr/>
            </p:nvSpPr>
            <p:spPr bwMode="auto">
              <a:xfrm>
                <a:off x="3581" y="1110"/>
                <a:ext cx="0" cy="1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4" name="Line 100"/>
              <p:cNvSpPr>
                <a:spLocks noChangeShapeType="1"/>
              </p:cNvSpPr>
              <p:nvPr/>
            </p:nvSpPr>
            <p:spPr bwMode="auto">
              <a:xfrm>
                <a:off x="3515" y="1103"/>
                <a:ext cx="76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5" name="Line 101"/>
              <p:cNvSpPr>
                <a:spLocks noChangeShapeType="1"/>
              </p:cNvSpPr>
              <p:nvPr/>
            </p:nvSpPr>
            <p:spPr bwMode="auto">
              <a:xfrm>
                <a:off x="3529" y="1081"/>
                <a:ext cx="45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6" name="Line 102"/>
              <p:cNvSpPr>
                <a:spLocks noChangeShapeType="1"/>
              </p:cNvSpPr>
              <p:nvPr/>
            </p:nvSpPr>
            <p:spPr bwMode="auto">
              <a:xfrm>
                <a:off x="3529" y="1093"/>
                <a:ext cx="45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7" name="Line 103"/>
              <p:cNvSpPr>
                <a:spLocks noChangeShapeType="1"/>
              </p:cNvSpPr>
              <p:nvPr/>
            </p:nvSpPr>
            <p:spPr bwMode="auto">
              <a:xfrm>
                <a:off x="3617" y="1096"/>
                <a:ext cx="0" cy="28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8" name="Freeform 104"/>
              <p:cNvSpPr>
                <a:spLocks/>
              </p:cNvSpPr>
              <p:nvPr/>
            </p:nvSpPr>
            <p:spPr bwMode="auto">
              <a:xfrm>
                <a:off x="3522" y="1000"/>
                <a:ext cx="76" cy="60"/>
              </a:xfrm>
              <a:custGeom>
                <a:avLst/>
                <a:gdLst>
                  <a:gd name="T0" fmla="*/ 5 w 32"/>
                  <a:gd name="T1" fmla="*/ 13 h 25"/>
                  <a:gd name="T2" fmla="*/ 5 w 32"/>
                  <a:gd name="T3" fmla="*/ 11 h 25"/>
                  <a:gd name="T4" fmla="*/ 10 w 32"/>
                  <a:gd name="T5" fmla="*/ 7 h 25"/>
                  <a:gd name="T6" fmla="*/ 12 w 32"/>
                  <a:gd name="T7" fmla="*/ 7 h 25"/>
                  <a:gd name="T8" fmla="*/ 18 w 32"/>
                  <a:gd name="T9" fmla="*/ 0 h 25"/>
                  <a:gd name="T10" fmla="*/ 25 w 32"/>
                  <a:gd name="T11" fmla="*/ 7 h 25"/>
                  <a:gd name="T12" fmla="*/ 25 w 32"/>
                  <a:gd name="T13" fmla="*/ 9 h 25"/>
                  <a:gd name="T14" fmla="*/ 32 w 32"/>
                  <a:gd name="T15" fmla="*/ 17 h 25"/>
                  <a:gd name="T16" fmla="*/ 24 w 32"/>
                  <a:gd name="T17" fmla="*/ 25 h 25"/>
                  <a:gd name="T18" fmla="*/ 6 w 32"/>
                  <a:gd name="T19" fmla="*/ 25 h 25"/>
                  <a:gd name="T20" fmla="*/ 0 w 32"/>
                  <a:gd name="T21" fmla="*/ 19 h 25"/>
                  <a:gd name="T22" fmla="*/ 5 w 32"/>
                  <a:gd name="T2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5">
                    <a:moveTo>
                      <a:pt x="5" y="13"/>
                    </a:moveTo>
                    <a:cubicBezTo>
                      <a:pt x="5" y="13"/>
                      <a:pt x="5" y="12"/>
                      <a:pt x="5" y="11"/>
                    </a:cubicBezTo>
                    <a:cubicBezTo>
                      <a:pt x="5" y="9"/>
                      <a:pt x="7" y="7"/>
                      <a:pt x="10" y="7"/>
                    </a:cubicBezTo>
                    <a:cubicBezTo>
                      <a:pt x="10" y="7"/>
                      <a:pt x="11" y="7"/>
                      <a:pt x="12" y="7"/>
                    </a:cubicBezTo>
                    <a:cubicBezTo>
                      <a:pt x="12" y="3"/>
                      <a:pt x="15" y="0"/>
                      <a:pt x="18" y="0"/>
                    </a:cubicBezTo>
                    <a:cubicBezTo>
                      <a:pt x="22" y="0"/>
                      <a:pt x="25" y="3"/>
                      <a:pt x="25" y="7"/>
                    </a:cubicBezTo>
                    <a:cubicBezTo>
                      <a:pt x="25" y="8"/>
                      <a:pt x="25" y="8"/>
                      <a:pt x="25" y="9"/>
                    </a:cubicBezTo>
                    <a:cubicBezTo>
                      <a:pt x="29" y="10"/>
                      <a:pt x="32" y="13"/>
                      <a:pt x="32" y="17"/>
                    </a:cubicBezTo>
                    <a:cubicBezTo>
                      <a:pt x="32" y="22"/>
                      <a:pt x="28" y="25"/>
                      <a:pt x="24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3" y="25"/>
                      <a:pt x="0" y="23"/>
                      <a:pt x="0" y="19"/>
                    </a:cubicBezTo>
                    <a:cubicBezTo>
                      <a:pt x="0" y="16"/>
                      <a:pt x="2" y="14"/>
                      <a:pt x="5" y="13"/>
                    </a:cubicBezTo>
                    <a:close/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29" name="Line 105"/>
              <p:cNvSpPr>
                <a:spLocks noChangeShapeType="1"/>
              </p:cNvSpPr>
              <p:nvPr/>
            </p:nvSpPr>
            <p:spPr bwMode="auto">
              <a:xfrm>
                <a:off x="3546" y="1028"/>
                <a:ext cx="16" cy="1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0" name="Line 106"/>
              <p:cNvSpPr>
                <a:spLocks noChangeShapeType="1"/>
              </p:cNvSpPr>
              <p:nvPr/>
            </p:nvSpPr>
            <p:spPr bwMode="auto">
              <a:xfrm>
                <a:off x="3562" y="1016"/>
                <a:ext cx="0" cy="53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1" name="Line 107"/>
              <p:cNvSpPr>
                <a:spLocks noChangeShapeType="1"/>
              </p:cNvSpPr>
              <p:nvPr/>
            </p:nvSpPr>
            <p:spPr bwMode="auto">
              <a:xfrm>
                <a:off x="3562" y="1069"/>
                <a:ext cx="0" cy="5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2" name="Freeform 108"/>
              <p:cNvSpPr>
                <a:spLocks/>
              </p:cNvSpPr>
              <p:nvPr/>
            </p:nvSpPr>
            <p:spPr bwMode="auto">
              <a:xfrm>
                <a:off x="4949" y="1271"/>
                <a:ext cx="24" cy="81"/>
              </a:xfrm>
              <a:custGeom>
                <a:avLst/>
                <a:gdLst>
                  <a:gd name="T0" fmla="*/ 0 w 24"/>
                  <a:gd name="T1" fmla="*/ 0 h 81"/>
                  <a:gd name="T2" fmla="*/ 24 w 24"/>
                  <a:gd name="T3" fmla="*/ 0 h 81"/>
                  <a:gd name="T4" fmla="*/ 24 w 24"/>
                  <a:gd name="T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1">
                    <a:moveTo>
                      <a:pt x="0" y="0"/>
                    </a:moveTo>
                    <a:lnTo>
                      <a:pt x="24" y="0"/>
                    </a:lnTo>
                    <a:lnTo>
                      <a:pt x="24" y="81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3" name="Line 109"/>
              <p:cNvSpPr>
                <a:spLocks noChangeShapeType="1"/>
              </p:cNvSpPr>
              <p:nvPr/>
            </p:nvSpPr>
            <p:spPr bwMode="auto">
              <a:xfrm>
                <a:off x="4949" y="1287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4" name="Line 110"/>
              <p:cNvSpPr>
                <a:spLocks noChangeShapeType="1"/>
              </p:cNvSpPr>
              <p:nvPr/>
            </p:nvSpPr>
            <p:spPr bwMode="auto">
              <a:xfrm>
                <a:off x="4949" y="1302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5" name="Line 111"/>
              <p:cNvSpPr>
                <a:spLocks noChangeShapeType="1"/>
              </p:cNvSpPr>
              <p:nvPr/>
            </p:nvSpPr>
            <p:spPr bwMode="auto">
              <a:xfrm>
                <a:off x="4949" y="1319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6" name="Line 112"/>
              <p:cNvSpPr>
                <a:spLocks noChangeShapeType="1"/>
              </p:cNvSpPr>
              <p:nvPr/>
            </p:nvSpPr>
            <p:spPr bwMode="auto">
              <a:xfrm>
                <a:off x="4949" y="1335"/>
                <a:ext cx="1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7" name="Line 113"/>
              <p:cNvSpPr>
                <a:spLocks noChangeShapeType="1"/>
              </p:cNvSpPr>
              <p:nvPr/>
            </p:nvSpPr>
            <p:spPr bwMode="auto">
              <a:xfrm>
                <a:off x="4883" y="1271"/>
                <a:ext cx="4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8" name="Line 114"/>
              <p:cNvSpPr>
                <a:spLocks noChangeShapeType="1"/>
              </p:cNvSpPr>
              <p:nvPr/>
            </p:nvSpPr>
            <p:spPr bwMode="auto">
              <a:xfrm>
                <a:off x="4883" y="1287"/>
                <a:ext cx="4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39" name="Line 115"/>
              <p:cNvSpPr>
                <a:spLocks noChangeShapeType="1"/>
              </p:cNvSpPr>
              <p:nvPr/>
            </p:nvSpPr>
            <p:spPr bwMode="auto">
              <a:xfrm>
                <a:off x="4883" y="1302"/>
                <a:ext cx="4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0" name="Line 116"/>
              <p:cNvSpPr>
                <a:spLocks noChangeShapeType="1"/>
              </p:cNvSpPr>
              <p:nvPr/>
            </p:nvSpPr>
            <p:spPr bwMode="auto">
              <a:xfrm>
                <a:off x="4883" y="1319"/>
                <a:ext cx="4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1" name="Freeform 117"/>
              <p:cNvSpPr>
                <a:spLocks/>
              </p:cNvSpPr>
              <p:nvPr/>
            </p:nvSpPr>
            <p:spPr bwMode="auto">
              <a:xfrm>
                <a:off x="4892" y="1335"/>
                <a:ext cx="22" cy="17"/>
              </a:xfrm>
              <a:custGeom>
                <a:avLst/>
                <a:gdLst>
                  <a:gd name="T0" fmla="*/ 22 w 22"/>
                  <a:gd name="T1" fmla="*/ 17 h 17"/>
                  <a:gd name="T2" fmla="*/ 22 w 22"/>
                  <a:gd name="T3" fmla="*/ 0 h 17"/>
                  <a:gd name="T4" fmla="*/ 0 w 22"/>
                  <a:gd name="T5" fmla="*/ 0 h 17"/>
                  <a:gd name="T6" fmla="*/ 0 w 22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7">
                    <a:moveTo>
                      <a:pt x="22" y="17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2" name="Line 118"/>
              <p:cNvSpPr>
                <a:spLocks noChangeShapeType="1"/>
              </p:cNvSpPr>
              <p:nvPr/>
            </p:nvSpPr>
            <p:spPr bwMode="auto">
              <a:xfrm>
                <a:off x="4852" y="1357"/>
                <a:ext cx="133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3" name="Freeform 119"/>
              <p:cNvSpPr>
                <a:spLocks/>
              </p:cNvSpPr>
              <p:nvPr/>
            </p:nvSpPr>
            <p:spPr bwMode="auto">
              <a:xfrm>
                <a:off x="4864" y="1225"/>
                <a:ext cx="76" cy="127"/>
              </a:xfrm>
              <a:custGeom>
                <a:avLst/>
                <a:gdLst>
                  <a:gd name="T0" fmla="*/ 32 w 32"/>
                  <a:gd name="T1" fmla="*/ 53 h 53"/>
                  <a:gd name="T2" fmla="*/ 32 w 32"/>
                  <a:gd name="T3" fmla="*/ 9 h 53"/>
                  <a:gd name="T4" fmla="*/ 26 w 32"/>
                  <a:gd name="T5" fmla="*/ 9 h 53"/>
                  <a:gd name="T6" fmla="*/ 16 w 32"/>
                  <a:gd name="T7" fmla="*/ 0 h 53"/>
                  <a:gd name="T8" fmla="*/ 7 w 32"/>
                  <a:gd name="T9" fmla="*/ 9 h 53"/>
                  <a:gd name="T10" fmla="*/ 0 w 32"/>
                  <a:gd name="T11" fmla="*/ 9 h 53"/>
                  <a:gd name="T12" fmla="*/ 0 w 32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53">
                    <a:moveTo>
                      <a:pt x="32" y="53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4"/>
                      <a:pt x="21" y="0"/>
                      <a:pt x="16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3"/>
                      <a:pt x="0" y="53"/>
                      <a:pt x="0" y="53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4" name="Line 120"/>
              <p:cNvSpPr>
                <a:spLocks noChangeShapeType="1"/>
              </p:cNvSpPr>
              <p:nvPr/>
            </p:nvSpPr>
            <p:spPr bwMode="auto">
              <a:xfrm>
                <a:off x="4902" y="1237"/>
                <a:ext cx="0" cy="2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5" name="Line 121"/>
              <p:cNvSpPr>
                <a:spLocks noChangeShapeType="1"/>
              </p:cNvSpPr>
              <p:nvPr/>
            </p:nvSpPr>
            <p:spPr bwMode="auto">
              <a:xfrm>
                <a:off x="4892" y="1247"/>
                <a:ext cx="22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6" name="Freeform 122"/>
              <p:cNvSpPr>
                <a:spLocks/>
              </p:cNvSpPr>
              <p:nvPr/>
            </p:nvSpPr>
            <p:spPr bwMode="auto">
              <a:xfrm>
                <a:off x="2138" y="1295"/>
                <a:ext cx="66" cy="48"/>
              </a:xfrm>
              <a:custGeom>
                <a:avLst/>
                <a:gdLst>
                  <a:gd name="T0" fmla="*/ 0 w 28"/>
                  <a:gd name="T1" fmla="*/ 0 h 20"/>
                  <a:gd name="T2" fmla="*/ 4 w 28"/>
                  <a:gd name="T3" fmla="*/ 0 h 20"/>
                  <a:gd name="T4" fmla="*/ 7 w 28"/>
                  <a:gd name="T5" fmla="*/ 2 h 20"/>
                  <a:gd name="T6" fmla="*/ 12 w 28"/>
                  <a:gd name="T7" fmla="*/ 19 h 20"/>
                  <a:gd name="T8" fmla="*/ 14 w 28"/>
                  <a:gd name="T9" fmla="*/ 20 h 20"/>
                  <a:gd name="T10" fmla="*/ 28 w 28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0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1"/>
                      <a:pt x="7" y="2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0"/>
                      <a:pt x="13" y="20"/>
                      <a:pt x="14" y="20"/>
                    </a:cubicBezTo>
                    <a:cubicBezTo>
                      <a:pt x="28" y="20"/>
                      <a:pt x="28" y="20"/>
                      <a:pt x="28" y="2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7" name="Freeform 123"/>
              <p:cNvSpPr>
                <a:spLocks/>
              </p:cNvSpPr>
              <p:nvPr/>
            </p:nvSpPr>
            <p:spPr bwMode="auto">
              <a:xfrm>
                <a:off x="2164" y="1307"/>
                <a:ext cx="45" cy="26"/>
              </a:xfrm>
              <a:custGeom>
                <a:avLst/>
                <a:gdLst>
                  <a:gd name="T0" fmla="*/ 1 w 19"/>
                  <a:gd name="T1" fmla="*/ 0 h 11"/>
                  <a:gd name="T2" fmla="*/ 19 w 19"/>
                  <a:gd name="T3" fmla="*/ 0 h 11"/>
                  <a:gd name="T4" fmla="*/ 19 w 19"/>
                  <a:gd name="T5" fmla="*/ 1 h 11"/>
                  <a:gd name="T6" fmla="*/ 17 w 19"/>
                  <a:gd name="T7" fmla="*/ 10 h 11"/>
                  <a:gd name="T8" fmla="*/ 16 w 19"/>
                  <a:gd name="T9" fmla="*/ 11 h 11"/>
                  <a:gd name="T10" fmla="*/ 0 w 19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0"/>
                      <a:pt x="16" y="11"/>
                      <a:pt x="16" y="11"/>
                    </a:cubicBezTo>
                    <a:cubicBezTo>
                      <a:pt x="0" y="11"/>
                      <a:pt x="0" y="11"/>
                      <a:pt x="0" y="11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8" name="Freeform 124"/>
              <p:cNvSpPr>
                <a:spLocks/>
              </p:cNvSpPr>
              <p:nvPr/>
            </p:nvSpPr>
            <p:spPr bwMode="auto">
              <a:xfrm>
                <a:off x="2169" y="1352"/>
                <a:ext cx="9" cy="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3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49" name="Freeform 125"/>
              <p:cNvSpPr>
                <a:spLocks/>
              </p:cNvSpPr>
              <p:nvPr/>
            </p:nvSpPr>
            <p:spPr bwMode="auto">
              <a:xfrm>
                <a:off x="2195" y="1352"/>
                <a:ext cx="9" cy="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3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0" name="Line 126"/>
              <p:cNvSpPr>
                <a:spLocks noChangeShapeType="1"/>
              </p:cNvSpPr>
              <p:nvPr/>
            </p:nvSpPr>
            <p:spPr bwMode="auto">
              <a:xfrm>
                <a:off x="2166" y="1261"/>
                <a:ext cx="121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1" name="Line 127"/>
              <p:cNvSpPr>
                <a:spLocks noChangeShapeType="1"/>
              </p:cNvSpPr>
              <p:nvPr/>
            </p:nvSpPr>
            <p:spPr bwMode="auto">
              <a:xfrm>
                <a:off x="2211" y="1357"/>
                <a:ext cx="86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2" name="Freeform 128"/>
              <p:cNvSpPr>
                <a:spLocks/>
              </p:cNvSpPr>
              <p:nvPr/>
            </p:nvSpPr>
            <p:spPr bwMode="auto">
              <a:xfrm>
                <a:off x="2228" y="1326"/>
                <a:ext cx="40" cy="24"/>
              </a:xfrm>
              <a:custGeom>
                <a:avLst/>
                <a:gdLst>
                  <a:gd name="T0" fmla="*/ 0 w 40"/>
                  <a:gd name="T1" fmla="*/ 24 h 24"/>
                  <a:gd name="T2" fmla="*/ 0 w 40"/>
                  <a:gd name="T3" fmla="*/ 0 h 24"/>
                  <a:gd name="T4" fmla="*/ 40 w 40"/>
                  <a:gd name="T5" fmla="*/ 0 h 24"/>
                  <a:gd name="T6" fmla="*/ 40 w 40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24">
                    <a:moveTo>
                      <a:pt x="0" y="24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24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3" name="Line 129"/>
              <p:cNvSpPr>
                <a:spLocks noChangeShapeType="1"/>
              </p:cNvSpPr>
              <p:nvPr/>
            </p:nvSpPr>
            <p:spPr bwMode="auto">
              <a:xfrm>
                <a:off x="2166" y="1261"/>
                <a:ext cx="0" cy="3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4" name="Line 130"/>
              <p:cNvSpPr>
                <a:spLocks noChangeShapeType="1"/>
              </p:cNvSpPr>
              <p:nvPr/>
            </p:nvSpPr>
            <p:spPr bwMode="auto">
              <a:xfrm>
                <a:off x="2188" y="1261"/>
                <a:ext cx="0" cy="3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5" name="Line 131"/>
              <p:cNvSpPr>
                <a:spLocks noChangeShapeType="1"/>
              </p:cNvSpPr>
              <p:nvPr/>
            </p:nvSpPr>
            <p:spPr bwMode="auto">
              <a:xfrm>
                <a:off x="2207" y="1261"/>
                <a:ext cx="0" cy="3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6" name="Line 132"/>
              <p:cNvSpPr>
                <a:spLocks noChangeShapeType="1"/>
              </p:cNvSpPr>
              <p:nvPr/>
            </p:nvSpPr>
            <p:spPr bwMode="auto">
              <a:xfrm>
                <a:off x="2228" y="1261"/>
                <a:ext cx="0" cy="5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7" name="Line 133"/>
              <p:cNvSpPr>
                <a:spLocks noChangeShapeType="1"/>
              </p:cNvSpPr>
              <p:nvPr/>
            </p:nvSpPr>
            <p:spPr bwMode="auto">
              <a:xfrm>
                <a:off x="2247" y="1261"/>
                <a:ext cx="0" cy="5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8" name="Line 134"/>
              <p:cNvSpPr>
                <a:spLocks noChangeShapeType="1"/>
              </p:cNvSpPr>
              <p:nvPr/>
            </p:nvSpPr>
            <p:spPr bwMode="auto">
              <a:xfrm>
                <a:off x="2268" y="1261"/>
                <a:ext cx="0" cy="5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59" name="Line 135"/>
              <p:cNvSpPr>
                <a:spLocks noChangeShapeType="1"/>
              </p:cNvSpPr>
              <p:nvPr/>
            </p:nvSpPr>
            <p:spPr bwMode="auto">
              <a:xfrm>
                <a:off x="2287" y="1261"/>
                <a:ext cx="0" cy="96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0" name="Freeform 136"/>
              <p:cNvSpPr>
                <a:spLocks/>
              </p:cNvSpPr>
              <p:nvPr/>
            </p:nvSpPr>
            <p:spPr bwMode="auto">
              <a:xfrm>
                <a:off x="2188" y="1235"/>
                <a:ext cx="80" cy="17"/>
              </a:xfrm>
              <a:custGeom>
                <a:avLst/>
                <a:gdLst>
                  <a:gd name="T0" fmla="*/ 0 w 80"/>
                  <a:gd name="T1" fmla="*/ 17 h 17"/>
                  <a:gd name="T2" fmla="*/ 0 w 80"/>
                  <a:gd name="T3" fmla="*/ 0 h 17"/>
                  <a:gd name="T4" fmla="*/ 80 w 80"/>
                  <a:gd name="T5" fmla="*/ 0 h 17"/>
                  <a:gd name="T6" fmla="*/ 80 w 80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7">
                    <a:moveTo>
                      <a:pt x="0" y="17"/>
                    </a:moveTo>
                    <a:lnTo>
                      <a:pt x="0" y="0"/>
                    </a:lnTo>
                    <a:lnTo>
                      <a:pt x="80" y="0"/>
                    </a:lnTo>
                    <a:lnTo>
                      <a:pt x="80" y="17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1" name="Freeform 137"/>
              <p:cNvSpPr>
                <a:spLocks/>
              </p:cNvSpPr>
              <p:nvPr/>
            </p:nvSpPr>
            <p:spPr bwMode="auto">
              <a:xfrm>
                <a:off x="2238" y="1052"/>
                <a:ext cx="49" cy="20"/>
              </a:xfrm>
              <a:custGeom>
                <a:avLst/>
                <a:gdLst>
                  <a:gd name="T0" fmla="*/ 49 w 49"/>
                  <a:gd name="T1" fmla="*/ 20 h 20"/>
                  <a:gd name="T2" fmla="*/ 49 w 49"/>
                  <a:gd name="T3" fmla="*/ 0 h 20"/>
                  <a:gd name="T4" fmla="*/ 0 w 49"/>
                  <a:gd name="T5" fmla="*/ 0 h 20"/>
                  <a:gd name="T6" fmla="*/ 0 w 49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20">
                    <a:moveTo>
                      <a:pt x="49" y="20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0" y="2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2" name="Freeform 138"/>
              <p:cNvSpPr>
                <a:spLocks/>
              </p:cNvSpPr>
              <p:nvPr/>
            </p:nvSpPr>
            <p:spPr bwMode="auto">
              <a:xfrm>
                <a:off x="2257" y="1074"/>
                <a:ext cx="11" cy="2"/>
              </a:xfrm>
              <a:custGeom>
                <a:avLst/>
                <a:gdLst>
                  <a:gd name="T0" fmla="*/ 11 w 11"/>
                  <a:gd name="T1" fmla="*/ 2 h 2"/>
                  <a:gd name="T2" fmla="*/ 7 w 11"/>
                  <a:gd name="T3" fmla="*/ 0 h 2"/>
                  <a:gd name="T4" fmla="*/ 0 w 1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7" y="0"/>
                    </a:lnTo>
                    <a:lnTo>
                      <a:pt x="0" y="2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3" name="Freeform 139"/>
              <p:cNvSpPr>
                <a:spLocks/>
              </p:cNvSpPr>
              <p:nvPr/>
            </p:nvSpPr>
            <p:spPr bwMode="auto">
              <a:xfrm>
                <a:off x="2228" y="1067"/>
                <a:ext cx="69" cy="48"/>
              </a:xfrm>
              <a:custGeom>
                <a:avLst/>
                <a:gdLst>
                  <a:gd name="T0" fmla="*/ 24 w 29"/>
                  <a:gd name="T1" fmla="*/ 20 h 20"/>
                  <a:gd name="T2" fmla="*/ 29 w 29"/>
                  <a:gd name="T3" fmla="*/ 8 h 20"/>
                  <a:gd name="T4" fmla="*/ 28 w 29"/>
                  <a:gd name="T5" fmla="*/ 6 h 20"/>
                  <a:gd name="T6" fmla="*/ 15 w 29"/>
                  <a:gd name="T7" fmla="*/ 0 h 20"/>
                  <a:gd name="T8" fmla="*/ 14 w 29"/>
                  <a:gd name="T9" fmla="*/ 0 h 20"/>
                  <a:gd name="T10" fmla="*/ 1 w 29"/>
                  <a:gd name="T11" fmla="*/ 6 h 20"/>
                  <a:gd name="T12" fmla="*/ 0 w 29"/>
                  <a:gd name="T13" fmla="*/ 8 h 20"/>
                  <a:gd name="T14" fmla="*/ 5 w 2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4" y="20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9" y="7"/>
                      <a:pt x="28" y="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20"/>
                      <a:pt x="5" y="20"/>
                      <a:pt x="5" y="20"/>
                    </a:cubicBez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4" name="Line 140"/>
              <p:cNvSpPr>
                <a:spLocks noChangeShapeType="1"/>
              </p:cNvSpPr>
              <p:nvPr/>
            </p:nvSpPr>
            <p:spPr bwMode="auto">
              <a:xfrm flipH="1" flipV="1">
                <a:off x="2273" y="1084"/>
                <a:ext cx="5" cy="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5" name="Line 141"/>
              <p:cNvSpPr>
                <a:spLocks noChangeShapeType="1"/>
              </p:cNvSpPr>
              <p:nvPr/>
            </p:nvSpPr>
            <p:spPr bwMode="auto">
              <a:xfrm>
                <a:off x="2264" y="1076"/>
                <a:ext cx="0" cy="3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6" name="Line 142"/>
              <p:cNvSpPr>
                <a:spLocks noChangeShapeType="1"/>
              </p:cNvSpPr>
              <p:nvPr/>
            </p:nvSpPr>
            <p:spPr bwMode="auto">
              <a:xfrm flipV="1">
                <a:off x="2247" y="1084"/>
                <a:ext cx="5" cy="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7" name="Freeform 143"/>
              <p:cNvSpPr>
                <a:spLocks/>
              </p:cNvSpPr>
              <p:nvPr/>
            </p:nvSpPr>
            <p:spPr bwMode="auto">
              <a:xfrm>
                <a:off x="2257" y="1036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0 h 12"/>
                  <a:gd name="T4" fmla="*/ 11 w 11"/>
                  <a:gd name="T5" fmla="*/ 0 h 12"/>
                  <a:gd name="T6" fmla="*/ 11 w 1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1" y="12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8" name="Freeform 144"/>
              <p:cNvSpPr>
                <a:spLocks/>
              </p:cNvSpPr>
              <p:nvPr/>
            </p:nvSpPr>
            <p:spPr bwMode="auto">
              <a:xfrm>
                <a:off x="2223" y="1117"/>
                <a:ext cx="79" cy="7"/>
              </a:xfrm>
              <a:custGeom>
                <a:avLst/>
                <a:gdLst>
                  <a:gd name="T0" fmla="*/ 0 w 33"/>
                  <a:gd name="T1" fmla="*/ 0 h 3"/>
                  <a:gd name="T2" fmla="*/ 6 w 33"/>
                  <a:gd name="T3" fmla="*/ 3 h 3"/>
                  <a:gd name="T4" fmla="*/ 11 w 33"/>
                  <a:gd name="T5" fmla="*/ 0 h 3"/>
                  <a:gd name="T6" fmla="*/ 17 w 33"/>
                  <a:gd name="T7" fmla="*/ 3 h 3"/>
                  <a:gd name="T8" fmla="*/ 22 w 33"/>
                  <a:gd name="T9" fmla="*/ 0 h 3"/>
                  <a:gd name="T10" fmla="*/ 27 w 33"/>
                  <a:gd name="T11" fmla="*/ 3 h 3"/>
                  <a:gd name="T12" fmla="*/ 33 w 3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">
                    <a:moveTo>
                      <a:pt x="0" y="0"/>
                    </a:moveTo>
                    <a:cubicBezTo>
                      <a:pt x="3" y="0"/>
                      <a:pt x="3" y="3"/>
                      <a:pt x="6" y="3"/>
                    </a:cubicBezTo>
                    <a:cubicBezTo>
                      <a:pt x="8" y="3"/>
                      <a:pt x="8" y="0"/>
                      <a:pt x="11" y="0"/>
                    </a:cubicBezTo>
                    <a:cubicBezTo>
                      <a:pt x="14" y="0"/>
                      <a:pt x="14" y="3"/>
                      <a:pt x="17" y="3"/>
                    </a:cubicBezTo>
                    <a:cubicBezTo>
                      <a:pt x="19" y="3"/>
                      <a:pt x="19" y="0"/>
                      <a:pt x="22" y="0"/>
                    </a:cubicBezTo>
                    <a:cubicBezTo>
                      <a:pt x="25" y="0"/>
                      <a:pt x="25" y="3"/>
                      <a:pt x="27" y="3"/>
                    </a:cubicBezTo>
                    <a:cubicBezTo>
                      <a:pt x="30" y="3"/>
                      <a:pt x="30" y="0"/>
                      <a:pt x="33" y="0"/>
                    </a:cubicBez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69" name="Freeform 145"/>
              <p:cNvSpPr>
                <a:spLocks/>
              </p:cNvSpPr>
              <p:nvPr/>
            </p:nvSpPr>
            <p:spPr bwMode="auto">
              <a:xfrm>
                <a:off x="2164" y="1098"/>
                <a:ext cx="52" cy="26"/>
              </a:xfrm>
              <a:custGeom>
                <a:avLst/>
                <a:gdLst>
                  <a:gd name="T0" fmla="*/ 52 w 52"/>
                  <a:gd name="T1" fmla="*/ 26 h 26"/>
                  <a:gd name="T2" fmla="*/ 52 w 52"/>
                  <a:gd name="T3" fmla="*/ 0 h 26"/>
                  <a:gd name="T4" fmla="*/ 0 w 52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6">
                    <a:moveTo>
                      <a:pt x="52" y="26"/>
                    </a:moveTo>
                    <a:lnTo>
                      <a:pt x="5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0" name="Line 146"/>
              <p:cNvSpPr>
                <a:spLocks noChangeShapeType="1"/>
              </p:cNvSpPr>
              <p:nvPr/>
            </p:nvSpPr>
            <p:spPr bwMode="auto">
              <a:xfrm flipV="1">
                <a:off x="2216" y="995"/>
                <a:ext cx="0" cy="98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1" name="Line 147"/>
              <p:cNvSpPr>
                <a:spLocks noChangeShapeType="1"/>
              </p:cNvSpPr>
              <p:nvPr/>
            </p:nvSpPr>
            <p:spPr bwMode="auto">
              <a:xfrm flipV="1">
                <a:off x="2204" y="995"/>
                <a:ext cx="0" cy="65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2" name="Freeform 148"/>
              <p:cNvSpPr>
                <a:spLocks/>
              </p:cNvSpPr>
              <p:nvPr/>
            </p:nvSpPr>
            <p:spPr bwMode="auto">
              <a:xfrm>
                <a:off x="2171" y="1067"/>
                <a:ext cx="36" cy="26"/>
              </a:xfrm>
              <a:custGeom>
                <a:avLst/>
                <a:gdLst>
                  <a:gd name="T0" fmla="*/ 36 w 36"/>
                  <a:gd name="T1" fmla="*/ 0 h 26"/>
                  <a:gd name="T2" fmla="*/ 0 w 36"/>
                  <a:gd name="T3" fmla="*/ 0 h 26"/>
                  <a:gd name="T4" fmla="*/ 0 w 36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6">
                    <a:moveTo>
                      <a:pt x="36" y="0"/>
                    </a:moveTo>
                    <a:lnTo>
                      <a:pt x="0" y="0"/>
                    </a:lnTo>
                    <a:lnTo>
                      <a:pt x="0" y="26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3" name="Line 149"/>
              <p:cNvSpPr>
                <a:spLocks noChangeShapeType="1"/>
              </p:cNvSpPr>
              <p:nvPr/>
            </p:nvSpPr>
            <p:spPr bwMode="auto">
              <a:xfrm>
                <a:off x="2216" y="995"/>
                <a:ext cx="71" cy="1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4" name="Line 150"/>
              <p:cNvSpPr>
                <a:spLocks noChangeShapeType="1"/>
              </p:cNvSpPr>
              <p:nvPr/>
            </p:nvSpPr>
            <p:spPr bwMode="auto">
              <a:xfrm flipV="1">
                <a:off x="2164" y="995"/>
                <a:ext cx="40" cy="1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5" name="Line 151"/>
              <p:cNvSpPr>
                <a:spLocks noChangeShapeType="1"/>
              </p:cNvSpPr>
              <p:nvPr/>
            </p:nvSpPr>
            <p:spPr bwMode="auto">
              <a:xfrm>
                <a:off x="2164" y="1019"/>
                <a:ext cx="123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6" name="Freeform 152"/>
              <p:cNvSpPr>
                <a:spLocks/>
              </p:cNvSpPr>
              <p:nvPr/>
            </p:nvSpPr>
            <p:spPr bwMode="auto">
              <a:xfrm>
                <a:off x="2164" y="1019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0 w 19"/>
                  <a:gd name="T3" fmla="*/ 19 h 19"/>
                  <a:gd name="T4" fmla="*/ 19 w 19"/>
                  <a:gd name="T5" fmla="*/ 19 h 19"/>
                  <a:gd name="T6" fmla="*/ 19 w 19"/>
                  <a:gd name="T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0" y="19"/>
                    </a:lnTo>
                    <a:lnTo>
                      <a:pt x="19" y="19"/>
                    </a:lnTo>
                    <a:lnTo>
                      <a:pt x="19" y="7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7" name="Line 153"/>
              <p:cNvSpPr>
                <a:spLocks noChangeShapeType="1"/>
              </p:cNvSpPr>
              <p:nvPr/>
            </p:nvSpPr>
            <p:spPr bwMode="auto">
              <a:xfrm>
                <a:off x="2287" y="1019"/>
                <a:ext cx="0" cy="21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8" name="Line 154"/>
              <p:cNvSpPr>
                <a:spLocks noChangeShapeType="1"/>
              </p:cNvSpPr>
              <p:nvPr/>
            </p:nvSpPr>
            <p:spPr bwMode="auto">
              <a:xfrm>
                <a:off x="2183" y="1081"/>
                <a:ext cx="7" cy="0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79" name="Line 155"/>
              <p:cNvSpPr>
                <a:spLocks noChangeShapeType="1"/>
              </p:cNvSpPr>
              <p:nvPr/>
            </p:nvSpPr>
            <p:spPr bwMode="auto">
              <a:xfrm>
                <a:off x="2200" y="1079"/>
                <a:ext cx="0" cy="14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0" name="Freeform 156"/>
              <p:cNvSpPr>
                <a:spLocks/>
              </p:cNvSpPr>
              <p:nvPr/>
            </p:nvSpPr>
            <p:spPr bwMode="auto">
              <a:xfrm>
                <a:off x="4906" y="1067"/>
                <a:ext cx="24" cy="14"/>
              </a:xfrm>
              <a:custGeom>
                <a:avLst/>
                <a:gdLst>
                  <a:gd name="T0" fmla="*/ 3 w 10"/>
                  <a:gd name="T1" fmla="*/ 6 h 6"/>
                  <a:gd name="T2" fmla="*/ 0 w 10"/>
                  <a:gd name="T3" fmla="*/ 3 h 6"/>
                  <a:gd name="T4" fmla="*/ 3 w 10"/>
                  <a:gd name="T5" fmla="*/ 0 h 6"/>
                  <a:gd name="T6" fmla="*/ 1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6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1" name="Freeform 157"/>
              <p:cNvSpPr>
                <a:spLocks/>
              </p:cNvSpPr>
              <p:nvPr/>
            </p:nvSpPr>
            <p:spPr bwMode="auto">
              <a:xfrm>
                <a:off x="4906" y="1081"/>
                <a:ext cx="24" cy="15"/>
              </a:xfrm>
              <a:custGeom>
                <a:avLst/>
                <a:gdLst>
                  <a:gd name="T0" fmla="*/ 6 w 10"/>
                  <a:gd name="T1" fmla="*/ 0 h 6"/>
                  <a:gd name="T2" fmla="*/ 10 w 10"/>
                  <a:gd name="T3" fmla="*/ 3 h 6"/>
                  <a:gd name="T4" fmla="*/ 6 w 10"/>
                  <a:gd name="T5" fmla="*/ 6 h 6"/>
                  <a:gd name="T6" fmla="*/ 0 w 10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6" y="0"/>
                    </a:moveTo>
                    <a:cubicBezTo>
                      <a:pt x="8" y="0"/>
                      <a:pt x="10" y="1"/>
                      <a:pt x="10" y="3"/>
                    </a:cubicBezTo>
                    <a:cubicBezTo>
                      <a:pt x="10" y="5"/>
                      <a:pt x="8" y="6"/>
                      <a:pt x="6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2" name="Line 158"/>
              <p:cNvSpPr>
                <a:spLocks noChangeShapeType="1"/>
              </p:cNvSpPr>
              <p:nvPr/>
            </p:nvSpPr>
            <p:spPr bwMode="auto">
              <a:xfrm>
                <a:off x="4914" y="1081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3" name="Line 159"/>
              <p:cNvSpPr>
                <a:spLocks noChangeShapeType="1"/>
              </p:cNvSpPr>
              <p:nvPr/>
            </p:nvSpPr>
            <p:spPr bwMode="auto">
              <a:xfrm>
                <a:off x="4918" y="1057"/>
                <a:ext cx="0" cy="10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4" name="Line 160"/>
              <p:cNvSpPr>
                <a:spLocks noChangeShapeType="1"/>
              </p:cNvSpPr>
              <p:nvPr/>
            </p:nvSpPr>
            <p:spPr bwMode="auto">
              <a:xfrm>
                <a:off x="4918" y="1096"/>
                <a:ext cx="0" cy="9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5" name="Line 161"/>
              <p:cNvSpPr>
                <a:spLocks noChangeShapeType="1"/>
              </p:cNvSpPr>
              <p:nvPr/>
            </p:nvSpPr>
            <p:spPr bwMode="auto">
              <a:xfrm>
                <a:off x="4864" y="1115"/>
                <a:ext cx="109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6" name="Line 162"/>
              <p:cNvSpPr>
                <a:spLocks noChangeShapeType="1"/>
              </p:cNvSpPr>
              <p:nvPr/>
            </p:nvSpPr>
            <p:spPr bwMode="auto">
              <a:xfrm>
                <a:off x="4857" y="1124"/>
                <a:ext cx="123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7" name="Line 163"/>
              <p:cNvSpPr>
                <a:spLocks noChangeShapeType="1"/>
              </p:cNvSpPr>
              <p:nvPr/>
            </p:nvSpPr>
            <p:spPr bwMode="auto">
              <a:xfrm>
                <a:off x="4873" y="1055"/>
                <a:ext cx="0" cy="53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8" name="Line 164"/>
              <p:cNvSpPr>
                <a:spLocks noChangeShapeType="1"/>
              </p:cNvSpPr>
              <p:nvPr/>
            </p:nvSpPr>
            <p:spPr bwMode="auto">
              <a:xfrm>
                <a:off x="4887" y="1055"/>
                <a:ext cx="0" cy="53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89" name="Line 165"/>
              <p:cNvSpPr>
                <a:spLocks noChangeShapeType="1"/>
              </p:cNvSpPr>
              <p:nvPr/>
            </p:nvSpPr>
            <p:spPr bwMode="auto">
              <a:xfrm>
                <a:off x="4949" y="1055"/>
                <a:ext cx="0" cy="53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0" name="Line 166"/>
              <p:cNvSpPr>
                <a:spLocks noChangeShapeType="1"/>
              </p:cNvSpPr>
              <p:nvPr/>
            </p:nvSpPr>
            <p:spPr bwMode="auto">
              <a:xfrm>
                <a:off x="4963" y="1055"/>
                <a:ext cx="0" cy="53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1" name="Freeform 167"/>
              <p:cNvSpPr>
                <a:spLocks/>
              </p:cNvSpPr>
              <p:nvPr/>
            </p:nvSpPr>
            <p:spPr bwMode="auto">
              <a:xfrm>
                <a:off x="4857" y="997"/>
                <a:ext cx="121" cy="41"/>
              </a:xfrm>
              <a:custGeom>
                <a:avLst/>
                <a:gdLst>
                  <a:gd name="T0" fmla="*/ 0 w 121"/>
                  <a:gd name="T1" fmla="*/ 41 h 41"/>
                  <a:gd name="T2" fmla="*/ 61 w 121"/>
                  <a:gd name="T3" fmla="*/ 0 h 41"/>
                  <a:gd name="T4" fmla="*/ 121 w 121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41">
                    <a:moveTo>
                      <a:pt x="0" y="41"/>
                    </a:moveTo>
                    <a:lnTo>
                      <a:pt x="61" y="0"/>
                    </a:lnTo>
                    <a:lnTo>
                      <a:pt x="121" y="41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2" name="Line 168"/>
              <p:cNvSpPr>
                <a:spLocks noChangeShapeType="1"/>
              </p:cNvSpPr>
              <p:nvPr/>
            </p:nvSpPr>
            <p:spPr bwMode="auto">
              <a:xfrm>
                <a:off x="4868" y="1048"/>
                <a:ext cx="2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3" name="Line 169"/>
              <p:cNvSpPr>
                <a:spLocks noChangeShapeType="1"/>
              </p:cNvSpPr>
              <p:nvPr/>
            </p:nvSpPr>
            <p:spPr bwMode="auto">
              <a:xfrm>
                <a:off x="4906" y="1048"/>
                <a:ext cx="2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4" name="Line 170"/>
              <p:cNvSpPr>
                <a:spLocks noChangeShapeType="1"/>
              </p:cNvSpPr>
              <p:nvPr/>
            </p:nvSpPr>
            <p:spPr bwMode="auto">
              <a:xfrm>
                <a:off x="4944" y="1048"/>
                <a:ext cx="24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5" name="Line 171"/>
              <p:cNvSpPr>
                <a:spLocks noChangeShapeType="1"/>
              </p:cNvSpPr>
              <p:nvPr/>
            </p:nvSpPr>
            <p:spPr bwMode="auto">
              <a:xfrm flipH="1">
                <a:off x="4868" y="1038"/>
                <a:ext cx="10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6" name="Freeform 172"/>
              <p:cNvSpPr>
                <a:spLocks/>
              </p:cNvSpPr>
              <p:nvPr/>
            </p:nvSpPr>
            <p:spPr bwMode="auto">
              <a:xfrm>
                <a:off x="4911" y="1012"/>
                <a:ext cx="14" cy="16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7 h 7"/>
                  <a:gd name="T4" fmla="*/ 0 w 6"/>
                  <a:gd name="T5" fmla="*/ 4 h 7"/>
                  <a:gd name="T6" fmla="*/ 3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6" y="5"/>
                      <a:pt x="5" y="7"/>
                      <a:pt x="3" y="7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7" name="Line 173"/>
              <p:cNvSpPr>
                <a:spLocks noChangeShapeType="1"/>
              </p:cNvSpPr>
              <p:nvPr/>
            </p:nvSpPr>
            <p:spPr bwMode="auto">
              <a:xfrm flipV="1">
                <a:off x="3634" y="1530"/>
                <a:ext cx="0" cy="6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8" name="Freeform 174"/>
              <p:cNvSpPr>
                <a:spLocks/>
              </p:cNvSpPr>
              <p:nvPr/>
            </p:nvSpPr>
            <p:spPr bwMode="auto">
              <a:xfrm>
                <a:off x="3529" y="1530"/>
                <a:ext cx="90" cy="67"/>
              </a:xfrm>
              <a:custGeom>
                <a:avLst/>
                <a:gdLst>
                  <a:gd name="T0" fmla="*/ 0 w 90"/>
                  <a:gd name="T1" fmla="*/ 67 h 67"/>
                  <a:gd name="T2" fmla="*/ 0 w 90"/>
                  <a:gd name="T3" fmla="*/ 0 h 67"/>
                  <a:gd name="T4" fmla="*/ 90 w 90"/>
                  <a:gd name="T5" fmla="*/ 0 h 67"/>
                  <a:gd name="T6" fmla="*/ 90 w 9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7">
                    <a:moveTo>
                      <a:pt x="0" y="67"/>
                    </a:moveTo>
                    <a:lnTo>
                      <a:pt x="0" y="0"/>
                    </a:lnTo>
                    <a:lnTo>
                      <a:pt x="90" y="0"/>
                    </a:lnTo>
                    <a:lnTo>
                      <a:pt x="90" y="67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699" name="Line 175"/>
              <p:cNvSpPr>
                <a:spLocks noChangeShapeType="1"/>
              </p:cNvSpPr>
              <p:nvPr/>
            </p:nvSpPr>
            <p:spPr bwMode="auto">
              <a:xfrm>
                <a:off x="3517" y="1530"/>
                <a:ext cx="0" cy="67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0" name="Freeform 176"/>
              <p:cNvSpPr>
                <a:spLocks/>
              </p:cNvSpPr>
              <p:nvPr/>
            </p:nvSpPr>
            <p:spPr bwMode="auto">
              <a:xfrm>
                <a:off x="3508" y="1487"/>
                <a:ext cx="133" cy="38"/>
              </a:xfrm>
              <a:custGeom>
                <a:avLst/>
                <a:gdLst>
                  <a:gd name="T0" fmla="*/ 0 w 133"/>
                  <a:gd name="T1" fmla="*/ 38 h 38"/>
                  <a:gd name="T2" fmla="*/ 66 w 133"/>
                  <a:gd name="T3" fmla="*/ 0 h 38"/>
                  <a:gd name="T4" fmla="*/ 133 w 133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3" h="38">
                    <a:moveTo>
                      <a:pt x="0" y="38"/>
                    </a:moveTo>
                    <a:lnTo>
                      <a:pt x="66" y="0"/>
                    </a:lnTo>
                    <a:lnTo>
                      <a:pt x="133" y="38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1" name="Line 177"/>
              <p:cNvSpPr>
                <a:spLocks noChangeShapeType="1"/>
              </p:cNvSpPr>
              <p:nvPr/>
            </p:nvSpPr>
            <p:spPr bwMode="auto">
              <a:xfrm>
                <a:off x="3508" y="1609"/>
                <a:ext cx="133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2" name="Line 178"/>
              <p:cNvSpPr>
                <a:spLocks noChangeShapeType="1"/>
              </p:cNvSpPr>
              <p:nvPr/>
            </p:nvSpPr>
            <p:spPr bwMode="auto">
              <a:xfrm>
                <a:off x="3517" y="1597"/>
                <a:ext cx="0" cy="5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3" name="Line 179"/>
              <p:cNvSpPr>
                <a:spLocks noChangeShapeType="1"/>
              </p:cNvSpPr>
              <p:nvPr/>
            </p:nvSpPr>
            <p:spPr bwMode="auto">
              <a:xfrm>
                <a:off x="3529" y="1597"/>
                <a:ext cx="0" cy="5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4" name="Line 180"/>
              <p:cNvSpPr>
                <a:spLocks noChangeShapeType="1"/>
              </p:cNvSpPr>
              <p:nvPr/>
            </p:nvSpPr>
            <p:spPr bwMode="auto">
              <a:xfrm>
                <a:off x="3619" y="1597"/>
                <a:ext cx="0" cy="5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5" name="Line 181"/>
              <p:cNvSpPr>
                <a:spLocks noChangeShapeType="1"/>
              </p:cNvSpPr>
              <p:nvPr/>
            </p:nvSpPr>
            <p:spPr bwMode="auto">
              <a:xfrm>
                <a:off x="3634" y="1597"/>
                <a:ext cx="0" cy="5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6" name="Freeform 182"/>
              <p:cNvSpPr>
                <a:spLocks/>
              </p:cNvSpPr>
              <p:nvPr/>
            </p:nvSpPr>
            <p:spPr bwMode="auto">
              <a:xfrm>
                <a:off x="3572" y="1582"/>
                <a:ext cx="21" cy="20"/>
              </a:xfrm>
              <a:custGeom>
                <a:avLst/>
                <a:gdLst>
                  <a:gd name="T0" fmla="*/ 0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1 w 2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0" y="20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21" y="2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7" name="Freeform 183"/>
              <p:cNvSpPr>
                <a:spLocks/>
              </p:cNvSpPr>
              <p:nvPr/>
            </p:nvSpPr>
            <p:spPr bwMode="auto">
              <a:xfrm>
                <a:off x="3551" y="1582"/>
                <a:ext cx="21" cy="20"/>
              </a:xfrm>
              <a:custGeom>
                <a:avLst/>
                <a:gdLst>
                  <a:gd name="T0" fmla="*/ 0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1 w 2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0" y="20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21" y="2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8" name="Rectangle 184"/>
              <p:cNvSpPr>
                <a:spLocks noChangeArrowheads="1"/>
              </p:cNvSpPr>
              <p:nvPr/>
            </p:nvSpPr>
            <p:spPr bwMode="auto">
              <a:xfrm>
                <a:off x="3572" y="1561"/>
                <a:ext cx="21" cy="21"/>
              </a:xfrm>
              <a:prstGeom prst="rect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09" name="Line 185"/>
              <p:cNvSpPr>
                <a:spLocks noChangeShapeType="1"/>
              </p:cNvSpPr>
              <p:nvPr/>
            </p:nvSpPr>
            <p:spPr bwMode="auto">
              <a:xfrm>
                <a:off x="3605" y="1602"/>
                <a:ext cx="0" cy="0"/>
              </a:xfrm>
              <a:prstGeom prst="line">
                <a:avLst/>
              </a:pr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0" name="Freeform 186"/>
              <p:cNvSpPr>
                <a:spLocks/>
              </p:cNvSpPr>
              <p:nvPr/>
            </p:nvSpPr>
            <p:spPr bwMode="auto">
              <a:xfrm>
                <a:off x="3593" y="1582"/>
                <a:ext cx="19" cy="20"/>
              </a:xfrm>
              <a:custGeom>
                <a:avLst/>
                <a:gdLst>
                  <a:gd name="T0" fmla="*/ 0 w 19"/>
                  <a:gd name="T1" fmla="*/ 20 h 20"/>
                  <a:gd name="T2" fmla="*/ 0 w 19"/>
                  <a:gd name="T3" fmla="*/ 0 h 20"/>
                  <a:gd name="T4" fmla="*/ 19 w 19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">
                    <a:moveTo>
                      <a:pt x="0" y="20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1" name="Freeform 187"/>
              <p:cNvSpPr>
                <a:spLocks/>
              </p:cNvSpPr>
              <p:nvPr/>
            </p:nvSpPr>
            <p:spPr bwMode="auto">
              <a:xfrm>
                <a:off x="3593" y="1561"/>
                <a:ext cx="19" cy="21"/>
              </a:xfrm>
              <a:custGeom>
                <a:avLst/>
                <a:gdLst>
                  <a:gd name="T0" fmla="*/ 19 w 19"/>
                  <a:gd name="T1" fmla="*/ 21 h 21"/>
                  <a:gd name="T2" fmla="*/ 0 w 19"/>
                  <a:gd name="T3" fmla="*/ 21 h 21"/>
                  <a:gd name="T4" fmla="*/ 0 w 19"/>
                  <a:gd name="T5" fmla="*/ 0 h 21"/>
                  <a:gd name="T6" fmla="*/ 19 w 1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1">
                    <a:moveTo>
                      <a:pt x="19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2" name="Freeform 188"/>
              <p:cNvSpPr>
                <a:spLocks/>
              </p:cNvSpPr>
              <p:nvPr/>
            </p:nvSpPr>
            <p:spPr bwMode="auto">
              <a:xfrm>
                <a:off x="3593" y="1542"/>
                <a:ext cx="19" cy="19"/>
              </a:xfrm>
              <a:custGeom>
                <a:avLst/>
                <a:gdLst>
                  <a:gd name="T0" fmla="*/ 19 w 19"/>
                  <a:gd name="T1" fmla="*/ 19 h 19"/>
                  <a:gd name="T2" fmla="*/ 0 w 19"/>
                  <a:gd name="T3" fmla="*/ 19 h 19"/>
                  <a:gd name="T4" fmla="*/ 0 w 19"/>
                  <a:gd name="T5" fmla="*/ 0 h 19"/>
                  <a:gd name="T6" fmla="*/ 19 w 19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 w="6350" cap="flat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3" name="Freeform 189"/>
              <p:cNvSpPr>
                <a:spLocks/>
              </p:cNvSpPr>
              <p:nvPr/>
            </p:nvSpPr>
            <p:spPr bwMode="auto">
              <a:xfrm>
                <a:off x="903" y="1578"/>
                <a:ext cx="12" cy="31"/>
              </a:xfrm>
              <a:custGeom>
                <a:avLst/>
                <a:gdLst>
                  <a:gd name="T0" fmla="*/ 12 w 12"/>
                  <a:gd name="T1" fmla="*/ 0 h 31"/>
                  <a:gd name="T2" fmla="*/ 0 w 12"/>
                  <a:gd name="T3" fmla="*/ 0 h 31"/>
                  <a:gd name="T4" fmla="*/ 0 w 12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1">
                    <a:moveTo>
                      <a:pt x="12" y="0"/>
                    </a:moveTo>
                    <a:lnTo>
                      <a:pt x="0" y="0"/>
                    </a:lnTo>
                    <a:lnTo>
                      <a:pt x="0" y="31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4" name="Freeform 190"/>
              <p:cNvSpPr>
                <a:spLocks/>
              </p:cNvSpPr>
              <p:nvPr/>
            </p:nvSpPr>
            <p:spPr bwMode="auto">
              <a:xfrm>
                <a:off x="851" y="1487"/>
                <a:ext cx="102" cy="45"/>
              </a:xfrm>
              <a:custGeom>
                <a:avLst/>
                <a:gdLst>
                  <a:gd name="T0" fmla="*/ 29 w 43"/>
                  <a:gd name="T1" fmla="*/ 19 h 19"/>
                  <a:gd name="T2" fmla="*/ 43 w 43"/>
                  <a:gd name="T3" fmla="*/ 9 h 19"/>
                  <a:gd name="T4" fmla="*/ 29 w 43"/>
                  <a:gd name="T5" fmla="*/ 0 h 19"/>
                  <a:gd name="T6" fmla="*/ 17 w 43"/>
                  <a:gd name="T7" fmla="*/ 6 h 19"/>
                  <a:gd name="T8" fmla="*/ 10 w 43"/>
                  <a:gd name="T9" fmla="*/ 5 h 19"/>
                  <a:gd name="T10" fmla="*/ 0 w 43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9">
                    <a:moveTo>
                      <a:pt x="29" y="19"/>
                    </a:moveTo>
                    <a:cubicBezTo>
                      <a:pt x="37" y="19"/>
                      <a:pt x="43" y="15"/>
                      <a:pt x="43" y="9"/>
                    </a:cubicBezTo>
                    <a:cubicBezTo>
                      <a:pt x="43" y="4"/>
                      <a:pt x="37" y="0"/>
                      <a:pt x="29" y="0"/>
                    </a:cubicBezTo>
                    <a:cubicBezTo>
                      <a:pt x="23" y="0"/>
                      <a:pt x="18" y="3"/>
                      <a:pt x="17" y="6"/>
                    </a:cubicBezTo>
                    <a:cubicBezTo>
                      <a:pt x="15" y="5"/>
                      <a:pt x="13" y="5"/>
                      <a:pt x="10" y="5"/>
                    </a:cubicBezTo>
                    <a:cubicBezTo>
                      <a:pt x="4" y="5"/>
                      <a:pt x="0" y="8"/>
                      <a:pt x="0" y="12"/>
                    </a:cubicBez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5" name="Freeform 191"/>
              <p:cNvSpPr>
                <a:spLocks/>
              </p:cNvSpPr>
              <p:nvPr/>
            </p:nvSpPr>
            <p:spPr bwMode="auto">
              <a:xfrm>
                <a:off x="868" y="1542"/>
                <a:ext cx="85" cy="67"/>
              </a:xfrm>
              <a:custGeom>
                <a:avLst/>
                <a:gdLst>
                  <a:gd name="T0" fmla="*/ 0 w 85"/>
                  <a:gd name="T1" fmla="*/ 16 h 67"/>
                  <a:gd name="T2" fmla="*/ 28 w 85"/>
                  <a:gd name="T3" fmla="*/ 0 h 67"/>
                  <a:gd name="T4" fmla="*/ 28 w 85"/>
                  <a:gd name="T5" fmla="*/ 16 h 67"/>
                  <a:gd name="T6" fmla="*/ 57 w 85"/>
                  <a:gd name="T7" fmla="*/ 0 h 67"/>
                  <a:gd name="T8" fmla="*/ 57 w 85"/>
                  <a:gd name="T9" fmla="*/ 16 h 67"/>
                  <a:gd name="T10" fmla="*/ 85 w 85"/>
                  <a:gd name="T11" fmla="*/ 0 h 67"/>
                  <a:gd name="T12" fmla="*/ 85 w 85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67">
                    <a:moveTo>
                      <a:pt x="0" y="16"/>
                    </a:moveTo>
                    <a:lnTo>
                      <a:pt x="28" y="0"/>
                    </a:lnTo>
                    <a:lnTo>
                      <a:pt x="28" y="16"/>
                    </a:lnTo>
                    <a:lnTo>
                      <a:pt x="57" y="0"/>
                    </a:lnTo>
                    <a:lnTo>
                      <a:pt x="57" y="16"/>
                    </a:lnTo>
                    <a:lnTo>
                      <a:pt x="85" y="0"/>
                    </a:lnTo>
                    <a:lnTo>
                      <a:pt x="85" y="67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6" name="Line 192"/>
              <p:cNvSpPr>
                <a:spLocks noChangeShapeType="1"/>
              </p:cNvSpPr>
              <p:nvPr/>
            </p:nvSpPr>
            <p:spPr bwMode="auto">
              <a:xfrm flipH="1">
                <a:off x="844" y="1537"/>
                <a:ext cx="2" cy="7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7" name="Line 193"/>
              <p:cNvSpPr>
                <a:spLocks noChangeShapeType="1"/>
              </p:cNvSpPr>
              <p:nvPr/>
            </p:nvSpPr>
            <p:spPr bwMode="auto">
              <a:xfrm>
                <a:off x="863" y="1537"/>
                <a:ext cx="2" cy="72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8" name="Line 194"/>
              <p:cNvSpPr>
                <a:spLocks noChangeShapeType="1"/>
              </p:cNvSpPr>
              <p:nvPr/>
            </p:nvSpPr>
            <p:spPr bwMode="auto">
              <a:xfrm>
                <a:off x="901" y="1515"/>
                <a:ext cx="0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19" name="Line 195"/>
              <p:cNvSpPr>
                <a:spLocks noChangeShapeType="1"/>
              </p:cNvSpPr>
              <p:nvPr/>
            </p:nvSpPr>
            <p:spPr bwMode="auto">
              <a:xfrm>
                <a:off x="837" y="1609"/>
                <a:ext cx="118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0" name="Freeform 196"/>
              <p:cNvSpPr>
                <a:spLocks/>
              </p:cNvSpPr>
              <p:nvPr/>
            </p:nvSpPr>
            <p:spPr bwMode="auto">
              <a:xfrm>
                <a:off x="879" y="1578"/>
                <a:ext cx="10" cy="9"/>
              </a:xfrm>
              <a:custGeom>
                <a:avLst/>
                <a:gdLst>
                  <a:gd name="T0" fmla="*/ 10 w 10"/>
                  <a:gd name="T1" fmla="*/ 0 h 9"/>
                  <a:gd name="T2" fmla="*/ 0 w 10"/>
                  <a:gd name="T3" fmla="*/ 0 h 9"/>
                  <a:gd name="T4" fmla="*/ 0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0" y="0"/>
                    </a:lnTo>
                    <a:lnTo>
                      <a:pt x="0" y="9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1" name="Freeform 197"/>
              <p:cNvSpPr>
                <a:spLocks/>
              </p:cNvSpPr>
              <p:nvPr/>
            </p:nvSpPr>
            <p:spPr bwMode="auto">
              <a:xfrm>
                <a:off x="929" y="1578"/>
                <a:ext cx="10" cy="9"/>
              </a:xfrm>
              <a:custGeom>
                <a:avLst/>
                <a:gdLst>
                  <a:gd name="T0" fmla="*/ 10 w 10"/>
                  <a:gd name="T1" fmla="*/ 0 h 9"/>
                  <a:gd name="T2" fmla="*/ 0 w 10"/>
                  <a:gd name="T3" fmla="*/ 0 h 9"/>
                  <a:gd name="T4" fmla="*/ 0 w 10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0" y="0"/>
                    </a:lnTo>
                    <a:lnTo>
                      <a:pt x="0" y="9"/>
                    </a:lnTo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2" name="Line 198"/>
              <p:cNvSpPr>
                <a:spLocks noChangeShapeType="1"/>
              </p:cNvSpPr>
              <p:nvPr/>
            </p:nvSpPr>
            <p:spPr bwMode="auto">
              <a:xfrm flipH="1">
                <a:off x="841" y="1525"/>
                <a:ext cx="2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3" name="Line 199"/>
              <p:cNvSpPr>
                <a:spLocks noChangeShapeType="1"/>
              </p:cNvSpPr>
              <p:nvPr/>
            </p:nvSpPr>
            <p:spPr bwMode="auto">
              <a:xfrm flipH="1">
                <a:off x="2195" y="1520"/>
                <a:ext cx="40" cy="3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4" name="Line 200"/>
              <p:cNvSpPr>
                <a:spLocks noChangeShapeType="1"/>
              </p:cNvSpPr>
              <p:nvPr/>
            </p:nvSpPr>
            <p:spPr bwMode="auto">
              <a:xfrm flipH="1">
                <a:off x="2188" y="1554"/>
                <a:ext cx="52" cy="43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5" name="Line 201"/>
              <p:cNvSpPr>
                <a:spLocks noChangeShapeType="1"/>
              </p:cNvSpPr>
              <p:nvPr/>
            </p:nvSpPr>
            <p:spPr bwMode="auto">
              <a:xfrm>
                <a:off x="2202" y="1520"/>
                <a:ext cx="38" cy="34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6" name="Line 202"/>
              <p:cNvSpPr>
                <a:spLocks noChangeShapeType="1"/>
              </p:cNvSpPr>
              <p:nvPr/>
            </p:nvSpPr>
            <p:spPr bwMode="auto">
              <a:xfrm>
                <a:off x="2195" y="1554"/>
                <a:ext cx="52" cy="43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7" name="Line 203"/>
              <p:cNvSpPr>
                <a:spLocks noChangeShapeType="1"/>
              </p:cNvSpPr>
              <p:nvPr/>
            </p:nvSpPr>
            <p:spPr bwMode="auto">
              <a:xfrm>
                <a:off x="2169" y="1503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8" name="Line 204"/>
              <p:cNvSpPr>
                <a:spLocks noChangeShapeType="1"/>
              </p:cNvSpPr>
              <p:nvPr/>
            </p:nvSpPr>
            <p:spPr bwMode="auto">
              <a:xfrm>
                <a:off x="2169" y="1515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29" name="Line 205"/>
              <p:cNvSpPr>
                <a:spLocks noChangeShapeType="1"/>
              </p:cNvSpPr>
              <p:nvPr/>
            </p:nvSpPr>
            <p:spPr bwMode="auto">
              <a:xfrm>
                <a:off x="2169" y="1525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0" name="Line 206"/>
              <p:cNvSpPr>
                <a:spLocks noChangeShapeType="1"/>
              </p:cNvSpPr>
              <p:nvPr/>
            </p:nvSpPr>
            <p:spPr bwMode="auto">
              <a:xfrm>
                <a:off x="2259" y="1503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1" name="Line 207"/>
              <p:cNvSpPr>
                <a:spLocks noChangeShapeType="1"/>
              </p:cNvSpPr>
              <p:nvPr/>
            </p:nvSpPr>
            <p:spPr bwMode="auto">
              <a:xfrm>
                <a:off x="2259" y="1515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2" name="Line 208"/>
              <p:cNvSpPr>
                <a:spLocks noChangeShapeType="1"/>
              </p:cNvSpPr>
              <p:nvPr/>
            </p:nvSpPr>
            <p:spPr bwMode="auto">
              <a:xfrm>
                <a:off x="2259" y="1525"/>
                <a:ext cx="7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3" name="Freeform 209"/>
              <p:cNvSpPr>
                <a:spLocks/>
              </p:cNvSpPr>
              <p:nvPr/>
            </p:nvSpPr>
            <p:spPr bwMode="auto">
              <a:xfrm>
                <a:off x="2169" y="1482"/>
                <a:ext cx="97" cy="21"/>
              </a:xfrm>
              <a:custGeom>
                <a:avLst/>
                <a:gdLst>
                  <a:gd name="T0" fmla="*/ 0 w 97"/>
                  <a:gd name="T1" fmla="*/ 21 h 21"/>
                  <a:gd name="T2" fmla="*/ 28 w 97"/>
                  <a:gd name="T3" fmla="*/ 0 h 21"/>
                  <a:gd name="T4" fmla="*/ 71 w 97"/>
                  <a:gd name="T5" fmla="*/ 0 h 21"/>
                  <a:gd name="T6" fmla="*/ 97 w 97"/>
                  <a:gd name="T7" fmla="*/ 21 h 21"/>
                  <a:gd name="T8" fmla="*/ 0 w 9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0" y="21"/>
                    </a:moveTo>
                    <a:lnTo>
                      <a:pt x="28" y="0"/>
                    </a:lnTo>
                    <a:lnTo>
                      <a:pt x="71" y="0"/>
                    </a:lnTo>
                    <a:lnTo>
                      <a:pt x="97" y="21"/>
                    </a:lnTo>
                    <a:lnTo>
                      <a:pt x="0" y="21"/>
                    </a:lnTo>
                    <a:close/>
                  </a:path>
                </a:pathLst>
              </a:cu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4" name="Line 210"/>
              <p:cNvSpPr>
                <a:spLocks noChangeShapeType="1"/>
              </p:cNvSpPr>
              <p:nvPr/>
            </p:nvSpPr>
            <p:spPr bwMode="auto">
              <a:xfrm>
                <a:off x="2154" y="1609"/>
                <a:ext cx="126" cy="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5" name="Line 211"/>
              <p:cNvSpPr>
                <a:spLocks noChangeShapeType="1"/>
              </p:cNvSpPr>
              <p:nvPr/>
            </p:nvSpPr>
            <p:spPr bwMode="auto">
              <a:xfrm flipH="1">
                <a:off x="2185" y="1513"/>
                <a:ext cx="17" cy="91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6" name="Line 212"/>
              <p:cNvSpPr>
                <a:spLocks noChangeShapeType="1"/>
              </p:cNvSpPr>
              <p:nvPr/>
            </p:nvSpPr>
            <p:spPr bwMode="auto">
              <a:xfrm>
                <a:off x="2233" y="1513"/>
                <a:ext cx="16" cy="91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7" name="Line 213"/>
              <p:cNvSpPr>
                <a:spLocks noChangeShapeType="1"/>
              </p:cNvSpPr>
              <p:nvPr/>
            </p:nvSpPr>
            <p:spPr bwMode="auto">
              <a:xfrm flipH="1">
                <a:off x="2204" y="1489"/>
                <a:ext cx="3" cy="1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38" name="Line 214"/>
              <p:cNvSpPr>
                <a:spLocks noChangeShapeType="1"/>
              </p:cNvSpPr>
              <p:nvPr/>
            </p:nvSpPr>
            <p:spPr bwMode="auto">
              <a:xfrm>
                <a:off x="2230" y="1489"/>
                <a:ext cx="0" cy="10"/>
              </a:xfrm>
              <a:prstGeom prst="line">
                <a:avLst/>
              </a:prstGeom>
              <a:noFill/>
              <a:ln w="6350" cap="rnd">
                <a:solidFill>
                  <a:srgbClr val="01203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739" name="组合 738"/>
            <p:cNvGrpSpPr/>
            <p:nvPr/>
          </p:nvGrpSpPr>
          <p:grpSpPr>
            <a:xfrm>
              <a:off x="348741" y="1596774"/>
              <a:ext cx="1792630" cy="123743"/>
              <a:chOff x="348741" y="1604863"/>
              <a:chExt cx="1792630" cy="123743"/>
            </a:xfrm>
          </p:grpSpPr>
          <p:sp>
            <p:nvSpPr>
              <p:cNvPr id="740" name="椭圆 739"/>
              <p:cNvSpPr/>
              <p:nvPr/>
            </p:nvSpPr>
            <p:spPr>
              <a:xfrm>
                <a:off x="348741" y="1604863"/>
                <a:ext cx="123743" cy="123743"/>
              </a:xfrm>
              <a:prstGeom prst="ellipse">
                <a:avLst/>
              </a:prstGeom>
              <a:solidFill>
                <a:srgbClr val="ABC4FB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41" name="椭圆 740"/>
              <p:cNvSpPr/>
              <p:nvPr/>
            </p:nvSpPr>
            <p:spPr>
              <a:xfrm>
                <a:off x="2017628" y="1604863"/>
                <a:ext cx="123743" cy="123743"/>
              </a:xfrm>
              <a:prstGeom prst="ellipse">
                <a:avLst/>
              </a:prstGeom>
              <a:solidFill>
                <a:srgbClr val="ABC4FB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sp>
          <p:nvSpPr>
            <p:cNvPr id="742" name="文本框 741"/>
            <p:cNvSpPr txBox="1"/>
            <p:nvPr/>
          </p:nvSpPr>
          <p:spPr>
            <a:xfrm>
              <a:off x="284397" y="1564807"/>
              <a:ext cx="1329932" cy="1924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클라우드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기반 소프트웨어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43" name="文本框 742"/>
            <p:cNvSpPr txBox="1"/>
            <p:nvPr/>
          </p:nvSpPr>
          <p:spPr>
            <a:xfrm>
              <a:off x="1974650" y="1564807"/>
              <a:ext cx="1194077" cy="1924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온프레미스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소프트웨어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</p:grpSp>
      <p:sp>
        <p:nvSpPr>
          <p:cNvPr id="132" name="AutoShape 2" descr="https://moa.hikvision.com/moarestapi/portrait?uid=liweiran&amp;t=1714024862611"/>
          <p:cNvSpPr>
            <a:spLocks noChangeAspect="1" noChangeArrowheads="1"/>
          </p:cNvSpPr>
          <p:nvPr/>
        </p:nvSpPr>
        <p:spPr bwMode="auto">
          <a:xfrm>
            <a:off x="42333" y="-455084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33" name="AutoShape 3" descr="https://moa.hikvision.com/moarestapi/portrait?uid=xieqinchuan&amp;t=1714024862611"/>
          <p:cNvSpPr>
            <a:spLocks noChangeAspect="1" noChangeArrowheads="1"/>
          </p:cNvSpPr>
          <p:nvPr/>
        </p:nvSpPr>
        <p:spPr bwMode="auto">
          <a:xfrm>
            <a:off x="42333" y="-69850"/>
            <a:ext cx="4064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35" name="AutoShape 5" descr="https://moa.hikvision.com/moarestapi/portrait?uid=liweiran&amp;t=1714024862611"/>
          <p:cNvSpPr>
            <a:spLocks noChangeAspect="1" noChangeArrowheads="1"/>
          </p:cNvSpPr>
          <p:nvPr/>
        </p:nvSpPr>
        <p:spPr bwMode="auto">
          <a:xfrm>
            <a:off x="245533" y="-251884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Gilroy" panose="00000500000000000000" pitchFamily="50" charset="0"/>
            </a:endParaRPr>
          </a:p>
        </p:txBody>
      </p:sp>
      <p:sp>
        <p:nvSpPr>
          <p:cNvPr id="136" name="AutoShape 6" descr="https://moa.hikvision.com/moarestapi/portrait?uid=xieqinchuan&amp;t=1714024862611"/>
          <p:cNvSpPr>
            <a:spLocks noChangeAspect="1" noChangeArrowheads="1"/>
          </p:cNvSpPr>
          <p:nvPr/>
        </p:nvSpPr>
        <p:spPr bwMode="auto">
          <a:xfrm>
            <a:off x="245533" y="133350"/>
            <a:ext cx="4064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Gilroy" panose="00000500000000000000" pitchFamily="50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887" y="1776103"/>
            <a:ext cx="11629587" cy="3484978"/>
            <a:chOff x="291665" y="2383898"/>
            <a:chExt cx="8722190" cy="2613733"/>
          </a:xfrm>
        </p:grpSpPr>
        <p:sp>
          <p:nvSpPr>
            <p:cNvPr id="396" name="矩形 395"/>
            <p:cNvSpPr/>
            <p:nvPr/>
          </p:nvSpPr>
          <p:spPr>
            <a:xfrm>
              <a:off x="7510246" y="2751807"/>
              <a:ext cx="138548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endParaRPr lang="zh-CN" altLang="en-US" sz="1867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3" name="矩形 402"/>
            <p:cNvSpPr/>
            <p:nvPr/>
          </p:nvSpPr>
          <p:spPr>
            <a:xfrm>
              <a:off x="291665" y="3639709"/>
              <a:ext cx="916357" cy="130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DeepinView</a:t>
              </a:r>
              <a:r>
                <a:rPr lang="en-US" altLang="zh-CN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/ </a:t>
              </a:r>
              <a:r>
                <a:rPr lang="en-US" altLang="zh-CN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DarkFighter</a:t>
              </a:r>
              <a:r>
                <a:rPr lang="en-US" altLang="zh-CN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  <a:r>
                <a: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카메라</a:t>
              </a:r>
              <a:endParaRPr lang="zh-CN" altLang="en-US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4" name="矩形 403"/>
            <p:cNvSpPr/>
            <p:nvPr/>
          </p:nvSpPr>
          <p:spPr>
            <a:xfrm>
              <a:off x="296635" y="3948727"/>
              <a:ext cx="542456" cy="130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PTZ (</a:t>
              </a:r>
              <a:r>
                <a:rPr lang="en-US" altLang="zh-CN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TandemVu</a:t>
              </a:r>
              <a:r>
                <a:rPr lang="en-US" altLang="zh-CN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)</a:t>
              </a:r>
              <a:endParaRPr lang="zh-CN" altLang="en-US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5" name="矩形 404"/>
            <p:cNvSpPr/>
            <p:nvPr/>
          </p:nvSpPr>
          <p:spPr>
            <a:xfrm>
              <a:off x="291665" y="3721465"/>
              <a:ext cx="585737" cy="130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태양광 전력 카메라</a:t>
              </a:r>
              <a:endParaRPr lang="zh-CN" altLang="en-US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6" name="矩形 405"/>
            <p:cNvSpPr/>
            <p:nvPr/>
          </p:nvSpPr>
          <p:spPr>
            <a:xfrm>
              <a:off x="294689" y="3798116"/>
              <a:ext cx="517209" cy="130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파노라마 카메라</a:t>
              </a:r>
              <a:endParaRPr lang="zh-CN" altLang="en-US" sz="1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7" name="矩形 406"/>
            <p:cNvSpPr/>
            <p:nvPr/>
          </p:nvSpPr>
          <p:spPr>
            <a:xfrm>
              <a:off x="291665" y="3875442"/>
              <a:ext cx="654266" cy="130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ko-KR" altLang="en-US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방폭</a:t>
              </a:r>
              <a:r>
                <a: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및 </a:t>
              </a:r>
              <a:r>
                <a:rPr lang="ko-KR" altLang="en-US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방부식</a:t>
              </a:r>
              <a:r>
                <a: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카메라</a:t>
              </a:r>
              <a:endParaRPr lang="zh-CN" altLang="en-US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8" name="矩形 407"/>
            <p:cNvSpPr/>
            <p:nvPr/>
          </p:nvSpPr>
          <p:spPr>
            <a:xfrm>
              <a:off x="4318040" y="3619084"/>
              <a:ext cx="446276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스토리지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09" name="矩形 408"/>
            <p:cNvSpPr/>
            <p:nvPr/>
          </p:nvSpPr>
          <p:spPr>
            <a:xfrm>
              <a:off x="4717955" y="3619084"/>
              <a:ext cx="317635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서버</a:t>
              </a: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4" name="矩形 413"/>
            <p:cNvSpPr/>
            <p:nvPr/>
          </p:nvSpPr>
          <p:spPr>
            <a:xfrm>
              <a:off x="3799326" y="3424783"/>
              <a:ext cx="387366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AI </a:t>
              </a: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박스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>
              <a:off x="2014198" y="2805531"/>
              <a:ext cx="369332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스피커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6" name="矩形 415"/>
            <p:cNvSpPr/>
            <p:nvPr/>
          </p:nvSpPr>
          <p:spPr>
            <a:xfrm>
              <a:off x="2014198" y="2931945"/>
              <a:ext cx="548467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음향 </a:t>
              </a:r>
              <a:r>
                <a:rPr lang="ko-KR" altLang="en-US" sz="8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이미저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7" name="矩形 416"/>
            <p:cNvSpPr/>
            <p:nvPr/>
          </p:nvSpPr>
          <p:spPr>
            <a:xfrm>
              <a:off x="291665" y="4132914"/>
              <a:ext cx="1356843" cy="3923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625519">
                <a:lnSpc>
                  <a:spcPct val="150000"/>
                </a:lnSpc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포터블</a:t>
              </a:r>
              <a:endParaRPr lang="en-US" altLang="zh-CN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 defTabSz="1625519" latinLnBrk="0">
                <a:lnSpc>
                  <a:spcPct val="150000"/>
                </a:lnSpc>
                <a:defRPr/>
              </a:pPr>
              <a:r>
                <a:rPr lang="ko-KR" altLang="en-US" sz="533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바디캠</a:t>
              </a:r>
              <a:endParaRPr lang="en-US" altLang="zh-CN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 defTabSz="1625519" latinLnBrk="0">
                <a:lnSpc>
                  <a:spcPct val="150000"/>
                </a:lnSpc>
                <a:defRPr/>
              </a:pPr>
              <a:r>
                <a:rPr lang="en-US" altLang="zh-CN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PDA</a:t>
              </a:r>
              <a:endParaRPr lang="zh-CN" altLang="en-US" sz="533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8" name="矩形 417"/>
            <p:cNvSpPr/>
            <p:nvPr/>
          </p:nvSpPr>
          <p:spPr>
            <a:xfrm>
              <a:off x="291665" y="4621656"/>
              <a:ext cx="252714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>
                <a:lnSpc>
                  <a:spcPct val="150000"/>
                </a:lnSpc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ITS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19" name="矩形 418"/>
            <p:cNvSpPr/>
            <p:nvPr/>
          </p:nvSpPr>
          <p:spPr>
            <a:xfrm>
              <a:off x="947083" y="4620822"/>
              <a:ext cx="369332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>
                <a:lnSpc>
                  <a:spcPct val="150000"/>
                </a:lnSpc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모바일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pic>
          <p:nvPicPr>
            <p:cNvPr id="420" name="图片 419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2523" y="4142610"/>
              <a:ext cx="423969" cy="31489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1" name="图片 420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4333" y="4572732"/>
              <a:ext cx="526908" cy="29151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2" name="图片 421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183" y="4621150"/>
              <a:ext cx="229493" cy="196643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428" name="组合 427"/>
            <p:cNvGrpSpPr/>
            <p:nvPr/>
          </p:nvGrpSpPr>
          <p:grpSpPr>
            <a:xfrm>
              <a:off x="3896724" y="2564321"/>
              <a:ext cx="1661044" cy="161583"/>
              <a:chOff x="3896724" y="2628099"/>
              <a:chExt cx="1661044" cy="161583"/>
            </a:xfrm>
          </p:grpSpPr>
          <p:sp>
            <p:nvSpPr>
              <p:cNvPr id="429" name="矩形 428"/>
              <p:cNvSpPr/>
              <p:nvPr/>
            </p:nvSpPr>
            <p:spPr>
              <a:xfrm>
                <a:off x="3896724" y="2628099"/>
                <a:ext cx="369332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스위치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30" name="矩形 429"/>
              <p:cNvSpPr/>
              <p:nvPr/>
            </p:nvSpPr>
            <p:spPr>
              <a:xfrm>
                <a:off x="4343252" y="2628099"/>
                <a:ext cx="1214516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라우터</a:t>
                </a:r>
                <a:r>
                  <a:rPr lang="en-US" altLang="zh-CN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       AP/AC        </a:t>
                </a:r>
                <a:r>
                  <a:rPr lang="ko-KR" altLang="en-US" sz="800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브릿지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431" name="矩形 430"/>
            <p:cNvSpPr/>
            <p:nvPr/>
          </p:nvSpPr>
          <p:spPr>
            <a:xfrm>
              <a:off x="4028736" y="3416636"/>
              <a:ext cx="1173638" cy="20774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Wi-Fi NVR </a:t>
              </a: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허브</a:t>
              </a: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&amp; Wi-Fi </a:t>
              </a: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키트</a:t>
              </a:r>
              <a:endParaRPr lang="en-US" altLang="zh-CN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 algn="ctr" defTabSz="1625519">
                <a:defRPr/>
              </a:pPr>
              <a:r>
                <a:rPr lang="en-US" altLang="ko-KR" sz="4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(</a:t>
              </a:r>
              <a:r>
                <a:rPr lang="ko-KR" altLang="en-US" sz="4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클라우드</a:t>
              </a:r>
              <a:r>
                <a:rPr lang="ko-KR" altLang="en-US" sz="4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연결을 위한 </a:t>
              </a:r>
              <a:r>
                <a:rPr lang="en-US" altLang="ko-KR" sz="4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SD </a:t>
              </a:r>
              <a:r>
                <a:rPr lang="ko-KR" altLang="en-US" sz="4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카드가 있는 </a:t>
              </a:r>
              <a:r>
                <a:rPr lang="en-US" altLang="ko-KR" sz="4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NVR)</a:t>
              </a:r>
              <a:endParaRPr lang="zh-CN" altLang="en-US" sz="4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32" name="矩形 431"/>
            <p:cNvSpPr/>
            <p:nvPr/>
          </p:nvSpPr>
          <p:spPr>
            <a:xfrm>
              <a:off x="3794612" y="3619084"/>
              <a:ext cx="289983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NVR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33" name="矩形 432"/>
            <p:cNvSpPr/>
            <p:nvPr/>
          </p:nvSpPr>
          <p:spPr>
            <a:xfrm>
              <a:off x="4042881" y="3619084"/>
              <a:ext cx="291186" cy="16158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DVR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41" name="矩形 440"/>
            <p:cNvSpPr/>
            <p:nvPr/>
          </p:nvSpPr>
          <p:spPr>
            <a:xfrm>
              <a:off x="5780824" y="2793430"/>
              <a:ext cx="719188" cy="25391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IP </a:t>
              </a:r>
              <a:r>
                <a:rPr lang="ko-KR" altLang="en-US" sz="8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인터콤</a:t>
              </a: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  </a:t>
              </a:r>
            </a:p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2/4-Wire </a:t>
              </a:r>
              <a:r>
                <a:rPr lang="ko-KR" altLang="en-US" sz="8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인터콤</a:t>
              </a:r>
              <a:endParaRPr lang="en-US" altLang="zh-CN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42" name="矩形 441"/>
            <p:cNvSpPr/>
            <p:nvPr/>
          </p:nvSpPr>
          <p:spPr>
            <a:xfrm>
              <a:off x="5780824" y="3831632"/>
              <a:ext cx="483546" cy="34624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Ax Pro</a:t>
              </a:r>
            </a:p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Ax Home</a:t>
              </a:r>
            </a:p>
            <a:p>
              <a:pPr defTabSz="1625519" latinLnBrk="0">
                <a:defRPr/>
              </a:pP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Ax Hybrid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443" name="矩形 442"/>
            <p:cNvSpPr/>
            <p:nvPr/>
          </p:nvSpPr>
          <p:spPr>
            <a:xfrm>
              <a:off x="5773302" y="3362132"/>
              <a:ext cx="1311065" cy="34624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스마트 무선 잠금 장치</a:t>
              </a:r>
              <a:endParaRPr lang="en-US" altLang="ko-KR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  <a:p>
              <a:pPr defTabSz="1625519">
                <a:defRPr/>
              </a:pPr>
              <a:r>
                <a:rPr lang="en-US" altLang="zh-CN" sz="8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MinMoe</a:t>
              </a: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</a:p>
            <a:p>
              <a:pPr defTabSz="1625519" latinLnBrk="0">
                <a:defRPr/>
              </a:pPr>
              <a:endParaRPr lang="en-US" altLang="zh-CN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446" name="组合 445"/>
            <p:cNvGrpSpPr/>
            <p:nvPr/>
          </p:nvGrpSpPr>
          <p:grpSpPr>
            <a:xfrm>
              <a:off x="6428834" y="2675827"/>
              <a:ext cx="829709" cy="389825"/>
              <a:chOff x="-588449" y="9689675"/>
              <a:chExt cx="2647123" cy="1522002"/>
            </a:xfrm>
          </p:grpSpPr>
          <p:pic>
            <p:nvPicPr>
              <p:cNvPr id="461" name="图片 460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4074" y="9769265"/>
                <a:ext cx="1244600" cy="12446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62" name="图片 461"/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88449" y="9689675"/>
                <a:ext cx="2502026" cy="1522002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463" name="组合 462"/>
            <p:cNvGrpSpPr/>
            <p:nvPr/>
          </p:nvGrpSpPr>
          <p:grpSpPr>
            <a:xfrm>
              <a:off x="6724850" y="3341965"/>
              <a:ext cx="443125" cy="338985"/>
              <a:chOff x="2166943" y="2855971"/>
              <a:chExt cx="326400" cy="248355"/>
            </a:xfrm>
          </p:grpSpPr>
          <p:pic>
            <p:nvPicPr>
              <p:cNvPr id="464" name="图片 463" descr="upload_post_object_v2_11371415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166943" y="2856178"/>
                <a:ext cx="222787" cy="247942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83" name="图片 482" descr="upload_post_object_v2_582384511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387274" y="2855971"/>
                <a:ext cx="106069" cy="248355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489" name="矩形 488"/>
            <p:cNvSpPr/>
            <p:nvPr/>
          </p:nvSpPr>
          <p:spPr>
            <a:xfrm>
              <a:off x="5773024" y="4433298"/>
              <a:ext cx="1213313" cy="43858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사람용</a:t>
              </a:r>
              <a:r>
                <a:rPr lang="en-US" altLang="ko-KR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:</a:t>
              </a:r>
            </a:p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스피드 게이트 및 개찰구</a:t>
              </a:r>
            </a:p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차량용</a:t>
              </a:r>
              <a:r>
                <a:rPr lang="en-US" altLang="ko-KR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:</a:t>
              </a:r>
            </a:p>
            <a:p>
              <a:pPr defTabSz="1625519">
                <a:defRPr/>
              </a:pPr>
              <a:r>
                <a:rPr lang="en-US" altLang="ko-KR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ANPR </a:t>
              </a: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카메라 및 배리어 게이트</a:t>
              </a:r>
              <a:endParaRPr lang="zh-CN" altLang="en-US" sz="6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pic>
          <p:nvPicPr>
            <p:cNvPr id="490" name="图片 489" descr="upload_post_object_v2_251602163"/>
            <p:cNvPicPr>
              <a:picLocks noChangeAspect="1"/>
            </p:cNvPicPr>
            <p:nvPr/>
          </p:nvPicPr>
          <p:blipFill>
            <a:blip r:embed="rId18"/>
            <a:srcRect l="15116" t="4444" r="8140" b="7778"/>
            <a:stretch>
              <a:fillRect/>
            </a:stretch>
          </p:blipFill>
          <p:spPr>
            <a:xfrm>
              <a:off x="6612495" y="4324411"/>
              <a:ext cx="633138" cy="30181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1" name="图片 490" descr="upload_post_object_v2_293639512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790942" y="4572759"/>
              <a:ext cx="440849" cy="351143"/>
            </a:xfrm>
            <a:prstGeom prst="rect">
              <a:avLst/>
            </a:prstGeom>
            <a:ln>
              <a:noFill/>
            </a:ln>
          </p:spPr>
        </p:pic>
        <p:sp>
          <p:nvSpPr>
            <p:cNvPr id="492" name="矩形 491"/>
            <p:cNvSpPr/>
            <p:nvPr/>
          </p:nvSpPr>
          <p:spPr>
            <a:xfrm>
              <a:off x="2014198" y="3417277"/>
              <a:ext cx="1426088" cy="16158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진동 광섬유 감지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493" name="组合 492"/>
            <p:cNvGrpSpPr/>
            <p:nvPr/>
          </p:nvGrpSpPr>
          <p:grpSpPr>
            <a:xfrm>
              <a:off x="291665" y="2805531"/>
              <a:ext cx="836202" cy="646850"/>
              <a:chOff x="291665" y="2825685"/>
              <a:chExt cx="836202" cy="646850"/>
            </a:xfrm>
          </p:grpSpPr>
          <p:sp>
            <p:nvSpPr>
              <p:cNvPr id="494" name="矩形 493"/>
              <p:cNvSpPr/>
              <p:nvPr/>
            </p:nvSpPr>
            <p:spPr>
              <a:xfrm>
                <a:off x="291665" y="2976056"/>
                <a:ext cx="368130" cy="13075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Turbo HD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95" name="矩形 494"/>
              <p:cNvSpPr/>
              <p:nvPr/>
            </p:nvSpPr>
            <p:spPr>
              <a:xfrm>
                <a:off x="295775" y="3060129"/>
                <a:ext cx="684322" cy="13075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5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컬러뷰</a:t>
                </a: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 </a:t>
                </a:r>
                <a:r>
                  <a:rPr lang="en-US" altLang="ko-KR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(</a:t>
                </a:r>
                <a:r>
                  <a:rPr lang="en-US" altLang="zh-CN" sz="5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ColorVu</a:t>
                </a:r>
                <a:r>
                  <a:rPr lang="en-US" altLang="zh-CN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, AISP)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96" name="矩形 495"/>
              <p:cNvSpPr/>
              <p:nvPr/>
            </p:nvSpPr>
            <p:spPr>
              <a:xfrm>
                <a:off x="300058" y="3341778"/>
                <a:ext cx="740828" cy="13075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5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하이브리드</a:t>
                </a: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 라이트 카메라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97" name="矩形 496"/>
              <p:cNvSpPr/>
              <p:nvPr/>
            </p:nvSpPr>
            <p:spPr>
              <a:xfrm>
                <a:off x="300477" y="3247861"/>
                <a:ext cx="827390" cy="13075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PT </a:t>
                </a: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카메라</a:t>
                </a:r>
                <a:r>
                  <a:rPr lang="en-US" altLang="zh-CN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 (4G/Wi-Fi/</a:t>
                </a: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태양광</a:t>
                </a:r>
                <a:r>
                  <a:rPr lang="en-US" altLang="zh-CN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)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98" name="矩形 497"/>
              <p:cNvSpPr/>
              <p:nvPr/>
            </p:nvSpPr>
            <p:spPr>
              <a:xfrm>
                <a:off x="291665" y="3151143"/>
                <a:ext cx="534041" cy="13075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멀티 렌즈 카메라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99" name="矩形 498"/>
              <p:cNvSpPr/>
              <p:nvPr/>
            </p:nvSpPr>
            <p:spPr>
              <a:xfrm>
                <a:off x="291665" y="2825685"/>
                <a:ext cx="697547" cy="1615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유통 채널 </a:t>
                </a:r>
                <a:r>
                  <a:rPr lang="en-US" altLang="zh-CN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CCTV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501" name="矩形 500"/>
            <p:cNvSpPr/>
            <p:nvPr/>
          </p:nvSpPr>
          <p:spPr>
            <a:xfrm>
              <a:off x="291665" y="3489282"/>
              <a:ext cx="672299" cy="1615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>
                <a:defRPr/>
              </a:pPr>
              <a:r>
                <a: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프로젝트 </a:t>
              </a:r>
              <a:r>
                <a: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CCTV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6" name="文本框 525"/>
            <p:cNvSpPr txBox="1"/>
            <p:nvPr/>
          </p:nvSpPr>
          <p:spPr>
            <a:xfrm>
              <a:off x="839698" y="2383898"/>
              <a:ext cx="2079393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 defTabSz="1625519">
                <a:defRPr/>
              </a:pP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다차원적 인식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7" name="文本框 526"/>
            <p:cNvSpPr txBox="1"/>
            <p:nvPr/>
          </p:nvSpPr>
          <p:spPr>
            <a:xfrm>
              <a:off x="4252587" y="2383898"/>
              <a:ext cx="900727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pPr algn="ctr" defTabSz="1625519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향상된</a:t>
              </a:r>
              <a:r>
                <a:rPr lang="ko-KR" altLang="en-US" sz="933" dirty="0">
                  <a:latin typeface="Gilroy" panose="00000500000000000000" pitchFamily="50" charset="0"/>
                  <a:sym typeface="+mn-lt"/>
                </a:rPr>
                <a:t> </a:t>
              </a: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네트워크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8" name="文本框 527"/>
            <p:cNvSpPr txBox="1"/>
            <p:nvPr/>
          </p:nvSpPr>
          <p:spPr>
            <a:xfrm>
              <a:off x="3674473" y="3156649"/>
              <a:ext cx="2047281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 defTabSz="1625519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향상된</a:t>
              </a:r>
              <a:r>
                <a:rPr lang="en-US" altLang="zh-CN" sz="933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 </a:t>
              </a: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스토리지 </a:t>
              </a:r>
              <a:r>
                <a:rPr lang="en-US" altLang="ko-KR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&amp; </a:t>
              </a: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컴퓨팅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29" name="文本框 528"/>
            <p:cNvSpPr txBox="1"/>
            <p:nvPr/>
          </p:nvSpPr>
          <p:spPr>
            <a:xfrm>
              <a:off x="4205136" y="3982873"/>
              <a:ext cx="1016143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pPr algn="ctr" defTabSz="1625519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향상된 </a:t>
              </a: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디스플레이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30" name="文本框 529"/>
            <p:cNvSpPr txBox="1"/>
            <p:nvPr/>
          </p:nvSpPr>
          <p:spPr>
            <a:xfrm>
              <a:off x="5591354" y="2383898"/>
              <a:ext cx="1819488" cy="207749"/>
            </a:xfrm>
            <a:prstGeom prst="rect">
              <a:avLst/>
            </a:prstGeom>
            <a:noFill/>
            <a:ln>
              <a:noFill/>
            </a:ln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 defTabSz="1625519">
                <a:defRPr/>
              </a:pPr>
              <a:r>
                <a:rPr lang="ko-KR" altLang="en-US" sz="9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향상된</a:t>
              </a:r>
              <a:r>
                <a:rPr lang="ko-KR" altLang="en-US" sz="933" dirty="0">
                  <a:latin typeface="Gilroy" panose="00000500000000000000" pitchFamily="50" charset="0"/>
                  <a:sym typeface="+mn-lt"/>
                </a:rPr>
                <a:t> </a:t>
              </a: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통제 </a:t>
              </a:r>
              <a:r>
                <a:rPr lang="en-US" altLang="ko-KR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&amp; </a:t>
              </a:r>
              <a:r>
                <a:rPr lang="ko-KR" altLang="en-US" sz="1200" b="1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알람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33" name="文本框 532"/>
            <p:cNvSpPr txBox="1"/>
            <p:nvPr/>
          </p:nvSpPr>
          <p:spPr>
            <a:xfrm>
              <a:off x="7532619" y="2383898"/>
              <a:ext cx="1256492" cy="207749"/>
            </a:xfrm>
            <a:prstGeom prst="rect">
              <a:avLst/>
            </a:prstGeom>
            <a:noFill/>
            <a:effectLst>
              <a:outerShdw blurRad="1651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 defTabSz="1625519" latinLnBrk="0">
                <a:defRPr/>
              </a:pPr>
              <a:r>
                <a:rPr lang="ko-KR" altLang="en-US" sz="1200" b="1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신 사업</a:t>
              </a:r>
              <a:endParaRPr lang="zh-CN" altLang="en-US" sz="1200" b="1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538" name="圆角矩形 537"/>
            <p:cNvSpPr/>
            <p:nvPr/>
          </p:nvSpPr>
          <p:spPr>
            <a:xfrm>
              <a:off x="3752601" y="3133747"/>
              <a:ext cx="1899123" cy="739633"/>
            </a:xfrm>
            <a:prstGeom prst="roundRect">
              <a:avLst>
                <a:gd name="adj" fmla="val 14804"/>
              </a:avLst>
            </a:prstGeom>
            <a:noFill/>
            <a:ln w="9525">
              <a:noFill/>
            </a:ln>
            <a:effectLst>
              <a:innerShdw blurRad="1143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744" name="组合 743"/>
            <p:cNvGrpSpPr/>
            <p:nvPr/>
          </p:nvGrpSpPr>
          <p:grpSpPr>
            <a:xfrm>
              <a:off x="348741" y="2642083"/>
              <a:ext cx="1830823" cy="123743"/>
              <a:chOff x="348741" y="1604863"/>
              <a:chExt cx="1830823" cy="123743"/>
            </a:xfrm>
          </p:grpSpPr>
          <p:sp>
            <p:nvSpPr>
              <p:cNvPr id="745" name="椭圆 744"/>
              <p:cNvSpPr/>
              <p:nvPr/>
            </p:nvSpPr>
            <p:spPr>
              <a:xfrm>
                <a:off x="348741" y="1604863"/>
                <a:ext cx="123743" cy="123743"/>
              </a:xfrm>
              <a:prstGeom prst="ellipse">
                <a:avLst/>
              </a:prstGeom>
              <a:solidFill>
                <a:srgbClr val="A5CEF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46" name="椭圆 745"/>
              <p:cNvSpPr/>
              <p:nvPr/>
            </p:nvSpPr>
            <p:spPr>
              <a:xfrm>
                <a:off x="2055821" y="1604863"/>
                <a:ext cx="123743" cy="123743"/>
              </a:xfrm>
              <a:prstGeom prst="ellipse">
                <a:avLst/>
              </a:prstGeom>
              <a:solidFill>
                <a:srgbClr val="A5CEF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sp>
          <p:nvSpPr>
            <p:cNvPr id="747" name="椭圆 746"/>
            <p:cNvSpPr/>
            <p:nvPr/>
          </p:nvSpPr>
          <p:spPr>
            <a:xfrm>
              <a:off x="2051000" y="3265271"/>
              <a:ext cx="123743" cy="123743"/>
            </a:xfrm>
            <a:prstGeom prst="ellipse">
              <a:avLst/>
            </a:prstGeom>
            <a:solidFill>
              <a:srgbClr val="A5CEF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49" name="文本框 748"/>
            <p:cNvSpPr txBox="1"/>
            <p:nvPr/>
          </p:nvSpPr>
          <p:spPr>
            <a:xfrm>
              <a:off x="291665" y="2598643"/>
              <a:ext cx="580928" cy="1924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625519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영상 인식</a:t>
              </a:r>
              <a:endParaRPr lang="zh-CN" altLang="en-US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50" name="文本框 749"/>
            <p:cNvSpPr txBox="1"/>
            <p:nvPr/>
          </p:nvSpPr>
          <p:spPr>
            <a:xfrm>
              <a:off x="2014198" y="2598643"/>
              <a:ext cx="1100202" cy="1924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오디오</a:t>
              </a:r>
              <a:r>
                <a:rPr lang="en-US" altLang="ko-KR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&amp; </a:t>
              </a: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센서</a:t>
              </a:r>
              <a:endParaRPr lang="zh-CN" altLang="en-US" sz="800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2014198" y="3818059"/>
              <a:ext cx="1215242" cy="1081101"/>
              <a:chOff x="2014198" y="3707352"/>
              <a:chExt cx="1215242" cy="1081101"/>
            </a:xfrm>
          </p:grpSpPr>
          <p:sp>
            <p:nvSpPr>
              <p:cNvPr id="423" name="矩形 422"/>
              <p:cNvSpPr/>
              <p:nvPr/>
            </p:nvSpPr>
            <p:spPr>
              <a:xfrm>
                <a:off x="2014198" y="3914484"/>
                <a:ext cx="548467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보안 레이더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24" name="矩形 423"/>
              <p:cNvSpPr/>
              <p:nvPr/>
            </p:nvSpPr>
            <p:spPr>
              <a:xfrm>
                <a:off x="2014198" y="4050731"/>
                <a:ext cx="548467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산업 레이더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25" name="矩形 424"/>
              <p:cNvSpPr/>
              <p:nvPr/>
            </p:nvSpPr>
            <p:spPr>
              <a:xfrm>
                <a:off x="2014198" y="4470980"/>
                <a:ext cx="938857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교통 레이더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26" name="矩形 425"/>
              <p:cNvSpPr/>
              <p:nvPr/>
            </p:nvSpPr>
            <p:spPr>
              <a:xfrm>
                <a:off x="2014198" y="4596189"/>
                <a:ext cx="987630" cy="192264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5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속도검사</a:t>
                </a:r>
                <a:endPara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사고 및 교통 흐름 감지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27" name="矩形 426"/>
              <p:cNvSpPr/>
              <p:nvPr/>
            </p:nvSpPr>
            <p:spPr>
              <a:xfrm>
                <a:off x="2014198" y="4148302"/>
                <a:ext cx="1215242" cy="31527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수위 감지</a:t>
                </a: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물 흐름 모니터링</a:t>
                </a: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보조 진료</a:t>
                </a: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추락 감지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48" name="椭圆 747"/>
              <p:cNvSpPr/>
              <p:nvPr/>
            </p:nvSpPr>
            <p:spPr>
              <a:xfrm>
                <a:off x="2048902" y="3742772"/>
                <a:ext cx="123743" cy="123743"/>
              </a:xfrm>
              <a:prstGeom prst="ellipse">
                <a:avLst/>
              </a:prstGeom>
              <a:solidFill>
                <a:srgbClr val="A5CEF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51" name="矩形 750"/>
              <p:cNvSpPr/>
              <p:nvPr/>
            </p:nvSpPr>
            <p:spPr>
              <a:xfrm>
                <a:off x="2014198" y="3707352"/>
                <a:ext cx="610007" cy="192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10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레이더</a:t>
                </a:r>
                <a:endParaRPr lang="zh-CN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752" name="矩形 751"/>
            <p:cNvSpPr/>
            <p:nvPr/>
          </p:nvSpPr>
          <p:spPr>
            <a:xfrm>
              <a:off x="2014198" y="3232857"/>
              <a:ext cx="1402245" cy="1924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625519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광섬유 감지</a:t>
              </a:r>
              <a:endParaRPr lang="en-US" altLang="zh-CN" sz="10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53" name="椭圆 752"/>
            <p:cNvSpPr/>
            <p:nvPr/>
          </p:nvSpPr>
          <p:spPr>
            <a:xfrm>
              <a:off x="5820500" y="2637153"/>
              <a:ext cx="123743" cy="123743"/>
            </a:xfrm>
            <a:prstGeom prst="ellipse">
              <a:avLst/>
            </a:prstGeom>
            <a:solidFill>
              <a:srgbClr val="74D3D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4" name="椭圆 753"/>
            <p:cNvSpPr/>
            <p:nvPr/>
          </p:nvSpPr>
          <p:spPr>
            <a:xfrm>
              <a:off x="5819784" y="3215687"/>
              <a:ext cx="123743" cy="123743"/>
            </a:xfrm>
            <a:prstGeom prst="ellipse">
              <a:avLst/>
            </a:prstGeom>
            <a:solidFill>
              <a:srgbClr val="74D3D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5" name="椭圆 754"/>
            <p:cNvSpPr/>
            <p:nvPr/>
          </p:nvSpPr>
          <p:spPr>
            <a:xfrm>
              <a:off x="5818291" y="3697065"/>
              <a:ext cx="123743" cy="123743"/>
            </a:xfrm>
            <a:prstGeom prst="ellipse">
              <a:avLst/>
            </a:prstGeom>
            <a:solidFill>
              <a:srgbClr val="74D3D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6" name="椭圆 755"/>
            <p:cNvSpPr/>
            <p:nvPr/>
          </p:nvSpPr>
          <p:spPr>
            <a:xfrm>
              <a:off x="5816769" y="4271410"/>
              <a:ext cx="123743" cy="123743"/>
            </a:xfrm>
            <a:prstGeom prst="ellipse">
              <a:avLst/>
            </a:prstGeom>
            <a:solidFill>
              <a:srgbClr val="74D3D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Gilroy" panose="00000500000000000000" pitchFamily="50" charset="0"/>
              </a:endParaRPr>
            </a:p>
          </p:txBody>
        </p:sp>
        <p:sp>
          <p:nvSpPr>
            <p:cNvPr id="757" name="矩形 756"/>
            <p:cNvSpPr/>
            <p:nvPr/>
          </p:nvSpPr>
          <p:spPr>
            <a:xfrm>
              <a:off x="5774031" y="2598643"/>
              <a:ext cx="445074" cy="19240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인터콤</a:t>
              </a:r>
              <a:endParaRPr lang="zh-CN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58" name="矩形 757"/>
            <p:cNvSpPr/>
            <p:nvPr/>
          </p:nvSpPr>
          <p:spPr>
            <a:xfrm>
              <a:off x="5774031" y="3664774"/>
              <a:ext cx="342882" cy="19240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 err="1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알람</a:t>
              </a:r>
              <a:endParaRPr lang="zh-CN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59" name="矩形 758"/>
            <p:cNvSpPr/>
            <p:nvPr/>
          </p:nvSpPr>
          <p:spPr>
            <a:xfrm>
              <a:off x="5774031" y="3172037"/>
              <a:ext cx="580928" cy="19240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출입 통제</a:t>
              </a:r>
              <a:endParaRPr lang="zh-CN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sp>
          <p:nvSpPr>
            <p:cNvPr id="760" name="矩形 759"/>
            <p:cNvSpPr/>
            <p:nvPr/>
          </p:nvSpPr>
          <p:spPr>
            <a:xfrm>
              <a:off x="5774031" y="4251087"/>
              <a:ext cx="445074" cy="192409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1625519" latinLnBrk="0">
                <a:defRPr/>
              </a:pPr>
              <a:r>
                <a:rPr lang="ko-KR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rPr>
                <a:t>출입구</a:t>
              </a:r>
              <a:endParaRPr lang="zh-CN" altLang="en-US" sz="1867" dirty="0">
                <a:solidFill>
                  <a:srgbClr val="01203D"/>
                </a:solidFill>
                <a:latin typeface="Gilroy" panose="00000500000000000000" pitchFamily="50" charset="0"/>
                <a:cs typeface="+mn-ea"/>
                <a:sym typeface="+mn-lt"/>
              </a:endParaRPr>
            </a:p>
          </p:txBody>
        </p:sp>
        <p:grpSp>
          <p:nvGrpSpPr>
            <p:cNvPr id="761" name="组合 760"/>
            <p:cNvGrpSpPr/>
            <p:nvPr/>
          </p:nvGrpSpPr>
          <p:grpSpPr>
            <a:xfrm>
              <a:off x="7486608" y="2643252"/>
              <a:ext cx="123743" cy="1897287"/>
              <a:chOff x="7556672" y="2554653"/>
              <a:chExt cx="123743" cy="1897287"/>
            </a:xfrm>
          </p:grpSpPr>
          <p:sp>
            <p:nvSpPr>
              <p:cNvPr id="762" name="椭圆 761"/>
              <p:cNvSpPr/>
              <p:nvPr/>
            </p:nvSpPr>
            <p:spPr>
              <a:xfrm>
                <a:off x="7556672" y="2554653"/>
                <a:ext cx="123743" cy="123743"/>
              </a:xfrm>
              <a:prstGeom prst="ellipse">
                <a:avLst/>
              </a:prstGeom>
              <a:solidFill>
                <a:srgbClr val="9AE2F5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63" name="椭圆 762"/>
              <p:cNvSpPr/>
              <p:nvPr/>
            </p:nvSpPr>
            <p:spPr>
              <a:xfrm>
                <a:off x="7556672" y="3617452"/>
                <a:ext cx="123743" cy="123743"/>
              </a:xfrm>
              <a:prstGeom prst="ellipse">
                <a:avLst/>
              </a:prstGeom>
              <a:solidFill>
                <a:srgbClr val="9AE2F5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64" name="椭圆 763"/>
              <p:cNvSpPr/>
              <p:nvPr/>
            </p:nvSpPr>
            <p:spPr>
              <a:xfrm>
                <a:off x="7556672" y="4328197"/>
                <a:ext cx="123743" cy="123743"/>
              </a:xfrm>
              <a:prstGeom prst="ellipse">
                <a:avLst/>
              </a:prstGeom>
              <a:solidFill>
                <a:srgbClr val="9AE2F5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2722095" y="2659999"/>
              <a:ext cx="837240" cy="450129"/>
              <a:chOff x="2721940" y="2724063"/>
              <a:chExt cx="837240" cy="450129"/>
            </a:xfrm>
          </p:grpSpPr>
          <p:pic>
            <p:nvPicPr>
              <p:cNvPr id="774" name="图片 77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6808" y="2724063"/>
                <a:ext cx="670525" cy="418944"/>
              </a:xfrm>
              <a:prstGeom prst="rect">
                <a:avLst/>
              </a:prstGeom>
            </p:spPr>
          </p:pic>
          <p:pic>
            <p:nvPicPr>
              <p:cNvPr id="775" name="图片 77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1940" y="2820552"/>
                <a:ext cx="628694" cy="353640"/>
              </a:xfrm>
              <a:prstGeom prst="rect">
                <a:avLst/>
              </a:prstGeom>
            </p:spPr>
          </p:pic>
          <p:pic>
            <p:nvPicPr>
              <p:cNvPr id="776" name="图片 77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51394" y="2823454"/>
                <a:ext cx="307786" cy="307786"/>
              </a:xfrm>
              <a:prstGeom prst="rect">
                <a:avLst/>
              </a:prstGeom>
            </p:spPr>
          </p:pic>
        </p:grpSp>
        <p:pic>
          <p:nvPicPr>
            <p:cNvPr id="777" name="图片 776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2049" y="4092723"/>
              <a:ext cx="633515" cy="444474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2727061" y="4412797"/>
              <a:ext cx="786865" cy="456259"/>
              <a:chOff x="2674071" y="4062203"/>
              <a:chExt cx="877639" cy="508892"/>
            </a:xfrm>
          </p:grpSpPr>
          <p:pic>
            <p:nvPicPr>
              <p:cNvPr id="779" name="图片 778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2693" y="4062203"/>
                <a:ext cx="387284" cy="360979"/>
              </a:xfrm>
              <a:prstGeom prst="rect">
                <a:avLst/>
              </a:prstGeom>
            </p:spPr>
          </p:pic>
          <p:pic>
            <p:nvPicPr>
              <p:cNvPr id="780" name="图片 779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96570" y="4104409"/>
                <a:ext cx="255140" cy="444469"/>
              </a:xfrm>
              <a:prstGeom prst="rect">
                <a:avLst/>
              </a:prstGeom>
            </p:spPr>
          </p:pic>
          <p:pic>
            <p:nvPicPr>
              <p:cNvPr id="781" name="图片 780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3551" y="4113769"/>
                <a:ext cx="328798" cy="376414"/>
              </a:xfrm>
              <a:prstGeom prst="rect">
                <a:avLst/>
              </a:prstGeom>
            </p:spPr>
          </p:pic>
          <p:pic>
            <p:nvPicPr>
              <p:cNvPr id="782" name="图片 781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4071" y="4156761"/>
                <a:ext cx="736594" cy="414334"/>
              </a:xfrm>
              <a:prstGeom prst="rect">
                <a:avLst/>
              </a:prstGeom>
            </p:spPr>
          </p:pic>
        </p:grpSp>
        <p:pic>
          <p:nvPicPr>
            <p:cNvPr id="783" name="图片 782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0517" y="2866032"/>
              <a:ext cx="420386" cy="152706"/>
            </a:xfrm>
            <a:prstGeom prst="rect">
              <a:avLst/>
            </a:prstGeom>
          </p:spPr>
        </p:pic>
        <p:pic>
          <p:nvPicPr>
            <p:cNvPr id="784" name="图片 783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640" y="2760042"/>
              <a:ext cx="574279" cy="322994"/>
            </a:xfrm>
            <a:prstGeom prst="rect">
              <a:avLst/>
            </a:prstGeom>
          </p:spPr>
        </p:pic>
        <p:pic>
          <p:nvPicPr>
            <p:cNvPr id="785" name="图片 784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6857" y="2792353"/>
              <a:ext cx="459679" cy="258569"/>
            </a:xfrm>
            <a:prstGeom prst="rect">
              <a:avLst/>
            </a:prstGeom>
          </p:spPr>
        </p:pic>
        <p:pic>
          <p:nvPicPr>
            <p:cNvPr id="786" name="图片 785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1729" y="2745440"/>
              <a:ext cx="295403" cy="295403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0701" y="3789196"/>
              <a:ext cx="677928" cy="38134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9577" y="3829671"/>
              <a:ext cx="587162" cy="330283"/>
            </a:xfrm>
            <a:prstGeom prst="rect">
              <a:avLst/>
            </a:prstGeom>
          </p:spPr>
        </p:pic>
        <p:grpSp>
          <p:nvGrpSpPr>
            <p:cNvPr id="156" name="组合 155"/>
            <p:cNvGrpSpPr/>
            <p:nvPr/>
          </p:nvGrpSpPr>
          <p:grpSpPr>
            <a:xfrm>
              <a:off x="4721780" y="4070713"/>
              <a:ext cx="891023" cy="830910"/>
              <a:chOff x="3816275" y="4070713"/>
              <a:chExt cx="891023" cy="830910"/>
            </a:xfrm>
          </p:grpSpPr>
          <p:sp>
            <p:nvSpPr>
              <p:cNvPr id="434" name="矩形 433"/>
              <p:cNvSpPr/>
              <p:nvPr/>
            </p:nvSpPr>
            <p:spPr>
              <a:xfrm>
                <a:off x="3827178" y="4441563"/>
                <a:ext cx="292387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교육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35" name="矩形 434"/>
              <p:cNvSpPr/>
              <p:nvPr/>
            </p:nvSpPr>
            <p:spPr>
              <a:xfrm>
                <a:off x="3822736" y="4570956"/>
                <a:ext cx="369332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사무실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534" name="矩形 533"/>
              <p:cNvSpPr/>
              <p:nvPr/>
            </p:nvSpPr>
            <p:spPr>
              <a:xfrm>
                <a:off x="4175306" y="4586345"/>
                <a:ext cx="345286" cy="315278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스피커</a:t>
                </a: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마이크</a:t>
                </a:r>
              </a:p>
              <a:p>
                <a:pPr defTabSz="1625519">
                  <a:defRPr/>
                </a:pPr>
                <a:r>
                  <a:rPr lang="ko-KR" altLang="en-US" sz="5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웹캠</a:t>
                </a:r>
                <a:endParaRPr lang="ko-KR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  <a:p>
                <a:pPr defTabSz="1625519">
                  <a:defRPr/>
                </a:pPr>
                <a:r>
                  <a:rPr lang="ko-KR" altLang="en-US" sz="5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프로젝터</a:t>
                </a:r>
                <a:endParaRPr lang="zh-CN" altLang="en-US" sz="533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68" name="椭圆 767"/>
              <p:cNvSpPr/>
              <p:nvPr/>
            </p:nvSpPr>
            <p:spPr>
              <a:xfrm>
                <a:off x="3874660" y="4280020"/>
                <a:ext cx="123743" cy="123743"/>
              </a:xfrm>
              <a:prstGeom prst="ellipse">
                <a:avLst/>
              </a:prstGeom>
              <a:solidFill>
                <a:srgbClr val="74D3D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71" name="矩形 770"/>
              <p:cNvSpPr/>
              <p:nvPr/>
            </p:nvSpPr>
            <p:spPr>
              <a:xfrm>
                <a:off x="3816275" y="4254998"/>
                <a:ext cx="366927" cy="192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10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IFPD</a:t>
                </a:r>
                <a:endParaRPr lang="zh-CN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9133" y="4070713"/>
                <a:ext cx="578165" cy="578165"/>
              </a:xfrm>
              <a:prstGeom prst="rect">
                <a:avLst/>
              </a:prstGeom>
            </p:spPr>
          </p:pic>
        </p:grpSp>
        <p:grpSp>
          <p:nvGrpSpPr>
            <p:cNvPr id="157" name="组合 156"/>
            <p:cNvGrpSpPr/>
            <p:nvPr/>
          </p:nvGrpSpPr>
          <p:grpSpPr>
            <a:xfrm>
              <a:off x="3782579" y="4098498"/>
              <a:ext cx="1070390" cy="899133"/>
              <a:chOff x="3863035" y="4098498"/>
              <a:chExt cx="1070390" cy="899133"/>
            </a:xfrm>
          </p:grpSpPr>
          <p:sp>
            <p:nvSpPr>
              <p:cNvPr id="436" name="矩形 435"/>
              <p:cNvSpPr/>
              <p:nvPr/>
            </p:nvSpPr>
            <p:spPr>
              <a:xfrm>
                <a:off x="3869719" y="4425619"/>
                <a:ext cx="292387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모듈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437" name="矩形 436"/>
              <p:cNvSpPr/>
              <p:nvPr/>
            </p:nvSpPr>
            <p:spPr>
              <a:xfrm>
                <a:off x="4269104" y="4425619"/>
                <a:ext cx="369332" cy="161583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800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캐비넷</a:t>
                </a:r>
                <a:endParaRPr lang="zh-CN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3917801" y="4280020"/>
                <a:ext cx="123743" cy="123743"/>
              </a:xfrm>
              <a:prstGeom prst="ellipse">
                <a:avLst/>
              </a:prstGeom>
              <a:solidFill>
                <a:srgbClr val="74D3D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70" name="椭圆 769"/>
              <p:cNvSpPr/>
              <p:nvPr/>
            </p:nvSpPr>
            <p:spPr>
              <a:xfrm>
                <a:off x="3923299" y="4637395"/>
                <a:ext cx="123743" cy="123743"/>
              </a:xfrm>
              <a:prstGeom prst="ellipse">
                <a:avLst/>
              </a:prstGeom>
              <a:solidFill>
                <a:srgbClr val="74D3D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Gilroy" panose="00000500000000000000" pitchFamily="50" charset="0"/>
                </a:endParaRPr>
              </a:p>
            </p:txBody>
          </p:sp>
          <p:sp>
            <p:nvSpPr>
              <p:cNvPr id="772" name="矩形 771"/>
              <p:cNvSpPr/>
              <p:nvPr/>
            </p:nvSpPr>
            <p:spPr>
              <a:xfrm>
                <a:off x="3863035" y="4603416"/>
                <a:ext cx="647929" cy="3155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defTabSz="1625519" latinLnBrk="0">
                  <a:defRPr/>
                </a:pPr>
                <a:r>
                  <a:rPr lang="ko-KR" altLang="en-US" sz="10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디지털</a:t>
                </a:r>
                <a:endParaRPr lang="en-US" altLang="ko-KR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  <a:p>
                <a:pPr defTabSz="1625519" latinLnBrk="0">
                  <a:defRPr/>
                </a:pPr>
                <a:r>
                  <a:rPr lang="ko-KR" altLang="en-US" sz="1067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사이니지</a:t>
                </a:r>
                <a:endParaRPr lang="zh-CN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73" name="矩形 772"/>
              <p:cNvSpPr/>
              <p:nvPr/>
            </p:nvSpPr>
            <p:spPr>
              <a:xfrm>
                <a:off x="3863035" y="4257417"/>
                <a:ext cx="332062" cy="192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10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LED</a:t>
                </a:r>
                <a:endParaRPr lang="zh-CN" altLang="en-US" sz="10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0309" y="4098498"/>
                <a:ext cx="623485" cy="467613"/>
              </a:xfrm>
              <a:prstGeom prst="rect">
                <a:avLst/>
              </a:prstGeom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3671" y="4547754"/>
                <a:ext cx="899754" cy="449877"/>
              </a:xfrm>
              <a:prstGeom prst="rect">
                <a:avLst/>
              </a:prstGeom>
            </p:spPr>
          </p:pic>
        </p:grpSp>
        <p:grpSp>
          <p:nvGrpSpPr>
            <p:cNvPr id="154" name="组合 153"/>
            <p:cNvGrpSpPr/>
            <p:nvPr/>
          </p:nvGrpSpPr>
          <p:grpSpPr>
            <a:xfrm>
              <a:off x="7455423" y="2598643"/>
              <a:ext cx="1320166" cy="2269815"/>
              <a:chOff x="7516728" y="2598643"/>
              <a:chExt cx="1320166" cy="2269815"/>
            </a:xfrm>
          </p:grpSpPr>
          <p:sp>
            <p:nvSpPr>
              <p:cNvPr id="398" name="矩形 397"/>
              <p:cNvSpPr/>
              <p:nvPr/>
            </p:nvSpPr>
            <p:spPr>
              <a:xfrm>
                <a:off x="7516728" y="3855914"/>
                <a:ext cx="983684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열화상 제품</a:t>
                </a: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다중 스펙트럼 제품</a:t>
                </a:r>
              </a:p>
              <a:p>
                <a:pPr defTabSz="1625519">
                  <a:defRPr/>
                </a:pPr>
                <a:r>
                  <a:rPr lang="ko-KR" altLang="en-US" sz="800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트레일</a:t>
                </a: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 카메라</a:t>
                </a: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디지털 주야간 비전 제품</a:t>
                </a:r>
                <a:endPara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399" name="矩形 398"/>
              <p:cNvSpPr/>
              <p:nvPr/>
            </p:nvSpPr>
            <p:spPr>
              <a:xfrm>
                <a:off x="7516728" y="4614543"/>
                <a:ext cx="650659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보안 검사 제품</a:t>
                </a: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산업 검사 제품</a:t>
                </a:r>
                <a:endParaRPr lang="en-US" altLang="zh-CN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65" name="矩形 764"/>
              <p:cNvSpPr/>
              <p:nvPr/>
            </p:nvSpPr>
            <p:spPr>
              <a:xfrm>
                <a:off x="7516728" y="3664774"/>
                <a:ext cx="553277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1067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HikMicro</a:t>
                </a:r>
                <a:endParaRPr lang="zh-CN" altLang="en-US" sz="18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66" name="矩形 765"/>
              <p:cNvSpPr/>
              <p:nvPr/>
            </p:nvSpPr>
            <p:spPr>
              <a:xfrm>
                <a:off x="7516728" y="2598643"/>
                <a:ext cx="578524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1067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HikRobot</a:t>
                </a:r>
                <a:endParaRPr lang="zh-CN" altLang="en-US" sz="18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767" name="矩形 766"/>
              <p:cNvSpPr/>
              <p:nvPr/>
            </p:nvSpPr>
            <p:spPr>
              <a:xfrm>
                <a:off x="7516728" y="4373789"/>
                <a:ext cx="1320166" cy="192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625519" latinLnBrk="0">
                  <a:defRPr/>
                </a:pPr>
                <a:r>
                  <a:rPr lang="en-US" altLang="zh-CN" sz="1067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  <a:sym typeface="+mn-lt"/>
                  </a:rPr>
                  <a:t>HikRayin</a:t>
                </a:r>
                <a:endParaRPr lang="zh-CN" altLang="en-US" sz="18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  <a:sym typeface="+mn-lt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7522672" y="2772369"/>
                <a:ext cx="969162" cy="869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625519">
                  <a:defRPr/>
                </a:pPr>
                <a:r>
                  <a:rPr lang="ko-KR" altLang="en-US" sz="933" dirty="0" err="1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머신비전</a:t>
                </a:r>
                <a:r>
                  <a:rPr lang="en-US" altLang="zh-CN" sz="933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:</a:t>
                </a: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산업용 카메라</a:t>
                </a: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스마트 </a:t>
                </a:r>
                <a:r>
                  <a:rPr lang="en-US" altLang="ko-KR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&amp; ID </a:t>
                </a: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카메라</a:t>
                </a:r>
              </a:p>
              <a:p>
                <a:pPr defTabSz="1625519">
                  <a:defRPr/>
                </a:pPr>
                <a:r>
                  <a:rPr lang="en-US" altLang="ko-KR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3D </a:t>
                </a: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카메라</a:t>
                </a:r>
              </a:p>
              <a:p>
                <a:pPr defTabSz="1625519">
                  <a:defRPr/>
                </a:pPr>
                <a:endParaRPr lang="ko-KR" altLang="en-US" sz="800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</a:endParaRPr>
              </a:p>
              <a:p>
                <a:pPr defTabSz="1625519">
                  <a:defRPr/>
                </a:pPr>
                <a:r>
                  <a:rPr lang="ko-KR" altLang="en-US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모바일 로봇</a:t>
                </a:r>
                <a:r>
                  <a:rPr lang="en-US" altLang="ko-KR" sz="800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:</a:t>
                </a:r>
              </a:p>
              <a:p>
                <a:pPr defTabSz="1625519">
                  <a:defRPr/>
                </a:pPr>
                <a:r>
                  <a:rPr lang="en-US" altLang="ko-KR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LMR(</a:t>
                </a:r>
                <a:r>
                  <a:rPr lang="ko-KR" altLang="en-US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잠재 이동 로봇</a:t>
                </a:r>
                <a:r>
                  <a:rPr lang="en-US" altLang="ko-KR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)</a:t>
                </a:r>
              </a:p>
              <a:p>
                <a:pPr defTabSz="1625519">
                  <a:defRPr/>
                </a:pPr>
                <a:r>
                  <a:rPr lang="ko-KR" altLang="en-US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지게차 이동 로봇</a:t>
                </a:r>
                <a:r>
                  <a:rPr lang="en-US" altLang="ko-KR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(FMR)</a:t>
                </a:r>
              </a:p>
              <a:p>
                <a:pPr defTabSz="1625519">
                  <a:defRPr/>
                </a:pPr>
                <a:r>
                  <a:rPr lang="ko-KR" altLang="en-US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상자 이송 장치</a:t>
                </a:r>
                <a:r>
                  <a:rPr lang="en-US" altLang="ko-KR" sz="667" dirty="0">
                    <a:solidFill>
                      <a:srgbClr val="01203D"/>
                    </a:solidFill>
                    <a:latin typeface="Gilroy" panose="00000500000000000000" pitchFamily="50" charset="0"/>
                    <a:cs typeface="+mn-ea"/>
                  </a:rPr>
                  <a:t>(CTU)</a:t>
                </a:r>
                <a:endParaRPr lang="en-US" altLang="zh-CN" sz="667" dirty="0">
                  <a:solidFill>
                    <a:srgbClr val="01203D"/>
                  </a:solidFill>
                  <a:latin typeface="Gilroy" panose="00000500000000000000" pitchFamily="50" charset="0"/>
                  <a:cs typeface="+mn-ea"/>
                </a:endParaRPr>
              </a:p>
            </p:txBody>
          </p:sp>
        </p:grpSp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37" cstate="print">
              <a:extLst>
                <a:ext uri="{BEBA8EAE-BF5A-486C-A8C5-ECC9F3942E4B}">
                  <a14:imgProps xmlns:a14="http://schemas.microsoft.com/office/drawing/2010/main">
                    <a14:imgLayer r:embed="rId38">
                      <a14:imgEffect>
                        <a14:backgroundRemoval t="3986" b="89493" l="6221" r="8986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397" y="3354608"/>
              <a:ext cx="528044" cy="335807"/>
            </a:xfrm>
            <a:prstGeom prst="rect">
              <a:avLst/>
            </a:prstGeom>
          </p:spPr>
        </p:pic>
        <p:pic>
          <p:nvPicPr>
            <p:cNvPr id="145" name="图片 144"/>
            <p:cNvPicPr>
              <a:picLocks noChangeAspect="1"/>
            </p:cNvPicPr>
            <p:nvPr/>
          </p:nvPicPr>
          <p:blipFill rotWithShape="1"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592"/>
            <a:stretch/>
          </p:blipFill>
          <p:spPr>
            <a:xfrm>
              <a:off x="8446289" y="2708675"/>
              <a:ext cx="234738" cy="447909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 rotWithShape="1"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29"/>
            <a:stretch/>
          </p:blipFill>
          <p:spPr>
            <a:xfrm>
              <a:off x="8574287" y="2758361"/>
              <a:ext cx="248084" cy="495463"/>
            </a:xfrm>
            <a:prstGeom prst="rect">
              <a:avLst/>
            </a:pr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3028" y="3720038"/>
              <a:ext cx="414006" cy="414006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5977" y="3746043"/>
              <a:ext cx="537878" cy="537878"/>
            </a:xfrm>
            <a:prstGeom prst="rect">
              <a:avLst/>
            </a:prstGeom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3729" y="4233668"/>
              <a:ext cx="827956" cy="465725"/>
            </a:xfrm>
            <a:prstGeom prst="rect">
              <a:avLst/>
            </a:prstGeom>
          </p:spPr>
        </p:pic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6621" y="4269247"/>
              <a:ext cx="470072" cy="682075"/>
            </a:xfrm>
            <a:prstGeom prst="rect">
              <a:avLst/>
            </a:prstGeom>
          </p:spPr>
        </p:pic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891" y="3473700"/>
              <a:ext cx="779598" cy="438446"/>
            </a:xfrm>
            <a:prstGeom prst="rect">
              <a:avLst/>
            </a:prstGeom>
          </p:spPr>
        </p:pic>
        <p:grpSp>
          <p:nvGrpSpPr>
            <p:cNvPr id="805" name="组合 804"/>
            <p:cNvGrpSpPr/>
            <p:nvPr/>
          </p:nvGrpSpPr>
          <p:grpSpPr>
            <a:xfrm>
              <a:off x="1201209" y="3348184"/>
              <a:ext cx="586904" cy="459182"/>
              <a:chOff x="6633102" y="2062663"/>
              <a:chExt cx="2231117" cy="1782229"/>
            </a:xfrm>
          </p:grpSpPr>
          <p:pic>
            <p:nvPicPr>
              <p:cNvPr id="806" name="Picture 2"/>
              <p:cNvPicPr>
                <a:picLocks noChangeAspect="1" noChangeArrowheads="1"/>
              </p:cNvPicPr>
              <p:nvPr/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33102" y="2062663"/>
                <a:ext cx="1633540" cy="1633538"/>
              </a:xfrm>
              <a:prstGeom prst="rect">
                <a:avLst/>
              </a:prstGeom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7" name="Picture 3"/>
              <p:cNvPicPr>
                <a:picLocks noChangeAspect="1" noChangeArrowheads="1"/>
              </p:cNvPicPr>
              <p:nvPr/>
            </p:nvPicPr>
            <p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36053" y="2779281"/>
                <a:ext cx="1028166" cy="1028167"/>
              </a:xfrm>
              <a:prstGeom prst="rect">
                <a:avLst/>
              </a:prstGeom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8" name="Picture 4"/>
              <p:cNvPicPr>
                <a:picLocks noChangeAspect="1" noChangeArrowheads="1"/>
              </p:cNvPicPr>
              <p:nvPr/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329" y="2850589"/>
                <a:ext cx="994302" cy="994303"/>
              </a:xfrm>
              <a:prstGeom prst="rect">
                <a:avLst/>
              </a:prstGeom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63" name="组合 162"/>
            <p:cNvGrpSpPr/>
            <p:nvPr/>
          </p:nvGrpSpPr>
          <p:grpSpPr>
            <a:xfrm>
              <a:off x="1183192" y="2718314"/>
              <a:ext cx="645537" cy="414358"/>
              <a:chOff x="1139523" y="2725085"/>
              <a:chExt cx="705928" cy="453122"/>
            </a:xfrm>
          </p:grpSpPr>
          <p:pic>
            <p:nvPicPr>
              <p:cNvPr id="809" name="图片 808"/>
              <p:cNvPicPr>
                <a:picLocks noChangeAspect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9523" y="2725085"/>
                <a:ext cx="436118" cy="436118"/>
              </a:xfrm>
              <a:prstGeom prst="rect">
                <a:avLst/>
              </a:prstGeom>
            </p:spPr>
          </p:pic>
          <p:grpSp>
            <p:nvGrpSpPr>
              <p:cNvPr id="810" name="组合 809"/>
              <p:cNvGrpSpPr/>
              <p:nvPr/>
            </p:nvGrpSpPr>
            <p:grpSpPr>
              <a:xfrm>
                <a:off x="1372748" y="2752757"/>
                <a:ext cx="472703" cy="425450"/>
                <a:chOff x="1364212" y="2851244"/>
                <a:chExt cx="472703" cy="425450"/>
              </a:xfrm>
            </p:grpSpPr>
            <p:pic>
              <p:nvPicPr>
                <p:cNvPr id="811" name="图片 810"/>
                <p:cNvPicPr>
                  <a:picLocks noChangeAspect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64212" y="2851244"/>
                  <a:ext cx="274898" cy="274898"/>
                </a:xfrm>
                <a:prstGeom prst="rect">
                  <a:avLst/>
                </a:prstGeom>
              </p:spPr>
            </p:pic>
            <p:pic>
              <p:nvPicPr>
                <p:cNvPr id="812" name="图片 811"/>
                <p:cNvPicPr>
                  <a:picLocks noChangeAspect="1"/>
                </p:cNvPicPr>
                <p:nvPr/>
              </p:nvPicPr>
              <p:blipFill>
                <a:blip r:embed="rId5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62017" y="3001796"/>
                  <a:ext cx="274898" cy="274898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73" name="组合 372"/>
          <p:cNvGrpSpPr/>
          <p:nvPr/>
        </p:nvGrpSpPr>
        <p:grpSpPr>
          <a:xfrm>
            <a:off x="6819048" y="3144815"/>
            <a:ext cx="595243" cy="559996"/>
            <a:chOff x="3790977" y="3562815"/>
            <a:chExt cx="446432" cy="419997"/>
          </a:xfrm>
        </p:grpSpPr>
        <p:pic>
          <p:nvPicPr>
            <p:cNvPr id="374" name="图片 373"/>
            <p:cNvPicPr>
              <a:picLocks noChangeAspect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0977" y="3685191"/>
              <a:ext cx="446432" cy="297621"/>
            </a:xfrm>
            <a:prstGeom prst="rect">
              <a:avLst/>
            </a:prstGeom>
          </p:spPr>
        </p:pic>
        <p:pic>
          <p:nvPicPr>
            <p:cNvPr id="375" name="图片 374"/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263" y="3562815"/>
              <a:ext cx="361000" cy="36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15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BCC7D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3217</Words>
  <Application>Microsoft Office PowerPoint</Application>
  <PresentationFormat>Widescreen</PresentationFormat>
  <Paragraphs>637</Paragraphs>
  <Slides>28</Slides>
  <Notes>28</Notes>
  <HiddenSlides>3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50" baseType="lpstr">
      <vt:lpstr>等线</vt:lpstr>
      <vt:lpstr>等线 Light</vt:lpstr>
      <vt:lpstr>Gilroy</vt:lpstr>
      <vt:lpstr>Gilroy Black</vt:lpstr>
      <vt:lpstr>Gilroy Bold</vt:lpstr>
      <vt:lpstr>Gilroy Medium</vt:lpstr>
      <vt:lpstr>Gilroy Medium Italic</vt:lpstr>
      <vt:lpstr>Gilroy-Bold</vt:lpstr>
      <vt:lpstr>Gilroy-Regular</vt:lpstr>
      <vt:lpstr>Helvetica Now Text</vt:lpstr>
      <vt:lpstr>Microsoft YaHei</vt:lpstr>
      <vt:lpstr>Microsoft YaHei</vt:lpstr>
      <vt:lpstr>宋体</vt:lpstr>
      <vt:lpstr>맑은 고딕</vt:lpstr>
      <vt:lpstr>맑은 고딕 Semilight</vt:lpstr>
      <vt:lpstr>휴먼둥근헤드라인</vt:lpstr>
      <vt:lpstr>Arial</vt:lpstr>
      <vt:lpstr>Calibri</vt:lpstr>
      <vt:lpstr>Times New Roman</vt:lpstr>
      <vt:lpstr>Wingdings</vt:lpstr>
      <vt:lpstr>Office 主题​​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Dong.Uk.Lee</dc:creator>
  <cp:lastModifiedBy>geunsu.kim</cp:lastModifiedBy>
  <cp:revision>38</cp:revision>
  <dcterms:created xsi:type="dcterms:W3CDTF">2024-12-18T05:17:20Z</dcterms:created>
  <dcterms:modified xsi:type="dcterms:W3CDTF">2024-12-26T01:03:09Z</dcterms:modified>
</cp:coreProperties>
</file>