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748" r:id="rId2"/>
    <p:sldId id="527" r:id="rId3"/>
    <p:sldId id="733" r:id="rId4"/>
    <p:sldId id="735" r:id="rId5"/>
    <p:sldId id="747" r:id="rId6"/>
    <p:sldId id="749" r:id="rId7"/>
    <p:sldId id="752" r:id="rId8"/>
    <p:sldId id="737" r:id="rId9"/>
    <p:sldId id="738" r:id="rId10"/>
    <p:sldId id="744" r:id="rId11"/>
    <p:sldId id="745" r:id="rId12"/>
    <p:sldId id="746" r:id="rId13"/>
    <p:sldId id="750" r:id="rId14"/>
    <p:sldId id="751" r:id="rId15"/>
    <p:sldId id="753" r:id="rId16"/>
    <p:sldId id="754" r:id="rId17"/>
    <p:sldId id="682" r:id="rId18"/>
  </p:sldIdLst>
  <p:sldSz cx="9144000" cy="5143500" type="screen16x9"/>
  <p:notesSz cx="7315200" cy="96012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周珊珊" initials="周珊珊" lastIdx="23" clrIdx="0"/>
  <p:cmAuthor id="2" name="Finn.Wu" initials="F" lastIdx="12" clrIdx="1"/>
  <p:cmAuthor id="3" name="Luke.Liu" initials="L" lastIdx="1" clrIdx="2">
    <p:extLst>
      <p:ext uri="{19B8F6BF-5375-455C-9EA6-DF929625EA0E}">
        <p15:presenceInfo xmlns:p15="http://schemas.microsoft.com/office/powerpoint/2012/main" userId="S-1-5-21-301378855-1296857468-2813838616-250769" providerId="AD"/>
      </p:ext>
    </p:extLst>
  </p:cmAuthor>
  <p:cmAuthor id="4" name="Jason.Blandford" initials="J" lastIdx="2" clrIdx="3">
    <p:extLst>
      <p:ext uri="{19B8F6BF-5375-455C-9EA6-DF929625EA0E}">
        <p15:presenceInfo xmlns:p15="http://schemas.microsoft.com/office/powerpoint/2012/main" userId="S-1-5-21-301378855-1296857468-2813838616-644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22A35"/>
    <a:srgbClr val="F97C1F"/>
    <a:srgbClr val="D7000F"/>
    <a:srgbClr val="AC0A17"/>
    <a:srgbClr val="33BFC7"/>
    <a:srgbClr val="721F79"/>
    <a:srgbClr val="5A4A96"/>
    <a:srgbClr val="571E7A"/>
    <a:srgbClr val="95319F"/>
    <a:srgbClr val="661A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3" autoAdjust="0"/>
    <p:restoredTop sz="84223" autoAdjust="0"/>
  </p:normalViewPr>
  <p:slideViewPr>
    <p:cSldViewPr>
      <p:cViewPr varScale="1">
        <p:scale>
          <a:sx n="96" d="100"/>
          <a:sy n="96" d="100"/>
        </p:scale>
        <p:origin x="970" y="72"/>
      </p:cViewPr>
      <p:guideLst/>
    </p:cSldViewPr>
  </p:slid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zh-CN" altLang="en-US"/>
          </a:p>
        </p:txBody>
      </p:sp>
      <p:sp>
        <p:nvSpPr>
          <p:cNvPr id="3" name="日期占位符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20E499D9-7E63-4B91-8BFD-C799EF600226}" type="datetimeFigureOut">
              <a:rPr lang="zh-CN" altLang="en-US" smtClean="0"/>
              <a:t>2024/11/6</a:t>
            </a:fld>
            <a:endParaRPr lang="zh-CN" altLang="en-US"/>
          </a:p>
        </p:txBody>
      </p:sp>
      <p:sp>
        <p:nvSpPr>
          <p:cNvPr id="4" name="幻灯片图像占位符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zh-CN" altLang="en-US"/>
          </a:p>
        </p:txBody>
      </p:sp>
      <p:sp>
        <p:nvSpPr>
          <p:cNvPr id="5" name="备注占位符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748C1A9-5464-4642-A799-9D0F23A65F2A}" type="slidenum">
              <a:rPr lang="zh-CN" altLang="en-US" smtClean="0"/>
              <a:t>‹#›</a:t>
            </a:fld>
            <a:endParaRPr lang="zh-CN" altLang="en-US"/>
          </a:p>
        </p:txBody>
      </p:sp>
    </p:spTree>
    <p:extLst>
      <p:ext uri="{BB962C8B-B14F-4D97-AF65-F5344CB8AC3E}">
        <p14:creationId xmlns:p14="http://schemas.microsoft.com/office/powerpoint/2010/main" val="234788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0763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66612">
              <a:defRPr/>
            </a:pPr>
            <a:endParaRPr lang="zh-CN" altLang="en-US" sz="1300" b="1" dirty="0">
              <a:solidFill>
                <a:schemeClr val="bg1"/>
              </a:solidFill>
              <a:latin typeface="Helvetica Now Text" panose="020B0504030202020204" pitchFamily="34" charset="0"/>
            </a:endParaRPr>
          </a:p>
        </p:txBody>
      </p:sp>
      <p:sp>
        <p:nvSpPr>
          <p:cNvPr id="4" name="灯片编号占位符 3"/>
          <p:cNvSpPr>
            <a:spLocks noGrp="1"/>
          </p:cNvSpPr>
          <p:nvPr>
            <p:ph type="sldNum" sz="quarter" idx="5"/>
          </p:nvPr>
        </p:nvSpPr>
        <p:spPr/>
        <p:txBody>
          <a:bodyPr/>
          <a:lstStyle/>
          <a:p>
            <a:fld id="{2252A50E-F2E9-4662-9B3C-FE3EBECDAC6B}" type="slidenum">
              <a:rPr lang="zh-CN" altLang="en-US" smtClean="0"/>
              <a:t>2</a:t>
            </a:fld>
            <a:endParaRPr lang="zh-CN" altLang="en-US"/>
          </a:p>
        </p:txBody>
      </p:sp>
    </p:spTree>
    <p:extLst>
      <p:ext uri="{BB962C8B-B14F-4D97-AF65-F5344CB8AC3E}">
        <p14:creationId xmlns:p14="http://schemas.microsoft.com/office/powerpoint/2010/main" val="2610481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kern="1200" dirty="0" smtClean="0">
                <a:solidFill>
                  <a:schemeClr val="tx1"/>
                </a:solidFill>
                <a:effectLst/>
                <a:latin typeface="+mn-lt"/>
                <a:ea typeface="+mn-ea"/>
                <a:cs typeface="+mn-cs"/>
              </a:rPr>
              <a:t>하이크비전 콜센터는 </a:t>
            </a:r>
            <a:r>
              <a:rPr lang="en-US" altLang="ko-KR" sz="1200" kern="1200" dirty="0" smtClean="0">
                <a:solidFill>
                  <a:schemeClr val="tx1"/>
                </a:solidFill>
                <a:effectLst/>
                <a:latin typeface="+mn-lt"/>
                <a:ea typeface="+mn-ea"/>
                <a:cs typeface="+mn-cs"/>
              </a:rPr>
              <a:t>2018</a:t>
            </a:r>
            <a:r>
              <a:rPr lang="ko-KR" altLang="en-US" sz="1200" kern="1200" dirty="0" smtClean="0">
                <a:solidFill>
                  <a:schemeClr val="tx1"/>
                </a:solidFill>
                <a:effectLst/>
                <a:latin typeface="+mn-lt"/>
                <a:ea typeface="+mn-ea"/>
                <a:cs typeface="+mn-cs"/>
              </a:rPr>
              <a:t>년 개소하여 현재까지 기술 지원</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설정</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원격 지원 등</a:t>
            </a:r>
            <a:r>
              <a:rPr lang="en-US" altLang="ko-KR" sz="1200" kern="1200" dirty="0" smtClean="0">
                <a:solidFill>
                  <a:schemeClr val="tx1"/>
                </a:solidFill>
                <a:effectLst/>
                <a:latin typeface="+mn-lt"/>
                <a:ea typeface="+mn-ea"/>
                <a:cs typeface="+mn-cs"/>
              </a:rPr>
              <a:t>),</a:t>
            </a:r>
            <a:r>
              <a:rPr lang="en-US" altLang="ko-KR" sz="1200" kern="1200" baseline="0" dirty="0" smtClean="0">
                <a:solidFill>
                  <a:schemeClr val="tx1"/>
                </a:solidFill>
                <a:effectLst/>
                <a:latin typeface="+mn-lt"/>
                <a:ea typeface="+mn-ea"/>
                <a:cs typeface="+mn-cs"/>
              </a:rPr>
              <a:t> AS</a:t>
            </a:r>
            <a:r>
              <a:rPr lang="ko-KR" altLang="en-US" sz="1200" kern="1200" baseline="0" dirty="0" smtClean="0">
                <a:solidFill>
                  <a:schemeClr val="tx1"/>
                </a:solidFill>
                <a:effectLst/>
                <a:latin typeface="+mn-lt"/>
                <a:ea typeface="+mn-ea"/>
                <a:cs typeface="+mn-cs"/>
              </a:rPr>
              <a:t>문의</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카카오톡 채널 등 여러가지 서비스를 제공하고 있습니다</a:t>
            </a:r>
            <a:r>
              <a:rPr lang="en-US" altLang="ko-KR" sz="1200" kern="1200" baseline="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D748C1A9-5464-4642-A799-9D0F23A65F2A}" type="slidenum">
              <a:rPr lang="zh-CN" altLang="en-US" smtClean="0"/>
              <a:t>3</a:t>
            </a:fld>
            <a:endParaRPr lang="zh-CN" altLang="en-US"/>
          </a:p>
        </p:txBody>
      </p:sp>
    </p:spTree>
    <p:extLst>
      <p:ext uri="{BB962C8B-B14F-4D97-AF65-F5344CB8AC3E}">
        <p14:creationId xmlns:p14="http://schemas.microsoft.com/office/powerpoint/2010/main" val="218354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200" kern="1200" dirty="0" smtClean="0">
                <a:solidFill>
                  <a:schemeClr val="tx1"/>
                </a:solidFill>
                <a:effectLst/>
                <a:latin typeface="+mn-lt"/>
                <a:ea typeface="+mn-ea"/>
                <a:cs typeface="+mn-cs"/>
              </a:rPr>
              <a:t>하이크비전 코리아</a:t>
            </a:r>
            <a:r>
              <a:rPr lang="en-US" altLang="ko-KR" sz="1200" kern="1200" dirty="0" smtClean="0">
                <a:solidFill>
                  <a:schemeClr val="tx1"/>
                </a:solidFill>
                <a:effectLst/>
                <a:latin typeface="+mn-lt"/>
                <a:ea typeface="+mn-ea"/>
                <a:cs typeface="+mn-cs"/>
              </a:rPr>
              <a:t>, AS</a:t>
            </a:r>
            <a:r>
              <a:rPr lang="ko-KR" altLang="en-US" sz="1200" kern="1200" dirty="0" smtClean="0">
                <a:solidFill>
                  <a:schemeClr val="tx1"/>
                </a:solidFill>
                <a:effectLst/>
                <a:latin typeface="+mn-lt"/>
                <a:ea typeface="+mn-ea"/>
                <a:cs typeface="+mn-cs"/>
              </a:rPr>
              <a:t>센터의 주소는 위와 같습니다</a:t>
            </a:r>
            <a:r>
              <a:rPr lang="en-US" altLang="ko-KR" sz="1200" kern="120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072478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en-US" altLang="zh-CN" sz="1200" kern="1200" dirty="0" smtClean="0">
                <a:solidFill>
                  <a:schemeClr val="tx1"/>
                </a:solidFill>
                <a:effectLst/>
                <a:latin typeface="+mn-lt"/>
                <a:ea typeface="+mn-ea"/>
                <a:cs typeface="+mn-cs"/>
              </a:rPr>
              <a:t>Support.korea@hikvison.com</a:t>
            </a:r>
            <a:r>
              <a:rPr lang="en-US" altLang="zh-CN"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메일을 통해서도 기술적인 문의가 가능합니다</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위 메일은 하이크비전코리아의 모든 기술직원에게 수신됩니다</a:t>
            </a:r>
            <a:r>
              <a:rPr lang="en-US" altLang="ko-KR" sz="1200" kern="1200" baseline="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5</a:t>
            </a:fld>
            <a:endParaRPr lang="zh-CN" altLang="en-US"/>
          </a:p>
        </p:txBody>
      </p:sp>
    </p:spTree>
    <p:extLst>
      <p:ext uri="{BB962C8B-B14F-4D97-AF65-F5344CB8AC3E}">
        <p14:creationId xmlns:p14="http://schemas.microsoft.com/office/powerpoint/2010/main" val="4121577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en-US" altLang="zh-CN" sz="1200" kern="1200" dirty="0" smtClean="0">
                <a:solidFill>
                  <a:schemeClr val="tx1"/>
                </a:solidFill>
                <a:effectLst/>
                <a:latin typeface="+mn-lt"/>
                <a:ea typeface="+mn-ea"/>
                <a:cs typeface="+mn-cs"/>
              </a:rPr>
              <a:t>2023</a:t>
            </a:r>
            <a:r>
              <a:rPr lang="ko-KR" altLang="en-US" sz="1200" kern="1200" dirty="0" smtClean="0">
                <a:solidFill>
                  <a:schemeClr val="tx1"/>
                </a:solidFill>
                <a:effectLst/>
                <a:latin typeface="+mn-lt"/>
                <a:ea typeface="+mn-ea"/>
                <a:cs typeface="+mn-cs"/>
              </a:rPr>
              <a:t>년 </a:t>
            </a:r>
            <a:r>
              <a:rPr lang="en-US" altLang="ko-KR" sz="1200" kern="1200" dirty="0" smtClean="0">
                <a:solidFill>
                  <a:schemeClr val="tx1"/>
                </a:solidFill>
                <a:effectLst/>
                <a:latin typeface="+mn-lt"/>
                <a:ea typeface="+mn-ea"/>
                <a:cs typeface="+mn-cs"/>
              </a:rPr>
              <a:t>4Q</a:t>
            </a:r>
            <a:r>
              <a:rPr lang="ko-KR" altLang="en-US" sz="1200" kern="1200" dirty="0" smtClean="0">
                <a:solidFill>
                  <a:schemeClr val="tx1"/>
                </a:solidFill>
                <a:effectLst/>
                <a:latin typeface="+mn-lt"/>
                <a:ea typeface="+mn-ea"/>
                <a:cs typeface="+mn-cs"/>
              </a:rPr>
              <a:t>에 새롭게 출시한 서비스입니다</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고객에게 발생한 문제를 전문 서비스 기사가 현장에서 조치해드리기 위한 서비스 입니다</a:t>
            </a:r>
            <a:r>
              <a:rPr lang="en-US" altLang="ko-KR" sz="1200" kern="1200" dirty="0" smtClean="0">
                <a:solidFill>
                  <a:schemeClr val="tx1"/>
                </a:solidFill>
                <a:effectLst/>
                <a:latin typeface="+mn-lt"/>
                <a:ea typeface="+mn-ea"/>
                <a:cs typeface="+mn-cs"/>
              </a:rPr>
              <a:t>. </a:t>
            </a:r>
          </a:p>
          <a:p>
            <a:pPr lvl="0"/>
            <a:r>
              <a:rPr lang="ko-KR" altLang="en-US" sz="1200" kern="1200" dirty="0" smtClean="0">
                <a:solidFill>
                  <a:schemeClr val="tx1"/>
                </a:solidFill>
                <a:effectLst/>
                <a:latin typeface="+mn-lt"/>
                <a:ea typeface="+mn-ea"/>
                <a:cs typeface="+mn-cs"/>
              </a:rPr>
              <a:t>유상서비스이며</a:t>
            </a:r>
            <a:r>
              <a:rPr lang="en-US" altLang="ko-KR" sz="1200" kern="1200" dirty="0" smtClean="0">
                <a:solidFill>
                  <a:schemeClr val="tx1"/>
                </a:solidFill>
                <a:effectLst/>
                <a:latin typeface="+mn-lt"/>
                <a:ea typeface="+mn-ea"/>
                <a:cs typeface="+mn-cs"/>
              </a:rPr>
              <a:t>, 1</a:t>
            </a:r>
            <a:r>
              <a:rPr lang="ko-KR" altLang="en-US" sz="1200" kern="1200" dirty="0" smtClean="0">
                <a:solidFill>
                  <a:schemeClr val="tx1"/>
                </a:solidFill>
                <a:effectLst/>
                <a:latin typeface="+mn-lt"/>
                <a:ea typeface="+mn-ea"/>
                <a:cs typeface="+mn-cs"/>
              </a:rPr>
              <a:t>회출동비 </a:t>
            </a:r>
            <a:r>
              <a:rPr lang="en-US" altLang="ko-KR" sz="1200" kern="1200" dirty="0" smtClean="0">
                <a:solidFill>
                  <a:schemeClr val="tx1"/>
                </a:solidFill>
                <a:effectLst/>
                <a:latin typeface="+mn-lt"/>
                <a:ea typeface="+mn-ea"/>
                <a:cs typeface="+mn-cs"/>
              </a:rPr>
              <a:t>8</a:t>
            </a:r>
            <a:r>
              <a:rPr lang="ko-KR" altLang="en-US" sz="1200" kern="1200" dirty="0" smtClean="0">
                <a:solidFill>
                  <a:schemeClr val="tx1"/>
                </a:solidFill>
                <a:effectLst/>
                <a:latin typeface="+mn-lt"/>
                <a:ea typeface="+mn-ea"/>
                <a:cs typeface="+mn-cs"/>
              </a:rPr>
              <a:t>만원 재방문 </a:t>
            </a:r>
            <a:r>
              <a:rPr lang="en-US" altLang="ko-KR" sz="1200" kern="1200" dirty="0" smtClean="0">
                <a:solidFill>
                  <a:schemeClr val="tx1"/>
                </a:solidFill>
                <a:effectLst/>
                <a:latin typeface="+mn-lt"/>
                <a:ea typeface="+mn-ea"/>
                <a:cs typeface="+mn-cs"/>
              </a:rPr>
              <a:t>4</a:t>
            </a:r>
            <a:r>
              <a:rPr lang="ko-KR" altLang="en-US" sz="1200" kern="1200" dirty="0" smtClean="0">
                <a:solidFill>
                  <a:schemeClr val="tx1"/>
                </a:solidFill>
                <a:effectLst/>
                <a:latin typeface="+mn-lt"/>
                <a:ea typeface="+mn-ea"/>
                <a:cs typeface="+mn-cs"/>
              </a:rPr>
              <a:t>만원의 출장비가 발생합니다</a:t>
            </a:r>
            <a:r>
              <a:rPr lang="en-US" altLang="ko-KR" sz="1200" kern="1200" dirty="0" smtClean="0">
                <a:solidFill>
                  <a:schemeClr val="tx1"/>
                </a:solidFill>
                <a:effectLst/>
                <a:latin typeface="+mn-lt"/>
                <a:ea typeface="+mn-ea"/>
                <a:cs typeface="+mn-cs"/>
              </a:rPr>
              <a:t>.</a:t>
            </a:r>
          </a:p>
          <a:p>
            <a:pPr lvl="0"/>
            <a:r>
              <a:rPr lang="ko-KR" altLang="en-US" sz="1200" kern="1200" dirty="0" smtClean="0">
                <a:solidFill>
                  <a:schemeClr val="tx1"/>
                </a:solidFill>
                <a:effectLst/>
                <a:latin typeface="+mn-lt"/>
                <a:ea typeface="+mn-ea"/>
                <a:cs typeface="+mn-cs"/>
              </a:rPr>
              <a:t>제품 설치장소에 따라 서비스를 받기 어려우실 수 있습니다</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고공 등</a:t>
            </a:r>
            <a:r>
              <a:rPr lang="en-US" altLang="ko-KR" sz="1200" kern="1200" dirty="0" smtClean="0">
                <a:solidFill>
                  <a:schemeClr val="tx1"/>
                </a:solidFill>
                <a:effectLst/>
                <a:latin typeface="+mn-lt"/>
                <a:ea typeface="+mn-ea"/>
                <a:cs typeface="+mn-cs"/>
              </a:rPr>
              <a:t>)</a:t>
            </a:r>
          </a:p>
          <a:p>
            <a:pPr lvl="0"/>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6</a:t>
            </a:fld>
            <a:endParaRPr lang="zh-CN" altLang="en-US"/>
          </a:p>
        </p:txBody>
      </p:sp>
    </p:spTree>
    <p:extLst>
      <p:ext uri="{BB962C8B-B14F-4D97-AF65-F5344CB8AC3E}">
        <p14:creationId xmlns:p14="http://schemas.microsoft.com/office/powerpoint/2010/main" val="755251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en-US" altLang="zh-CN" sz="1200" kern="1200" dirty="0" smtClean="0">
                <a:solidFill>
                  <a:schemeClr val="tx1"/>
                </a:solidFill>
                <a:effectLst/>
                <a:latin typeface="+mn-lt"/>
                <a:ea typeface="+mn-ea"/>
                <a:cs typeface="+mn-cs"/>
              </a:rPr>
              <a:t>AS</a:t>
            </a:r>
            <a:r>
              <a:rPr lang="ko-KR" altLang="en-US" sz="1200" kern="1200" dirty="0" smtClean="0">
                <a:solidFill>
                  <a:schemeClr val="tx1"/>
                </a:solidFill>
                <a:effectLst/>
                <a:latin typeface="+mn-lt"/>
                <a:ea typeface="+mn-ea"/>
                <a:cs typeface="+mn-cs"/>
              </a:rPr>
              <a:t>품잘 향상을 위해 </a:t>
            </a:r>
            <a:r>
              <a:rPr lang="en-US" altLang="ko-KR" sz="1200" kern="1200" dirty="0" smtClean="0">
                <a:solidFill>
                  <a:schemeClr val="tx1"/>
                </a:solidFill>
                <a:effectLst/>
                <a:latin typeface="+mn-lt"/>
                <a:ea typeface="+mn-ea"/>
                <a:cs typeface="+mn-cs"/>
              </a:rPr>
              <a:t>2022</a:t>
            </a:r>
            <a:r>
              <a:rPr lang="ko-KR" altLang="en-US" sz="1200" kern="1200" dirty="0" smtClean="0">
                <a:solidFill>
                  <a:schemeClr val="tx1"/>
                </a:solidFill>
                <a:effectLst/>
                <a:latin typeface="+mn-lt"/>
                <a:ea typeface="+mn-ea"/>
                <a:cs typeface="+mn-cs"/>
              </a:rPr>
              <a:t>년 </a:t>
            </a:r>
            <a:r>
              <a:rPr lang="en-US" altLang="ko-KR" sz="1200" kern="1200" dirty="0" smtClean="0">
                <a:solidFill>
                  <a:schemeClr val="tx1"/>
                </a:solidFill>
                <a:effectLst/>
                <a:latin typeface="+mn-lt"/>
                <a:ea typeface="+mn-ea"/>
                <a:cs typeface="+mn-cs"/>
              </a:rPr>
              <a:t>6</a:t>
            </a:r>
            <a:r>
              <a:rPr lang="ko-KR" altLang="en-US" sz="1200" kern="1200" dirty="0" smtClean="0">
                <a:solidFill>
                  <a:schemeClr val="tx1"/>
                </a:solidFill>
                <a:effectLst/>
                <a:latin typeface="+mn-lt"/>
                <a:ea typeface="+mn-ea"/>
                <a:cs typeface="+mn-cs"/>
              </a:rPr>
              <a:t>월 생산된 제품에</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카메라</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녹화기</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 대해서는 하이크비전 코리아에서 직접 수리를 진행합니다</a:t>
            </a:r>
            <a:r>
              <a:rPr lang="en-US" altLang="ko-KR" sz="1200" kern="1200" dirty="0" smtClean="0">
                <a:solidFill>
                  <a:schemeClr val="tx1"/>
                </a:solidFill>
                <a:effectLst/>
                <a:latin typeface="+mn-lt"/>
                <a:ea typeface="+mn-ea"/>
                <a:cs typeface="+mn-cs"/>
              </a:rPr>
              <a:t>.</a:t>
            </a:r>
          </a:p>
          <a:p>
            <a:pPr lvl="0"/>
            <a:r>
              <a:rPr lang="en-US" altLang="zh-CN"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씨넥스존</a:t>
            </a:r>
            <a:r>
              <a:rPr lang="en-US" altLang="ko-KR" sz="1200" kern="1200" dirty="0" smtClean="0">
                <a:solidFill>
                  <a:schemeClr val="tx1"/>
                </a:solidFill>
                <a:effectLst/>
                <a:latin typeface="+mn-lt"/>
                <a:ea typeface="+mn-ea"/>
                <a:cs typeface="+mn-cs"/>
              </a:rPr>
              <a:t>, KCT </a:t>
            </a:r>
            <a:r>
              <a:rPr lang="ko-KR" altLang="en-US" sz="1200" kern="1200" dirty="0" smtClean="0">
                <a:solidFill>
                  <a:schemeClr val="tx1"/>
                </a:solidFill>
                <a:effectLst/>
                <a:latin typeface="+mn-lt"/>
                <a:ea typeface="+mn-ea"/>
                <a:cs typeface="+mn-cs"/>
              </a:rPr>
              <a:t>유통제품 한함</a:t>
            </a:r>
            <a:r>
              <a:rPr lang="en-US" altLang="zh-CN" sz="1200" kern="120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7</a:t>
            </a:fld>
            <a:endParaRPr lang="zh-CN" altLang="en-US"/>
          </a:p>
        </p:txBody>
      </p:sp>
    </p:spTree>
    <p:extLst>
      <p:ext uri="{BB962C8B-B14F-4D97-AF65-F5344CB8AC3E}">
        <p14:creationId xmlns:p14="http://schemas.microsoft.com/office/powerpoint/2010/main" val="67740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8</a:t>
            </a:fld>
            <a:endParaRPr lang="zh-CN" altLang="en-US"/>
          </a:p>
        </p:txBody>
      </p:sp>
    </p:spTree>
    <p:extLst>
      <p:ext uri="{BB962C8B-B14F-4D97-AF65-F5344CB8AC3E}">
        <p14:creationId xmlns:p14="http://schemas.microsoft.com/office/powerpoint/2010/main" val="2238421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kern="1200" dirty="0" smtClean="0">
                <a:solidFill>
                  <a:schemeClr val="tx1"/>
                </a:solidFill>
                <a:effectLst/>
                <a:latin typeface="+mn-lt"/>
                <a:ea typeface="+mn-ea"/>
                <a:cs typeface="+mn-cs"/>
              </a:rPr>
              <a:t>하이크비전에서 제공하는 서비스중 카카오톡 채널을 통한 기술지원 방법도 있습니다</a:t>
            </a:r>
            <a:r>
              <a:rPr lang="en-US" altLang="ko-KR" sz="1200" kern="1200" dirty="0" smtClean="0">
                <a:solidFill>
                  <a:schemeClr val="tx1"/>
                </a:solidFill>
                <a:effectLst/>
                <a:latin typeface="+mn-lt"/>
                <a:ea typeface="+mn-ea"/>
                <a:cs typeface="+mn-cs"/>
              </a:rPr>
              <a:t>.</a:t>
            </a:r>
          </a:p>
          <a:p>
            <a:pPr lvl="0"/>
            <a:r>
              <a:rPr lang="ko-KR" altLang="en-US" sz="1200" kern="1200" dirty="0" smtClean="0">
                <a:solidFill>
                  <a:schemeClr val="tx1"/>
                </a:solidFill>
                <a:effectLst/>
                <a:latin typeface="+mn-lt"/>
                <a:ea typeface="+mn-ea"/>
                <a:cs typeface="+mn-cs"/>
              </a:rPr>
              <a:t>카카오톡 채널에서 </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하이크비전코리아</a:t>
            </a:r>
            <a:r>
              <a:rPr lang="en-US" altLang="ko-KR"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검색 및 친구추가 후 </a:t>
            </a:r>
            <a:r>
              <a:rPr lang="en-US" altLang="ko-KR" sz="1200" kern="1200" dirty="0" smtClean="0">
                <a:solidFill>
                  <a:schemeClr val="tx1"/>
                </a:solidFill>
                <a:effectLst/>
                <a:latin typeface="+mn-lt"/>
                <a:ea typeface="+mn-ea"/>
                <a:cs typeface="+mn-cs"/>
              </a:rPr>
              <a:t>1:1</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상담이 가능합니다</a:t>
            </a:r>
            <a:r>
              <a:rPr lang="en-US" altLang="ko-KR" sz="1200" kern="1200" baseline="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9</a:t>
            </a:fld>
            <a:endParaRPr lang="zh-CN" altLang="en-US"/>
          </a:p>
        </p:txBody>
      </p:sp>
    </p:spTree>
    <p:extLst>
      <p:ext uri="{BB962C8B-B14F-4D97-AF65-F5344CB8AC3E}">
        <p14:creationId xmlns:p14="http://schemas.microsoft.com/office/powerpoint/2010/main" val="82358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66612"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10</a:t>
            </a:fld>
            <a:endParaRPr lang="zh-CN" altLang="en-US"/>
          </a:p>
        </p:txBody>
      </p:sp>
    </p:spTree>
    <p:extLst>
      <p:ext uri="{BB962C8B-B14F-4D97-AF65-F5344CB8AC3E}">
        <p14:creationId xmlns:p14="http://schemas.microsoft.com/office/powerpoint/2010/main" val="1654497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kern="1200" dirty="0" smtClean="0">
                <a:solidFill>
                  <a:schemeClr val="tx1"/>
                </a:solidFill>
                <a:effectLst/>
                <a:latin typeface="+mn-lt"/>
                <a:ea typeface="+mn-ea"/>
                <a:cs typeface="+mn-cs"/>
              </a:rPr>
              <a:t>하이크비전에서는 온라인 서비스센터도 운용하고 있습니다</a:t>
            </a:r>
            <a:r>
              <a:rPr lang="en-US" altLang="ko-KR" sz="1200" kern="1200" dirty="0" smtClean="0">
                <a:solidFill>
                  <a:schemeClr val="tx1"/>
                </a:solidFill>
                <a:effectLst/>
                <a:latin typeface="+mn-lt"/>
                <a:ea typeface="+mn-ea"/>
                <a:cs typeface="+mn-cs"/>
              </a:rPr>
              <a:t>.</a:t>
            </a:r>
          </a:p>
          <a:p>
            <a:pPr lvl="0"/>
            <a:r>
              <a:rPr lang="ko-KR" altLang="en-US" sz="1200" kern="1200" dirty="0" smtClean="0">
                <a:solidFill>
                  <a:schemeClr val="tx1"/>
                </a:solidFill>
                <a:effectLst/>
                <a:latin typeface="+mn-lt"/>
                <a:ea typeface="+mn-ea"/>
                <a:cs typeface="+mn-cs"/>
              </a:rPr>
              <a:t>온라인서비스센터에서는 크게 비밀번호 초기화</a:t>
            </a:r>
            <a:r>
              <a:rPr lang="ko-KR" altLang="en-US" sz="1200" kern="1200" baseline="0" dirty="0" smtClean="0">
                <a:solidFill>
                  <a:schemeClr val="tx1"/>
                </a:solidFill>
                <a:effectLst/>
                <a:latin typeface="+mn-lt"/>
                <a:ea typeface="+mn-ea"/>
                <a:cs typeface="+mn-cs"/>
              </a:rPr>
              <a:t> 접수</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펌웨어</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유저가이드</a:t>
            </a:r>
            <a:r>
              <a:rPr lang="en-US" altLang="ko-KR" sz="1200" kern="1200" baseline="0" dirty="0" smtClean="0">
                <a:solidFill>
                  <a:schemeClr val="tx1"/>
                </a:solidFill>
                <a:effectLst/>
                <a:latin typeface="+mn-lt"/>
                <a:ea typeface="+mn-ea"/>
                <a:cs typeface="+mn-cs"/>
              </a:rPr>
              <a:t>, </a:t>
            </a:r>
            <a:r>
              <a:rPr lang="ko-KR" altLang="en-US" sz="1200" kern="1200" baseline="0" dirty="0" smtClean="0">
                <a:solidFill>
                  <a:schemeClr val="tx1"/>
                </a:solidFill>
                <a:effectLst/>
                <a:latin typeface="+mn-lt"/>
                <a:ea typeface="+mn-ea"/>
                <a:cs typeface="+mn-cs"/>
              </a:rPr>
              <a:t>홍보영상 등을 확인 할 수 있습니다</a:t>
            </a:r>
            <a:r>
              <a:rPr lang="en-US" altLang="ko-KR" sz="1200" kern="1200" baseline="0" dirty="0" smtClean="0">
                <a:solidFill>
                  <a:schemeClr val="tx1"/>
                </a:solidFill>
                <a:effectLst/>
                <a:latin typeface="+mn-lt"/>
                <a:ea typeface="+mn-ea"/>
                <a:cs typeface="+mn-cs"/>
              </a:rPr>
              <a:t>.</a:t>
            </a:r>
          </a:p>
          <a:p>
            <a:pPr lvl="0"/>
            <a:r>
              <a:rPr lang="ko-KR" altLang="en-US" sz="1200" kern="1200" baseline="0" dirty="0" smtClean="0">
                <a:solidFill>
                  <a:schemeClr val="tx1"/>
                </a:solidFill>
                <a:effectLst/>
                <a:latin typeface="+mn-lt"/>
                <a:ea typeface="+mn-ea"/>
                <a:cs typeface="+mn-cs"/>
              </a:rPr>
              <a:t>추가로 콜센터에서 사용하는 원격지원 프로그램도 다운받아 볼 수 있습니다</a:t>
            </a:r>
            <a:r>
              <a:rPr lang="en-US" altLang="ko-KR" sz="1200" kern="1200" baseline="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11</a:t>
            </a:fld>
            <a:endParaRPr lang="zh-CN" altLang="en-US"/>
          </a:p>
        </p:txBody>
      </p:sp>
    </p:spTree>
    <p:extLst>
      <p:ext uri="{BB962C8B-B14F-4D97-AF65-F5344CB8AC3E}">
        <p14:creationId xmlns:p14="http://schemas.microsoft.com/office/powerpoint/2010/main" val="2066165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kern="1200" dirty="0" smtClean="0">
                <a:solidFill>
                  <a:schemeClr val="tx1"/>
                </a:solidFill>
                <a:effectLst/>
                <a:latin typeface="+mn-lt"/>
                <a:ea typeface="+mn-ea"/>
                <a:cs typeface="+mn-cs"/>
              </a:rPr>
              <a:t>네이버 밴드를 통해 간단한 문의 등 기술지원이 가능합니다</a:t>
            </a:r>
            <a:r>
              <a:rPr lang="en-US" altLang="ko-KR" sz="1200" kern="1200" dirty="0" smtClean="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12</a:t>
            </a:fld>
            <a:endParaRPr lang="zh-CN" altLang="en-US"/>
          </a:p>
        </p:txBody>
      </p:sp>
    </p:spTree>
    <p:extLst>
      <p:ext uri="{BB962C8B-B14F-4D97-AF65-F5344CB8AC3E}">
        <p14:creationId xmlns:p14="http://schemas.microsoft.com/office/powerpoint/2010/main" val="1061182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66612">
              <a:defRPr/>
            </a:pPr>
            <a:endParaRPr lang="zh-CN" altLang="en-US" sz="1300" b="1" dirty="0">
              <a:solidFill>
                <a:schemeClr val="bg1"/>
              </a:solidFill>
              <a:latin typeface="Helvetica Now Text" panose="020B0504030202020204" pitchFamily="34" charset="0"/>
            </a:endParaRPr>
          </a:p>
        </p:txBody>
      </p:sp>
      <p:sp>
        <p:nvSpPr>
          <p:cNvPr id="4" name="灯片编号占位符 3"/>
          <p:cNvSpPr>
            <a:spLocks noGrp="1"/>
          </p:cNvSpPr>
          <p:nvPr>
            <p:ph type="sldNum" sz="quarter" idx="5"/>
          </p:nvPr>
        </p:nvSpPr>
        <p:spPr/>
        <p:txBody>
          <a:bodyPr/>
          <a:lstStyle/>
          <a:p>
            <a:fld id="{2252A50E-F2E9-4662-9B3C-FE3EBECDAC6B}" type="slidenum">
              <a:rPr lang="zh-CN" altLang="en-US" smtClean="0"/>
              <a:t>13</a:t>
            </a:fld>
            <a:endParaRPr lang="zh-CN" altLang="en-US"/>
          </a:p>
        </p:txBody>
      </p:sp>
    </p:spTree>
    <p:extLst>
      <p:ext uri="{BB962C8B-B14F-4D97-AF65-F5344CB8AC3E}">
        <p14:creationId xmlns:p14="http://schemas.microsoft.com/office/powerpoint/2010/main" val="1010551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dirty="0" smtClean="0">
                <a:solidFill>
                  <a:schemeClr val="bg1"/>
                </a:solidFill>
                <a:latin typeface="+mn-ea"/>
                <a:sym typeface="+mn-ea"/>
              </a:rPr>
              <a:t>하이크비전코리아에서 운영하는 </a:t>
            </a:r>
            <a:r>
              <a:rPr lang="en-US" altLang="ko-KR" sz="1200" dirty="0" smtClean="0">
                <a:solidFill>
                  <a:schemeClr val="bg1"/>
                </a:solidFill>
                <a:latin typeface="+mn-ea"/>
                <a:sym typeface="+mn-ea"/>
              </a:rPr>
              <a:t> </a:t>
            </a:r>
            <a:r>
              <a:rPr lang="ko-KR" altLang="en-US" sz="1200" dirty="0" smtClean="0">
                <a:solidFill>
                  <a:schemeClr val="bg1"/>
                </a:solidFill>
                <a:latin typeface="+mn-ea"/>
                <a:sym typeface="+mn-ea"/>
              </a:rPr>
              <a:t>이러닝</a:t>
            </a:r>
            <a:r>
              <a:rPr lang="en-US" altLang="ko-KR" sz="1200" dirty="0" smtClean="0">
                <a:solidFill>
                  <a:schemeClr val="bg1"/>
                </a:solidFill>
                <a:latin typeface="+mn-ea"/>
                <a:sym typeface="+mn-ea"/>
              </a:rPr>
              <a:t>(E-Learning)</a:t>
            </a:r>
            <a:r>
              <a:rPr lang="ko-KR" altLang="en-US" sz="1200" dirty="0" smtClean="0">
                <a:solidFill>
                  <a:schemeClr val="bg1"/>
                </a:solidFill>
                <a:latin typeface="+mn-ea"/>
                <a:sym typeface="+mn-ea"/>
              </a:rPr>
              <a:t>을 통해 보안 업계에 관심이 있는 분이라면 누구나 전문적인 역량을 개발할 수 있도록 지원하는 플랫폼</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14</a:t>
            </a:fld>
            <a:endParaRPr lang="zh-CN" altLang="en-US"/>
          </a:p>
        </p:txBody>
      </p:sp>
    </p:spTree>
    <p:extLst>
      <p:ext uri="{BB962C8B-B14F-4D97-AF65-F5344CB8AC3E}">
        <p14:creationId xmlns:p14="http://schemas.microsoft.com/office/powerpoint/2010/main" val="826187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dirty="0" smtClean="0">
                <a:solidFill>
                  <a:schemeClr val="bg1"/>
                </a:solidFill>
                <a:latin typeface="+mn-ea"/>
                <a:sym typeface="+mn-ea"/>
              </a:rPr>
              <a:t>일반 보안 인증 프로그램은</a:t>
            </a:r>
            <a:r>
              <a:rPr lang="en-US" altLang="ko-KR" sz="1200" dirty="0" smtClean="0">
                <a:solidFill>
                  <a:schemeClr val="bg1"/>
                </a:solidFill>
                <a:latin typeface="+mn-ea"/>
                <a:sym typeface="+mn-ea"/>
              </a:rPr>
              <a:t>(CGSA)</a:t>
            </a:r>
            <a:r>
              <a:rPr lang="ko-KR" altLang="en-US" sz="1200" dirty="0" smtClean="0">
                <a:solidFill>
                  <a:schemeClr val="bg1"/>
                </a:solidFill>
                <a:latin typeface="+mn-ea"/>
                <a:sym typeface="+mn-ea"/>
              </a:rPr>
              <a:t> 기술적 원칙부터 일반적인 솔루션 설계까지 보안 산업에 필요한 보편적인 기술과 지식을 중점적으로 다룹니다</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15</a:t>
            </a:fld>
            <a:endParaRPr lang="zh-CN" altLang="en-US"/>
          </a:p>
        </p:txBody>
      </p:sp>
    </p:spTree>
    <p:extLst>
      <p:ext uri="{BB962C8B-B14F-4D97-AF65-F5344CB8AC3E}">
        <p14:creationId xmlns:p14="http://schemas.microsoft.com/office/powerpoint/2010/main" val="245109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ko-KR" altLang="en-US" sz="1200" dirty="0" smtClean="0">
                <a:solidFill>
                  <a:schemeClr val="bg1"/>
                </a:solidFill>
                <a:latin typeface="+mn-ea"/>
                <a:sym typeface="+mn-ea"/>
              </a:rPr>
              <a:t>하이크비전 보안 인증 프로그램은</a:t>
            </a:r>
            <a:r>
              <a:rPr lang="en-US" altLang="ko-KR" sz="1200" dirty="0" smtClean="0">
                <a:solidFill>
                  <a:schemeClr val="bg1"/>
                </a:solidFill>
                <a:latin typeface="+mn-ea"/>
                <a:sym typeface="+mn-ea"/>
              </a:rPr>
              <a:t>(HCSA)</a:t>
            </a:r>
            <a:r>
              <a:rPr lang="ko-KR" altLang="en-US" sz="1200" dirty="0" smtClean="0">
                <a:solidFill>
                  <a:schemeClr val="bg1"/>
                </a:solidFill>
                <a:latin typeface="+mn-ea"/>
                <a:sym typeface="+mn-ea"/>
              </a:rPr>
              <a:t> 하이크비전 제품 및 솔루션을 중심으로 진행되며 시스템 구성</a:t>
            </a:r>
            <a:r>
              <a:rPr lang="en-US" altLang="ko-KR" sz="1200" dirty="0" smtClean="0">
                <a:solidFill>
                  <a:schemeClr val="bg1"/>
                </a:solidFill>
                <a:latin typeface="+mn-ea"/>
                <a:sym typeface="+mn-ea"/>
              </a:rPr>
              <a:t>, </a:t>
            </a:r>
            <a:r>
              <a:rPr lang="ko-KR" altLang="en-US" sz="1200" dirty="0" smtClean="0">
                <a:solidFill>
                  <a:schemeClr val="bg1"/>
                </a:solidFill>
                <a:latin typeface="+mn-ea"/>
                <a:sym typeface="+mn-ea"/>
              </a:rPr>
              <a:t>운영</a:t>
            </a:r>
            <a:r>
              <a:rPr lang="en-US" altLang="ko-KR" sz="1200" dirty="0" smtClean="0">
                <a:solidFill>
                  <a:schemeClr val="bg1"/>
                </a:solidFill>
                <a:latin typeface="+mn-ea"/>
                <a:sym typeface="+mn-ea"/>
              </a:rPr>
              <a:t>, </a:t>
            </a:r>
            <a:r>
              <a:rPr lang="ko-KR" altLang="en-US" sz="1200" dirty="0" smtClean="0">
                <a:solidFill>
                  <a:schemeClr val="bg1"/>
                </a:solidFill>
                <a:latin typeface="+mn-ea"/>
                <a:sym typeface="+mn-ea"/>
              </a:rPr>
              <a:t>문제해결 등을 다룹니다</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16</a:t>
            </a:fld>
            <a:endParaRPr lang="zh-CN" altLang="en-US"/>
          </a:p>
        </p:txBody>
      </p:sp>
    </p:spTree>
    <p:extLst>
      <p:ext uri="{BB962C8B-B14F-4D97-AF65-F5344CB8AC3E}">
        <p14:creationId xmlns:p14="http://schemas.microsoft.com/office/powerpoint/2010/main" val="1638598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748C1A9-5464-4642-A799-9D0F23A65F2A}" type="slidenum">
              <a:rPr lang="zh-CN" altLang="en-US" smtClean="0"/>
              <a:t>17</a:t>
            </a:fld>
            <a:endParaRPr lang="zh-CN" altLang="en-US"/>
          </a:p>
        </p:txBody>
      </p:sp>
    </p:spTree>
    <p:extLst>
      <p:ext uri="{BB962C8B-B14F-4D97-AF65-F5344CB8AC3E}">
        <p14:creationId xmlns:p14="http://schemas.microsoft.com/office/powerpoint/2010/main" val="4055931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E66EB7C-6B2A-4AEE-B520-132DD6FBEDCF}" type="datetimeFigureOut">
              <a:rPr lang="zh-CN" altLang="en-US" smtClean="0"/>
              <a:t>2024/11/6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5E73B0-16CA-41DE-9353-060B513A961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66EB7C-6B2A-4AEE-B520-132DD6FBEDCF}" type="datetimeFigureOut">
              <a:rPr lang="zh-CN" altLang="en-US" smtClean="0"/>
              <a:t>2024/11/6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5E73B0-16CA-41DE-9353-060B513A961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66EB7C-6B2A-4AEE-B520-132DD6FBEDCF}" type="datetimeFigureOut">
              <a:rPr lang="zh-CN" altLang="en-US" smtClean="0"/>
              <a:t>2024/11/6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5E73B0-16CA-41DE-9353-060B513A961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END PRESENTATION">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0" y="2109794"/>
            <a:ext cx="9144000" cy="549275"/>
          </a:xfrm>
          <a:prstGeom prst="rect">
            <a:avLst/>
          </a:prstGeom>
        </p:spPr>
        <p:txBody>
          <a:bodyPr/>
          <a:lstStyle>
            <a:lvl1pPr algn="ctr">
              <a:defRPr sz="3500" b="0">
                <a:solidFill>
                  <a:srgbClr val="C11119"/>
                </a:solidFill>
              </a:defRPr>
            </a:lvl1pPr>
          </a:lstStyle>
          <a:p>
            <a:r>
              <a:rPr lang="it-IT" dirty="0"/>
              <a:t>Fare clic per modificare stile</a:t>
            </a: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E66EB7C-6B2A-4AEE-B520-132DD6FBEDCF}" type="datetimeFigureOut">
              <a:rPr lang="zh-CN" altLang="en-US" smtClean="0"/>
              <a:t>2024/11/6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5E73B0-16CA-41DE-9353-060B513A9612}" type="slidenum">
              <a:rPr lang="zh-CN" altLang="en-US" smtClean="0"/>
              <a:t>‹#›</a:t>
            </a:fld>
            <a:endParaRPr lang="zh-CN" altLang="en-US"/>
          </a:p>
        </p:txBody>
      </p:sp>
      <p:pic>
        <p:nvPicPr>
          <p:cNvPr id="9" name="图片 8" descr="背景图形"/>
          <p:cNvPicPr>
            <a:picLocks noChangeAspect="1"/>
          </p:cNvPicPr>
          <p:nvPr userDrawn="1"/>
        </p:nvPicPr>
        <p:blipFill>
          <a:blip r:embed="rId6"/>
          <a:stretch>
            <a:fillRect/>
          </a:stretch>
        </p:blipFill>
        <p:spPr>
          <a:xfrm>
            <a:off x="3810" y="1905"/>
            <a:ext cx="9137015" cy="51396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5.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873D4E6E-F4B8-2741-A6F2-45265BC3EC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9" name="矩形 6">
            <a:extLst>
              <a:ext uri="{FF2B5EF4-FFF2-40B4-BE49-F238E27FC236}">
                <a16:creationId xmlns:a16="http://schemas.microsoft.com/office/drawing/2014/main" id="{5179C729-79F6-DA45-A297-7342E047B75D}"/>
              </a:ext>
            </a:extLst>
          </p:cNvPr>
          <p:cNvSpPr/>
          <p:nvPr/>
        </p:nvSpPr>
        <p:spPr>
          <a:xfrm>
            <a:off x="0" y="0"/>
            <a:ext cx="9144000" cy="51435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7">
            <a:extLst>
              <a:ext uri="{FF2B5EF4-FFF2-40B4-BE49-F238E27FC236}">
                <a16:creationId xmlns:a16="http://schemas.microsoft.com/office/drawing/2014/main" id="{BF57FBBB-BCE2-3340-BF17-6387F9693EF2}"/>
              </a:ext>
            </a:extLst>
          </p:cNvPr>
          <p:cNvSpPr/>
          <p:nvPr/>
        </p:nvSpPr>
        <p:spPr>
          <a:xfrm rot="16200000" flipH="1">
            <a:off x="1989688" y="-1994344"/>
            <a:ext cx="5155311" cy="9144000"/>
          </a:xfrm>
          <a:prstGeom prst="rect">
            <a:avLst/>
          </a:prstGeom>
          <a:gradFill>
            <a:gsLst>
              <a:gs pos="0">
                <a:srgbClr val="222A35">
                  <a:alpha val="0"/>
                </a:srgbClr>
              </a:gs>
              <a:gs pos="100000">
                <a:schemeClr val="tx1">
                  <a:alpha val="3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2">
            <a:extLst>
              <a:ext uri="{FF2B5EF4-FFF2-40B4-BE49-F238E27FC236}">
                <a16:creationId xmlns:a16="http://schemas.microsoft.com/office/drawing/2014/main" id="{71181EFB-63ED-9E4D-8013-485F9CDB6269}"/>
              </a:ext>
            </a:extLst>
          </p:cNvPr>
          <p:cNvPicPr>
            <a:picLocks noChangeAspect="1" noChangeArrowheads="1"/>
          </p:cNvPicPr>
          <p:nvPr/>
        </p:nvPicPr>
        <p:blipFill>
          <a:blip r:embed="rId4" cstate="print">
            <a:alphaModFix/>
            <a:extLst>
              <a:ext uri="{28A0092B-C50C-407E-A947-70E740481C1C}">
                <a14:useLocalDpi xmlns:a14="http://schemas.microsoft.com/office/drawing/2010/main"/>
              </a:ext>
            </a:extLst>
          </a:blip>
          <a:stretch>
            <a:fillRect/>
          </a:stretch>
        </p:blipFill>
        <p:spPr bwMode="auto">
          <a:xfrm>
            <a:off x="7455735" y="265106"/>
            <a:ext cx="1160894" cy="233260"/>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8">
            <a:extLst>
              <a:ext uri="{FF2B5EF4-FFF2-40B4-BE49-F238E27FC236}">
                <a16:creationId xmlns:a16="http://schemas.microsoft.com/office/drawing/2014/main" id="{D6CDA361-7F16-0F4A-A0AF-BD0E5F923986}"/>
              </a:ext>
            </a:extLst>
          </p:cNvPr>
          <p:cNvSpPr/>
          <p:nvPr/>
        </p:nvSpPr>
        <p:spPr>
          <a:xfrm flipH="1">
            <a:off x="-4657" y="0"/>
            <a:ext cx="6519408" cy="5143500"/>
          </a:xfrm>
          <a:prstGeom prst="rect">
            <a:avLst/>
          </a:prstGeom>
          <a:gradFill>
            <a:gsLst>
              <a:gs pos="0">
                <a:srgbClr val="222A35">
                  <a:alpha val="0"/>
                </a:srgbClr>
              </a:gs>
              <a:gs pos="100000">
                <a:schemeClr val="tx1">
                  <a:alpha val="3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1">
            <a:extLst>
              <a:ext uri="{FF2B5EF4-FFF2-40B4-BE49-F238E27FC236}">
                <a16:creationId xmlns:a16="http://schemas.microsoft.com/office/drawing/2014/main" id="{ED4A687B-D135-8F44-A4E8-E374EFEF9F99}"/>
              </a:ext>
            </a:extLst>
          </p:cNvPr>
          <p:cNvSpPr txBox="1">
            <a:spLocks/>
          </p:cNvSpPr>
          <p:nvPr/>
        </p:nvSpPr>
        <p:spPr>
          <a:xfrm>
            <a:off x="422504" y="1660638"/>
            <a:ext cx="7605880" cy="137731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500" b="0" kern="1200">
                <a:solidFill>
                  <a:srgbClr val="C11119"/>
                </a:solidFill>
                <a:latin typeface="+mj-lt"/>
                <a:ea typeface="+mj-ea"/>
                <a:cs typeface="+mj-cs"/>
              </a:defRPr>
            </a:lvl1pPr>
          </a:lstStyle>
          <a:p>
            <a:pPr algn="l"/>
            <a:r>
              <a:rPr lang="ko-KR" altLang="en-US" sz="2800" b="1" err="1" smtClean="0">
                <a:solidFill>
                  <a:schemeClr val="bg1"/>
                </a:solidFill>
                <a:latin typeface="Helvetica Now Text" panose="020B0504030202020204" pitchFamily="34" charset="0"/>
              </a:rPr>
              <a:t>하이크비전</a:t>
            </a:r>
            <a:r>
              <a:rPr lang="ko-KR" altLang="en-US" sz="2800" b="1" smtClean="0">
                <a:solidFill>
                  <a:schemeClr val="bg1"/>
                </a:solidFill>
                <a:latin typeface="Helvetica Now Text" panose="020B0504030202020204" pitchFamily="34" charset="0"/>
              </a:rPr>
              <a:t> </a:t>
            </a:r>
            <a:r>
              <a:rPr lang="en-US" altLang="ko-KR" sz="2800" b="1" dirty="0" smtClean="0">
                <a:solidFill>
                  <a:schemeClr val="bg1"/>
                </a:solidFill>
                <a:latin typeface="Helvetica Now Text" panose="020B0504030202020204" pitchFamily="34" charset="0"/>
              </a:rPr>
              <a:t>CS </a:t>
            </a:r>
            <a:r>
              <a:rPr lang="ko-KR" altLang="en-US" sz="2800" b="1" smtClean="0">
                <a:solidFill>
                  <a:schemeClr val="bg1"/>
                </a:solidFill>
                <a:latin typeface="Helvetica Now Text" panose="020B0504030202020204" pitchFamily="34" charset="0"/>
              </a:rPr>
              <a:t>소개서</a:t>
            </a:r>
            <a:endParaRPr lang="en-US" altLang="zh-CN" sz="2800" b="1" dirty="0">
              <a:solidFill>
                <a:schemeClr val="bg1"/>
              </a:solidFill>
              <a:latin typeface="Helvetica Now Text" panose="020B0504030202020204" pitchFamily="34" charset="0"/>
            </a:endParaRPr>
          </a:p>
        </p:txBody>
      </p:sp>
      <p:cxnSp>
        <p:nvCxnSpPr>
          <p:cNvPr id="25" name="直接连接符 41">
            <a:extLst>
              <a:ext uri="{FF2B5EF4-FFF2-40B4-BE49-F238E27FC236}">
                <a16:creationId xmlns:a16="http://schemas.microsoft.com/office/drawing/2014/main" id="{D55CBB20-C07A-884C-81C5-A68F3C51B9B5}"/>
              </a:ext>
            </a:extLst>
          </p:cNvPr>
          <p:cNvCxnSpPr/>
          <p:nvPr/>
        </p:nvCxnSpPr>
        <p:spPr>
          <a:xfrm>
            <a:off x="473710" y="2940050"/>
            <a:ext cx="4818370"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29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TIM图片20200309165137"/>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2229"/>
                    </a14:imgEffect>
                    <a14:imgEffect>
                      <a14:saturation sat="30000"/>
                    </a14:imgEffect>
                    <a14:imgEffect>
                      <a14:brightnessContrast bright="-15000"/>
                    </a14:imgEffect>
                  </a14:imgLayer>
                </a14:imgProps>
              </a:ext>
              <a:ext uri="{28A0092B-C50C-407E-A947-70E740481C1C}">
                <a14:useLocalDpi xmlns:a14="http://schemas.microsoft.com/office/drawing/2010/main"/>
              </a:ext>
            </a:extLst>
          </a:blip>
          <a:srcRect/>
          <a:stretch/>
        </p:blipFill>
        <p:spPr>
          <a:xfrm>
            <a:off x="0" y="0"/>
            <a:ext cx="9144000" cy="5148000"/>
          </a:xfrm>
          <a:prstGeom prst="rect">
            <a:avLst/>
          </a:prstGeom>
        </p:spPr>
      </p:pic>
      <p:sp>
        <p:nvSpPr>
          <p:cNvPr id="9" name="矩形 8"/>
          <p:cNvSpPr/>
          <p:nvPr/>
        </p:nvSpPr>
        <p:spPr>
          <a:xfrm flipH="1">
            <a:off x="0" y="-460"/>
            <a:ext cx="5508104" cy="5143960"/>
          </a:xfrm>
          <a:prstGeom prst="rect">
            <a:avLst/>
          </a:prstGeom>
          <a:gradFill>
            <a:gsLst>
              <a:gs pos="0">
                <a:srgbClr val="222A35">
                  <a:alpha val="0"/>
                </a:srgbClr>
              </a:gs>
              <a:gs pos="100000">
                <a:srgbClr val="222A35">
                  <a:alpha val="22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385" y="-4960"/>
            <a:ext cx="9144000" cy="5161886"/>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txBox="1"/>
          <p:nvPr/>
        </p:nvSpPr>
        <p:spPr>
          <a:xfrm>
            <a:off x="1912620" y="2386965"/>
            <a:ext cx="6619820" cy="448945"/>
          </a:xfrm>
          <a:prstGeom prst="rect">
            <a:avLst/>
          </a:prstGeom>
          <a:effectLst>
            <a:outerShdw blurRad="50800" dist="38100" dir="5400000" algn="t"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sz="3500" b="0" kern="1200">
                <a:solidFill>
                  <a:srgbClr val="C11119"/>
                </a:solidFill>
                <a:latin typeface="+mj-lt"/>
                <a:ea typeface="+mj-ea"/>
                <a:cs typeface="+mj-cs"/>
              </a:defRPr>
            </a:lvl1pPr>
          </a:lstStyle>
          <a:p>
            <a:pPr algn="l"/>
            <a:r>
              <a:rPr lang="ko-KR" altLang="en-US" sz="2400" b="1" dirty="0" smtClean="0">
                <a:solidFill>
                  <a:schemeClr val="bg1">
                    <a:lumMod val="95000"/>
                  </a:schemeClr>
                </a:solidFill>
                <a:latin typeface="+mj-ea"/>
              </a:rPr>
              <a:t>고객지원센터</a:t>
            </a:r>
            <a:endParaRPr lang="en-US" altLang="ko-KR" sz="2400" b="1" dirty="0" smtClean="0">
              <a:solidFill>
                <a:schemeClr val="bg1">
                  <a:lumMod val="95000"/>
                </a:schemeClr>
              </a:solidFill>
              <a:latin typeface="+mj-ea"/>
            </a:endParaRPr>
          </a:p>
          <a:p>
            <a:pPr algn="l"/>
            <a:r>
              <a:rPr lang="ko-KR" altLang="en-US" sz="2200" b="1" dirty="0" err="1" smtClean="0">
                <a:solidFill>
                  <a:schemeClr val="bg1">
                    <a:lumMod val="95000"/>
                  </a:schemeClr>
                </a:solidFill>
                <a:latin typeface="+mj-ea"/>
              </a:rPr>
              <a:t>콜센터</a:t>
            </a:r>
            <a:r>
              <a:rPr lang="ko-KR" altLang="en-US" sz="2200" b="1" dirty="0" smtClean="0">
                <a:solidFill>
                  <a:schemeClr val="bg1">
                    <a:lumMod val="95000"/>
                  </a:schemeClr>
                </a:solidFill>
                <a:latin typeface="+mj-ea"/>
              </a:rPr>
              <a:t> </a:t>
            </a:r>
            <a:r>
              <a:rPr lang="en-US" altLang="ko-KR" sz="2200" b="1" dirty="0" smtClean="0">
                <a:solidFill>
                  <a:schemeClr val="bg1">
                    <a:lumMod val="95000"/>
                  </a:schemeClr>
                </a:solidFill>
                <a:latin typeface="+mj-ea"/>
              </a:rPr>
              <a:t>/ </a:t>
            </a:r>
            <a:r>
              <a:rPr lang="ko-KR" altLang="en-US" sz="2200" b="1" dirty="0" smtClean="0">
                <a:solidFill>
                  <a:schemeClr val="bg1">
                    <a:lumMod val="95000"/>
                  </a:schemeClr>
                </a:solidFill>
                <a:latin typeface="+mj-ea"/>
              </a:rPr>
              <a:t>서포트 메일 </a:t>
            </a:r>
            <a:r>
              <a:rPr lang="en-US" altLang="ko-KR" sz="2200" b="1" dirty="0" smtClean="0">
                <a:solidFill>
                  <a:schemeClr val="bg1">
                    <a:lumMod val="95000"/>
                  </a:schemeClr>
                </a:solidFill>
                <a:latin typeface="+mj-ea"/>
              </a:rPr>
              <a:t>/ </a:t>
            </a:r>
            <a:r>
              <a:rPr lang="ko-KR" altLang="en-US" sz="2200" b="1" dirty="0" smtClean="0">
                <a:solidFill>
                  <a:schemeClr val="bg1">
                    <a:lumMod val="95000"/>
                  </a:schemeClr>
                </a:solidFill>
                <a:latin typeface="+mj-ea"/>
              </a:rPr>
              <a:t>출동 서비스 </a:t>
            </a:r>
            <a:r>
              <a:rPr lang="en-US" altLang="ko-KR" sz="2200" b="1" dirty="0" smtClean="0">
                <a:solidFill>
                  <a:schemeClr val="bg1">
                    <a:lumMod val="95000"/>
                  </a:schemeClr>
                </a:solidFill>
                <a:latin typeface="+mj-ea"/>
              </a:rPr>
              <a:t>/  AS </a:t>
            </a:r>
            <a:r>
              <a:rPr lang="ko-KR" altLang="en-US" sz="2200" b="1" dirty="0" smtClean="0">
                <a:solidFill>
                  <a:schemeClr val="bg1">
                    <a:lumMod val="95000"/>
                  </a:schemeClr>
                </a:solidFill>
                <a:latin typeface="+mj-ea"/>
              </a:rPr>
              <a:t>센터</a:t>
            </a:r>
            <a:endParaRPr lang="en-US" altLang="zh-CN" sz="2200" b="1" dirty="0">
              <a:solidFill>
                <a:schemeClr val="bg1">
                  <a:lumMod val="95000"/>
                </a:schemeClr>
              </a:solidFill>
              <a:latin typeface="+mj-ea"/>
            </a:endParaRPr>
          </a:p>
        </p:txBody>
      </p:sp>
      <p:grpSp>
        <p:nvGrpSpPr>
          <p:cNvPr id="5" name="组合 4"/>
          <p:cNvGrpSpPr/>
          <p:nvPr/>
        </p:nvGrpSpPr>
        <p:grpSpPr>
          <a:xfrm>
            <a:off x="1136015" y="1674495"/>
            <a:ext cx="1873250" cy="1873250"/>
            <a:chOff x="1789" y="2662"/>
            <a:chExt cx="2950" cy="2950"/>
          </a:xfrm>
        </p:grpSpPr>
        <p:sp>
          <p:nvSpPr>
            <p:cNvPr id="2" name="弧形 1"/>
            <p:cNvSpPr/>
            <p:nvPr/>
          </p:nvSpPr>
          <p:spPr>
            <a:xfrm rot="3240000">
              <a:off x="1789" y="2662"/>
              <a:ext cx="2950" cy="2950"/>
            </a:xfrm>
            <a:prstGeom prst="arc">
              <a:avLst>
                <a:gd name="adj1" fmla="val 19791118"/>
                <a:gd name="adj2" fmla="val 15387175"/>
              </a:avLst>
            </a:prstGeom>
            <a:ln w="25400">
              <a:gradFill>
                <a:gsLst>
                  <a:gs pos="66000">
                    <a:srgbClr val="27AAE1"/>
                  </a:gs>
                  <a:gs pos="0">
                    <a:srgbClr val="DA1571"/>
                  </a:gs>
                  <a:gs pos="35000">
                    <a:srgbClr val="68217A">
                      <a:alpha val="70000"/>
                    </a:srgbClr>
                  </a:gs>
                  <a:gs pos="99000">
                    <a:srgbClr val="01B864"/>
                  </a:gs>
                </a:gsLst>
                <a:lin ang="948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p>
          </p:txBody>
        </p:sp>
        <p:sp>
          <p:nvSpPr>
            <p:cNvPr id="3" name="椭圆 2"/>
            <p:cNvSpPr/>
            <p:nvPr/>
          </p:nvSpPr>
          <p:spPr>
            <a:xfrm>
              <a:off x="4185" y="2978"/>
              <a:ext cx="143" cy="143"/>
            </a:xfrm>
            <a:prstGeom prst="ellips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12" name="Picture 2" descr="E:\工作\Hikvision logo.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52320" y="265106"/>
            <a:ext cx="1152128" cy="2315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13194"/>
          <a:stretch/>
        </p:blipFill>
        <p:spPr>
          <a:xfrm>
            <a:off x="0" y="699182"/>
            <a:ext cx="9144000" cy="4444318"/>
          </a:xfrm>
          <a:prstGeom prst="rect">
            <a:avLst/>
          </a:prstGeom>
        </p:spPr>
      </p:pic>
      <p:sp>
        <p:nvSpPr>
          <p:cNvPr id="5" name="矩形 4"/>
          <p:cNvSpPr/>
          <p:nvPr/>
        </p:nvSpPr>
        <p:spPr>
          <a:xfrm>
            <a:off x="683567" y="553998"/>
            <a:ext cx="4438765" cy="461665"/>
          </a:xfrm>
          <a:prstGeom prst="rect">
            <a:avLst/>
          </a:prstGeom>
        </p:spPr>
        <p:txBody>
          <a:bodyPr wrap="square">
            <a:spAutoFit/>
          </a:bodyPr>
          <a:lstStyle/>
          <a:p>
            <a:r>
              <a:rPr lang="ko-KR" altLang="en-US" sz="2400" b="1" smtClean="0">
                <a:solidFill>
                  <a:schemeClr val="bg1">
                    <a:lumMod val="95000"/>
                  </a:schemeClr>
                </a:solidFill>
                <a:latin typeface="+mn-ea"/>
              </a:rPr>
              <a:t>고객지원센터</a:t>
            </a:r>
            <a:r>
              <a:rPr lang="en-US" altLang="ko-KR" sz="2400" b="1" dirty="0" smtClean="0">
                <a:solidFill>
                  <a:schemeClr val="bg1">
                    <a:lumMod val="95000"/>
                  </a:schemeClr>
                </a:solidFill>
                <a:latin typeface="+mn-ea"/>
              </a:rPr>
              <a:t>-</a:t>
            </a:r>
            <a:r>
              <a:rPr lang="ko-KR" altLang="en-US" sz="2400" b="1" smtClean="0">
                <a:solidFill>
                  <a:schemeClr val="bg1">
                    <a:lumMod val="95000"/>
                  </a:schemeClr>
                </a:solidFill>
                <a:latin typeface="+mn-ea"/>
              </a:rPr>
              <a:t>콜센터</a:t>
            </a:r>
            <a:endParaRPr lang="en-US" altLang="zh-CN" sz="2400" b="1" dirty="0">
              <a:solidFill>
                <a:schemeClr val="bg1">
                  <a:lumMod val="95000"/>
                </a:schemeClr>
              </a:solidFill>
              <a:latin typeface="+mn-ea"/>
            </a:endParaRPr>
          </a:p>
        </p:txBody>
      </p:sp>
      <p:cxnSp>
        <p:nvCxnSpPr>
          <p:cNvPr id="42" name="直接连接符 41"/>
          <p:cNvCxnSpPr/>
          <p:nvPr/>
        </p:nvCxnSpPr>
        <p:spPr>
          <a:xfrm>
            <a:off x="683260" y="1015365"/>
            <a:ext cx="3312676" cy="298"/>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23" name="文本框 11"/>
          <p:cNvSpPr txBox="1"/>
          <p:nvPr/>
        </p:nvSpPr>
        <p:spPr>
          <a:xfrm>
            <a:off x="687066" y="1198043"/>
            <a:ext cx="7845374" cy="1077218"/>
          </a:xfrm>
          <a:prstGeom prst="rect">
            <a:avLst/>
          </a:prstGeom>
          <a:noFill/>
        </p:spPr>
        <p:txBody>
          <a:bodyPr wrap="square" rtlCol="0" anchor="t">
            <a:spAutoFit/>
          </a:bodyPr>
          <a:lstStyle/>
          <a:p>
            <a:pPr lvl="0"/>
            <a:r>
              <a:rPr lang="ko-KR" altLang="en-US" sz="1600" dirty="0" err="1" smtClean="0">
                <a:solidFill>
                  <a:schemeClr val="bg1"/>
                </a:solidFill>
                <a:latin typeface="+mn-ea"/>
                <a:sym typeface="+mn-ea"/>
              </a:rPr>
              <a:t>하이크비전코리아는</a:t>
            </a:r>
            <a:r>
              <a:rPr lang="ko-KR" altLang="en-US" sz="1600" dirty="0" smtClean="0">
                <a:solidFill>
                  <a:schemeClr val="bg1"/>
                </a:solidFill>
                <a:latin typeface="+mn-ea"/>
                <a:sym typeface="+mn-ea"/>
              </a:rPr>
              <a:t> </a:t>
            </a:r>
            <a:r>
              <a:rPr lang="en-US" altLang="ko-KR" sz="1600" dirty="0" smtClean="0">
                <a:solidFill>
                  <a:schemeClr val="bg1"/>
                </a:solidFill>
                <a:latin typeface="+mn-ea"/>
                <a:sym typeface="+mn-ea"/>
              </a:rPr>
              <a:t>2018</a:t>
            </a:r>
            <a:r>
              <a:rPr lang="ko-KR" altLang="en-US" sz="1600" dirty="0" smtClean="0">
                <a:solidFill>
                  <a:schemeClr val="bg1"/>
                </a:solidFill>
                <a:latin typeface="+mn-ea"/>
                <a:sym typeface="+mn-ea"/>
              </a:rPr>
              <a:t>년 </a:t>
            </a:r>
            <a:r>
              <a:rPr lang="en-US" altLang="ko-KR" sz="1600" dirty="0" smtClean="0">
                <a:solidFill>
                  <a:schemeClr val="bg1"/>
                </a:solidFill>
                <a:latin typeface="+mn-ea"/>
                <a:sym typeface="+mn-ea"/>
              </a:rPr>
              <a:t>2</a:t>
            </a:r>
            <a:r>
              <a:rPr lang="ko-KR" altLang="en-US" sz="1600" dirty="0" smtClean="0">
                <a:solidFill>
                  <a:schemeClr val="bg1"/>
                </a:solidFill>
                <a:latin typeface="+mn-ea"/>
                <a:sym typeface="+mn-ea"/>
              </a:rPr>
              <a:t>월 콜센터를 오픈하여 현재까지운영 중에 있습니다</a:t>
            </a:r>
            <a:r>
              <a:rPr lang="en-US" altLang="ko-KR" sz="1600" dirty="0" smtClean="0">
                <a:solidFill>
                  <a:schemeClr val="bg1"/>
                </a:solidFill>
                <a:latin typeface="+mn-ea"/>
                <a:sym typeface="+mn-ea"/>
              </a:rPr>
              <a:t>.</a:t>
            </a:r>
            <a:r>
              <a:rPr lang="ko-KR" altLang="en-US" sz="1600" dirty="0" smtClean="0">
                <a:solidFill>
                  <a:schemeClr val="bg1"/>
                </a:solidFill>
                <a:latin typeface="+mn-ea"/>
                <a:sym typeface="+mn-ea"/>
              </a:rPr>
              <a:t> </a:t>
            </a:r>
            <a:endParaRPr lang="en-US" altLang="ko-KR" sz="1600" dirty="0" smtClean="0">
              <a:solidFill>
                <a:schemeClr val="bg1"/>
              </a:solidFill>
              <a:latin typeface="+mn-ea"/>
              <a:sym typeface="+mn-ea"/>
            </a:endParaRPr>
          </a:p>
          <a:p>
            <a:pPr lvl="0"/>
            <a:r>
              <a:rPr lang="ko-KR" altLang="en-US" sz="1600" dirty="0" smtClean="0">
                <a:solidFill>
                  <a:schemeClr val="bg1"/>
                </a:solidFill>
                <a:latin typeface="+mn-ea"/>
                <a:sym typeface="+mn-ea"/>
              </a:rPr>
              <a:t>오픈 초기 단순 기술문의 및 설정관련 문의를 시작으로 현재는</a:t>
            </a:r>
            <a:endParaRPr lang="en-US" altLang="ko-KR" sz="1600" dirty="0" smtClean="0">
              <a:solidFill>
                <a:schemeClr val="bg1"/>
              </a:solidFill>
              <a:latin typeface="+mn-ea"/>
              <a:sym typeface="+mn-ea"/>
            </a:endParaRPr>
          </a:p>
          <a:p>
            <a:pPr lvl="0"/>
            <a:r>
              <a:rPr lang="en-US" altLang="ko-KR" sz="1600" dirty="0" smtClean="0">
                <a:solidFill>
                  <a:schemeClr val="bg1"/>
                </a:solidFill>
                <a:latin typeface="+mn-ea"/>
                <a:sym typeface="+mn-ea"/>
              </a:rPr>
              <a:t>AS </a:t>
            </a:r>
            <a:r>
              <a:rPr lang="ko-KR" altLang="en-US" sz="1600" dirty="0" smtClean="0">
                <a:solidFill>
                  <a:schemeClr val="bg1"/>
                </a:solidFill>
                <a:latin typeface="+mn-ea"/>
                <a:sym typeface="+mn-ea"/>
              </a:rPr>
              <a:t>관련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원격지원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카카오톡 채팅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하이크비전 챗봇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출장서비스</a:t>
            </a:r>
            <a:r>
              <a:rPr lang="en-US" altLang="ko-KR" sz="1600" dirty="0">
                <a:solidFill>
                  <a:schemeClr val="bg1"/>
                </a:solidFill>
                <a:latin typeface="+mn-ea"/>
                <a:sym typeface="+mn-ea"/>
              </a:rPr>
              <a:t> </a:t>
            </a:r>
            <a:r>
              <a:rPr lang="ko-KR" altLang="en-US" sz="1600" dirty="0" smtClean="0">
                <a:solidFill>
                  <a:schemeClr val="bg1"/>
                </a:solidFill>
                <a:latin typeface="+mn-ea"/>
                <a:sym typeface="+mn-ea"/>
              </a:rPr>
              <a:t>접수 등의</a:t>
            </a:r>
            <a:endParaRPr lang="en-US" altLang="ko-KR" sz="1600" dirty="0" smtClean="0">
              <a:solidFill>
                <a:schemeClr val="bg1"/>
              </a:solidFill>
              <a:latin typeface="+mn-ea"/>
              <a:sym typeface="+mn-ea"/>
            </a:endParaRPr>
          </a:p>
          <a:p>
            <a:pPr lvl="0"/>
            <a:r>
              <a:rPr lang="ko-KR" altLang="en-US" sz="1600" dirty="0" smtClean="0">
                <a:solidFill>
                  <a:schemeClr val="bg1"/>
                </a:solidFill>
                <a:latin typeface="+mn-ea"/>
                <a:sym typeface="+mn-ea"/>
              </a:rPr>
              <a:t>서비스를 지원합니다</a:t>
            </a:r>
            <a:r>
              <a:rPr lang="en-US" altLang="ko-KR" sz="1600" dirty="0" smtClean="0">
                <a:solidFill>
                  <a:schemeClr val="bg1"/>
                </a:solidFill>
                <a:latin typeface="+mn-ea"/>
                <a:sym typeface="+mn-ea"/>
              </a:rPr>
              <a:t>.</a:t>
            </a:r>
            <a:r>
              <a:rPr lang="ko-KR" altLang="en-US" sz="1600" dirty="0" smtClean="0">
                <a:solidFill>
                  <a:schemeClr val="bg1"/>
                </a:solidFill>
                <a:latin typeface="+mn-ea"/>
                <a:sym typeface="+mn-ea"/>
              </a:rPr>
              <a:t> </a:t>
            </a:r>
            <a:endParaRPr lang="en-US" altLang="zh-CN" sz="1600" dirty="0">
              <a:solidFill>
                <a:schemeClr val="bg1"/>
              </a:solidFill>
              <a:latin typeface="+mn-ea"/>
              <a:sym typeface="+mn-ea"/>
            </a:endParaRPr>
          </a:p>
        </p:txBody>
      </p:sp>
      <p:grpSp>
        <p:nvGrpSpPr>
          <p:cNvPr id="53" name="组合 20"/>
          <p:cNvGrpSpPr/>
          <p:nvPr/>
        </p:nvGrpSpPr>
        <p:grpSpPr>
          <a:xfrm>
            <a:off x="3776144" y="2593586"/>
            <a:ext cx="1506210" cy="1579453"/>
            <a:chOff x="689798" y="2847935"/>
            <a:chExt cx="1977202" cy="1977202"/>
          </a:xfrm>
        </p:grpSpPr>
        <p:grpSp>
          <p:nvGrpSpPr>
            <p:cNvPr id="54" name="组合 10"/>
            <p:cNvGrpSpPr/>
            <p:nvPr/>
          </p:nvGrpSpPr>
          <p:grpSpPr>
            <a:xfrm>
              <a:off x="689798" y="2847935"/>
              <a:ext cx="1977202" cy="1977202"/>
              <a:chOff x="689798" y="2847935"/>
              <a:chExt cx="1977202" cy="1977202"/>
            </a:xfrm>
          </p:grpSpPr>
          <p:sp>
            <p:nvSpPr>
              <p:cNvPr id="56" name="椭圆 8"/>
              <p:cNvSpPr/>
              <p:nvPr/>
            </p:nvSpPr>
            <p:spPr>
              <a:xfrm>
                <a:off x="958319" y="3116456"/>
                <a:ext cx="1440161" cy="1440159"/>
              </a:xfrm>
              <a:prstGeom prst="ellipse">
                <a:avLst/>
              </a:prstGeom>
              <a:solidFill>
                <a:srgbClr val="222A35">
                  <a:alpha val="90000"/>
                </a:srgb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7" name="椭圆 14"/>
              <p:cNvSpPr/>
              <p:nvPr/>
            </p:nvSpPr>
            <p:spPr>
              <a:xfrm>
                <a:off x="872475" y="3030612"/>
                <a:ext cx="1611848" cy="1611848"/>
              </a:xfrm>
              <a:prstGeom prst="ellipse">
                <a:avLst/>
              </a:prstGeom>
              <a:noFill/>
              <a:ln w="317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8" name="椭圆 15"/>
              <p:cNvSpPr/>
              <p:nvPr/>
            </p:nvSpPr>
            <p:spPr>
              <a:xfrm>
                <a:off x="689798" y="2847935"/>
                <a:ext cx="1977202" cy="1977202"/>
              </a:xfrm>
              <a:prstGeom prst="ellipse">
                <a:avLst/>
              </a:prstGeom>
              <a:noFill/>
              <a:ln w="3175" cmpd="sng">
                <a:solidFill>
                  <a:schemeClr val="bg1">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5" name="矩形 3"/>
            <p:cNvSpPr/>
            <p:nvPr/>
          </p:nvSpPr>
          <p:spPr>
            <a:xfrm>
              <a:off x="1022294" y="3616557"/>
              <a:ext cx="1317224" cy="385284"/>
            </a:xfrm>
            <a:prstGeom prst="rect">
              <a:avLst/>
            </a:prstGeom>
          </p:spPr>
          <p:txBody>
            <a:bodyPr wrap="square">
              <a:spAutoFit/>
            </a:bodyPr>
            <a:lstStyle/>
            <a:p>
              <a:pPr algn="ctr"/>
              <a:r>
                <a:rPr lang="ko-KR" altLang="en-US" sz="1400" b="1" dirty="0" err="1" smtClean="0">
                  <a:solidFill>
                    <a:srgbClr val="D7000F"/>
                  </a:solidFill>
                  <a:latin typeface="+mn-ea"/>
                  <a:sym typeface="+mn-ea"/>
                </a:rPr>
                <a:t>카카오톡</a:t>
              </a:r>
              <a:endParaRPr lang="zh-CN" altLang="en-US" sz="1400" b="1" dirty="0">
                <a:solidFill>
                  <a:srgbClr val="D7000F"/>
                </a:solidFill>
                <a:latin typeface="+mn-ea"/>
              </a:endParaRPr>
            </a:p>
          </p:txBody>
        </p:sp>
      </p:grpSp>
      <p:grpSp>
        <p:nvGrpSpPr>
          <p:cNvPr id="59" name="组合 20"/>
          <p:cNvGrpSpPr/>
          <p:nvPr/>
        </p:nvGrpSpPr>
        <p:grpSpPr>
          <a:xfrm>
            <a:off x="5329179" y="3291830"/>
            <a:ext cx="1506210" cy="1579453"/>
            <a:chOff x="689798" y="2847935"/>
            <a:chExt cx="1977202" cy="1977202"/>
          </a:xfrm>
        </p:grpSpPr>
        <p:grpSp>
          <p:nvGrpSpPr>
            <p:cNvPr id="60" name="组合 10"/>
            <p:cNvGrpSpPr/>
            <p:nvPr/>
          </p:nvGrpSpPr>
          <p:grpSpPr>
            <a:xfrm>
              <a:off x="689798" y="2847935"/>
              <a:ext cx="1977202" cy="1977202"/>
              <a:chOff x="689798" y="2847935"/>
              <a:chExt cx="1977202" cy="1977202"/>
            </a:xfrm>
          </p:grpSpPr>
          <p:sp>
            <p:nvSpPr>
              <p:cNvPr id="62" name="椭圆 8"/>
              <p:cNvSpPr/>
              <p:nvPr/>
            </p:nvSpPr>
            <p:spPr>
              <a:xfrm>
                <a:off x="958319" y="3116456"/>
                <a:ext cx="1440160" cy="1440160"/>
              </a:xfrm>
              <a:prstGeom prst="ellipse">
                <a:avLst/>
              </a:prstGeom>
              <a:solidFill>
                <a:srgbClr val="222A35">
                  <a:alpha val="90000"/>
                </a:srgb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3" name="椭圆 14"/>
              <p:cNvSpPr/>
              <p:nvPr/>
            </p:nvSpPr>
            <p:spPr>
              <a:xfrm>
                <a:off x="872475" y="3030612"/>
                <a:ext cx="1611848" cy="1611848"/>
              </a:xfrm>
              <a:prstGeom prst="ellipse">
                <a:avLst/>
              </a:prstGeom>
              <a:noFill/>
              <a:ln w="317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4" name="椭圆 15"/>
              <p:cNvSpPr/>
              <p:nvPr/>
            </p:nvSpPr>
            <p:spPr>
              <a:xfrm>
                <a:off x="689798" y="2847935"/>
                <a:ext cx="1977202" cy="1977202"/>
              </a:xfrm>
              <a:prstGeom prst="ellipse">
                <a:avLst/>
              </a:prstGeom>
              <a:noFill/>
              <a:ln w="3175" cmpd="sng">
                <a:solidFill>
                  <a:schemeClr val="bg1">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1" name="矩形 3"/>
            <p:cNvSpPr/>
            <p:nvPr/>
          </p:nvSpPr>
          <p:spPr>
            <a:xfrm>
              <a:off x="1019786" y="3643893"/>
              <a:ext cx="1317224" cy="385284"/>
            </a:xfrm>
            <a:prstGeom prst="rect">
              <a:avLst/>
            </a:prstGeom>
          </p:spPr>
          <p:txBody>
            <a:bodyPr wrap="square">
              <a:spAutoFit/>
            </a:bodyPr>
            <a:lstStyle/>
            <a:p>
              <a:pPr algn="ctr"/>
              <a:r>
                <a:rPr lang="en-US" altLang="ko-KR" sz="1400" b="1" dirty="0" smtClean="0">
                  <a:solidFill>
                    <a:srgbClr val="D7000F"/>
                  </a:solidFill>
                  <a:latin typeface="+mn-ea"/>
                  <a:sym typeface="+mn-ea"/>
                </a:rPr>
                <a:t>A/S </a:t>
              </a:r>
              <a:r>
                <a:rPr lang="ko-KR" altLang="en-US" sz="1400" b="1" smtClean="0">
                  <a:solidFill>
                    <a:srgbClr val="D7000F"/>
                  </a:solidFill>
                  <a:latin typeface="+mn-ea"/>
                  <a:sym typeface="+mn-ea"/>
                </a:rPr>
                <a:t>문의</a:t>
              </a:r>
              <a:endParaRPr lang="zh-CN" altLang="en-US" sz="1400" b="1" dirty="0">
                <a:solidFill>
                  <a:srgbClr val="D7000F"/>
                </a:solidFill>
                <a:latin typeface="+mn-ea"/>
              </a:endParaRPr>
            </a:p>
          </p:txBody>
        </p:sp>
      </p:grpSp>
      <p:grpSp>
        <p:nvGrpSpPr>
          <p:cNvPr id="65" name="组合 20"/>
          <p:cNvGrpSpPr/>
          <p:nvPr/>
        </p:nvGrpSpPr>
        <p:grpSpPr>
          <a:xfrm>
            <a:off x="6882214" y="2521482"/>
            <a:ext cx="1506210" cy="1579453"/>
            <a:chOff x="689798" y="2847935"/>
            <a:chExt cx="1977202" cy="1977202"/>
          </a:xfrm>
        </p:grpSpPr>
        <p:grpSp>
          <p:nvGrpSpPr>
            <p:cNvPr id="66" name="组合 10"/>
            <p:cNvGrpSpPr/>
            <p:nvPr/>
          </p:nvGrpSpPr>
          <p:grpSpPr>
            <a:xfrm>
              <a:off x="689798" y="2847935"/>
              <a:ext cx="1977202" cy="1977202"/>
              <a:chOff x="689798" y="2847935"/>
              <a:chExt cx="1977202" cy="1977202"/>
            </a:xfrm>
          </p:grpSpPr>
          <p:sp>
            <p:nvSpPr>
              <p:cNvPr id="68" name="椭圆 8"/>
              <p:cNvSpPr/>
              <p:nvPr/>
            </p:nvSpPr>
            <p:spPr>
              <a:xfrm>
                <a:off x="958319" y="3116456"/>
                <a:ext cx="1440160" cy="1440160"/>
              </a:xfrm>
              <a:prstGeom prst="ellipse">
                <a:avLst/>
              </a:prstGeom>
              <a:solidFill>
                <a:srgbClr val="222A35">
                  <a:alpha val="90000"/>
                </a:srgb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9" name="椭圆 14"/>
              <p:cNvSpPr/>
              <p:nvPr/>
            </p:nvSpPr>
            <p:spPr>
              <a:xfrm>
                <a:off x="872475" y="3030612"/>
                <a:ext cx="1611848" cy="1611848"/>
              </a:xfrm>
              <a:prstGeom prst="ellipse">
                <a:avLst/>
              </a:prstGeom>
              <a:noFill/>
              <a:ln w="317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0" name="椭圆 15"/>
              <p:cNvSpPr/>
              <p:nvPr/>
            </p:nvSpPr>
            <p:spPr>
              <a:xfrm>
                <a:off x="689798" y="2847935"/>
                <a:ext cx="1977202" cy="1977202"/>
              </a:xfrm>
              <a:prstGeom prst="ellipse">
                <a:avLst/>
              </a:prstGeom>
              <a:noFill/>
              <a:ln w="3175" cmpd="sng">
                <a:solidFill>
                  <a:schemeClr val="bg1">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7" name="矩形 3"/>
            <p:cNvSpPr/>
            <p:nvPr/>
          </p:nvSpPr>
          <p:spPr>
            <a:xfrm>
              <a:off x="1019786" y="3609671"/>
              <a:ext cx="1317224" cy="385284"/>
            </a:xfrm>
            <a:prstGeom prst="rect">
              <a:avLst/>
            </a:prstGeom>
          </p:spPr>
          <p:txBody>
            <a:bodyPr wrap="square">
              <a:spAutoFit/>
            </a:bodyPr>
            <a:lstStyle/>
            <a:p>
              <a:pPr algn="ctr"/>
              <a:r>
                <a:rPr lang="ko-KR" altLang="en-US" sz="1400" b="1" smtClean="0">
                  <a:solidFill>
                    <a:srgbClr val="D7000F"/>
                  </a:solidFill>
                  <a:latin typeface="+mn-ea"/>
                  <a:sym typeface="+mn-ea"/>
                </a:rPr>
                <a:t>챗봇</a:t>
              </a:r>
              <a:endParaRPr lang="zh-CN" altLang="en-US" sz="1400" b="1" dirty="0">
                <a:solidFill>
                  <a:srgbClr val="D7000F"/>
                </a:solidFill>
                <a:latin typeface="+mn-ea"/>
              </a:endParaRPr>
            </a:p>
          </p:txBody>
        </p:sp>
      </p:grpSp>
      <p:grpSp>
        <p:nvGrpSpPr>
          <p:cNvPr id="36" name="组合 20"/>
          <p:cNvGrpSpPr/>
          <p:nvPr/>
        </p:nvGrpSpPr>
        <p:grpSpPr>
          <a:xfrm>
            <a:off x="675092" y="2571294"/>
            <a:ext cx="1506210" cy="1579453"/>
            <a:chOff x="689798" y="2847935"/>
            <a:chExt cx="1977202" cy="1977202"/>
          </a:xfrm>
        </p:grpSpPr>
        <p:grpSp>
          <p:nvGrpSpPr>
            <p:cNvPr id="37" name="组合 10"/>
            <p:cNvGrpSpPr/>
            <p:nvPr/>
          </p:nvGrpSpPr>
          <p:grpSpPr>
            <a:xfrm>
              <a:off x="689798" y="2847935"/>
              <a:ext cx="1977202" cy="1977202"/>
              <a:chOff x="689798" y="2847935"/>
              <a:chExt cx="1977202" cy="1977202"/>
            </a:xfrm>
          </p:grpSpPr>
          <p:sp>
            <p:nvSpPr>
              <p:cNvPr id="39" name="椭圆 8"/>
              <p:cNvSpPr/>
              <p:nvPr/>
            </p:nvSpPr>
            <p:spPr>
              <a:xfrm>
                <a:off x="958319" y="3116456"/>
                <a:ext cx="1440160" cy="1440160"/>
              </a:xfrm>
              <a:prstGeom prst="ellipse">
                <a:avLst/>
              </a:prstGeom>
              <a:solidFill>
                <a:srgbClr val="222A35">
                  <a:alpha val="90000"/>
                </a:srgb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椭圆 14"/>
              <p:cNvSpPr/>
              <p:nvPr/>
            </p:nvSpPr>
            <p:spPr>
              <a:xfrm>
                <a:off x="872475" y="3030612"/>
                <a:ext cx="1611848" cy="1611848"/>
              </a:xfrm>
              <a:prstGeom prst="ellipse">
                <a:avLst/>
              </a:prstGeom>
              <a:noFill/>
              <a:ln w="317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1" name="椭圆 15"/>
              <p:cNvSpPr/>
              <p:nvPr/>
            </p:nvSpPr>
            <p:spPr>
              <a:xfrm>
                <a:off x="689798" y="2847935"/>
                <a:ext cx="1977202" cy="1977202"/>
              </a:xfrm>
              <a:prstGeom prst="ellipse">
                <a:avLst/>
              </a:prstGeom>
              <a:noFill/>
              <a:ln w="3175" cmpd="sng">
                <a:solidFill>
                  <a:schemeClr val="bg1">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38" name="矩形 3"/>
            <p:cNvSpPr/>
            <p:nvPr/>
          </p:nvSpPr>
          <p:spPr>
            <a:xfrm>
              <a:off x="1019786" y="3401532"/>
              <a:ext cx="1317224" cy="924680"/>
            </a:xfrm>
            <a:prstGeom prst="rect">
              <a:avLst/>
            </a:prstGeom>
          </p:spPr>
          <p:txBody>
            <a:bodyPr wrap="square">
              <a:spAutoFit/>
            </a:bodyPr>
            <a:lstStyle/>
            <a:p>
              <a:pPr algn="ctr"/>
              <a:r>
                <a:rPr lang="ko-KR" altLang="en-US" sz="1400" b="1" dirty="0" smtClean="0">
                  <a:solidFill>
                    <a:srgbClr val="D7000F"/>
                  </a:solidFill>
                  <a:latin typeface="+mn-ea"/>
                  <a:sym typeface="+mn-ea"/>
                </a:rPr>
                <a:t>제품 기술</a:t>
              </a:r>
              <a:r>
                <a:rPr lang="en-US" altLang="ko-KR" sz="1400" b="1" dirty="0" smtClean="0">
                  <a:solidFill>
                    <a:srgbClr val="D7000F"/>
                  </a:solidFill>
                  <a:latin typeface="+mn-ea"/>
                  <a:sym typeface="+mn-ea"/>
                </a:rPr>
                <a:t>/</a:t>
              </a:r>
              <a:r>
                <a:rPr lang="ko-KR" altLang="en-US" sz="1400" b="1" smtClean="0">
                  <a:solidFill>
                    <a:srgbClr val="D7000F"/>
                  </a:solidFill>
                  <a:latin typeface="+mn-ea"/>
                  <a:sym typeface="+mn-ea"/>
                </a:rPr>
                <a:t>설정 문의</a:t>
              </a:r>
              <a:endParaRPr lang="zh-CN" altLang="en-US" sz="1400" b="1" dirty="0">
                <a:solidFill>
                  <a:srgbClr val="D7000F"/>
                </a:solidFill>
                <a:latin typeface="+mn-ea"/>
              </a:endParaRPr>
            </a:p>
          </p:txBody>
        </p:sp>
      </p:grpSp>
      <p:grpSp>
        <p:nvGrpSpPr>
          <p:cNvPr id="43" name="组合 20"/>
          <p:cNvGrpSpPr/>
          <p:nvPr/>
        </p:nvGrpSpPr>
        <p:grpSpPr>
          <a:xfrm>
            <a:off x="2228127" y="3215091"/>
            <a:ext cx="1506210" cy="1579453"/>
            <a:chOff x="689798" y="2847935"/>
            <a:chExt cx="1977202" cy="1977202"/>
          </a:xfrm>
        </p:grpSpPr>
        <p:grpSp>
          <p:nvGrpSpPr>
            <p:cNvPr id="44" name="组合 10"/>
            <p:cNvGrpSpPr/>
            <p:nvPr/>
          </p:nvGrpSpPr>
          <p:grpSpPr>
            <a:xfrm>
              <a:off x="689798" y="2847935"/>
              <a:ext cx="1977202" cy="1977202"/>
              <a:chOff x="689798" y="2847935"/>
              <a:chExt cx="1977202" cy="1977202"/>
            </a:xfrm>
          </p:grpSpPr>
          <p:sp>
            <p:nvSpPr>
              <p:cNvPr id="46" name="椭圆 8"/>
              <p:cNvSpPr/>
              <p:nvPr/>
            </p:nvSpPr>
            <p:spPr>
              <a:xfrm>
                <a:off x="958319" y="3116456"/>
                <a:ext cx="1440160" cy="1440160"/>
              </a:xfrm>
              <a:prstGeom prst="ellipse">
                <a:avLst/>
              </a:prstGeom>
              <a:solidFill>
                <a:srgbClr val="222A35">
                  <a:alpha val="90000"/>
                </a:srgb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1" name="椭圆 14"/>
              <p:cNvSpPr/>
              <p:nvPr/>
            </p:nvSpPr>
            <p:spPr>
              <a:xfrm>
                <a:off x="872475" y="3030612"/>
                <a:ext cx="1611848" cy="1611848"/>
              </a:xfrm>
              <a:prstGeom prst="ellipse">
                <a:avLst/>
              </a:prstGeom>
              <a:noFill/>
              <a:ln w="317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2" name="椭圆 15"/>
              <p:cNvSpPr/>
              <p:nvPr/>
            </p:nvSpPr>
            <p:spPr>
              <a:xfrm>
                <a:off x="689798" y="2847935"/>
                <a:ext cx="1977202" cy="1977202"/>
              </a:xfrm>
              <a:prstGeom prst="ellipse">
                <a:avLst/>
              </a:prstGeom>
              <a:noFill/>
              <a:ln w="3175" cmpd="sng">
                <a:solidFill>
                  <a:schemeClr val="bg1">
                    <a:alpha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45" name="矩形 3"/>
            <p:cNvSpPr/>
            <p:nvPr/>
          </p:nvSpPr>
          <p:spPr>
            <a:xfrm>
              <a:off x="1019787" y="3643893"/>
              <a:ext cx="1317224" cy="385284"/>
            </a:xfrm>
            <a:prstGeom prst="rect">
              <a:avLst/>
            </a:prstGeom>
          </p:spPr>
          <p:txBody>
            <a:bodyPr wrap="square">
              <a:spAutoFit/>
            </a:bodyPr>
            <a:lstStyle/>
            <a:p>
              <a:pPr algn="ctr"/>
              <a:r>
                <a:rPr lang="ko-KR" altLang="en-US" sz="1400" b="1" dirty="0" smtClean="0">
                  <a:solidFill>
                    <a:srgbClr val="D7000F"/>
                  </a:solidFill>
                  <a:latin typeface="+mn-ea"/>
                  <a:sym typeface="+mn-ea"/>
                </a:rPr>
                <a:t>원격지원</a:t>
              </a:r>
              <a:endParaRPr lang="zh-CN" altLang="en-US" sz="1400" b="1" dirty="0">
                <a:solidFill>
                  <a:srgbClr val="D7000F"/>
                </a:solidFill>
                <a:latin typeface="+mn-ea"/>
              </a:endParaRPr>
            </a:p>
          </p:txBody>
        </p:sp>
      </p:grpSp>
    </p:spTree>
    <p:extLst>
      <p:ext uri="{BB962C8B-B14F-4D97-AF65-F5344CB8AC3E}">
        <p14:creationId xmlns:p14="http://schemas.microsoft.com/office/powerpoint/2010/main" val="220640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30" name="矩形 29"/>
          <p:cNvSpPr/>
          <p:nvPr/>
        </p:nvSpPr>
        <p:spPr>
          <a:xfrm>
            <a:off x="694997" y="552379"/>
            <a:ext cx="6659911" cy="461665"/>
          </a:xfrm>
          <a:prstGeom prst="rect">
            <a:avLst/>
          </a:prstGeom>
        </p:spPr>
        <p:txBody>
          <a:bodyPr wrap="square">
            <a:spAutoFit/>
          </a:bodyPr>
          <a:lstStyle/>
          <a:p>
            <a:r>
              <a:rPr lang="ko-KR" altLang="en-US" sz="2400" b="1" dirty="0" smtClean="0">
                <a:solidFill>
                  <a:prstClr val="white"/>
                </a:solidFill>
                <a:latin typeface="+mn-ea"/>
                <a:cs typeface="Times New Roman" panose="02020603050405020304" pitchFamily="18" charset="0"/>
              </a:rPr>
              <a:t>고객지원센터</a:t>
            </a:r>
            <a:endParaRPr lang="en-US" altLang="zh-CN" dirty="0">
              <a:solidFill>
                <a:srgbClr val="FFFF00"/>
              </a:solidFill>
              <a:latin typeface="+mn-ea"/>
              <a:cs typeface="Times New Roman" panose="02020603050405020304" pitchFamily="18" charset="0"/>
            </a:endParaRPr>
          </a:p>
        </p:txBody>
      </p:sp>
      <p:pic>
        <p:nvPicPr>
          <p:cNvPr id="58" name="그림 57">
            <a:extLst>
              <a:ext uri="{FF2B5EF4-FFF2-40B4-BE49-F238E27FC236}">
                <a16:creationId xmlns:a16="http://schemas.microsoft.com/office/drawing/2014/main" id="{C8C95C86-1DC2-42D0-BB69-7F8BA5B1C4BE}"/>
              </a:ext>
            </a:extLst>
          </p:cNvPr>
          <p:cNvPicPr>
            <a:picLocks noChangeAspect="1"/>
          </p:cNvPicPr>
          <p:nvPr/>
        </p:nvPicPr>
        <p:blipFill rotWithShape="1">
          <a:blip r:embed="rId3"/>
          <a:srcRect r="11448"/>
          <a:stretch/>
        </p:blipFill>
        <p:spPr>
          <a:xfrm>
            <a:off x="555392" y="1409392"/>
            <a:ext cx="4885115" cy="3034566"/>
          </a:xfrm>
          <a:prstGeom prst="rect">
            <a:avLst/>
          </a:prstGeom>
        </p:spPr>
      </p:pic>
      <p:sp>
        <p:nvSpPr>
          <p:cNvPr id="61" name="矩形 20">
            <a:extLst>
              <a:ext uri="{FF2B5EF4-FFF2-40B4-BE49-F238E27FC236}">
                <a16:creationId xmlns:a16="http://schemas.microsoft.com/office/drawing/2014/main" id="{0FEFA7CF-0751-46B9-ABBF-2E04B74D0F14}"/>
              </a:ext>
            </a:extLst>
          </p:cNvPr>
          <p:cNvSpPr/>
          <p:nvPr/>
        </p:nvSpPr>
        <p:spPr>
          <a:xfrm>
            <a:off x="6165708" y="2182932"/>
            <a:ext cx="2427312" cy="276999"/>
          </a:xfrm>
          <a:prstGeom prst="rect">
            <a:avLst/>
          </a:prstGeom>
        </p:spPr>
        <p:txBody>
          <a:bodyPr wrap="square">
            <a:spAutoFit/>
          </a:bodyPr>
          <a:lstStyle/>
          <a:p>
            <a:pPr algn="just"/>
            <a:r>
              <a:rPr lang="ko-KR" altLang="en-US" sz="1200" b="1" dirty="0" smtClean="0">
                <a:solidFill>
                  <a:prstClr val="white">
                    <a:lumMod val="95000"/>
                  </a:prstClr>
                </a:solidFill>
                <a:latin typeface="+mn-ea"/>
                <a:cs typeface="宋体" panose="02010600030101010101" pitchFamily="2" charset="-122"/>
              </a:rPr>
              <a:t>대표번호 </a:t>
            </a:r>
            <a:r>
              <a:rPr lang="en-US" altLang="ko-KR" sz="1200" b="1" dirty="0" smtClean="0">
                <a:solidFill>
                  <a:prstClr val="white">
                    <a:lumMod val="95000"/>
                  </a:prstClr>
                </a:solidFill>
                <a:latin typeface="+mn-ea"/>
                <a:cs typeface="宋体" panose="02010600030101010101" pitchFamily="2" charset="-122"/>
              </a:rPr>
              <a:t>: 1661-8138</a:t>
            </a:r>
            <a:endParaRPr lang="en-US" altLang="zh-CN" sz="1200" b="1" dirty="0">
              <a:solidFill>
                <a:prstClr val="white">
                  <a:lumMod val="95000"/>
                </a:prstClr>
              </a:solidFill>
              <a:latin typeface="+mn-ea"/>
              <a:cs typeface="宋体" panose="02010600030101010101" pitchFamily="2" charset="-122"/>
            </a:endParaRPr>
          </a:p>
        </p:txBody>
      </p:sp>
      <p:grpSp>
        <p:nvGrpSpPr>
          <p:cNvPr id="62" name="组合 201">
            <a:extLst>
              <a:ext uri="{FF2B5EF4-FFF2-40B4-BE49-F238E27FC236}">
                <a16:creationId xmlns:a16="http://schemas.microsoft.com/office/drawing/2014/main" id="{EBC9292F-1423-453F-8CB4-92332B6112D1}"/>
              </a:ext>
            </a:extLst>
          </p:cNvPr>
          <p:cNvGrpSpPr/>
          <p:nvPr/>
        </p:nvGrpSpPr>
        <p:grpSpPr>
          <a:xfrm>
            <a:off x="5816458" y="2216588"/>
            <a:ext cx="277242" cy="243344"/>
            <a:chOff x="2951163" y="2495550"/>
            <a:chExt cx="1208088" cy="1581150"/>
          </a:xfrm>
        </p:grpSpPr>
        <p:sp>
          <p:nvSpPr>
            <p:cNvPr id="63" name="Freeform 29">
              <a:extLst>
                <a:ext uri="{FF2B5EF4-FFF2-40B4-BE49-F238E27FC236}">
                  <a16:creationId xmlns:a16="http://schemas.microsoft.com/office/drawing/2014/main" id="{3CCE8C8A-B812-48E7-9EB8-0B7694756369}"/>
                </a:ext>
              </a:extLst>
            </p:cNvPr>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4" name="Freeform 30">
              <a:extLst>
                <a:ext uri="{FF2B5EF4-FFF2-40B4-BE49-F238E27FC236}">
                  <a16:creationId xmlns:a16="http://schemas.microsoft.com/office/drawing/2014/main" id="{1CEE2B1F-36F8-4B27-9EF6-A58976D99614}"/>
                </a:ext>
              </a:extLst>
            </p:cNvPr>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5" name="Freeform 31">
              <a:extLst>
                <a:ext uri="{FF2B5EF4-FFF2-40B4-BE49-F238E27FC236}">
                  <a16:creationId xmlns:a16="http://schemas.microsoft.com/office/drawing/2014/main" id="{5E642E54-B713-4AD4-8590-AB9C55E38A0B}"/>
                </a:ext>
              </a:extLst>
            </p:cNvPr>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6" name="Freeform 32">
              <a:extLst>
                <a:ext uri="{FF2B5EF4-FFF2-40B4-BE49-F238E27FC236}">
                  <a16:creationId xmlns:a16="http://schemas.microsoft.com/office/drawing/2014/main" id="{44072AF9-E31F-4CAF-B856-D9E79B2A6250}"/>
                </a:ext>
              </a:extLst>
            </p:cNvPr>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7" name="Freeform 33">
              <a:extLst>
                <a:ext uri="{FF2B5EF4-FFF2-40B4-BE49-F238E27FC236}">
                  <a16:creationId xmlns:a16="http://schemas.microsoft.com/office/drawing/2014/main" id="{71E47AC9-96B6-4792-9BFC-97E46C7C6B2A}"/>
                </a:ext>
              </a:extLst>
            </p:cNvPr>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8" name="Freeform 34">
              <a:extLst>
                <a:ext uri="{FF2B5EF4-FFF2-40B4-BE49-F238E27FC236}">
                  <a16:creationId xmlns:a16="http://schemas.microsoft.com/office/drawing/2014/main" id="{38F3165F-0574-40F7-9982-5C76654CF77E}"/>
                </a:ext>
              </a:extLst>
            </p:cNvPr>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69" name="Freeform 35">
              <a:extLst>
                <a:ext uri="{FF2B5EF4-FFF2-40B4-BE49-F238E27FC236}">
                  <a16:creationId xmlns:a16="http://schemas.microsoft.com/office/drawing/2014/main" id="{757D21E0-308D-4345-BFAB-5A0031112FE3}"/>
                </a:ext>
              </a:extLst>
            </p:cNvPr>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70" name="Freeform 36">
              <a:extLst>
                <a:ext uri="{FF2B5EF4-FFF2-40B4-BE49-F238E27FC236}">
                  <a16:creationId xmlns:a16="http://schemas.microsoft.com/office/drawing/2014/main" id="{E78391A9-3991-42FD-AB4B-9A88CBD2541B}"/>
                </a:ext>
              </a:extLst>
            </p:cNvPr>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71" name="Freeform 37">
              <a:extLst>
                <a:ext uri="{FF2B5EF4-FFF2-40B4-BE49-F238E27FC236}">
                  <a16:creationId xmlns:a16="http://schemas.microsoft.com/office/drawing/2014/main" id="{ED2EFD54-BE83-44BC-BB1E-75A137D9A222}"/>
                </a:ext>
              </a:extLst>
            </p:cNvPr>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grpSp>
      <p:sp>
        <p:nvSpPr>
          <p:cNvPr id="72" name="矩形 2">
            <a:extLst>
              <a:ext uri="{FF2B5EF4-FFF2-40B4-BE49-F238E27FC236}">
                <a16:creationId xmlns:a16="http://schemas.microsoft.com/office/drawing/2014/main" id="{9EAEF2A0-F77C-402B-96EF-697FD8BC9494}"/>
              </a:ext>
            </a:extLst>
          </p:cNvPr>
          <p:cNvSpPr/>
          <p:nvPr/>
        </p:nvSpPr>
        <p:spPr>
          <a:xfrm>
            <a:off x="6165707" y="1565642"/>
            <a:ext cx="1894869" cy="276999"/>
          </a:xfrm>
          <a:prstGeom prst="rect">
            <a:avLst/>
          </a:prstGeom>
        </p:spPr>
        <p:txBody>
          <a:bodyPr wrap="square">
            <a:spAutoFit/>
          </a:bodyPr>
          <a:lstStyle/>
          <a:p>
            <a:pPr algn="just"/>
            <a:r>
              <a:rPr lang="ko-KR" altLang="en-US" sz="1200" b="1" dirty="0" err="1" smtClean="0">
                <a:solidFill>
                  <a:prstClr val="white">
                    <a:lumMod val="95000"/>
                  </a:prstClr>
                </a:solidFill>
                <a:latin typeface="+mn-ea"/>
                <a:cs typeface="宋体" panose="02010600030101010101" pitchFamily="2" charset="-122"/>
              </a:rPr>
              <a:t>하이크비전코리아</a:t>
            </a:r>
            <a:r>
              <a:rPr lang="en-US" altLang="zh-CN" sz="1200" b="1" dirty="0" smtClean="0">
                <a:solidFill>
                  <a:prstClr val="white">
                    <a:lumMod val="95000"/>
                  </a:prstClr>
                </a:solidFill>
                <a:latin typeface="+mn-ea"/>
                <a:cs typeface="宋体" panose="02010600030101010101" pitchFamily="2" charset="-122"/>
              </a:rPr>
              <a:t>:</a:t>
            </a:r>
            <a:endParaRPr lang="en-US" altLang="zh-CN" sz="1200" b="1" dirty="0">
              <a:solidFill>
                <a:prstClr val="white">
                  <a:lumMod val="95000"/>
                </a:prstClr>
              </a:solidFill>
              <a:latin typeface="+mn-ea"/>
              <a:cs typeface="宋体" panose="02010600030101010101" pitchFamily="2" charset="-122"/>
            </a:endParaRPr>
          </a:p>
        </p:txBody>
      </p:sp>
      <p:grpSp>
        <p:nvGrpSpPr>
          <p:cNvPr id="73" name="组合 67">
            <a:extLst>
              <a:ext uri="{FF2B5EF4-FFF2-40B4-BE49-F238E27FC236}">
                <a16:creationId xmlns:a16="http://schemas.microsoft.com/office/drawing/2014/main" id="{B9F14354-EEB8-458D-8E5A-CC84F3539CC2}"/>
              </a:ext>
            </a:extLst>
          </p:cNvPr>
          <p:cNvGrpSpPr/>
          <p:nvPr/>
        </p:nvGrpSpPr>
        <p:grpSpPr>
          <a:xfrm>
            <a:off x="5803671" y="1585962"/>
            <a:ext cx="350434" cy="232936"/>
            <a:chOff x="4515" y="2931"/>
            <a:chExt cx="788" cy="782"/>
          </a:xfrm>
        </p:grpSpPr>
        <p:sp>
          <p:nvSpPr>
            <p:cNvPr id="74" name="Freeform 791">
              <a:extLst>
                <a:ext uri="{FF2B5EF4-FFF2-40B4-BE49-F238E27FC236}">
                  <a16:creationId xmlns:a16="http://schemas.microsoft.com/office/drawing/2014/main" id="{05AE95A8-CBC0-46CB-BA2B-AF7EB669E64B}"/>
                </a:ext>
              </a:extLst>
            </p:cNvPr>
            <p:cNvSpPr>
              <a:spLocks noEditPoints="1"/>
            </p:cNvSpPr>
            <p:nvPr/>
          </p:nvSpPr>
          <p:spPr bwMode="auto">
            <a:xfrm>
              <a:off x="4515" y="2931"/>
              <a:ext cx="746" cy="782"/>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white">
                    <a:lumMod val="95000"/>
                  </a:prstClr>
                </a:solidFill>
                <a:latin typeface="+mn-ea"/>
              </a:endParaRPr>
            </a:p>
          </p:txBody>
        </p:sp>
        <p:sp>
          <p:nvSpPr>
            <p:cNvPr id="75" name="Freeform 283">
              <a:extLst>
                <a:ext uri="{FF2B5EF4-FFF2-40B4-BE49-F238E27FC236}">
                  <a16:creationId xmlns:a16="http://schemas.microsoft.com/office/drawing/2014/main" id="{BBA14F19-EC1C-4C00-B6BC-3EC0F3D369C1}"/>
                </a:ext>
              </a:extLst>
            </p:cNvPr>
            <p:cNvSpPr>
              <a:spLocks noEditPoints="1"/>
            </p:cNvSpPr>
            <p:nvPr/>
          </p:nvSpPr>
          <p:spPr bwMode="auto">
            <a:xfrm>
              <a:off x="4993" y="3212"/>
              <a:ext cx="310" cy="500"/>
            </a:xfrm>
            <a:custGeom>
              <a:avLst/>
              <a:gdLst>
                <a:gd name="T0" fmla="*/ 159 w 320"/>
                <a:gd name="T1" fmla="*/ 512 h 512"/>
                <a:gd name="T2" fmla="*/ 0 w 320"/>
                <a:gd name="T3" fmla="*/ 191 h 512"/>
                <a:gd name="T4" fmla="*/ 159 w 320"/>
                <a:gd name="T5" fmla="*/ 0 h 512"/>
                <a:gd name="T6" fmla="*/ 320 w 320"/>
                <a:gd name="T7" fmla="*/ 190 h 512"/>
                <a:gd name="T8" fmla="*/ 159 w 320"/>
                <a:gd name="T9" fmla="*/ 512 h 512"/>
                <a:gd name="T10" fmla="*/ 160 w 320"/>
                <a:gd name="T11" fmla="*/ 96 h 512"/>
                <a:gd name="T12" fmla="*/ 96 w 320"/>
                <a:gd name="T13" fmla="*/ 160 h 512"/>
                <a:gd name="T14" fmla="*/ 160 w 320"/>
                <a:gd name="T15" fmla="*/ 224 h 512"/>
                <a:gd name="T16" fmla="*/ 224 w 320"/>
                <a:gd name="T17" fmla="*/ 160 h 512"/>
                <a:gd name="T18" fmla="*/ 160 w 320"/>
                <a:gd name="T19" fmla="*/ 9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 h="512">
                  <a:moveTo>
                    <a:pt x="159" y="512"/>
                  </a:moveTo>
                  <a:cubicBezTo>
                    <a:pt x="159" y="512"/>
                    <a:pt x="0" y="287"/>
                    <a:pt x="0" y="191"/>
                  </a:cubicBezTo>
                  <a:cubicBezTo>
                    <a:pt x="0" y="2"/>
                    <a:pt x="159" y="0"/>
                    <a:pt x="159" y="0"/>
                  </a:cubicBezTo>
                  <a:cubicBezTo>
                    <a:pt x="159" y="0"/>
                    <a:pt x="320" y="2"/>
                    <a:pt x="320" y="190"/>
                  </a:cubicBezTo>
                  <a:cubicBezTo>
                    <a:pt x="320" y="289"/>
                    <a:pt x="159" y="512"/>
                    <a:pt x="159" y="512"/>
                  </a:cubicBezTo>
                  <a:close/>
                  <a:moveTo>
                    <a:pt x="160" y="96"/>
                  </a:moveTo>
                  <a:cubicBezTo>
                    <a:pt x="125" y="96"/>
                    <a:pt x="96" y="125"/>
                    <a:pt x="96" y="160"/>
                  </a:cubicBezTo>
                  <a:cubicBezTo>
                    <a:pt x="96" y="195"/>
                    <a:pt x="125" y="224"/>
                    <a:pt x="160" y="224"/>
                  </a:cubicBezTo>
                  <a:cubicBezTo>
                    <a:pt x="195" y="224"/>
                    <a:pt x="224" y="195"/>
                    <a:pt x="224" y="160"/>
                  </a:cubicBezTo>
                  <a:cubicBezTo>
                    <a:pt x="224" y="125"/>
                    <a:pt x="195" y="96"/>
                    <a:pt x="160" y="96"/>
                  </a:cubicBezTo>
                  <a:close/>
                </a:path>
              </a:pathLst>
            </a:custGeom>
            <a:solidFill>
              <a:srgbClr val="D7000F"/>
            </a:solidFill>
            <a:ln>
              <a:noFill/>
            </a:ln>
          </p:spPr>
          <p:txBody>
            <a:bodyPr vert="horz" wrap="square" lIns="68580" tIns="34290" rIns="68580" bIns="34290" numCol="1" anchor="t" anchorCtr="0" compatLnSpc="1"/>
            <a:lstStyle/>
            <a:p>
              <a:endParaRPr lang="zh-CN" altLang="en-US" sz="1350">
                <a:solidFill>
                  <a:prstClr val="white">
                    <a:lumMod val="95000"/>
                  </a:prstClr>
                </a:solidFill>
                <a:latin typeface="+mn-ea"/>
              </a:endParaRPr>
            </a:p>
          </p:txBody>
        </p:sp>
      </p:grpSp>
      <p:sp>
        <p:nvSpPr>
          <p:cNvPr id="76" name="TextBox 75">
            <a:extLst>
              <a:ext uri="{FF2B5EF4-FFF2-40B4-BE49-F238E27FC236}">
                <a16:creationId xmlns:a16="http://schemas.microsoft.com/office/drawing/2014/main" id="{CEC7ECE9-7163-4324-A7BF-4F839B4D0D31}"/>
              </a:ext>
            </a:extLst>
          </p:cNvPr>
          <p:cNvSpPr txBox="1"/>
          <p:nvPr/>
        </p:nvSpPr>
        <p:spPr>
          <a:xfrm>
            <a:off x="5712344" y="1867066"/>
            <a:ext cx="3213482" cy="261610"/>
          </a:xfrm>
          <a:prstGeom prst="rect">
            <a:avLst/>
          </a:prstGeom>
          <a:noFill/>
        </p:spPr>
        <p:txBody>
          <a:bodyPr wrap="square">
            <a:spAutoFit/>
          </a:bodyPr>
          <a:lstStyle/>
          <a:p>
            <a:r>
              <a:rPr lang="ko-KR" altLang="en-US" sz="1050" b="1" dirty="0">
                <a:solidFill>
                  <a:prstClr val="white">
                    <a:lumMod val="95000"/>
                  </a:prstClr>
                </a:solidFill>
                <a:latin typeface="+mn-ea"/>
                <a:cs typeface="宋体" panose="02010600030101010101" pitchFamily="2" charset="-122"/>
              </a:rPr>
              <a:t>경기도 성남시 판교역로 </a:t>
            </a:r>
            <a:r>
              <a:rPr lang="en-US" altLang="ko-KR" sz="1050" b="1" dirty="0">
                <a:solidFill>
                  <a:prstClr val="white">
                    <a:lumMod val="95000"/>
                  </a:prstClr>
                </a:solidFill>
                <a:latin typeface="+mn-ea"/>
                <a:cs typeface="宋体" panose="02010600030101010101" pitchFamily="2" charset="-122"/>
              </a:rPr>
              <a:t>192</a:t>
            </a:r>
            <a:r>
              <a:rPr lang="ko-KR" altLang="en-US" sz="1050" b="1" dirty="0">
                <a:solidFill>
                  <a:prstClr val="white">
                    <a:lumMod val="95000"/>
                  </a:prstClr>
                </a:solidFill>
                <a:latin typeface="+mn-ea"/>
                <a:cs typeface="宋体" panose="02010600030101010101" pitchFamily="2" charset="-122"/>
              </a:rPr>
              <a:t>번길 </a:t>
            </a:r>
            <a:r>
              <a:rPr lang="en-US" altLang="ko-KR" sz="1050" b="1" dirty="0" smtClean="0">
                <a:solidFill>
                  <a:prstClr val="white">
                    <a:lumMod val="95000"/>
                  </a:prstClr>
                </a:solidFill>
                <a:latin typeface="+mn-ea"/>
                <a:cs typeface="宋体" panose="02010600030101010101" pitchFamily="2" charset="-122"/>
              </a:rPr>
              <a:t>14-1 5</a:t>
            </a:r>
            <a:r>
              <a:rPr lang="ko-KR" altLang="en-US" sz="1050" b="1" dirty="0" smtClean="0">
                <a:solidFill>
                  <a:prstClr val="white">
                    <a:lumMod val="95000"/>
                  </a:prstClr>
                </a:solidFill>
                <a:latin typeface="+mn-ea"/>
                <a:cs typeface="宋体" panose="02010600030101010101" pitchFamily="2" charset="-122"/>
              </a:rPr>
              <a:t>층</a:t>
            </a:r>
            <a:endParaRPr lang="ko-KR" altLang="en-US" sz="1400" dirty="0">
              <a:solidFill>
                <a:prstClr val="black"/>
              </a:solidFill>
              <a:latin typeface="+mn-ea"/>
            </a:endParaRPr>
          </a:p>
        </p:txBody>
      </p:sp>
      <p:sp>
        <p:nvSpPr>
          <p:cNvPr id="49" name="矩形 20">
            <a:extLst>
              <a:ext uri="{FF2B5EF4-FFF2-40B4-BE49-F238E27FC236}">
                <a16:creationId xmlns:a16="http://schemas.microsoft.com/office/drawing/2014/main" id="{0FEFA7CF-0751-46B9-ABBF-2E04B74D0F14}"/>
              </a:ext>
            </a:extLst>
          </p:cNvPr>
          <p:cNvSpPr/>
          <p:nvPr/>
        </p:nvSpPr>
        <p:spPr>
          <a:xfrm>
            <a:off x="6154105" y="2543633"/>
            <a:ext cx="2352023" cy="276999"/>
          </a:xfrm>
          <a:prstGeom prst="rect">
            <a:avLst/>
          </a:prstGeom>
        </p:spPr>
        <p:txBody>
          <a:bodyPr wrap="square">
            <a:spAutoFit/>
          </a:bodyPr>
          <a:lstStyle/>
          <a:p>
            <a:pPr algn="just"/>
            <a:r>
              <a:rPr lang="ko-KR" altLang="en-US" sz="1200" b="1" dirty="0" smtClean="0">
                <a:solidFill>
                  <a:prstClr val="white">
                    <a:lumMod val="95000"/>
                  </a:prstClr>
                </a:solidFill>
                <a:latin typeface="+mn-ea"/>
                <a:cs typeface="宋体" panose="02010600030101010101" pitchFamily="2" charset="-122"/>
              </a:rPr>
              <a:t>고객 지원센터 </a:t>
            </a:r>
            <a:r>
              <a:rPr lang="en-US" altLang="ko-KR" sz="1200" b="1" dirty="0" smtClean="0">
                <a:solidFill>
                  <a:prstClr val="white">
                    <a:lumMod val="95000"/>
                  </a:prstClr>
                </a:solidFill>
                <a:latin typeface="+mn-ea"/>
                <a:cs typeface="宋体" panose="02010600030101010101" pitchFamily="2" charset="-122"/>
              </a:rPr>
              <a:t>: 1811-5998</a:t>
            </a:r>
            <a:endParaRPr lang="en-US" altLang="zh-CN" sz="1200" b="1" dirty="0">
              <a:solidFill>
                <a:prstClr val="white">
                  <a:lumMod val="95000"/>
                </a:prstClr>
              </a:solidFill>
              <a:latin typeface="+mn-ea"/>
              <a:cs typeface="宋体" panose="02010600030101010101" pitchFamily="2" charset="-122"/>
            </a:endParaRPr>
          </a:p>
        </p:txBody>
      </p:sp>
      <p:grpSp>
        <p:nvGrpSpPr>
          <p:cNvPr id="50" name="组合 201">
            <a:extLst>
              <a:ext uri="{FF2B5EF4-FFF2-40B4-BE49-F238E27FC236}">
                <a16:creationId xmlns:a16="http://schemas.microsoft.com/office/drawing/2014/main" id="{EBC9292F-1423-453F-8CB4-92332B6112D1}"/>
              </a:ext>
            </a:extLst>
          </p:cNvPr>
          <p:cNvGrpSpPr/>
          <p:nvPr/>
        </p:nvGrpSpPr>
        <p:grpSpPr>
          <a:xfrm>
            <a:off x="5804855" y="2556969"/>
            <a:ext cx="277242" cy="243344"/>
            <a:chOff x="2951163" y="2495550"/>
            <a:chExt cx="1208088" cy="1581150"/>
          </a:xfrm>
        </p:grpSpPr>
        <p:sp>
          <p:nvSpPr>
            <p:cNvPr id="51" name="Freeform 29">
              <a:extLst>
                <a:ext uri="{FF2B5EF4-FFF2-40B4-BE49-F238E27FC236}">
                  <a16:creationId xmlns:a16="http://schemas.microsoft.com/office/drawing/2014/main" id="{3CCE8C8A-B812-48E7-9EB8-0B7694756369}"/>
                </a:ext>
              </a:extLst>
            </p:cNvPr>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52" name="Freeform 30">
              <a:extLst>
                <a:ext uri="{FF2B5EF4-FFF2-40B4-BE49-F238E27FC236}">
                  <a16:creationId xmlns:a16="http://schemas.microsoft.com/office/drawing/2014/main" id="{1CEE2B1F-36F8-4B27-9EF6-A58976D99614}"/>
                </a:ext>
              </a:extLst>
            </p:cNvPr>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53" name="Freeform 31">
              <a:extLst>
                <a:ext uri="{FF2B5EF4-FFF2-40B4-BE49-F238E27FC236}">
                  <a16:creationId xmlns:a16="http://schemas.microsoft.com/office/drawing/2014/main" id="{5E642E54-B713-4AD4-8590-AB9C55E38A0B}"/>
                </a:ext>
              </a:extLst>
            </p:cNvPr>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54" name="Freeform 32">
              <a:extLst>
                <a:ext uri="{FF2B5EF4-FFF2-40B4-BE49-F238E27FC236}">
                  <a16:creationId xmlns:a16="http://schemas.microsoft.com/office/drawing/2014/main" id="{44072AF9-E31F-4CAF-B856-D9E79B2A6250}"/>
                </a:ext>
              </a:extLst>
            </p:cNvPr>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57" name="Freeform 33">
              <a:extLst>
                <a:ext uri="{FF2B5EF4-FFF2-40B4-BE49-F238E27FC236}">
                  <a16:creationId xmlns:a16="http://schemas.microsoft.com/office/drawing/2014/main" id="{71E47AC9-96B6-4792-9BFC-97E46C7C6B2A}"/>
                </a:ext>
              </a:extLst>
            </p:cNvPr>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78" name="Freeform 34">
              <a:extLst>
                <a:ext uri="{FF2B5EF4-FFF2-40B4-BE49-F238E27FC236}">
                  <a16:creationId xmlns:a16="http://schemas.microsoft.com/office/drawing/2014/main" id="{38F3165F-0574-40F7-9982-5C76654CF77E}"/>
                </a:ext>
              </a:extLst>
            </p:cNvPr>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79" name="Freeform 35">
              <a:extLst>
                <a:ext uri="{FF2B5EF4-FFF2-40B4-BE49-F238E27FC236}">
                  <a16:creationId xmlns:a16="http://schemas.microsoft.com/office/drawing/2014/main" id="{757D21E0-308D-4345-BFAB-5A0031112FE3}"/>
                </a:ext>
              </a:extLst>
            </p:cNvPr>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80" name="Freeform 36">
              <a:extLst>
                <a:ext uri="{FF2B5EF4-FFF2-40B4-BE49-F238E27FC236}">
                  <a16:creationId xmlns:a16="http://schemas.microsoft.com/office/drawing/2014/main" id="{E78391A9-3991-42FD-AB4B-9A88CBD2541B}"/>
                </a:ext>
              </a:extLst>
            </p:cNvPr>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81" name="Freeform 37">
              <a:extLst>
                <a:ext uri="{FF2B5EF4-FFF2-40B4-BE49-F238E27FC236}">
                  <a16:creationId xmlns:a16="http://schemas.microsoft.com/office/drawing/2014/main" id="{ED2EFD54-BE83-44BC-BB1E-75A137D9A222}"/>
                </a:ext>
              </a:extLst>
            </p:cNvPr>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grpSp>
      <p:cxnSp>
        <p:nvCxnSpPr>
          <p:cNvPr id="89" name="直接连接符 41"/>
          <p:cNvCxnSpPr>
            <a:endCxn id="30" idx="2"/>
          </p:cNvCxnSpPr>
          <p:nvPr/>
        </p:nvCxnSpPr>
        <p:spPr>
          <a:xfrm flipV="1">
            <a:off x="683260" y="1014044"/>
            <a:ext cx="3341693" cy="1321"/>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99" name="矩形 20">
            <a:extLst>
              <a:ext uri="{FF2B5EF4-FFF2-40B4-BE49-F238E27FC236}">
                <a16:creationId xmlns:a16="http://schemas.microsoft.com/office/drawing/2014/main" id="{0FEFA7CF-0751-46B9-ABBF-2E04B74D0F14}"/>
              </a:ext>
            </a:extLst>
          </p:cNvPr>
          <p:cNvSpPr/>
          <p:nvPr/>
        </p:nvSpPr>
        <p:spPr>
          <a:xfrm>
            <a:off x="6165708" y="3939902"/>
            <a:ext cx="2427312" cy="276999"/>
          </a:xfrm>
          <a:prstGeom prst="rect">
            <a:avLst/>
          </a:prstGeom>
        </p:spPr>
        <p:txBody>
          <a:bodyPr wrap="square">
            <a:spAutoFit/>
          </a:bodyPr>
          <a:lstStyle/>
          <a:p>
            <a:pPr algn="just"/>
            <a:r>
              <a:rPr lang="ko-KR" altLang="en-US" sz="1200" b="1" dirty="0" smtClean="0">
                <a:solidFill>
                  <a:prstClr val="white">
                    <a:lumMod val="95000"/>
                  </a:prstClr>
                </a:solidFill>
                <a:latin typeface="+mn-ea"/>
                <a:cs typeface="宋体" panose="02010600030101010101" pitchFamily="2" charset="-122"/>
              </a:rPr>
              <a:t>대표번호 </a:t>
            </a:r>
            <a:r>
              <a:rPr lang="en-US" altLang="ko-KR" sz="1200" b="1" dirty="0" smtClean="0">
                <a:solidFill>
                  <a:prstClr val="white">
                    <a:lumMod val="95000"/>
                  </a:prstClr>
                </a:solidFill>
                <a:latin typeface="+mn-ea"/>
                <a:cs typeface="宋体" panose="02010600030101010101" pitchFamily="2" charset="-122"/>
              </a:rPr>
              <a:t>: 031-731-8818</a:t>
            </a:r>
            <a:endParaRPr lang="en-US" altLang="zh-CN" sz="1200" b="1" dirty="0">
              <a:solidFill>
                <a:prstClr val="white">
                  <a:lumMod val="95000"/>
                </a:prstClr>
              </a:solidFill>
              <a:latin typeface="+mn-ea"/>
              <a:cs typeface="宋体" panose="02010600030101010101" pitchFamily="2" charset="-122"/>
            </a:endParaRPr>
          </a:p>
        </p:txBody>
      </p:sp>
      <p:grpSp>
        <p:nvGrpSpPr>
          <p:cNvPr id="100" name="组合 201">
            <a:extLst>
              <a:ext uri="{FF2B5EF4-FFF2-40B4-BE49-F238E27FC236}">
                <a16:creationId xmlns:a16="http://schemas.microsoft.com/office/drawing/2014/main" id="{EBC9292F-1423-453F-8CB4-92332B6112D1}"/>
              </a:ext>
            </a:extLst>
          </p:cNvPr>
          <p:cNvGrpSpPr/>
          <p:nvPr/>
        </p:nvGrpSpPr>
        <p:grpSpPr>
          <a:xfrm>
            <a:off x="5816458" y="3973558"/>
            <a:ext cx="277242" cy="243344"/>
            <a:chOff x="2951163" y="2495550"/>
            <a:chExt cx="1208088" cy="1581150"/>
          </a:xfrm>
        </p:grpSpPr>
        <p:sp>
          <p:nvSpPr>
            <p:cNvPr id="101" name="Freeform 29">
              <a:extLst>
                <a:ext uri="{FF2B5EF4-FFF2-40B4-BE49-F238E27FC236}">
                  <a16:creationId xmlns:a16="http://schemas.microsoft.com/office/drawing/2014/main" id="{3CCE8C8A-B812-48E7-9EB8-0B7694756369}"/>
                </a:ext>
              </a:extLst>
            </p:cNvPr>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2" name="Freeform 30">
              <a:extLst>
                <a:ext uri="{FF2B5EF4-FFF2-40B4-BE49-F238E27FC236}">
                  <a16:creationId xmlns:a16="http://schemas.microsoft.com/office/drawing/2014/main" id="{1CEE2B1F-36F8-4B27-9EF6-A58976D99614}"/>
                </a:ext>
              </a:extLst>
            </p:cNvPr>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3" name="Freeform 31">
              <a:extLst>
                <a:ext uri="{FF2B5EF4-FFF2-40B4-BE49-F238E27FC236}">
                  <a16:creationId xmlns:a16="http://schemas.microsoft.com/office/drawing/2014/main" id="{5E642E54-B713-4AD4-8590-AB9C55E38A0B}"/>
                </a:ext>
              </a:extLst>
            </p:cNvPr>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4" name="Freeform 32">
              <a:extLst>
                <a:ext uri="{FF2B5EF4-FFF2-40B4-BE49-F238E27FC236}">
                  <a16:creationId xmlns:a16="http://schemas.microsoft.com/office/drawing/2014/main" id="{44072AF9-E31F-4CAF-B856-D9E79B2A6250}"/>
                </a:ext>
              </a:extLst>
            </p:cNvPr>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5" name="Freeform 33">
              <a:extLst>
                <a:ext uri="{FF2B5EF4-FFF2-40B4-BE49-F238E27FC236}">
                  <a16:creationId xmlns:a16="http://schemas.microsoft.com/office/drawing/2014/main" id="{71E47AC9-96B6-4792-9BFC-97E46C7C6B2A}"/>
                </a:ext>
              </a:extLst>
            </p:cNvPr>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6" name="Freeform 34">
              <a:extLst>
                <a:ext uri="{FF2B5EF4-FFF2-40B4-BE49-F238E27FC236}">
                  <a16:creationId xmlns:a16="http://schemas.microsoft.com/office/drawing/2014/main" id="{38F3165F-0574-40F7-9982-5C76654CF77E}"/>
                </a:ext>
              </a:extLst>
            </p:cNvPr>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7" name="Freeform 35">
              <a:extLst>
                <a:ext uri="{FF2B5EF4-FFF2-40B4-BE49-F238E27FC236}">
                  <a16:creationId xmlns:a16="http://schemas.microsoft.com/office/drawing/2014/main" id="{757D21E0-308D-4345-BFAB-5A0031112FE3}"/>
                </a:ext>
              </a:extLst>
            </p:cNvPr>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8" name="Freeform 36">
              <a:extLst>
                <a:ext uri="{FF2B5EF4-FFF2-40B4-BE49-F238E27FC236}">
                  <a16:creationId xmlns:a16="http://schemas.microsoft.com/office/drawing/2014/main" id="{E78391A9-3991-42FD-AB4B-9A88CBD2541B}"/>
                </a:ext>
              </a:extLst>
            </p:cNvPr>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sp>
          <p:nvSpPr>
            <p:cNvPr id="109" name="Freeform 37">
              <a:extLst>
                <a:ext uri="{FF2B5EF4-FFF2-40B4-BE49-F238E27FC236}">
                  <a16:creationId xmlns:a16="http://schemas.microsoft.com/office/drawing/2014/main" id="{ED2EFD54-BE83-44BC-BB1E-75A137D9A222}"/>
                </a:ext>
              </a:extLst>
            </p:cNvPr>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rgbClr val="D70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lumMod val="95000"/>
                  </a:prstClr>
                </a:solidFill>
                <a:latin typeface="+mn-ea"/>
              </a:endParaRPr>
            </a:p>
          </p:txBody>
        </p:sp>
      </p:grpSp>
      <p:sp>
        <p:nvSpPr>
          <p:cNvPr id="110" name="矩形 2">
            <a:extLst>
              <a:ext uri="{FF2B5EF4-FFF2-40B4-BE49-F238E27FC236}">
                <a16:creationId xmlns:a16="http://schemas.microsoft.com/office/drawing/2014/main" id="{9EAEF2A0-F77C-402B-96EF-697FD8BC9494}"/>
              </a:ext>
            </a:extLst>
          </p:cNvPr>
          <p:cNvSpPr/>
          <p:nvPr/>
        </p:nvSpPr>
        <p:spPr>
          <a:xfrm>
            <a:off x="6165707" y="3380267"/>
            <a:ext cx="1894869" cy="276999"/>
          </a:xfrm>
          <a:prstGeom prst="rect">
            <a:avLst/>
          </a:prstGeom>
        </p:spPr>
        <p:txBody>
          <a:bodyPr wrap="square">
            <a:spAutoFit/>
          </a:bodyPr>
          <a:lstStyle/>
          <a:p>
            <a:pPr algn="just"/>
            <a:r>
              <a:rPr lang="en-US" altLang="zh-CN" sz="1200" b="1" dirty="0">
                <a:solidFill>
                  <a:prstClr val="white">
                    <a:lumMod val="95000"/>
                  </a:prstClr>
                </a:solidFill>
                <a:latin typeface="맑은 고딕" panose="020B0503020000020004" pitchFamily="50" charset="-127"/>
                <a:ea typeface="맑은 고딕" panose="020B0503020000020004" pitchFamily="50" charset="-127"/>
                <a:cs typeface="宋体" panose="02010600030101010101" pitchFamily="2" charset="-122"/>
              </a:rPr>
              <a:t>AS</a:t>
            </a:r>
            <a:r>
              <a:rPr lang="en-US" altLang="zh-CN" sz="1200" b="1" dirty="0" smtClean="0">
                <a:solidFill>
                  <a:prstClr val="white">
                    <a:lumMod val="95000"/>
                  </a:prstClr>
                </a:solidFill>
                <a:latin typeface="+mn-ea"/>
                <a:cs typeface="宋体" panose="02010600030101010101" pitchFamily="2" charset="-122"/>
              </a:rPr>
              <a:t> </a:t>
            </a:r>
            <a:r>
              <a:rPr lang="ko-KR" altLang="en-US" sz="1200" b="1" dirty="0" smtClean="0">
                <a:solidFill>
                  <a:prstClr val="white">
                    <a:lumMod val="95000"/>
                  </a:prstClr>
                </a:solidFill>
                <a:latin typeface="+mn-ea"/>
                <a:cs typeface="宋体" panose="02010600030101010101" pitchFamily="2" charset="-122"/>
              </a:rPr>
              <a:t>센터</a:t>
            </a:r>
            <a:r>
              <a:rPr lang="en-US" altLang="zh-CN" sz="1200" b="1" dirty="0" smtClean="0">
                <a:solidFill>
                  <a:prstClr val="white">
                    <a:lumMod val="95000"/>
                  </a:prstClr>
                </a:solidFill>
                <a:latin typeface="+mn-ea"/>
                <a:cs typeface="宋体" panose="02010600030101010101" pitchFamily="2" charset="-122"/>
              </a:rPr>
              <a:t>:</a:t>
            </a:r>
            <a:endParaRPr lang="en-US" altLang="zh-CN" sz="1200" b="1" dirty="0">
              <a:solidFill>
                <a:prstClr val="white">
                  <a:lumMod val="95000"/>
                </a:prstClr>
              </a:solidFill>
              <a:latin typeface="+mn-ea"/>
              <a:cs typeface="宋体" panose="02010600030101010101" pitchFamily="2" charset="-122"/>
            </a:endParaRPr>
          </a:p>
        </p:txBody>
      </p:sp>
      <p:grpSp>
        <p:nvGrpSpPr>
          <p:cNvPr id="111" name="组合 67">
            <a:extLst>
              <a:ext uri="{FF2B5EF4-FFF2-40B4-BE49-F238E27FC236}">
                <a16:creationId xmlns:a16="http://schemas.microsoft.com/office/drawing/2014/main" id="{B9F14354-EEB8-458D-8E5A-CC84F3539CC2}"/>
              </a:ext>
            </a:extLst>
          </p:cNvPr>
          <p:cNvGrpSpPr/>
          <p:nvPr/>
        </p:nvGrpSpPr>
        <p:grpSpPr>
          <a:xfrm>
            <a:off x="5784708" y="3400587"/>
            <a:ext cx="350434" cy="232936"/>
            <a:chOff x="4515" y="2931"/>
            <a:chExt cx="788" cy="782"/>
          </a:xfrm>
        </p:grpSpPr>
        <p:sp>
          <p:nvSpPr>
            <p:cNvPr id="112" name="Freeform 791">
              <a:extLst>
                <a:ext uri="{FF2B5EF4-FFF2-40B4-BE49-F238E27FC236}">
                  <a16:creationId xmlns:a16="http://schemas.microsoft.com/office/drawing/2014/main" id="{05AE95A8-CBC0-46CB-BA2B-AF7EB669E64B}"/>
                </a:ext>
              </a:extLst>
            </p:cNvPr>
            <p:cNvSpPr>
              <a:spLocks noEditPoints="1"/>
            </p:cNvSpPr>
            <p:nvPr/>
          </p:nvSpPr>
          <p:spPr bwMode="auto">
            <a:xfrm>
              <a:off x="4515" y="2931"/>
              <a:ext cx="746" cy="782"/>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white">
                    <a:lumMod val="95000"/>
                  </a:prstClr>
                </a:solidFill>
                <a:latin typeface="+mn-ea"/>
              </a:endParaRPr>
            </a:p>
          </p:txBody>
        </p:sp>
        <p:sp>
          <p:nvSpPr>
            <p:cNvPr id="113" name="Freeform 283">
              <a:extLst>
                <a:ext uri="{FF2B5EF4-FFF2-40B4-BE49-F238E27FC236}">
                  <a16:creationId xmlns:a16="http://schemas.microsoft.com/office/drawing/2014/main" id="{BBA14F19-EC1C-4C00-B6BC-3EC0F3D369C1}"/>
                </a:ext>
              </a:extLst>
            </p:cNvPr>
            <p:cNvSpPr>
              <a:spLocks noEditPoints="1"/>
            </p:cNvSpPr>
            <p:nvPr/>
          </p:nvSpPr>
          <p:spPr bwMode="auto">
            <a:xfrm>
              <a:off x="4993" y="3212"/>
              <a:ext cx="310" cy="500"/>
            </a:xfrm>
            <a:custGeom>
              <a:avLst/>
              <a:gdLst>
                <a:gd name="T0" fmla="*/ 159 w 320"/>
                <a:gd name="T1" fmla="*/ 512 h 512"/>
                <a:gd name="T2" fmla="*/ 0 w 320"/>
                <a:gd name="T3" fmla="*/ 191 h 512"/>
                <a:gd name="T4" fmla="*/ 159 w 320"/>
                <a:gd name="T5" fmla="*/ 0 h 512"/>
                <a:gd name="T6" fmla="*/ 320 w 320"/>
                <a:gd name="T7" fmla="*/ 190 h 512"/>
                <a:gd name="T8" fmla="*/ 159 w 320"/>
                <a:gd name="T9" fmla="*/ 512 h 512"/>
                <a:gd name="T10" fmla="*/ 160 w 320"/>
                <a:gd name="T11" fmla="*/ 96 h 512"/>
                <a:gd name="T12" fmla="*/ 96 w 320"/>
                <a:gd name="T13" fmla="*/ 160 h 512"/>
                <a:gd name="T14" fmla="*/ 160 w 320"/>
                <a:gd name="T15" fmla="*/ 224 h 512"/>
                <a:gd name="T16" fmla="*/ 224 w 320"/>
                <a:gd name="T17" fmla="*/ 160 h 512"/>
                <a:gd name="T18" fmla="*/ 160 w 320"/>
                <a:gd name="T19" fmla="*/ 9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 h="512">
                  <a:moveTo>
                    <a:pt x="159" y="512"/>
                  </a:moveTo>
                  <a:cubicBezTo>
                    <a:pt x="159" y="512"/>
                    <a:pt x="0" y="287"/>
                    <a:pt x="0" y="191"/>
                  </a:cubicBezTo>
                  <a:cubicBezTo>
                    <a:pt x="0" y="2"/>
                    <a:pt x="159" y="0"/>
                    <a:pt x="159" y="0"/>
                  </a:cubicBezTo>
                  <a:cubicBezTo>
                    <a:pt x="159" y="0"/>
                    <a:pt x="320" y="2"/>
                    <a:pt x="320" y="190"/>
                  </a:cubicBezTo>
                  <a:cubicBezTo>
                    <a:pt x="320" y="289"/>
                    <a:pt x="159" y="512"/>
                    <a:pt x="159" y="512"/>
                  </a:cubicBezTo>
                  <a:close/>
                  <a:moveTo>
                    <a:pt x="160" y="96"/>
                  </a:moveTo>
                  <a:cubicBezTo>
                    <a:pt x="125" y="96"/>
                    <a:pt x="96" y="125"/>
                    <a:pt x="96" y="160"/>
                  </a:cubicBezTo>
                  <a:cubicBezTo>
                    <a:pt x="96" y="195"/>
                    <a:pt x="125" y="224"/>
                    <a:pt x="160" y="224"/>
                  </a:cubicBezTo>
                  <a:cubicBezTo>
                    <a:pt x="195" y="224"/>
                    <a:pt x="224" y="195"/>
                    <a:pt x="224" y="160"/>
                  </a:cubicBezTo>
                  <a:cubicBezTo>
                    <a:pt x="224" y="125"/>
                    <a:pt x="195" y="96"/>
                    <a:pt x="160" y="96"/>
                  </a:cubicBezTo>
                  <a:close/>
                </a:path>
              </a:pathLst>
            </a:custGeom>
            <a:solidFill>
              <a:srgbClr val="D7000F"/>
            </a:solidFill>
            <a:ln>
              <a:noFill/>
            </a:ln>
          </p:spPr>
          <p:txBody>
            <a:bodyPr vert="horz" wrap="square" lIns="68580" tIns="34290" rIns="68580" bIns="34290" numCol="1" anchor="t" anchorCtr="0" compatLnSpc="1"/>
            <a:lstStyle/>
            <a:p>
              <a:endParaRPr lang="zh-CN" altLang="en-US" sz="1350">
                <a:solidFill>
                  <a:prstClr val="white">
                    <a:lumMod val="95000"/>
                  </a:prstClr>
                </a:solidFill>
                <a:latin typeface="+mn-ea"/>
              </a:endParaRPr>
            </a:p>
          </p:txBody>
        </p:sp>
      </p:grpSp>
      <p:sp>
        <p:nvSpPr>
          <p:cNvPr id="114" name="TextBox 113">
            <a:extLst>
              <a:ext uri="{FF2B5EF4-FFF2-40B4-BE49-F238E27FC236}">
                <a16:creationId xmlns:a16="http://schemas.microsoft.com/office/drawing/2014/main" id="{CEC7ECE9-7163-4324-A7BF-4F839B4D0D31}"/>
              </a:ext>
            </a:extLst>
          </p:cNvPr>
          <p:cNvSpPr txBox="1"/>
          <p:nvPr/>
        </p:nvSpPr>
        <p:spPr>
          <a:xfrm>
            <a:off x="5712344" y="3681691"/>
            <a:ext cx="3297172" cy="253916"/>
          </a:xfrm>
          <a:prstGeom prst="rect">
            <a:avLst/>
          </a:prstGeom>
          <a:noFill/>
        </p:spPr>
        <p:txBody>
          <a:bodyPr wrap="square">
            <a:spAutoFit/>
          </a:bodyPr>
          <a:lstStyle/>
          <a:p>
            <a:r>
              <a:rPr lang="ko-KR" altLang="en-US" sz="1050" b="1" dirty="0">
                <a:solidFill>
                  <a:prstClr val="white">
                    <a:lumMod val="95000"/>
                  </a:prstClr>
                </a:solidFill>
                <a:latin typeface="+mn-ea"/>
                <a:cs typeface="宋体" panose="02010600030101010101" pitchFamily="2" charset="-122"/>
              </a:rPr>
              <a:t>경기도 성남시 판교역로 </a:t>
            </a:r>
            <a:r>
              <a:rPr lang="en-US" altLang="ko-KR" sz="1050" b="1" dirty="0">
                <a:solidFill>
                  <a:prstClr val="white">
                    <a:lumMod val="95000"/>
                  </a:prstClr>
                </a:solidFill>
                <a:latin typeface="+mn-ea"/>
                <a:cs typeface="宋体" panose="02010600030101010101" pitchFamily="2" charset="-122"/>
              </a:rPr>
              <a:t>192</a:t>
            </a:r>
            <a:r>
              <a:rPr lang="ko-KR" altLang="en-US" sz="1050" b="1" dirty="0">
                <a:solidFill>
                  <a:prstClr val="white">
                    <a:lumMod val="95000"/>
                  </a:prstClr>
                </a:solidFill>
                <a:latin typeface="+mn-ea"/>
                <a:cs typeface="宋体" panose="02010600030101010101" pitchFamily="2" charset="-122"/>
              </a:rPr>
              <a:t>번길 </a:t>
            </a:r>
            <a:r>
              <a:rPr lang="en-US" altLang="ko-KR" sz="1050" b="1" dirty="0" smtClean="0">
                <a:solidFill>
                  <a:prstClr val="white">
                    <a:lumMod val="95000"/>
                  </a:prstClr>
                </a:solidFill>
                <a:latin typeface="+mn-ea"/>
                <a:cs typeface="宋体" panose="02010600030101010101" pitchFamily="2" charset="-122"/>
              </a:rPr>
              <a:t>14-1 4</a:t>
            </a:r>
            <a:r>
              <a:rPr lang="ko-KR" altLang="en-US" sz="1050" b="1" dirty="0" smtClean="0">
                <a:solidFill>
                  <a:prstClr val="white">
                    <a:lumMod val="95000"/>
                  </a:prstClr>
                </a:solidFill>
                <a:latin typeface="+mn-ea"/>
                <a:cs typeface="宋体" panose="02010600030101010101" pitchFamily="2" charset="-122"/>
              </a:rPr>
              <a:t>층 </a:t>
            </a:r>
            <a:r>
              <a:rPr lang="en-US" altLang="ko-KR" sz="1050" b="1" dirty="0" smtClean="0">
                <a:solidFill>
                  <a:prstClr val="white">
                    <a:lumMod val="95000"/>
                  </a:prstClr>
                </a:solidFill>
                <a:latin typeface="+mn-ea"/>
                <a:cs typeface="宋体" panose="02010600030101010101" pitchFamily="2" charset="-122"/>
              </a:rPr>
              <a:t>AS </a:t>
            </a:r>
            <a:r>
              <a:rPr lang="ko-KR" altLang="en-US" sz="1050" b="1" dirty="0" smtClean="0">
                <a:solidFill>
                  <a:prstClr val="white">
                    <a:lumMod val="95000"/>
                  </a:prstClr>
                </a:solidFill>
                <a:latin typeface="+mn-ea"/>
                <a:cs typeface="宋体" panose="02010600030101010101" pitchFamily="2" charset="-122"/>
              </a:rPr>
              <a:t>센터</a:t>
            </a:r>
            <a:endParaRPr lang="ko-KR" altLang="en-US" sz="1400" dirty="0">
              <a:solidFill>
                <a:prstClr val="black"/>
              </a:solidFill>
              <a:latin typeface="+mn-ea"/>
            </a:endParaRPr>
          </a:p>
        </p:txBody>
      </p:sp>
      <p:cxnSp>
        <p:nvCxnSpPr>
          <p:cNvPr id="3" name="Elbow Connector 2"/>
          <p:cNvCxnSpPr/>
          <p:nvPr/>
        </p:nvCxnSpPr>
        <p:spPr>
          <a:xfrm rot="5400000" flipH="1" flipV="1">
            <a:off x="3162634" y="2707549"/>
            <a:ext cx="1043780" cy="216024"/>
          </a:xfrm>
          <a:prstGeom prst="bentConnector3">
            <a:avLst/>
          </a:prstGeom>
          <a:ln w="1905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3635896" y="1923678"/>
            <a:ext cx="1152128" cy="35692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65283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고객지원센터</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2400" b="1"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서포트 메일</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2520281"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pic>
        <p:nvPicPr>
          <p:cNvPr id="4" name="그림 3"/>
          <p:cNvPicPr>
            <a:picLocks noChangeAspect="1"/>
          </p:cNvPicPr>
          <p:nvPr/>
        </p:nvPicPr>
        <p:blipFill>
          <a:blip r:embed="rId3"/>
          <a:stretch>
            <a:fillRect/>
          </a:stretch>
        </p:blipFill>
        <p:spPr>
          <a:xfrm>
            <a:off x="827583" y="2029040"/>
            <a:ext cx="3093413" cy="1584176"/>
          </a:xfrm>
          <a:prstGeom prst="rect">
            <a:avLst/>
          </a:prstGeom>
        </p:spPr>
      </p:pic>
      <p:sp>
        <p:nvSpPr>
          <p:cNvPr id="8" name="文本框 11"/>
          <p:cNvSpPr txBox="1"/>
          <p:nvPr/>
        </p:nvSpPr>
        <p:spPr>
          <a:xfrm>
            <a:off x="687066" y="1198043"/>
            <a:ext cx="7989390" cy="830997"/>
          </a:xfrm>
          <a:prstGeom prst="rect">
            <a:avLst/>
          </a:prstGeom>
          <a:noFill/>
        </p:spPr>
        <p:txBody>
          <a:bodyPr wrap="square" rtlCol="0" anchor="t">
            <a:spAutoFit/>
          </a:bodyPr>
          <a:lstStyle/>
          <a:p>
            <a:pPr lvl="0"/>
            <a:r>
              <a:rPr lang="ko-KR" altLang="en-US" sz="1600" dirty="0" err="1" smtClean="0">
                <a:solidFill>
                  <a:schemeClr val="bg1"/>
                </a:solidFill>
              </a:rPr>
              <a:t>하이크비전</a:t>
            </a:r>
            <a:r>
              <a:rPr lang="ko-KR" altLang="en-US" sz="1600" dirty="0" smtClean="0">
                <a:solidFill>
                  <a:schemeClr val="bg1"/>
                </a:solidFill>
              </a:rPr>
              <a:t> 공식홈페이지 기술문의 또는 </a:t>
            </a:r>
            <a:r>
              <a:rPr lang="en-US" altLang="ko-KR" sz="1600" dirty="0" smtClean="0">
                <a:solidFill>
                  <a:schemeClr val="bg1"/>
                </a:solidFill>
              </a:rPr>
              <a:t>support.korea@hikvision.com </a:t>
            </a:r>
            <a:r>
              <a:rPr lang="ko-KR" altLang="en-US" sz="1600" smtClean="0">
                <a:solidFill>
                  <a:schemeClr val="bg1"/>
                </a:solidFill>
              </a:rPr>
              <a:t>메일을 통해</a:t>
            </a:r>
            <a:endParaRPr lang="en-US" altLang="ko-KR" sz="1600" dirty="0" smtClean="0">
              <a:solidFill>
                <a:schemeClr val="bg1"/>
              </a:solidFill>
            </a:endParaRPr>
          </a:p>
          <a:p>
            <a:pPr lvl="0"/>
            <a:r>
              <a:rPr lang="ko-KR" altLang="en-US" sz="1600" dirty="0" smtClean="0">
                <a:solidFill>
                  <a:schemeClr val="bg1"/>
                </a:solidFill>
              </a:rPr>
              <a:t>기술문의가 가능합니다</a:t>
            </a:r>
            <a:r>
              <a:rPr lang="en-US" altLang="ko-KR" sz="1600" dirty="0" smtClean="0">
                <a:solidFill>
                  <a:schemeClr val="bg1"/>
                </a:solidFill>
              </a:rPr>
              <a:t>.</a:t>
            </a:r>
          </a:p>
          <a:p>
            <a:pPr lvl="0"/>
            <a:r>
              <a:rPr lang="ko-KR" altLang="en-US" sz="1600" dirty="0" smtClean="0">
                <a:solidFill>
                  <a:schemeClr val="bg1"/>
                </a:solidFill>
              </a:rPr>
              <a:t>해당 메일은 </a:t>
            </a:r>
            <a:r>
              <a:rPr lang="ko-KR" altLang="en-US" sz="1600" dirty="0" err="1" smtClean="0">
                <a:solidFill>
                  <a:schemeClr val="bg1"/>
                </a:solidFill>
              </a:rPr>
              <a:t>하이크비전코리아</a:t>
            </a:r>
            <a:r>
              <a:rPr lang="ko-KR" altLang="en-US" sz="1600" dirty="0" smtClean="0">
                <a:solidFill>
                  <a:schemeClr val="bg1"/>
                </a:solidFill>
              </a:rPr>
              <a:t> 전체 기술직원에게 수신되어 확인이 가능합니다</a:t>
            </a:r>
            <a:r>
              <a:rPr lang="en-US" altLang="ko-KR" sz="1600" dirty="0" smtClean="0">
                <a:solidFill>
                  <a:schemeClr val="bg1"/>
                </a:solidFill>
              </a:rPr>
              <a:t>. </a:t>
            </a:r>
            <a:endParaRPr lang="en-US" altLang="ko-KR" sz="1600" dirty="0" smtClean="0">
              <a:solidFill>
                <a:schemeClr val="bg1"/>
              </a:solidFill>
              <a:latin typeface="+mn-ea"/>
              <a:sym typeface="+mn-ea"/>
            </a:endParaRPr>
          </a:p>
        </p:txBody>
      </p:sp>
      <p:pic>
        <p:nvPicPr>
          <p:cNvPr id="6" name="그림 5"/>
          <p:cNvPicPr>
            <a:picLocks noChangeAspect="1"/>
          </p:cNvPicPr>
          <p:nvPr/>
        </p:nvPicPr>
        <p:blipFill>
          <a:blip r:embed="rId4"/>
          <a:stretch>
            <a:fillRect/>
          </a:stretch>
        </p:blipFill>
        <p:spPr>
          <a:xfrm>
            <a:off x="2483768" y="3282114"/>
            <a:ext cx="2318942" cy="1584176"/>
          </a:xfrm>
          <a:prstGeom prst="rect">
            <a:avLst/>
          </a:prstGeom>
        </p:spPr>
      </p:pic>
      <p:pic>
        <p:nvPicPr>
          <p:cNvPr id="7" name="그림 6"/>
          <p:cNvPicPr>
            <a:picLocks noChangeAspect="1"/>
          </p:cNvPicPr>
          <p:nvPr/>
        </p:nvPicPr>
        <p:blipFill>
          <a:blip r:embed="rId5"/>
          <a:stretch>
            <a:fillRect/>
          </a:stretch>
        </p:blipFill>
        <p:spPr>
          <a:xfrm>
            <a:off x="4211960" y="2029040"/>
            <a:ext cx="3977497" cy="1947230"/>
          </a:xfrm>
          <a:prstGeom prst="rect">
            <a:avLst/>
          </a:prstGeom>
        </p:spPr>
      </p:pic>
    </p:spTree>
    <p:extLst>
      <p:ext uri="{BB962C8B-B14F-4D97-AF65-F5344CB8AC3E}">
        <p14:creationId xmlns:p14="http://schemas.microsoft.com/office/powerpoint/2010/main" val="3984003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고객지원센터</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출동 서비스</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2520281"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8" name="文本框 11"/>
          <p:cNvSpPr txBox="1"/>
          <p:nvPr/>
        </p:nvSpPr>
        <p:spPr>
          <a:xfrm>
            <a:off x="687066" y="1198043"/>
            <a:ext cx="7989390" cy="1569660"/>
          </a:xfrm>
          <a:prstGeom prst="rect">
            <a:avLst/>
          </a:prstGeom>
          <a:noFill/>
        </p:spPr>
        <p:txBody>
          <a:bodyPr wrap="square" rtlCol="0" anchor="t">
            <a:spAutoFit/>
          </a:bodyPr>
          <a:lstStyle/>
          <a:p>
            <a:pPr lvl="0"/>
            <a:r>
              <a:rPr lang="ko-KR" altLang="en-US" sz="1600" dirty="0" smtClean="0">
                <a:solidFill>
                  <a:schemeClr val="bg1"/>
                </a:solidFill>
              </a:rPr>
              <a:t>하이크비전의 출동서비스는 출동 전문 서비스기사가 현장에 직접 방문하여 문제를 해결해드리기 위한 서비스 입니다</a:t>
            </a:r>
            <a:r>
              <a:rPr lang="en-US" altLang="ko-KR" sz="1600" dirty="0" smtClean="0">
                <a:solidFill>
                  <a:schemeClr val="bg1"/>
                </a:solidFill>
              </a:rPr>
              <a:t>. </a:t>
            </a:r>
            <a:r>
              <a:rPr lang="ko-KR" altLang="en-US" sz="1600" dirty="0" smtClean="0">
                <a:solidFill>
                  <a:schemeClr val="bg1"/>
                </a:solidFill>
              </a:rPr>
              <a:t>콜센터</a:t>
            </a:r>
            <a:r>
              <a:rPr lang="en-US" altLang="ko-KR" sz="1600" dirty="0" smtClean="0">
                <a:solidFill>
                  <a:schemeClr val="bg1"/>
                </a:solidFill>
              </a:rPr>
              <a:t>(1811-5998)</a:t>
            </a:r>
            <a:r>
              <a:rPr lang="ko-KR" altLang="en-US" sz="1600" dirty="0" smtClean="0">
                <a:solidFill>
                  <a:schemeClr val="bg1"/>
                </a:solidFill>
              </a:rPr>
              <a:t>를 통해 접수하고 있으며</a:t>
            </a:r>
            <a:endParaRPr lang="en-US" altLang="ko-KR" sz="1600" dirty="0" smtClean="0">
              <a:solidFill>
                <a:schemeClr val="bg1"/>
              </a:solidFill>
            </a:endParaRPr>
          </a:p>
          <a:p>
            <a:pPr lvl="0"/>
            <a:r>
              <a:rPr lang="ko-KR" altLang="en-US" sz="1600" dirty="0" smtClean="0">
                <a:solidFill>
                  <a:schemeClr val="bg1"/>
                </a:solidFill>
              </a:rPr>
              <a:t>출동서비스 이용시 비용이 발생됩니다</a:t>
            </a:r>
            <a:r>
              <a:rPr lang="en-US" altLang="ko-KR" sz="1600" dirty="0" smtClean="0">
                <a:solidFill>
                  <a:schemeClr val="bg1"/>
                </a:solidFill>
              </a:rPr>
              <a:t>. (1</a:t>
            </a:r>
            <a:r>
              <a:rPr lang="ko-KR" altLang="en-US" sz="1600" dirty="0" smtClean="0">
                <a:solidFill>
                  <a:schemeClr val="bg1"/>
                </a:solidFill>
              </a:rPr>
              <a:t>회 출동 </a:t>
            </a:r>
            <a:r>
              <a:rPr lang="en-US" altLang="ko-KR" sz="1600" dirty="0" smtClean="0">
                <a:solidFill>
                  <a:schemeClr val="bg1"/>
                </a:solidFill>
              </a:rPr>
              <a:t>:8</a:t>
            </a:r>
            <a:r>
              <a:rPr lang="ko-KR" altLang="en-US" sz="1600" dirty="0" smtClean="0">
                <a:solidFill>
                  <a:schemeClr val="bg1"/>
                </a:solidFill>
              </a:rPr>
              <a:t>만원</a:t>
            </a:r>
            <a:r>
              <a:rPr lang="en-US" altLang="ko-KR" sz="1600" dirty="0" smtClean="0">
                <a:solidFill>
                  <a:schemeClr val="bg1"/>
                </a:solidFill>
              </a:rPr>
              <a:t>, </a:t>
            </a:r>
            <a:r>
              <a:rPr lang="ko-KR" altLang="en-US" sz="1600" dirty="0" smtClean="0">
                <a:solidFill>
                  <a:schemeClr val="bg1"/>
                </a:solidFill>
              </a:rPr>
              <a:t>재방문 </a:t>
            </a:r>
            <a:r>
              <a:rPr lang="en-US" altLang="ko-KR" sz="1600" dirty="0" smtClean="0">
                <a:solidFill>
                  <a:schemeClr val="bg1"/>
                </a:solidFill>
              </a:rPr>
              <a:t>:4</a:t>
            </a:r>
            <a:r>
              <a:rPr lang="ko-KR" altLang="en-US" sz="1600" dirty="0" smtClean="0">
                <a:solidFill>
                  <a:schemeClr val="bg1"/>
                </a:solidFill>
              </a:rPr>
              <a:t>만원</a:t>
            </a:r>
            <a:r>
              <a:rPr lang="en-US" altLang="ko-KR" sz="1600" dirty="0" smtClean="0">
                <a:solidFill>
                  <a:schemeClr val="bg1"/>
                </a:solidFill>
              </a:rPr>
              <a:t>)</a:t>
            </a:r>
            <a:br>
              <a:rPr lang="en-US" altLang="ko-KR" sz="1600" dirty="0" smtClean="0">
                <a:solidFill>
                  <a:schemeClr val="bg1"/>
                </a:solidFill>
              </a:rPr>
            </a:br>
            <a:endParaRPr lang="en-US" altLang="ko-KR" sz="1600" dirty="0" smtClean="0">
              <a:solidFill>
                <a:schemeClr val="bg1"/>
              </a:solidFill>
            </a:endParaRPr>
          </a:p>
          <a:p>
            <a:pPr lvl="0"/>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제품 설치장소가 특수한 위치일 경우</a:t>
            </a:r>
            <a:r>
              <a:rPr lang="en-US" altLang="ko-KR" sz="1600" dirty="0" smtClean="0">
                <a:solidFill>
                  <a:schemeClr val="bg1"/>
                </a:solidFill>
                <a:latin typeface="+mn-ea"/>
                <a:sym typeface="+mn-ea"/>
              </a:rPr>
              <a:t>(</a:t>
            </a:r>
            <a:r>
              <a:rPr lang="ko-KR" altLang="en-US" sz="1600" dirty="0" smtClean="0">
                <a:solidFill>
                  <a:schemeClr val="bg1"/>
                </a:solidFill>
                <a:latin typeface="+mn-ea"/>
                <a:sym typeface="+mn-ea"/>
              </a:rPr>
              <a:t>고공 등</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서비스가 어려울 수 있습니다</a:t>
            </a:r>
            <a:r>
              <a:rPr lang="en-US" altLang="ko-KR" sz="1600" dirty="0" smtClean="0">
                <a:solidFill>
                  <a:schemeClr val="bg1"/>
                </a:solidFill>
                <a:latin typeface="+mn-ea"/>
                <a:sym typeface="+mn-ea"/>
              </a:rPr>
              <a:t>.</a:t>
            </a:r>
          </a:p>
          <a:p>
            <a:pPr marL="285750" lvl="0" indent="-285750">
              <a:buFont typeface="Arial" panose="020B0604020202020204" pitchFamily="34" charset="0"/>
              <a:buChar char="•"/>
            </a:pPr>
            <a:endParaRPr lang="en-US" altLang="ko-KR" sz="1600" dirty="0" smtClean="0">
              <a:solidFill>
                <a:schemeClr val="bg1"/>
              </a:solidFill>
              <a:latin typeface="+mn-ea"/>
              <a:sym typeface="+mn-ea"/>
            </a:endParaRPr>
          </a:p>
        </p:txBody>
      </p:sp>
      <p:pic>
        <p:nvPicPr>
          <p:cNvPr id="3" name="Picture 2"/>
          <p:cNvPicPr>
            <a:picLocks noChangeAspect="1"/>
          </p:cNvPicPr>
          <p:nvPr/>
        </p:nvPicPr>
        <p:blipFill>
          <a:blip r:embed="rId3"/>
          <a:stretch>
            <a:fillRect/>
          </a:stretch>
        </p:blipFill>
        <p:spPr>
          <a:xfrm>
            <a:off x="1187624" y="2787774"/>
            <a:ext cx="6768752" cy="1861571"/>
          </a:xfrm>
          <a:prstGeom prst="rect">
            <a:avLst/>
          </a:prstGeom>
        </p:spPr>
      </p:pic>
    </p:spTree>
    <p:extLst>
      <p:ext uri="{BB962C8B-B14F-4D97-AF65-F5344CB8AC3E}">
        <p14:creationId xmlns:p14="http://schemas.microsoft.com/office/powerpoint/2010/main" val="184573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고객지원센터</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-AS </a:t>
            </a: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센터</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2520281"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8" name="文本框 11"/>
          <p:cNvSpPr txBox="1"/>
          <p:nvPr/>
        </p:nvSpPr>
        <p:spPr>
          <a:xfrm>
            <a:off x="683567" y="1203598"/>
            <a:ext cx="7989390" cy="1077218"/>
          </a:xfrm>
          <a:prstGeom prst="rect">
            <a:avLst/>
          </a:prstGeom>
          <a:noFill/>
        </p:spPr>
        <p:txBody>
          <a:bodyPr wrap="square" rtlCol="0" anchor="t">
            <a:spAutoFit/>
          </a:bodyPr>
          <a:lstStyle/>
          <a:p>
            <a:pPr lvl="0"/>
            <a:r>
              <a:rPr lang="ko-KR" altLang="en-US" sz="1600" dirty="0" smtClean="0">
                <a:solidFill>
                  <a:schemeClr val="bg1"/>
                </a:solidFill>
              </a:rPr>
              <a:t>하이크비전은 제품 </a:t>
            </a:r>
            <a:r>
              <a:rPr lang="en-US" altLang="ko-KR" sz="1600" dirty="0" smtClean="0">
                <a:solidFill>
                  <a:schemeClr val="bg1"/>
                </a:solidFill>
              </a:rPr>
              <a:t>A/S</a:t>
            </a:r>
            <a:r>
              <a:rPr lang="ko-KR" altLang="en-US" sz="1600" dirty="0" smtClean="0">
                <a:solidFill>
                  <a:schemeClr val="bg1"/>
                </a:solidFill>
              </a:rPr>
              <a:t> 품질 향상을 위해 직접 수리 범위를 확대합니다</a:t>
            </a:r>
            <a:r>
              <a:rPr lang="en-US" altLang="ko-KR" sz="1600" dirty="0" smtClean="0">
                <a:solidFill>
                  <a:schemeClr val="bg1"/>
                </a:solidFill>
              </a:rPr>
              <a:t>.</a:t>
            </a:r>
            <a:br>
              <a:rPr lang="en-US" altLang="ko-KR" sz="1600" dirty="0" smtClean="0">
                <a:solidFill>
                  <a:schemeClr val="bg1"/>
                </a:solidFill>
              </a:rPr>
            </a:br>
            <a:endParaRPr lang="en-US" altLang="ko-KR" sz="1600" dirty="0" smtClean="0">
              <a:solidFill>
                <a:schemeClr val="bg1"/>
              </a:solidFill>
              <a:latin typeface="맑은 고딕" panose="020B0503020000020004" pitchFamily="50" charset="-127"/>
              <a:ea typeface="맑은 고딕" panose="020B0503020000020004" pitchFamily="50" charset="-127"/>
              <a:sym typeface="Wingdings" panose="05000000000000000000" pitchFamily="2" charset="2"/>
            </a:endParaRPr>
          </a:p>
          <a:p>
            <a:pPr lvl="0"/>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하이크비전 브랜드모델에만 적용</a:t>
            </a:r>
            <a:r>
              <a:rPr lang="en-US" altLang="ko-KR" sz="1600" dirty="0" smtClean="0">
                <a:solidFill>
                  <a:schemeClr val="bg1"/>
                </a:solidFill>
                <a:latin typeface="+mn-ea"/>
                <a:sym typeface="+mn-ea"/>
              </a:rPr>
              <a:t>(ODM/OEM</a:t>
            </a:r>
            <a:r>
              <a:rPr lang="ko-KR" altLang="en-US" sz="1600" dirty="0" smtClean="0">
                <a:solidFill>
                  <a:schemeClr val="bg1"/>
                </a:solidFill>
                <a:latin typeface="+mn-ea"/>
                <a:sym typeface="+mn-ea"/>
              </a:rPr>
              <a:t>제품 제외</a:t>
            </a:r>
            <a:r>
              <a:rPr lang="en-US" altLang="ko-KR" sz="1600" dirty="0" smtClean="0">
                <a:solidFill>
                  <a:schemeClr val="bg1"/>
                </a:solidFill>
                <a:latin typeface="+mn-ea"/>
                <a:sym typeface="+mn-ea"/>
              </a:rPr>
              <a:t>)</a:t>
            </a:r>
          </a:p>
          <a:p>
            <a:pPr lvl="0"/>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녹화기</a:t>
            </a:r>
            <a:r>
              <a:rPr lang="en-US" altLang="ko-KR" sz="1600" dirty="0" smtClean="0">
                <a:solidFill>
                  <a:schemeClr val="bg1"/>
                </a:solidFill>
                <a:latin typeface="+mn-ea"/>
                <a:sym typeface="+mn-ea"/>
              </a:rPr>
              <a:t>(</a:t>
            </a:r>
            <a:r>
              <a:rPr lang="ko-KR" altLang="en-US" sz="1600" dirty="0" smtClean="0">
                <a:solidFill>
                  <a:schemeClr val="bg1"/>
                </a:solidFill>
                <a:latin typeface="+mn-ea"/>
                <a:sym typeface="+mn-ea"/>
              </a:rPr>
              <a:t>전제품</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카메라</a:t>
            </a:r>
            <a:r>
              <a:rPr lang="en-US" altLang="ko-KR" sz="1600" dirty="0" smtClean="0">
                <a:solidFill>
                  <a:schemeClr val="bg1"/>
                </a:solidFill>
                <a:latin typeface="+mn-ea"/>
                <a:sym typeface="+mn-ea"/>
              </a:rPr>
              <a:t>(2022</a:t>
            </a:r>
            <a:r>
              <a:rPr lang="ko-KR" altLang="en-US" sz="1600" dirty="0" smtClean="0">
                <a:solidFill>
                  <a:schemeClr val="bg1"/>
                </a:solidFill>
                <a:latin typeface="+mn-ea"/>
                <a:sym typeface="+mn-ea"/>
              </a:rPr>
              <a:t>년 </a:t>
            </a:r>
            <a:r>
              <a:rPr lang="en-US" altLang="ko-KR" sz="1600" dirty="0" smtClean="0">
                <a:solidFill>
                  <a:schemeClr val="bg1"/>
                </a:solidFill>
                <a:latin typeface="+mn-ea"/>
                <a:sym typeface="+mn-ea"/>
              </a:rPr>
              <a:t>6</a:t>
            </a:r>
            <a:r>
              <a:rPr lang="ko-KR" altLang="en-US" sz="1600" dirty="0" smtClean="0">
                <a:solidFill>
                  <a:schemeClr val="bg1"/>
                </a:solidFill>
                <a:latin typeface="+mn-ea"/>
                <a:sym typeface="+mn-ea"/>
              </a:rPr>
              <a:t>월 이후 씨넥스존</a:t>
            </a:r>
            <a:r>
              <a:rPr lang="en-US" altLang="ko-KR" sz="1600" dirty="0" smtClean="0">
                <a:solidFill>
                  <a:schemeClr val="bg1"/>
                </a:solidFill>
                <a:latin typeface="+mn-ea"/>
                <a:sym typeface="+mn-ea"/>
              </a:rPr>
              <a:t>,KCT </a:t>
            </a:r>
            <a:r>
              <a:rPr lang="ko-KR" altLang="en-US" sz="1600" dirty="0" smtClean="0">
                <a:solidFill>
                  <a:schemeClr val="bg1"/>
                </a:solidFill>
                <a:latin typeface="+mn-ea"/>
                <a:sym typeface="+mn-ea"/>
              </a:rPr>
              <a:t>판매 제품에 한하여 적용</a:t>
            </a:r>
            <a:r>
              <a:rPr lang="en-US" altLang="ko-KR" sz="1600" dirty="0" smtClean="0">
                <a:solidFill>
                  <a:schemeClr val="bg1"/>
                </a:solidFill>
                <a:latin typeface="+mn-ea"/>
                <a:sym typeface="+mn-ea"/>
              </a:rPr>
              <a:t>)</a:t>
            </a:r>
            <a:endParaRPr lang="en-US" altLang="ko-KR" sz="1600" dirty="0" smtClean="0">
              <a:solidFill>
                <a:schemeClr val="bg1"/>
              </a:solidFill>
            </a:endParaRPr>
          </a:p>
        </p:txBody>
      </p:sp>
      <p:pic>
        <p:nvPicPr>
          <p:cNvPr id="2" name="Picture 1"/>
          <p:cNvPicPr>
            <a:picLocks noChangeAspect="1"/>
          </p:cNvPicPr>
          <p:nvPr/>
        </p:nvPicPr>
        <p:blipFill rotWithShape="1">
          <a:blip r:embed="rId3"/>
          <a:srcRect t="11812"/>
          <a:stretch/>
        </p:blipFill>
        <p:spPr>
          <a:xfrm>
            <a:off x="683567" y="2355725"/>
            <a:ext cx="3384377" cy="2376265"/>
          </a:xfrm>
          <a:prstGeom prst="rect">
            <a:avLst/>
          </a:prstGeom>
        </p:spPr>
      </p:pic>
      <p:pic>
        <p:nvPicPr>
          <p:cNvPr id="4" name="Picture 3"/>
          <p:cNvPicPr>
            <a:picLocks noChangeAspect="1"/>
          </p:cNvPicPr>
          <p:nvPr/>
        </p:nvPicPr>
        <p:blipFill rotWithShape="1">
          <a:blip r:embed="rId4"/>
          <a:srcRect t="4161"/>
          <a:stretch/>
        </p:blipFill>
        <p:spPr>
          <a:xfrm>
            <a:off x="4572000" y="2567221"/>
            <a:ext cx="3960440" cy="1948745"/>
          </a:xfrm>
          <a:prstGeom prst="rect">
            <a:avLst/>
          </a:prstGeom>
        </p:spPr>
      </p:pic>
    </p:spTree>
    <p:extLst>
      <p:ext uri="{BB962C8B-B14F-4D97-AF65-F5344CB8AC3E}">
        <p14:creationId xmlns:p14="http://schemas.microsoft.com/office/powerpoint/2010/main" val="20506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536" y="1270"/>
            <a:ext cx="9139563" cy="5142865"/>
          </a:xfrm>
          <a:prstGeom prst="rect">
            <a:avLst/>
          </a:prstGeom>
        </p:spPr>
      </p:pic>
      <p:sp>
        <p:nvSpPr>
          <p:cNvPr id="18" name="矩形 17"/>
          <p:cNvSpPr/>
          <p:nvPr/>
        </p:nvSpPr>
        <p:spPr>
          <a:xfrm>
            <a:off x="0" y="-635"/>
            <a:ext cx="9139563" cy="5144135"/>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1150620" y="1674495"/>
            <a:ext cx="1873250" cy="1873250"/>
            <a:chOff x="1789" y="2662"/>
            <a:chExt cx="2950" cy="2950"/>
          </a:xfrm>
        </p:grpSpPr>
        <p:sp>
          <p:nvSpPr>
            <p:cNvPr id="17" name="弧形 16"/>
            <p:cNvSpPr/>
            <p:nvPr/>
          </p:nvSpPr>
          <p:spPr>
            <a:xfrm rot="3240000">
              <a:off x="1789" y="2662"/>
              <a:ext cx="2950" cy="2950"/>
            </a:xfrm>
            <a:prstGeom prst="arc">
              <a:avLst>
                <a:gd name="adj1" fmla="val 19791118"/>
                <a:gd name="adj2" fmla="val 15387175"/>
              </a:avLst>
            </a:prstGeom>
            <a:ln w="25400">
              <a:gradFill>
                <a:gsLst>
                  <a:gs pos="66000">
                    <a:srgbClr val="27AAE1"/>
                  </a:gs>
                  <a:gs pos="0">
                    <a:srgbClr val="DA1571"/>
                  </a:gs>
                  <a:gs pos="35000">
                    <a:srgbClr val="68217A">
                      <a:alpha val="70000"/>
                    </a:srgbClr>
                  </a:gs>
                  <a:gs pos="99000">
                    <a:srgbClr val="01B864"/>
                  </a:gs>
                </a:gsLst>
                <a:lin ang="948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p>
          </p:txBody>
        </p:sp>
        <p:sp>
          <p:nvSpPr>
            <p:cNvPr id="6" name="椭圆 5"/>
            <p:cNvSpPr/>
            <p:nvPr/>
          </p:nvSpPr>
          <p:spPr>
            <a:xfrm>
              <a:off x="4185" y="2978"/>
              <a:ext cx="143" cy="143"/>
            </a:xfrm>
            <a:prstGeom prst="ellips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标题 1"/>
          <p:cNvSpPr txBox="1"/>
          <p:nvPr/>
        </p:nvSpPr>
        <p:spPr>
          <a:xfrm>
            <a:off x="2080895" y="1974850"/>
            <a:ext cx="4535170" cy="1193800"/>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3500" b="0" kern="1200">
                <a:solidFill>
                  <a:srgbClr val="C11119"/>
                </a:solidFill>
                <a:latin typeface="+mj-lt"/>
                <a:ea typeface="+mj-ea"/>
                <a:cs typeface="+mj-cs"/>
              </a:defRPr>
            </a:lvl1pPr>
          </a:lstStyle>
          <a:p>
            <a:pPr algn="l"/>
            <a:r>
              <a:rPr lang="ko-KR" altLang="en-US" sz="2800" b="1" dirty="0" smtClean="0">
                <a:solidFill>
                  <a:schemeClr val="bg1">
                    <a:lumMod val="95000"/>
                  </a:schemeClr>
                </a:solidFill>
                <a:latin typeface="Helvetica Now Text" panose="020B0504030202020204" pitchFamily="34" charset="0"/>
              </a:rPr>
              <a:t>메신저</a:t>
            </a:r>
            <a:endParaRPr lang="en-US" altLang="ko-KR" sz="2800" b="1" dirty="0" smtClean="0">
              <a:solidFill>
                <a:schemeClr val="bg1">
                  <a:lumMod val="95000"/>
                </a:schemeClr>
              </a:solidFill>
              <a:latin typeface="Helvetica Now Text" panose="020B0504030202020204" pitchFamily="34" charset="0"/>
            </a:endParaRPr>
          </a:p>
          <a:p>
            <a:pPr algn="l"/>
            <a:r>
              <a:rPr lang="ko-KR" altLang="en-US" sz="2800" b="1" dirty="0" smtClean="0">
                <a:solidFill>
                  <a:schemeClr val="bg1">
                    <a:lumMod val="95000"/>
                  </a:schemeClr>
                </a:solidFill>
                <a:latin typeface="Helvetica Now Text" panose="020B0504030202020204" pitchFamily="34" charset="0"/>
              </a:rPr>
              <a:t>카카오톡 </a:t>
            </a:r>
            <a:r>
              <a:rPr lang="en-US" altLang="ko-KR" sz="2800" b="1" dirty="0" smtClean="0">
                <a:solidFill>
                  <a:schemeClr val="bg1">
                    <a:lumMod val="95000"/>
                  </a:schemeClr>
                </a:solidFill>
                <a:latin typeface="Helvetica Now Text" panose="020B0504030202020204" pitchFamily="34" charset="0"/>
              </a:rPr>
              <a:t>/ </a:t>
            </a:r>
            <a:r>
              <a:rPr lang="ko-KR" altLang="en-US" sz="2800" b="1" dirty="0" smtClean="0">
                <a:solidFill>
                  <a:schemeClr val="bg1">
                    <a:lumMod val="95000"/>
                  </a:schemeClr>
                </a:solidFill>
                <a:latin typeface="Helvetica Now Text" panose="020B0504030202020204" pitchFamily="34" charset="0"/>
              </a:rPr>
              <a:t>하이크비전 챗봇</a:t>
            </a:r>
            <a:endParaRPr lang="en-US" altLang="zh-CN" sz="2800" b="1" dirty="0">
              <a:solidFill>
                <a:srgbClr val="6AE7FF"/>
              </a:solidFill>
              <a:latin typeface="Helvetica Now Text" panose="020B0504030202020204" pitchFamily="34" charset="0"/>
            </a:endParaRPr>
          </a:p>
        </p:txBody>
      </p:sp>
      <p:pic>
        <p:nvPicPr>
          <p:cNvPr id="11" name="Picture 2" descr="E:\工作\Hikvision logo.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452320" y="265106"/>
            <a:ext cx="1152128" cy="23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1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카카오톡 채널</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2520281"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pic>
        <p:nvPicPr>
          <p:cNvPr id="2" name="그림 1"/>
          <p:cNvPicPr>
            <a:picLocks noChangeAspect="1"/>
          </p:cNvPicPr>
          <p:nvPr/>
        </p:nvPicPr>
        <p:blipFill>
          <a:blip r:embed="rId3"/>
          <a:stretch>
            <a:fillRect/>
          </a:stretch>
        </p:blipFill>
        <p:spPr>
          <a:xfrm>
            <a:off x="755576" y="1851670"/>
            <a:ext cx="1369065" cy="2571750"/>
          </a:xfrm>
          <a:prstGeom prst="rect">
            <a:avLst/>
          </a:prstGeom>
        </p:spPr>
      </p:pic>
      <p:pic>
        <p:nvPicPr>
          <p:cNvPr id="5" name="그림 4"/>
          <p:cNvPicPr>
            <a:picLocks noChangeAspect="1"/>
          </p:cNvPicPr>
          <p:nvPr/>
        </p:nvPicPr>
        <p:blipFill>
          <a:blip r:embed="rId4"/>
          <a:stretch>
            <a:fillRect/>
          </a:stretch>
        </p:blipFill>
        <p:spPr>
          <a:xfrm>
            <a:off x="2398476" y="1851670"/>
            <a:ext cx="1272842" cy="2571750"/>
          </a:xfrm>
          <a:prstGeom prst="rect">
            <a:avLst/>
          </a:prstGeom>
        </p:spPr>
      </p:pic>
      <p:pic>
        <p:nvPicPr>
          <p:cNvPr id="6" name="그림 5"/>
          <p:cNvPicPr>
            <a:picLocks noChangeAspect="1"/>
          </p:cNvPicPr>
          <p:nvPr/>
        </p:nvPicPr>
        <p:blipFill>
          <a:blip r:embed="rId5"/>
          <a:stretch>
            <a:fillRect/>
          </a:stretch>
        </p:blipFill>
        <p:spPr>
          <a:xfrm>
            <a:off x="7106917" y="1851670"/>
            <a:ext cx="1281506" cy="2571750"/>
          </a:xfrm>
          <a:prstGeom prst="rect">
            <a:avLst/>
          </a:prstGeom>
        </p:spPr>
      </p:pic>
      <p:pic>
        <p:nvPicPr>
          <p:cNvPr id="7" name="그림 6"/>
          <p:cNvPicPr>
            <a:picLocks noChangeAspect="1"/>
          </p:cNvPicPr>
          <p:nvPr/>
        </p:nvPicPr>
        <p:blipFill>
          <a:blip r:embed="rId6"/>
          <a:stretch>
            <a:fillRect/>
          </a:stretch>
        </p:blipFill>
        <p:spPr>
          <a:xfrm>
            <a:off x="3969506" y="1851670"/>
            <a:ext cx="1294743" cy="2571750"/>
          </a:xfrm>
          <a:prstGeom prst="rect">
            <a:avLst/>
          </a:prstGeom>
        </p:spPr>
      </p:pic>
      <p:pic>
        <p:nvPicPr>
          <p:cNvPr id="8" name="그림 7"/>
          <p:cNvPicPr>
            <a:picLocks noChangeAspect="1"/>
          </p:cNvPicPr>
          <p:nvPr/>
        </p:nvPicPr>
        <p:blipFill>
          <a:blip r:embed="rId7"/>
          <a:stretch>
            <a:fillRect/>
          </a:stretch>
        </p:blipFill>
        <p:spPr>
          <a:xfrm>
            <a:off x="5539801" y="1851670"/>
            <a:ext cx="1291564" cy="2574342"/>
          </a:xfrm>
          <a:prstGeom prst="rect">
            <a:avLst/>
          </a:prstGeom>
        </p:spPr>
      </p:pic>
      <p:sp>
        <p:nvSpPr>
          <p:cNvPr id="9" name="모서리가 둥근 직사각형 8"/>
          <p:cNvSpPr/>
          <p:nvPr/>
        </p:nvSpPr>
        <p:spPr>
          <a:xfrm>
            <a:off x="828040" y="4394768"/>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dirty="0" err="1" smtClean="0"/>
              <a:t>채널홈</a:t>
            </a:r>
            <a:endParaRPr lang="ko-KR" altLang="en-US" sz="1600" dirty="0"/>
          </a:p>
        </p:txBody>
      </p:sp>
      <p:sp>
        <p:nvSpPr>
          <p:cNvPr id="12" name="모서리가 둥근 직사각형 11"/>
          <p:cNvSpPr/>
          <p:nvPr/>
        </p:nvSpPr>
        <p:spPr>
          <a:xfrm>
            <a:off x="7132935" y="4392848"/>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dirty="0" err="1" smtClean="0"/>
              <a:t>챗봇연결</a:t>
            </a:r>
            <a:endParaRPr lang="ko-KR" altLang="en-US" sz="1600" dirty="0"/>
          </a:p>
        </p:txBody>
      </p:sp>
      <p:sp>
        <p:nvSpPr>
          <p:cNvPr id="13" name="모서리가 둥근 직사각형 12"/>
          <p:cNvSpPr/>
          <p:nvPr/>
        </p:nvSpPr>
        <p:spPr>
          <a:xfrm>
            <a:off x="2422829" y="4392848"/>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smtClean="0"/>
              <a:t>광고</a:t>
            </a:r>
            <a:endParaRPr lang="ko-KR" altLang="en-US" sz="1600" dirty="0"/>
          </a:p>
        </p:txBody>
      </p:sp>
      <p:sp>
        <p:nvSpPr>
          <p:cNvPr id="14" name="모서리가 둥근 직사각형 13"/>
          <p:cNvSpPr/>
          <p:nvPr/>
        </p:nvSpPr>
        <p:spPr>
          <a:xfrm>
            <a:off x="4000858" y="4392848"/>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smtClean="0"/>
              <a:t>채팅</a:t>
            </a:r>
            <a:endParaRPr lang="ko-KR" altLang="en-US" sz="1400" dirty="0"/>
          </a:p>
        </p:txBody>
      </p:sp>
      <p:sp>
        <p:nvSpPr>
          <p:cNvPr id="15" name="모서리가 둥근 직사각형 14"/>
          <p:cNvSpPr/>
          <p:nvPr/>
        </p:nvSpPr>
        <p:spPr>
          <a:xfrm>
            <a:off x="5573515" y="4392848"/>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err="1" smtClean="0"/>
              <a:t>채팅방메뉴</a:t>
            </a:r>
            <a:endParaRPr lang="ko-KR" altLang="en-US" sz="1400" dirty="0"/>
          </a:p>
        </p:txBody>
      </p:sp>
      <p:sp>
        <p:nvSpPr>
          <p:cNvPr id="17" name="文本框 11"/>
          <p:cNvSpPr txBox="1"/>
          <p:nvPr/>
        </p:nvSpPr>
        <p:spPr>
          <a:xfrm>
            <a:off x="687066" y="1198043"/>
            <a:ext cx="7989390" cy="584775"/>
          </a:xfrm>
          <a:prstGeom prst="rect">
            <a:avLst/>
          </a:prstGeom>
          <a:noFill/>
        </p:spPr>
        <p:txBody>
          <a:bodyPr wrap="square" rtlCol="0" anchor="t">
            <a:spAutoFit/>
          </a:bodyPr>
          <a:lstStyle/>
          <a:p>
            <a:pPr lvl="0"/>
            <a:r>
              <a:rPr lang="ko-KR" altLang="en-US" sz="1600" dirty="0" err="1" smtClean="0">
                <a:solidFill>
                  <a:schemeClr val="bg1"/>
                </a:solidFill>
                <a:latin typeface="+mn-ea"/>
                <a:sym typeface="+mn-ea"/>
              </a:rPr>
              <a:t>카카오톡채널</a:t>
            </a:r>
            <a:r>
              <a:rPr lang="ko-KR" altLang="en-US" sz="1600" dirty="0" smtClean="0">
                <a:solidFill>
                  <a:schemeClr val="bg1"/>
                </a:solidFill>
                <a:latin typeface="+mn-ea"/>
                <a:sym typeface="+mn-ea"/>
              </a:rPr>
              <a:t> </a:t>
            </a:r>
            <a:r>
              <a:rPr lang="en-US" altLang="ko-KR" sz="1600" dirty="0" smtClean="0">
                <a:solidFill>
                  <a:schemeClr val="bg1"/>
                </a:solidFill>
                <a:latin typeface="+mn-ea"/>
                <a:sym typeface="+mn-ea"/>
              </a:rPr>
              <a:t>“</a:t>
            </a:r>
            <a:r>
              <a:rPr lang="ko-KR" altLang="en-US" sz="1600" dirty="0" smtClean="0">
                <a:solidFill>
                  <a:schemeClr val="bg1"/>
                </a:solidFill>
                <a:latin typeface="+mn-ea"/>
                <a:sym typeface="+mn-ea"/>
              </a:rPr>
              <a:t>하이크비전코리아</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친구 추가 후 </a:t>
            </a:r>
            <a:r>
              <a:rPr lang="en-US" altLang="ko-KR" sz="1600" dirty="0" smtClean="0">
                <a:solidFill>
                  <a:schemeClr val="bg1"/>
                </a:solidFill>
                <a:latin typeface="+mn-ea"/>
                <a:sym typeface="+mn-ea"/>
              </a:rPr>
              <a:t>1:1 </a:t>
            </a:r>
            <a:r>
              <a:rPr lang="ko-KR" altLang="en-US" sz="1600" dirty="0" smtClean="0">
                <a:solidFill>
                  <a:schemeClr val="bg1"/>
                </a:solidFill>
                <a:latin typeface="+mn-ea"/>
                <a:sym typeface="+mn-ea"/>
              </a:rPr>
              <a:t>채팅으로 고객지원센터 상담 가능</a:t>
            </a:r>
            <a:endParaRPr lang="en-US" altLang="ko-KR" sz="1600" dirty="0" smtClean="0">
              <a:solidFill>
                <a:schemeClr val="bg1"/>
              </a:solidFill>
              <a:latin typeface="+mn-ea"/>
              <a:sym typeface="+mn-ea"/>
            </a:endParaRPr>
          </a:p>
          <a:p>
            <a:pPr lvl="0"/>
            <a:r>
              <a:rPr lang="ko-KR" altLang="en-US" sz="1600" dirty="0" smtClean="0">
                <a:solidFill>
                  <a:schemeClr val="bg1"/>
                </a:solidFill>
                <a:latin typeface="+mn-ea"/>
                <a:sym typeface="+mn-ea"/>
              </a:rPr>
              <a:t>전화 통화 대기 없이 빠른 문의</a:t>
            </a:r>
            <a:r>
              <a:rPr lang="en-US" altLang="ko-KR" sz="1600" dirty="0">
                <a:solidFill>
                  <a:schemeClr val="bg1"/>
                </a:solidFill>
                <a:latin typeface="+mn-ea"/>
                <a:sym typeface="+mn-ea"/>
              </a:rPr>
              <a:t> </a:t>
            </a:r>
            <a:r>
              <a:rPr lang="ko-KR" altLang="en-US" sz="1600" dirty="0" smtClean="0">
                <a:solidFill>
                  <a:schemeClr val="bg1"/>
                </a:solidFill>
                <a:latin typeface="+mn-ea"/>
                <a:sym typeface="+mn-ea"/>
              </a:rPr>
              <a:t>및 답변 등의 서비스 제공</a:t>
            </a:r>
            <a:endParaRPr lang="en-US" altLang="ko-KR" sz="1600" dirty="0" smtClean="0">
              <a:solidFill>
                <a:schemeClr val="bg1"/>
              </a:solidFill>
              <a:latin typeface="+mn-ea"/>
              <a:sym typeface="+mn-ea"/>
            </a:endParaRPr>
          </a:p>
        </p:txBody>
      </p:sp>
    </p:spTree>
    <p:extLst>
      <p:ext uri="{BB962C8B-B14F-4D97-AF65-F5344CB8AC3E}">
        <p14:creationId xmlns:p14="http://schemas.microsoft.com/office/powerpoint/2010/main" val="312322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7452320" y="265114"/>
            <a:ext cx="1152128" cy="231497"/>
          </a:xfrm>
          <a:prstGeom prst="rect">
            <a:avLst/>
          </a:prstGeom>
          <a:noFill/>
          <a:extLst>
            <a:ext uri="{909E8E84-426E-40DD-AFC4-6F175D3DCCD1}">
              <a14:hiddenFill xmlns:a14="http://schemas.microsoft.com/office/drawing/2010/main">
                <a:solidFill>
                  <a:srgbClr val="FFFFFF"/>
                </a:solidFill>
              </a14:hiddenFill>
            </a:ext>
          </a:extLst>
        </p:spPr>
      </p:pic>
      <p:pic>
        <p:nvPicPr>
          <p:cNvPr id="25" name="图片 2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6" name="矩形 25"/>
          <p:cNvSpPr/>
          <p:nvPr/>
        </p:nvSpPr>
        <p:spPr>
          <a:xfrm>
            <a:off x="0" y="1"/>
            <a:ext cx="9144000" cy="51435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标题 1"/>
          <p:cNvSpPr txBox="1"/>
          <p:nvPr/>
        </p:nvSpPr>
        <p:spPr>
          <a:xfrm>
            <a:off x="2097405" y="2060575"/>
            <a:ext cx="5354915" cy="1017270"/>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3500" b="0" kern="1200">
                <a:solidFill>
                  <a:srgbClr val="C11119"/>
                </a:solidFill>
                <a:latin typeface="+mj-lt"/>
                <a:ea typeface="+mj-ea"/>
                <a:cs typeface="+mj-cs"/>
              </a:defRPr>
            </a:lvl1pPr>
          </a:lstStyle>
          <a:p>
            <a:pPr algn="l"/>
            <a:r>
              <a:rPr lang="ko-KR" altLang="en-US" sz="2800" b="1" dirty="0" err="1" smtClean="0">
                <a:solidFill>
                  <a:schemeClr val="bg1">
                    <a:lumMod val="95000"/>
                  </a:schemeClr>
                </a:solidFill>
                <a:latin typeface="Helvetica Now Text" panose="020B0504030202020204" pitchFamily="34" charset="0"/>
              </a:rPr>
              <a:t>하이크비전</a:t>
            </a:r>
            <a:endParaRPr lang="en-US" altLang="ko-KR" sz="2800" b="1" dirty="0" smtClean="0">
              <a:solidFill>
                <a:schemeClr val="bg1">
                  <a:lumMod val="95000"/>
                </a:schemeClr>
              </a:solidFill>
              <a:latin typeface="Helvetica Now Text" panose="020B0504030202020204" pitchFamily="34" charset="0"/>
            </a:endParaRPr>
          </a:p>
          <a:p>
            <a:pPr algn="l"/>
            <a:r>
              <a:rPr lang="ko-KR" altLang="en-US" sz="2800" b="1" dirty="0" smtClean="0">
                <a:solidFill>
                  <a:schemeClr val="bg1">
                    <a:lumMod val="95000"/>
                  </a:schemeClr>
                </a:solidFill>
                <a:latin typeface="Helvetica Now Text" panose="020B0504030202020204" pitchFamily="34" charset="0"/>
              </a:rPr>
              <a:t>온라인 </a:t>
            </a:r>
            <a:r>
              <a:rPr lang="ko-KR" altLang="en-US" sz="2800" b="1" dirty="0" smtClean="0">
                <a:solidFill>
                  <a:schemeClr val="bg1">
                    <a:lumMod val="95000"/>
                  </a:schemeClr>
                </a:solidFill>
                <a:latin typeface="Helvetica Now Text" panose="020B0504030202020204" pitchFamily="34" charset="0"/>
              </a:rPr>
              <a:t>서비스센터</a:t>
            </a:r>
            <a:endParaRPr lang="en-US" altLang="zh-CN" sz="2800" b="1" dirty="0">
              <a:solidFill>
                <a:schemeClr val="bg1">
                  <a:lumMod val="95000"/>
                </a:schemeClr>
              </a:solidFill>
              <a:latin typeface="Helvetica Now Text" panose="020B0504030202020204" pitchFamily="34" charset="0"/>
            </a:endParaRPr>
          </a:p>
        </p:txBody>
      </p:sp>
      <p:grpSp>
        <p:nvGrpSpPr>
          <p:cNvPr id="29" name="组合 28"/>
          <p:cNvGrpSpPr/>
          <p:nvPr/>
        </p:nvGrpSpPr>
        <p:grpSpPr>
          <a:xfrm>
            <a:off x="1136015" y="1674495"/>
            <a:ext cx="1873250" cy="1873250"/>
            <a:chOff x="1789" y="2662"/>
            <a:chExt cx="2950" cy="2950"/>
          </a:xfrm>
        </p:grpSpPr>
        <p:sp>
          <p:nvSpPr>
            <p:cNvPr id="30" name="弧形 29"/>
            <p:cNvSpPr/>
            <p:nvPr/>
          </p:nvSpPr>
          <p:spPr>
            <a:xfrm rot="3240000">
              <a:off x="1789" y="2662"/>
              <a:ext cx="2950" cy="2950"/>
            </a:xfrm>
            <a:prstGeom prst="arc">
              <a:avLst>
                <a:gd name="adj1" fmla="val 19791118"/>
                <a:gd name="adj2" fmla="val 15387175"/>
              </a:avLst>
            </a:prstGeom>
            <a:ln w="25400">
              <a:gradFill>
                <a:gsLst>
                  <a:gs pos="66000">
                    <a:srgbClr val="27AAE1"/>
                  </a:gs>
                  <a:gs pos="0">
                    <a:srgbClr val="DA1571"/>
                  </a:gs>
                  <a:gs pos="35000">
                    <a:srgbClr val="68217A">
                      <a:alpha val="70000"/>
                    </a:srgbClr>
                  </a:gs>
                  <a:gs pos="99000">
                    <a:srgbClr val="01B864"/>
                  </a:gs>
                </a:gsLst>
                <a:lin ang="948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p>
          </p:txBody>
        </p:sp>
        <p:sp>
          <p:nvSpPr>
            <p:cNvPr id="31" name="椭圆 30"/>
            <p:cNvSpPr/>
            <p:nvPr/>
          </p:nvSpPr>
          <p:spPr>
            <a:xfrm>
              <a:off x="4185" y="2978"/>
              <a:ext cx="143" cy="143"/>
            </a:xfrm>
            <a:prstGeom prst="ellips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9" name="Picture 2" descr="E:\工作\Hikvision logo.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52320" y="265106"/>
            <a:ext cx="1152128" cy="23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9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2599" b="10341"/>
          <a:stretch/>
        </p:blipFill>
        <p:spPr>
          <a:xfrm>
            <a:off x="2229412" y="1991513"/>
            <a:ext cx="1232542" cy="2431907"/>
          </a:xfrm>
          <a:prstGeom prst="rect">
            <a:avLst/>
          </a:prstGeom>
        </p:spPr>
      </p:pic>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err="1"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하이크비전</a:t>
            </a: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 온라인서비스센터</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4608513"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18" name="文本框 11"/>
          <p:cNvSpPr txBox="1"/>
          <p:nvPr/>
        </p:nvSpPr>
        <p:spPr>
          <a:xfrm>
            <a:off x="687066" y="1198043"/>
            <a:ext cx="7989390" cy="584775"/>
          </a:xfrm>
          <a:prstGeom prst="rect">
            <a:avLst/>
          </a:prstGeom>
          <a:noFill/>
        </p:spPr>
        <p:txBody>
          <a:bodyPr wrap="square" rtlCol="0" anchor="t">
            <a:spAutoFit/>
          </a:bodyPr>
          <a:lstStyle/>
          <a:p>
            <a:pPr lvl="0"/>
            <a:r>
              <a:rPr lang="ko-KR" altLang="en-US" sz="1600" dirty="0" smtClean="0">
                <a:solidFill>
                  <a:schemeClr val="bg1"/>
                </a:solidFill>
                <a:latin typeface="+mn-ea"/>
                <a:sym typeface="+mn-ea"/>
              </a:rPr>
              <a:t>하이크비전코리아에서 운영하는 온라인서비스 홈페이지를 통해</a:t>
            </a:r>
            <a:endParaRPr lang="en-US" altLang="ko-KR" sz="1600" dirty="0" smtClean="0">
              <a:solidFill>
                <a:schemeClr val="bg1"/>
              </a:solidFill>
              <a:latin typeface="+mn-ea"/>
              <a:sym typeface="+mn-ea"/>
            </a:endParaRPr>
          </a:p>
          <a:p>
            <a:pPr lvl="0"/>
            <a:r>
              <a:rPr lang="ko-KR" altLang="en-US" sz="1600" dirty="0" smtClean="0">
                <a:solidFill>
                  <a:schemeClr val="bg1"/>
                </a:solidFill>
                <a:latin typeface="+mn-ea"/>
                <a:sym typeface="+mn-ea"/>
              </a:rPr>
              <a:t>유저 가이드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펌웨어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홍보영상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비밀번호 초기화 접수 등의 서비스를 제공합니다</a:t>
            </a:r>
            <a:r>
              <a:rPr lang="en-US" altLang="ko-KR" sz="1600" dirty="0" smtClean="0">
                <a:solidFill>
                  <a:schemeClr val="bg1"/>
                </a:solidFill>
                <a:latin typeface="+mn-ea"/>
                <a:sym typeface="+mn-ea"/>
              </a:rPr>
              <a:t>.</a:t>
            </a:r>
          </a:p>
        </p:txBody>
      </p:sp>
      <p:pic>
        <p:nvPicPr>
          <p:cNvPr id="7" name="그림 6"/>
          <p:cNvPicPr>
            <a:picLocks noChangeAspect="1"/>
          </p:cNvPicPr>
          <p:nvPr/>
        </p:nvPicPr>
        <p:blipFill>
          <a:blip r:embed="rId4"/>
          <a:stretch>
            <a:fillRect/>
          </a:stretch>
        </p:blipFill>
        <p:spPr>
          <a:xfrm>
            <a:off x="755576" y="1995686"/>
            <a:ext cx="1232542" cy="2427734"/>
          </a:xfrm>
          <a:prstGeom prst="rect">
            <a:avLst/>
          </a:prstGeom>
        </p:spPr>
      </p:pic>
      <p:sp>
        <p:nvSpPr>
          <p:cNvPr id="20" name="모서리가 둥근 직사각형 19"/>
          <p:cNvSpPr/>
          <p:nvPr/>
        </p:nvSpPr>
        <p:spPr>
          <a:xfrm>
            <a:off x="1478072" y="4358649"/>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dirty="0" err="1" smtClean="0"/>
              <a:t>모바일</a:t>
            </a:r>
            <a:endParaRPr lang="ko-KR" altLang="en-US" sz="1600" dirty="0"/>
          </a:p>
        </p:txBody>
      </p:sp>
      <p:sp>
        <p:nvSpPr>
          <p:cNvPr id="21" name="모서리가 둥근 직사각형 20"/>
          <p:cNvSpPr/>
          <p:nvPr/>
        </p:nvSpPr>
        <p:spPr>
          <a:xfrm>
            <a:off x="5649881" y="4358649"/>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t>PC</a:t>
            </a:r>
            <a:endParaRPr lang="ko-KR" altLang="en-US" sz="1600" dirty="0"/>
          </a:p>
        </p:txBody>
      </p:sp>
      <p:pic>
        <p:nvPicPr>
          <p:cNvPr id="2" name="Picture 1"/>
          <p:cNvPicPr>
            <a:picLocks noChangeAspect="1"/>
          </p:cNvPicPr>
          <p:nvPr/>
        </p:nvPicPr>
        <p:blipFill>
          <a:blip r:embed="rId5"/>
          <a:stretch>
            <a:fillRect/>
          </a:stretch>
        </p:blipFill>
        <p:spPr>
          <a:xfrm>
            <a:off x="3851920" y="1991513"/>
            <a:ext cx="4824536" cy="2286923"/>
          </a:xfrm>
          <a:prstGeom prst="rect">
            <a:avLst/>
          </a:prstGeom>
        </p:spPr>
      </p:pic>
    </p:spTree>
    <p:extLst>
      <p:ext uri="{BB962C8B-B14F-4D97-AF65-F5344CB8AC3E}">
        <p14:creationId xmlns:p14="http://schemas.microsoft.com/office/powerpoint/2010/main" val="350535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err="1"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네이버</a:t>
            </a: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 밴드</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4608513"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18" name="文本框 11"/>
          <p:cNvSpPr txBox="1"/>
          <p:nvPr/>
        </p:nvSpPr>
        <p:spPr>
          <a:xfrm>
            <a:off x="687066" y="1198043"/>
            <a:ext cx="7989390" cy="830997"/>
          </a:xfrm>
          <a:prstGeom prst="rect">
            <a:avLst/>
          </a:prstGeom>
          <a:noFill/>
        </p:spPr>
        <p:txBody>
          <a:bodyPr wrap="square" rtlCol="0" anchor="t">
            <a:spAutoFit/>
          </a:bodyPr>
          <a:lstStyle/>
          <a:p>
            <a:r>
              <a:rPr lang="ko-KR" altLang="en-US" sz="1600" dirty="0" err="1" smtClean="0">
                <a:solidFill>
                  <a:schemeClr val="bg1"/>
                </a:solidFill>
              </a:rPr>
              <a:t>네이버</a:t>
            </a:r>
            <a:r>
              <a:rPr lang="ko-KR" altLang="en-US" sz="1600" dirty="0" smtClean="0">
                <a:solidFill>
                  <a:schemeClr val="bg1"/>
                </a:solidFill>
              </a:rPr>
              <a:t> 밴드는 </a:t>
            </a:r>
            <a:r>
              <a:rPr lang="ko-KR" altLang="en-US" sz="1600" dirty="0" err="1" smtClean="0">
                <a:solidFill>
                  <a:schemeClr val="bg1"/>
                </a:solidFill>
              </a:rPr>
              <a:t>포털사이트</a:t>
            </a:r>
            <a:r>
              <a:rPr lang="ko-KR" altLang="en-US" sz="1600" dirty="0" smtClean="0">
                <a:solidFill>
                  <a:schemeClr val="bg1"/>
                </a:solidFill>
              </a:rPr>
              <a:t> </a:t>
            </a:r>
            <a:r>
              <a:rPr lang="ko-KR" altLang="en-US" sz="1600" dirty="0" err="1" smtClean="0">
                <a:solidFill>
                  <a:schemeClr val="bg1"/>
                </a:solidFill>
              </a:rPr>
              <a:t>네이버에서</a:t>
            </a:r>
            <a:r>
              <a:rPr lang="ko-KR" altLang="en-US" sz="1600" dirty="0" smtClean="0">
                <a:solidFill>
                  <a:schemeClr val="bg1"/>
                </a:solidFill>
              </a:rPr>
              <a:t> 제공하는 그룹 </a:t>
            </a:r>
            <a:r>
              <a:rPr lang="ko-KR" altLang="en-US" sz="1600" dirty="0">
                <a:solidFill>
                  <a:schemeClr val="bg1"/>
                </a:solidFill>
              </a:rPr>
              <a:t>멤버와 함께 하는 공간입니다</a:t>
            </a:r>
            <a:r>
              <a:rPr lang="en-US" altLang="ko-KR" sz="1600" dirty="0">
                <a:solidFill>
                  <a:schemeClr val="bg1"/>
                </a:solidFill>
              </a:rPr>
              <a:t>. </a:t>
            </a:r>
          </a:p>
          <a:p>
            <a:r>
              <a:rPr lang="ko-KR" altLang="en-US" sz="1600" dirty="0" err="1" smtClean="0">
                <a:solidFill>
                  <a:schemeClr val="bg1"/>
                </a:solidFill>
              </a:rPr>
              <a:t>하이크비전</a:t>
            </a:r>
            <a:r>
              <a:rPr lang="ko-KR" altLang="en-US" sz="1600" dirty="0" smtClean="0">
                <a:solidFill>
                  <a:schemeClr val="bg1"/>
                </a:solidFill>
              </a:rPr>
              <a:t> 서비스밴드 개설하여 설치업자를 </a:t>
            </a:r>
            <a:r>
              <a:rPr lang="ko-KR" altLang="en-US" sz="1600" dirty="0">
                <a:solidFill>
                  <a:schemeClr val="bg1"/>
                </a:solidFill>
              </a:rPr>
              <a:t>위한 기술지원과 </a:t>
            </a:r>
            <a:r>
              <a:rPr lang="ko-KR" altLang="en-US" sz="1600" dirty="0" smtClean="0">
                <a:solidFill>
                  <a:schemeClr val="bg1"/>
                </a:solidFill>
              </a:rPr>
              <a:t>마케팅지원을 합니다</a:t>
            </a:r>
            <a:r>
              <a:rPr lang="en-US" altLang="ko-KR" sz="1600" dirty="0" smtClean="0">
                <a:solidFill>
                  <a:schemeClr val="bg1"/>
                </a:solidFill>
              </a:rPr>
              <a:t>.</a:t>
            </a:r>
          </a:p>
          <a:p>
            <a:r>
              <a:rPr lang="ko-KR" altLang="en-US" sz="1600" dirty="0" err="1" smtClean="0">
                <a:solidFill>
                  <a:schemeClr val="bg1"/>
                </a:solidFill>
                <a:latin typeface="+mn-ea"/>
                <a:sym typeface="+mn-ea"/>
              </a:rPr>
              <a:t>네이버</a:t>
            </a:r>
            <a:r>
              <a:rPr lang="ko-KR" altLang="en-US" sz="1600" dirty="0" smtClean="0">
                <a:solidFill>
                  <a:schemeClr val="bg1"/>
                </a:solidFill>
                <a:latin typeface="+mn-ea"/>
                <a:sym typeface="+mn-ea"/>
              </a:rPr>
              <a:t> 밴드 </a:t>
            </a:r>
            <a:r>
              <a:rPr lang="ko-KR" altLang="en-US" sz="1600" dirty="0" err="1" smtClean="0">
                <a:solidFill>
                  <a:schemeClr val="bg1"/>
                </a:solidFill>
                <a:latin typeface="+mn-ea"/>
                <a:sym typeface="+mn-ea"/>
              </a:rPr>
              <a:t>어플</a:t>
            </a:r>
            <a:r>
              <a:rPr lang="ko-KR" altLang="en-US" sz="1600" dirty="0" smtClean="0">
                <a:solidFill>
                  <a:schemeClr val="bg1"/>
                </a:solidFill>
                <a:latin typeface="+mn-ea"/>
                <a:sym typeface="+mn-ea"/>
              </a:rPr>
              <a:t> 또는 </a:t>
            </a:r>
            <a:r>
              <a:rPr lang="en-US" altLang="ko-KR" sz="1600" dirty="0" smtClean="0">
                <a:solidFill>
                  <a:schemeClr val="bg1"/>
                </a:solidFill>
                <a:latin typeface="+mn-ea"/>
                <a:sym typeface="+mn-ea"/>
              </a:rPr>
              <a:t>PC </a:t>
            </a:r>
            <a:r>
              <a:rPr lang="ko-KR" altLang="en-US" sz="1600" smtClean="0">
                <a:solidFill>
                  <a:schemeClr val="bg1"/>
                </a:solidFill>
                <a:latin typeface="+mn-ea"/>
                <a:sym typeface="+mn-ea"/>
              </a:rPr>
              <a:t>접속하여 이용 가능</a:t>
            </a:r>
            <a:endParaRPr lang="en-US" altLang="ko-KR" sz="1600" dirty="0" smtClean="0">
              <a:solidFill>
                <a:schemeClr val="bg1"/>
              </a:solidFill>
              <a:latin typeface="+mn-ea"/>
              <a:sym typeface="+mn-ea"/>
            </a:endParaRPr>
          </a:p>
        </p:txBody>
      </p:sp>
      <p:pic>
        <p:nvPicPr>
          <p:cNvPr id="2" name="그림 1"/>
          <p:cNvPicPr>
            <a:picLocks noChangeAspect="1"/>
          </p:cNvPicPr>
          <p:nvPr/>
        </p:nvPicPr>
        <p:blipFill>
          <a:blip r:embed="rId3"/>
          <a:stretch>
            <a:fillRect/>
          </a:stretch>
        </p:blipFill>
        <p:spPr>
          <a:xfrm>
            <a:off x="3419872" y="2092502"/>
            <a:ext cx="3018503" cy="2229092"/>
          </a:xfrm>
          <a:prstGeom prst="rect">
            <a:avLst/>
          </a:prstGeom>
        </p:spPr>
      </p:pic>
      <p:pic>
        <p:nvPicPr>
          <p:cNvPr id="3" name="그림 2"/>
          <p:cNvPicPr>
            <a:picLocks noChangeAspect="1"/>
          </p:cNvPicPr>
          <p:nvPr/>
        </p:nvPicPr>
        <p:blipFill>
          <a:blip r:embed="rId4"/>
          <a:stretch>
            <a:fillRect/>
          </a:stretch>
        </p:blipFill>
        <p:spPr>
          <a:xfrm>
            <a:off x="5692491" y="2574906"/>
            <a:ext cx="2742283" cy="2229092"/>
          </a:xfrm>
          <a:prstGeom prst="rect">
            <a:avLst/>
          </a:prstGeom>
        </p:spPr>
      </p:pic>
      <p:pic>
        <p:nvPicPr>
          <p:cNvPr id="4" name="그림 3"/>
          <p:cNvPicPr>
            <a:picLocks noChangeAspect="1"/>
          </p:cNvPicPr>
          <p:nvPr/>
        </p:nvPicPr>
        <p:blipFill>
          <a:blip r:embed="rId5"/>
          <a:stretch>
            <a:fillRect/>
          </a:stretch>
        </p:blipFill>
        <p:spPr>
          <a:xfrm>
            <a:off x="1331640" y="2092502"/>
            <a:ext cx="1080120" cy="2281066"/>
          </a:xfrm>
          <a:prstGeom prst="rect">
            <a:avLst/>
          </a:prstGeom>
        </p:spPr>
      </p:pic>
      <p:sp>
        <p:nvSpPr>
          <p:cNvPr id="14" name="모서리가 둥근 직사각형 13"/>
          <p:cNvSpPr/>
          <p:nvPr/>
        </p:nvSpPr>
        <p:spPr>
          <a:xfrm>
            <a:off x="1259632" y="4321594"/>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dirty="0" err="1" smtClean="0"/>
              <a:t>모바일</a:t>
            </a:r>
            <a:endParaRPr lang="ko-KR" altLang="en-US" sz="1600" dirty="0"/>
          </a:p>
        </p:txBody>
      </p:sp>
      <p:sp>
        <p:nvSpPr>
          <p:cNvPr id="15" name="모서리가 둥근 직사각형 14"/>
          <p:cNvSpPr/>
          <p:nvPr/>
        </p:nvSpPr>
        <p:spPr>
          <a:xfrm>
            <a:off x="5008415" y="4321594"/>
            <a:ext cx="122413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t>PC</a:t>
            </a:r>
            <a:endParaRPr lang="ko-KR" altLang="en-US" sz="1600" dirty="0"/>
          </a:p>
        </p:txBody>
      </p:sp>
    </p:spTree>
    <p:extLst>
      <p:ext uri="{BB962C8B-B14F-4D97-AF65-F5344CB8AC3E}">
        <p14:creationId xmlns:p14="http://schemas.microsoft.com/office/powerpoint/2010/main" val="3875136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TIM图片20200309165137"/>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2229"/>
                    </a14:imgEffect>
                    <a14:imgEffect>
                      <a14:saturation sat="30000"/>
                    </a14:imgEffect>
                    <a14:imgEffect>
                      <a14:brightnessContrast bright="-15000"/>
                    </a14:imgEffect>
                  </a14:imgLayer>
                </a14:imgProps>
              </a:ext>
              <a:ext uri="{28A0092B-C50C-407E-A947-70E740481C1C}">
                <a14:useLocalDpi xmlns:a14="http://schemas.microsoft.com/office/drawing/2010/main"/>
              </a:ext>
            </a:extLst>
          </a:blip>
          <a:srcRect/>
          <a:stretch/>
        </p:blipFill>
        <p:spPr>
          <a:xfrm>
            <a:off x="0" y="0"/>
            <a:ext cx="9144000" cy="5148000"/>
          </a:xfrm>
          <a:prstGeom prst="rect">
            <a:avLst/>
          </a:prstGeom>
        </p:spPr>
      </p:pic>
      <p:sp>
        <p:nvSpPr>
          <p:cNvPr id="9" name="矩形 8"/>
          <p:cNvSpPr/>
          <p:nvPr/>
        </p:nvSpPr>
        <p:spPr>
          <a:xfrm flipH="1">
            <a:off x="0" y="-460"/>
            <a:ext cx="5508104" cy="5143960"/>
          </a:xfrm>
          <a:prstGeom prst="rect">
            <a:avLst/>
          </a:prstGeom>
          <a:gradFill>
            <a:gsLst>
              <a:gs pos="0">
                <a:srgbClr val="222A35">
                  <a:alpha val="0"/>
                </a:srgbClr>
              </a:gs>
              <a:gs pos="100000">
                <a:srgbClr val="222A35">
                  <a:alpha val="22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385" y="-4960"/>
            <a:ext cx="9144000" cy="5161886"/>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txBox="1"/>
          <p:nvPr/>
        </p:nvSpPr>
        <p:spPr>
          <a:xfrm>
            <a:off x="1912620" y="2386965"/>
            <a:ext cx="5107652" cy="448945"/>
          </a:xfrm>
          <a:prstGeom prst="rect">
            <a:avLst/>
          </a:prstGeom>
          <a:effectLst>
            <a:outerShdw blurRad="50800" dist="38100" dir="5400000" algn="t"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sz="3500" b="0" kern="1200">
                <a:solidFill>
                  <a:srgbClr val="C11119"/>
                </a:solidFill>
                <a:latin typeface="+mj-lt"/>
                <a:ea typeface="+mj-ea"/>
                <a:cs typeface="+mj-cs"/>
              </a:defRPr>
            </a:lvl1pPr>
          </a:lstStyle>
          <a:p>
            <a:pPr algn="l"/>
            <a:r>
              <a:rPr lang="ko-KR" altLang="en-US" sz="2400" b="1" dirty="0" smtClean="0">
                <a:solidFill>
                  <a:schemeClr val="bg1">
                    <a:lumMod val="95000"/>
                  </a:schemeClr>
                </a:solidFill>
                <a:latin typeface="+mj-ea"/>
              </a:rPr>
              <a:t>하이크비전  </a:t>
            </a:r>
            <a:r>
              <a:rPr lang="en-US" altLang="ko-KR" sz="2400" b="1" dirty="0" smtClean="0">
                <a:solidFill>
                  <a:schemeClr val="bg1">
                    <a:lumMod val="95000"/>
                  </a:schemeClr>
                </a:solidFill>
                <a:latin typeface="+mj-ea"/>
              </a:rPr>
              <a:t/>
            </a:r>
            <a:br>
              <a:rPr lang="en-US" altLang="ko-KR" sz="2400" b="1" dirty="0" smtClean="0">
                <a:solidFill>
                  <a:schemeClr val="bg1">
                    <a:lumMod val="95000"/>
                  </a:schemeClr>
                </a:solidFill>
                <a:latin typeface="+mj-ea"/>
              </a:rPr>
            </a:br>
            <a:r>
              <a:rPr lang="ko-KR" altLang="en-US" sz="2400" b="1" dirty="0" smtClean="0">
                <a:solidFill>
                  <a:schemeClr val="bg1">
                    <a:lumMod val="95000"/>
                  </a:schemeClr>
                </a:solidFill>
                <a:latin typeface="+mj-ea"/>
              </a:rPr>
              <a:t>이러닝</a:t>
            </a:r>
            <a:r>
              <a:rPr lang="en-US" altLang="ko-KR" sz="2400" b="1" dirty="0" smtClean="0">
                <a:solidFill>
                  <a:schemeClr val="bg1">
                    <a:lumMod val="95000"/>
                  </a:schemeClr>
                </a:solidFill>
                <a:latin typeface="+mj-ea"/>
              </a:rPr>
              <a:t>(E-Learning)</a:t>
            </a:r>
            <a:endParaRPr lang="en-US" altLang="zh-CN" sz="2400" b="1" dirty="0">
              <a:solidFill>
                <a:schemeClr val="bg1">
                  <a:lumMod val="95000"/>
                </a:schemeClr>
              </a:solidFill>
              <a:latin typeface="+mj-ea"/>
            </a:endParaRPr>
          </a:p>
        </p:txBody>
      </p:sp>
      <p:grpSp>
        <p:nvGrpSpPr>
          <p:cNvPr id="5" name="组合 4"/>
          <p:cNvGrpSpPr/>
          <p:nvPr/>
        </p:nvGrpSpPr>
        <p:grpSpPr>
          <a:xfrm>
            <a:off x="1136015" y="1674495"/>
            <a:ext cx="1873250" cy="1873250"/>
            <a:chOff x="1789" y="2662"/>
            <a:chExt cx="2950" cy="2950"/>
          </a:xfrm>
        </p:grpSpPr>
        <p:sp>
          <p:nvSpPr>
            <p:cNvPr id="2" name="弧形 1"/>
            <p:cNvSpPr/>
            <p:nvPr/>
          </p:nvSpPr>
          <p:spPr>
            <a:xfrm rot="3240000">
              <a:off x="1789" y="2662"/>
              <a:ext cx="2950" cy="2950"/>
            </a:xfrm>
            <a:prstGeom prst="arc">
              <a:avLst>
                <a:gd name="adj1" fmla="val 19791118"/>
                <a:gd name="adj2" fmla="val 15387175"/>
              </a:avLst>
            </a:prstGeom>
            <a:ln w="25400">
              <a:gradFill>
                <a:gsLst>
                  <a:gs pos="66000">
                    <a:srgbClr val="27AAE1"/>
                  </a:gs>
                  <a:gs pos="0">
                    <a:srgbClr val="DA1571"/>
                  </a:gs>
                  <a:gs pos="35000">
                    <a:srgbClr val="68217A">
                      <a:alpha val="70000"/>
                    </a:srgbClr>
                  </a:gs>
                  <a:gs pos="99000">
                    <a:srgbClr val="01B864"/>
                  </a:gs>
                </a:gsLst>
                <a:lin ang="948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p>
          </p:txBody>
        </p:sp>
        <p:sp>
          <p:nvSpPr>
            <p:cNvPr id="3" name="椭圆 2"/>
            <p:cNvSpPr/>
            <p:nvPr/>
          </p:nvSpPr>
          <p:spPr>
            <a:xfrm>
              <a:off x="4185" y="2978"/>
              <a:ext cx="143" cy="143"/>
            </a:xfrm>
            <a:prstGeom prst="ellips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12" name="Picture 2" descr="E:\工作\Hikvision logo.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52320" y="265106"/>
            <a:ext cx="1152128" cy="23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4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44387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하이크비전 이러닝</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(E-Learning)</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4608513"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18" name="文本框 11"/>
          <p:cNvSpPr txBox="1"/>
          <p:nvPr/>
        </p:nvSpPr>
        <p:spPr>
          <a:xfrm>
            <a:off x="687066" y="1198043"/>
            <a:ext cx="7989390" cy="584775"/>
          </a:xfrm>
          <a:prstGeom prst="rect">
            <a:avLst/>
          </a:prstGeom>
          <a:noFill/>
        </p:spPr>
        <p:txBody>
          <a:bodyPr wrap="square" rtlCol="0" anchor="t">
            <a:spAutoFit/>
          </a:bodyPr>
          <a:lstStyle/>
          <a:p>
            <a:pPr lvl="0"/>
            <a:r>
              <a:rPr lang="ko-KR" altLang="en-US" sz="1600" dirty="0" smtClean="0">
                <a:solidFill>
                  <a:schemeClr val="bg1"/>
                </a:solidFill>
                <a:latin typeface="+mn-ea"/>
                <a:sym typeface="+mn-ea"/>
              </a:rPr>
              <a:t>하이크비전코리아에서 운영하는 </a:t>
            </a:r>
            <a:r>
              <a:rPr lang="en-US" altLang="ko-KR" sz="1600" dirty="0" smtClean="0">
                <a:solidFill>
                  <a:schemeClr val="bg1"/>
                </a:solidFill>
                <a:latin typeface="+mn-ea"/>
                <a:sym typeface="+mn-ea"/>
              </a:rPr>
              <a:t> </a:t>
            </a:r>
            <a:r>
              <a:rPr lang="ko-KR" altLang="en-US" sz="1600" dirty="0" smtClean="0">
                <a:solidFill>
                  <a:schemeClr val="bg1"/>
                </a:solidFill>
                <a:latin typeface="+mn-ea"/>
                <a:sym typeface="+mn-ea"/>
              </a:rPr>
              <a:t>이러닝</a:t>
            </a:r>
            <a:r>
              <a:rPr lang="en-US" altLang="ko-KR" sz="1600" dirty="0" smtClean="0">
                <a:solidFill>
                  <a:schemeClr val="bg1"/>
                </a:solidFill>
                <a:latin typeface="+mn-ea"/>
                <a:sym typeface="+mn-ea"/>
              </a:rPr>
              <a:t>(E-Learning)</a:t>
            </a:r>
            <a:r>
              <a:rPr lang="ko-KR" altLang="en-US" sz="1600" dirty="0" smtClean="0">
                <a:solidFill>
                  <a:schemeClr val="bg1"/>
                </a:solidFill>
                <a:latin typeface="+mn-ea"/>
                <a:sym typeface="+mn-ea"/>
              </a:rPr>
              <a:t>을 통해 보안 업계에 관심이 있는 분이라면 누구나 전문적인 역량을 개발할 수 있도록 지원하는 플랫폼 입니다</a:t>
            </a:r>
            <a:r>
              <a:rPr lang="en-US" altLang="ko-KR" sz="1600" dirty="0" smtClean="0">
                <a:solidFill>
                  <a:schemeClr val="bg1"/>
                </a:solidFill>
                <a:latin typeface="+mn-ea"/>
                <a:sym typeface="+mn-ea"/>
              </a:rPr>
              <a:t>.</a:t>
            </a:r>
          </a:p>
        </p:txBody>
      </p:sp>
      <p:sp>
        <p:nvSpPr>
          <p:cNvPr id="20" name="모서리가 둥근 직사각형 19"/>
          <p:cNvSpPr/>
          <p:nvPr/>
        </p:nvSpPr>
        <p:spPr>
          <a:xfrm>
            <a:off x="1559748" y="4343380"/>
            <a:ext cx="208581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t>CGSA(</a:t>
            </a:r>
            <a:r>
              <a:rPr lang="ko-KR" altLang="en-US" sz="1600" dirty="0" smtClean="0"/>
              <a:t>일반 보안 인증</a:t>
            </a:r>
            <a:r>
              <a:rPr lang="en-US" altLang="ko-KR" sz="1600" dirty="0" smtClean="0"/>
              <a:t>)</a:t>
            </a:r>
            <a:endParaRPr lang="ko-KR" altLang="en-US" sz="1600" dirty="0"/>
          </a:p>
        </p:txBody>
      </p:sp>
      <p:sp>
        <p:nvSpPr>
          <p:cNvPr id="21" name="모서리가 둥근 직사각형 20"/>
          <p:cNvSpPr/>
          <p:nvPr/>
        </p:nvSpPr>
        <p:spPr>
          <a:xfrm>
            <a:off x="5364088" y="4343380"/>
            <a:ext cx="2738543"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t>HCSA(</a:t>
            </a:r>
            <a:r>
              <a:rPr lang="ko-KR" altLang="en-US" sz="1600" dirty="0" smtClean="0"/>
              <a:t>하이크비전 </a:t>
            </a:r>
            <a:r>
              <a:rPr lang="ko-KR" altLang="en-US" sz="1600" dirty="0"/>
              <a:t>보안 인증</a:t>
            </a:r>
            <a:r>
              <a:rPr lang="en-US" altLang="ko-KR" sz="1600" dirty="0" smtClean="0"/>
              <a:t>)</a:t>
            </a:r>
            <a:endParaRPr lang="ko-KR" altLang="en-US" sz="1600" dirty="0"/>
          </a:p>
        </p:txBody>
      </p:sp>
      <p:pic>
        <p:nvPicPr>
          <p:cNvPr id="8" name="Picture 7"/>
          <p:cNvPicPr>
            <a:picLocks noChangeAspect="1"/>
          </p:cNvPicPr>
          <p:nvPr/>
        </p:nvPicPr>
        <p:blipFill>
          <a:blip r:embed="rId3"/>
          <a:stretch>
            <a:fillRect/>
          </a:stretch>
        </p:blipFill>
        <p:spPr>
          <a:xfrm>
            <a:off x="833022" y="1848183"/>
            <a:ext cx="3539268" cy="2298993"/>
          </a:xfrm>
          <a:prstGeom prst="rect">
            <a:avLst/>
          </a:prstGeom>
        </p:spPr>
      </p:pic>
      <p:pic>
        <p:nvPicPr>
          <p:cNvPr id="9" name="Picture 8"/>
          <p:cNvPicPr>
            <a:picLocks noChangeAspect="1"/>
          </p:cNvPicPr>
          <p:nvPr/>
        </p:nvPicPr>
        <p:blipFill>
          <a:blip r:embed="rId4"/>
          <a:stretch>
            <a:fillRect/>
          </a:stretch>
        </p:blipFill>
        <p:spPr>
          <a:xfrm>
            <a:off x="4978591" y="1847391"/>
            <a:ext cx="3509535" cy="2299785"/>
          </a:xfrm>
          <a:prstGeom prst="rect">
            <a:avLst/>
          </a:prstGeom>
        </p:spPr>
      </p:pic>
    </p:spTree>
    <p:extLst>
      <p:ext uri="{BB962C8B-B14F-4D97-AF65-F5344CB8AC3E}">
        <p14:creationId xmlns:p14="http://schemas.microsoft.com/office/powerpoint/2010/main" val="25442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5832649"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하이크비전 이러닝</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(E-Learning – CGSA)</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4608513"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18" name="文本框 11"/>
          <p:cNvSpPr txBox="1"/>
          <p:nvPr/>
        </p:nvSpPr>
        <p:spPr>
          <a:xfrm>
            <a:off x="687066" y="1198043"/>
            <a:ext cx="7989390" cy="830997"/>
          </a:xfrm>
          <a:prstGeom prst="rect">
            <a:avLst/>
          </a:prstGeom>
          <a:noFill/>
        </p:spPr>
        <p:txBody>
          <a:bodyPr wrap="square" rtlCol="0" anchor="t">
            <a:spAutoFit/>
          </a:bodyPr>
          <a:lstStyle/>
          <a:p>
            <a:pPr lvl="0"/>
            <a:r>
              <a:rPr lang="ko-KR" altLang="en-US" sz="1600" dirty="0">
                <a:solidFill>
                  <a:schemeClr val="bg1"/>
                </a:solidFill>
                <a:latin typeface="+mn-ea"/>
                <a:sym typeface="+mn-ea"/>
              </a:rPr>
              <a:t>일반 보안 인증 프로그램은 기술적 원칙부터 일반적인 솔루션 설계까지 보안 산업에 필요한 보편적인 기술과 지식을 중점적으로 다룹니다</a:t>
            </a:r>
            <a:r>
              <a:rPr lang="en-US" altLang="ko-KR" sz="1600" dirty="0">
                <a:solidFill>
                  <a:schemeClr val="bg1"/>
                </a:solidFill>
                <a:latin typeface="+mn-ea"/>
                <a:sym typeface="+mn-ea"/>
              </a:rPr>
              <a:t>. </a:t>
            </a:r>
            <a:r>
              <a:rPr lang="ko-KR" altLang="en-US" sz="1600" dirty="0">
                <a:solidFill>
                  <a:schemeClr val="bg1"/>
                </a:solidFill>
                <a:latin typeface="+mn-ea"/>
                <a:sym typeface="+mn-ea"/>
              </a:rPr>
              <a:t>이 프로그램은 개인과 조직이 보안 업계에서 역량을 발휘하도록 지원합니다</a:t>
            </a:r>
            <a:r>
              <a:rPr lang="en-US" altLang="ko-KR" sz="1600" dirty="0">
                <a:solidFill>
                  <a:schemeClr val="bg1"/>
                </a:solidFill>
                <a:latin typeface="+mn-ea"/>
                <a:sym typeface="+mn-ea"/>
              </a:rPr>
              <a:t>.</a:t>
            </a:r>
          </a:p>
        </p:txBody>
      </p:sp>
      <p:sp>
        <p:nvSpPr>
          <p:cNvPr id="20" name="모서리가 둥근 직사각형 19"/>
          <p:cNvSpPr/>
          <p:nvPr/>
        </p:nvSpPr>
        <p:spPr>
          <a:xfrm>
            <a:off x="1944915" y="4371950"/>
            <a:ext cx="2085816"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t>CGSA(</a:t>
            </a:r>
            <a:r>
              <a:rPr lang="ko-KR" altLang="en-US" sz="1600" dirty="0" smtClean="0"/>
              <a:t>일반 보안 인증</a:t>
            </a:r>
            <a:r>
              <a:rPr lang="en-US" altLang="ko-KR" sz="1600" dirty="0" smtClean="0"/>
              <a:t>)</a:t>
            </a:r>
            <a:endParaRPr lang="ko-KR" altLang="en-US" sz="1600" dirty="0"/>
          </a:p>
        </p:txBody>
      </p:sp>
      <p:pic>
        <p:nvPicPr>
          <p:cNvPr id="2" name="Picture 1"/>
          <p:cNvPicPr>
            <a:picLocks noChangeAspect="1"/>
          </p:cNvPicPr>
          <p:nvPr/>
        </p:nvPicPr>
        <p:blipFill>
          <a:blip r:embed="rId3"/>
          <a:stretch>
            <a:fillRect/>
          </a:stretch>
        </p:blipFill>
        <p:spPr>
          <a:xfrm>
            <a:off x="5292080" y="2139703"/>
            <a:ext cx="3304109" cy="2641478"/>
          </a:xfrm>
          <a:prstGeom prst="rect">
            <a:avLst/>
          </a:prstGeom>
        </p:spPr>
      </p:pic>
      <p:pic>
        <p:nvPicPr>
          <p:cNvPr id="12" name="Picture 11"/>
          <p:cNvPicPr>
            <a:picLocks noChangeAspect="1"/>
          </p:cNvPicPr>
          <p:nvPr/>
        </p:nvPicPr>
        <p:blipFill>
          <a:blip r:embed="rId4"/>
          <a:stretch>
            <a:fillRect/>
          </a:stretch>
        </p:blipFill>
        <p:spPr>
          <a:xfrm>
            <a:off x="1331640" y="2139702"/>
            <a:ext cx="3307724" cy="2156706"/>
          </a:xfrm>
          <a:prstGeom prst="rect">
            <a:avLst/>
          </a:prstGeom>
        </p:spPr>
      </p:pic>
    </p:spTree>
    <p:extLst>
      <p:ext uri="{BB962C8B-B14F-4D97-AF65-F5344CB8AC3E}">
        <p14:creationId xmlns:p14="http://schemas.microsoft.com/office/powerpoint/2010/main" val="178049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567" y="553998"/>
            <a:ext cx="5976665" cy="461665"/>
          </a:xfrm>
          <a:prstGeom prst="rect">
            <a:avLst/>
          </a:prstGeom>
        </p:spPr>
        <p:txBody>
          <a:bodyPr wrap="square">
            <a:spAutoFit/>
          </a:bodyPr>
          <a:lstStyle/>
          <a:p>
            <a:pPr>
              <a:spcAft>
                <a:spcPts val="0"/>
              </a:spcAft>
            </a:pPr>
            <a:r>
              <a:rPr lang="ko-KR" altLang="en-US"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하이크비전 이러닝</a:t>
            </a:r>
            <a:r>
              <a:rPr lang="en-US" altLang="ko-KR" sz="2400" b="1" dirty="0" smtClean="0">
                <a:solidFill>
                  <a:schemeClr val="bg1">
                    <a:lumMod val="95000"/>
                  </a:schemeClr>
                </a:solidFill>
                <a:latin typeface="맑은 고딕" panose="020B0503020000020004" pitchFamily="50" charset="-127"/>
                <a:ea typeface="맑은 고딕" panose="020B0503020000020004" pitchFamily="50" charset="-127"/>
                <a:cs typeface="Times New Roman" panose="02020603050405020304" pitchFamily="18" charset="0"/>
              </a:rPr>
              <a:t>(E-Learning - HCSA)</a:t>
            </a:r>
            <a:endParaRPr lang="en-US" altLang="zh-CN" sz="2400" b="1" dirty="0">
              <a:solidFill>
                <a:schemeClr val="bg1">
                  <a:lumMod val="95000"/>
                </a:schemeClr>
              </a:solidFill>
              <a:latin typeface="Helvetica Now Text" panose="020B0504030202020204" pitchFamily="34" charset="0"/>
              <a:cs typeface="Times New Roman" panose="02020603050405020304" pitchFamily="18" charset="0"/>
            </a:endParaRPr>
          </a:p>
        </p:txBody>
      </p:sp>
      <p:cxnSp>
        <p:nvCxnSpPr>
          <p:cNvPr id="19" name="直接连接符 18"/>
          <p:cNvCxnSpPr/>
          <p:nvPr/>
        </p:nvCxnSpPr>
        <p:spPr>
          <a:xfrm>
            <a:off x="683567" y="1015663"/>
            <a:ext cx="4608513"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sp>
        <p:nvSpPr>
          <p:cNvPr id="18" name="文本框 11"/>
          <p:cNvSpPr txBox="1"/>
          <p:nvPr/>
        </p:nvSpPr>
        <p:spPr>
          <a:xfrm>
            <a:off x="687066" y="1198043"/>
            <a:ext cx="7989390" cy="830997"/>
          </a:xfrm>
          <a:prstGeom prst="rect">
            <a:avLst/>
          </a:prstGeom>
          <a:noFill/>
        </p:spPr>
        <p:txBody>
          <a:bodyPr wrap="square" rtlCol="0" anchor="t">
            <a:spAutoFit/>
          </a:bodyPr>
          <a:lstStyle/>
          <a:p>
            <a:pPr lvl="0"/>
            <a:r>
              <a:rPr lang="ko-KR" altLang="en-US" sz="1600" dirty="0">
                <a:solidFill>
                  <a:schemeClr val="bg1"/>
                </a:solidFill>
                <a:latin typeface="+mn-ea"/>
                <a:sym typeface="+mn-ea"/>
              </a:rPr>
              <a:t>하이크비전 보안 인증 프로그램은 하이크비전 제품 및 솔루션을 중심으로 진행되며 시스템 구성</a:t>
            </a:r>
            <a:r>
              <a:rPr lang="en-US" altLang="ko-KR" sz="1600" dirty="0">
                <a:solidFill>
                  <a:schemeClr val="bg1"/>
                </a:solidFill>
                <a:latin typeface="+mn-ea"/>
                <a:sym typeface="+mn-ea"/>
              </a:rPr>
              <a:t>, </a:t>
            </a:r>
            <a:r>
              <a:rPr lang="ko-KR" altLang="en-US" sz="1600" dirty="0">
                <a:solidFill>
                  <a:schemeClr val="bg1"/>
                </a:solidFill>
                <a:latin typeface="+mn-ea"/>
                <a:sym typeface="+mn-ea"/>
              </a:rPr>
              <a:t>운영</a:t>
            </a:r>
            <a:r>
              <a:rPr lang="en-US" altLang="ko-KR" sz="1600" dirty="0">
                <a:solidFill>
                  <a:schemeClr val="bg1"/>
                </a:solidFill>
                <a:latin typeface="+mn-ea"/>
                <a:sym typeface="+mn-ea"/>
              </a:rPr>
              <a:t>, </a:t>
            </a:r>
            <a:r>
              <a:rPr lang="ko-KR" altLang="en-US" sz="1600" dirty="0">
                <a:solidFill>
                  <a:schemeClr val="bg1"/>
                </a:solidFill>
                <a:latin typeface="+mn-ea"/>
                <a:sym typeface="+mn-ea"/>
              </a:rPr>
              <a:t>문제해결 등을 다룹니다</a:t>
            </a:r>
            <a:r>
              <a:rPr lang="en-US" altLang="ko-KR" sz="1600" dirty="0">
                <a:solidFill>
                  <a:schemeClr val="bg1"/>
                </a:solidFill>
                <a:latin typeface="+mn-ea"/>
                <a:sym typeface="+mn-ea"/>
              </a:rPr>
              <a:t>. </a:t>
            </a:r>
            <a:r>
              <a:rPr lang="ko-KR" altLang="en-US" sz="1600" dirty="0">
                <a:solidFill>
                  <a:schemeClr val="bg1"/>
                </a:solidFill>
                <a:latin typeface="+mn-ea"/>
                <a:sym typeface="+mn-ea"/>
              </a:rPr>
              <a:t>이 프로그램의 목표는 하이크비전의 제품 및 기술 역량을 대리점</a:t>
            </a:r>
            <a:r>
              <a:rPr lang="en-US" altLang="ko-KR" sz="1600" dirty="0">
                <a:solidFill>
                  <a:schemeClr val="bg1"/>
                </a:solidFill>
                <a:latin typeface="+mn-ea"/>
                <a:sym typeface="+mn-ea"/>
              </a:rPr>
              <a:t>, </a:t>
            </a:r>
            <a:r>
              <a:rPr lang="ko-KR" altLang="en-US" sz="1600" dirty="0">
                <a:solidFill>
                  <a:schemeClr val="bg1"/>
                </a:solidFill>
                <a:latin typeface="+mn-ea"/>
                <a:sym typeface="+mn-ea"/>
              </a:rPr>
              <a:t>시스템 통합 업체 및 설치업체에 전달하는 것입니다</a:t>
            </a:r>
            <a:r>
              <a:rPr lang="en-US" altLang="ko-KR" sz="1600" dirty="0">
                <a:solidFill>
                  <a:schemeClr val="bg1"/>
                </a:solidFill>
                <a:latin typeface="+mn-ea"/>
                <a:sym typeface="+mn-ea"/>
              </a:rPr>
              <a:t>.</a:t>
            </a:r>
          </a:p>
        </p:txBody>
      </p:sp>
      <p:sp>
        <p:nvSpPr>
          <p:cNvPr id="20" name="모서리가 둥근 직사각형 19"/>
          <p:cNvSpPr/>
          <p:nvPr/>
        </p:nvSpPr>
        <p:spPr>
          <a:xfrm>
            <a:off x="1540839" y="4343380"/>
            <a:ext cx="2724220" cy="4092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a:t>HCSA(</a:t>
            </a:r>
            <a:r>
              <a:rPr lang="ko-KR" altLang="en-US" sz="1600" dirty="0"/>
              <a:t>하이크비전 보안 인증</a:t>
            </a:r>
            <a:r>
              <a:rPr lang="en-US" altLang="ko-KR" sz="1600" dirty="0"/>
              <a:t>)</a:t>
            </a:r>
            <a:endParaRPr lang="ko-KR" altLang="en-US" sz="1600" dirty="0"/>
          </a:p>
        </p:txBody>
      </p:sp>
      <p:pic>
        <p:nvPicPr>
          <p:cNvPr id="6" name="Picture 5"/>
          <p:cNvPicPr>
            <a:picLocks noChangeAspect="1"/>
          </p:cNvPicPr>
          <p:nvPr/>
        </p:nvPicPr>
        <p:blipFill>
          <a:blip r:embed="rId3"/>
          <a:stretch>
            <a:fillRect/>
          </a:stretch>
        </p:blipFill>
        <p:spPr>
          <a:xfrm>
            <a:off x="1197864" y="2099033"/>
            <a:ext cx="3579917" cy="2200909"/>
          </a:xfrm>
          <a:prstGeom prst="rect">
            <a:avLst/>
          </a:prstGeom>
        </p:spPr>
      </p:pic>
      <p:pic>
        <p:nvPicPr>
          <p:cNvPr id="2" name="Picture 1"/>
          <p:cNvPicPr>
            <a:picLocks noChangeAspect="1"/>
          </p:cNvPicPr>
          <p:nvPr/>
        </p:nvPicPr>
        <p:blipFill>
          <a:blip r:embed="rId4"/>
          <a:stretch>
            <a:fillRect/>
          </a:stretch>
        </p:blipFill>
        <p:spPr>
          <a:xfrm>
            <a:off x="5292080" y="2099033"/>
            <a:ext cx="3527787" cy="2653577"/>
          </a:xfrm>
          <a:prstGeom prst="rect">
            <a:avLst/>
          </a:prstGeom>
        </p:spPr>
      </p:pic>
    </p:spTree>
    <p:extLst>
      <p:ext uri="{BB962C8B-B14F-4D97-AF65-F5344CB8AC3E}">
        <p14:creationId xmlns:p14="http://schemas.microsoft.com/office/powerpoint/2010/main" val="289167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Grupo de personas sentadas alrededor de una mesa&#10;&#10;Descripción generada automáticamente">
            <a:extLst>
              <a:ext uri="{FF2B5EF4-FFF2-40B4-BE49-F238E27FC236}">
                <a16:creationId xmlns:a16="http://schemas.microsoft.com/office/drawing/2014/main" id="{687A3AF2-85D2-7F43-B923-71477CC4C5C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166" y="0"/>
            <a:ext cx="9160166" cy="5143500"/>
          </a:xfrm>
          <a:prstGeom prst="rect">
            <a:avLst/>
          </a:prstGeom>
        </p:spPr>
      </p:pic>
      <p:sp>
        <p:nvSpPr>
          <p:cNvPr id="8" name="矩形 7"/>
          <p:cNvSpPr/>
          <p:nvPr/>
        </p:nvSpPr>
        <p:spPr>
          <a:xfrm flipH="1">
            <a:off x="0" y="0"/>
            <a:ext cx="6372200" cy="5143500"/>
          </a:xfrm>
          <a:prstGeom prst="rect">
            <a:avLst/>
          </a:prstGeom>
          <a:gradFill>
            <a:gsLst>
              <a:gs pos="0">
                <a:srgbClr val="222A35">
                  <a:alpha val="0"/>
                </a:srgbClr>
              </a:gs>
              <a:gs pos="100000">
                <a:schemeClr val="tx1">
                  <a:alpha val="5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166" y="0"/>
            <a:ext cx="9160165" cy="51435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611560" y="1491630"/>
            <a:ext cx="3384376" cy="2215991"/>
          </a:xfrm>
          <a:prstGeom prst="rect">
            <a:avLst/>
          </a:prstGeom>
          <a:noFill/>
        </p:spPr>
        <p:txBody>
          <a:bodyPr wrap="square" rtlCol="0">
            <a:spAutoFit/>
          </a:bodyPr>
          <a:lstStyle/>
          <a:p>
            <a:pPr lvl="0"/>
            <a:r>
              <a:rPr lang="en-US" altLang="zh-CN" sz="3200" b="1" dirty="0">
                <a:solidFill>
                  <a:schemeClr val="bg1">
                    <a:lumMod val="95000"/>
                  </a:schemeClr>
                </a:solidFill>
                <a:latin typeface="Helvetica Now Text" panose="020B0504030202020204" pitchFamily="34" charset="0"/>
                <a:ea typeface="+mj-ea"/>
                <a:cs typeface="+mj-cs"/>
              </a:rPr>
              <a:t>ACHIEVING TOGETHER </a:t>
            </a:r>
          </a:p>
          <a:p>
            <a:pPr lvl="0"/>
            <a:endParaRPr lang="en-US" altLang="zh-CN" sz="1400" b="1" dirty="0">
              <a:solidFill>
                <a:schemeClr val="bg1">
                  <a:lumMod val="95000"/>
                </a:schemeClr>
              </a:solidFill>
              <a:latin typeface="Helvetica Now Text" panose="020B0504030202020204" pitchFamily="34" charset="0"/>
            </a:endParaRPr>
          </a:p>
          <a:p>
            <a:pPr lvl="0">
              <a:lnSpc>
                <a:spcPct val="150000"/>
              </a:lnSpc>
            </a:pPr>
            <a:r>
              <a:rPr lang="en-US" altLang="zh-CN" sz="1000" dirty="0">
                <a:solidFill>
                  <a:schemeClr val="bg1">
                    <a:lumMod val="95000"/>
                  </a:schemeClr>
                </a:solidFill>
                <a:latin typeface="Helvetica Now Text" panose="020B0504030202020204" pitchFamily="34" charset="0"/>
              </a:rPr>
              <a:t>With innovative ideas adapted to various markets, and by building ecosystems integrated to local communities, we demonstrate our commitment to achieving success with our partners, old and new, large and small.</a:t>
            </a:r>
          </a:p>
        </p:txBody>
      </p:sp>
      <p:cxnSp>
        <p:nvCxnSpPr>
          <p:cNvPr id="42" name="直接连接符 41"/>
          <p:cNvCxnSpPr/>
          <p:nvPr/>
        </p:nvCxnSpPr>
        <p:spPr>
          <a:xfrm>
            <a:off x="683260" y="2643505"/>
            <a:ext cx="3525520" cy="0"/>
          </a:xfrm>
          <a:prstGeom prst="line">
            <a:avLst/>
          </a:prstGeom>
          <a:ln w="25400" cap="rnd">
            <a:gradFill>
              <a:gsLst>
                <a:gs pos="78000">
                  <a:srgbClr val="27AAE1"/>
                </a:gs>
                <a:gs pos="36000">
                  <a:srgbClr val="DA1571">
                    <a:alpha val="100000"/>
                  </a:srgbClr>
                </a:gs>
                <a:gs pos="5000">
                  <a:srgbClr val="DA1571">
                    <a:alpha val="0"/>
                  </a:srgbClr>
                </a:gs>
                <a:gs pos="56000">
                  <a:srgbClr val="68217A">
                    <a:alpha val="70000"/>
                  </a:srgbClr>
                </a:gs>
                <a:gs pos="100000">
                  <a:srgbClr val="7FBA00">
                    <a:alpha val="0"/>
                  </a:srgbClr>
                </a:gs>
              </a:gsLst>
              <a:lin ang="10860000" scaled="0"/>
            </a:gradFill>
            <a:headEnd type="none"/>
          </a:ln>
        </p:spPr>
        <p:style>
          <a:lnRef idx="1">
            <a:schemeClr val="accent1"/>
          </a:lnRef>
          <a:fillRef idx="0">
            <a:schemeClr val="accent1"/>
          </a:fillRef>
          <a:effectRef idx="0">
            <a:schemeClr val="accent1"/>
          </a:effectRef>
          <a:fontRef idx="minor">
            <a:schemeClr val="tx1"/>
          </a:fontRef>
        </p:style>
      </p:cxnSp>
      <p:pic>
        <p:nvPicPr>
          <p:cNvPr id="10" name="Picture 2" descr="E:\工作\Hikvision logo.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452320" y="265106"/>
            <a:ext cx="1152128" cy="2315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Wide&quot;,&quot;Name&quot;:&quot;宽&quot;,&quot;Kind&quot;:&quot;System&quot;,&quot;OldGuidesSetting&quot;:{&quot;HeaderHeight&quot;:15.0,&quot;FooterHeight&quot;:9.0,&quot;SideMargin&quot;:5.5,&quot;TopMargin&quot;:0.0,&quot;BottomMargin&quot;:0.0,&quot;IntervalMargin&quot;:2.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9050">
          <a:solidFill>
            <a:srgbClr val="BCC7D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23325</TotalTime>
  <Words>708</Words>
  <Application>Microsoft Office PowerPoint</Application>
  <PresentationFormat>On-screen Show (16:9)</PresentationFormat>
  <Paragraphs>103</Paragraphs>
  <Slides>17</Slides>
  <Notes>17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Helvetica Now Text</vt:lpstr>
      <vt:lpstr>宋体</vt:lpstr>
      <vt:lpstr>맑은 고딕</vt:lpstr>
      <vt:lpstr>Arial</vt:lpstr>
      <vt:lpstr>Calibri</vt:lpstr>
      <vt:lpstr>Times New Roman</vt:lpstr>
      <vt:lpstr>Wingdings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MAIN TITLE</dc:title>
  <dc:creator>Finn Wu</dc:creator>
  <cp:lastModifiedBy>Dong.Uk.Lee</cp:lastModifiedBy>
  <cp:revision>1750</cp:revision>
  <cp:lastPrinted>2021-02-28T22:58:50Z</cp:lastPrinted>
  <dcterms:created xsi:type="dcterms:W3CDTF">2015-10-30T08:11:00Z</dcterms:created>
  <dcterms:modified xsi:type="dcterms:W3CDTF">2024-11-06T06:23:41Z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