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sldIdLst>
    <p:sldId id="274" r:id="rId2"/>
    <p:sldId id="1849" r:id="rId3"/>
    <p:sldId id="1752" r:id="rId4"/>
    <p:sldId id="1843" r:id="rId5"/>
    <p:sldId id="1868" r:id="rId6"/>
    <p:sldId id="1850" r:id="rId7"/>
    <p:sldId id="1845" r:id="rId8"/>
    <p:sldId id="1846" r:id="rId9"/>
    <p:sldId id="1847" r:id="rId10"/>
    <p:sldId id="1848" r:id="rId11"/>
    <p:sldId id="1851" r:id="rId12"/>
    <p:sldId id="1853" r:id="rId13"/>
    <p:sldId id="1856" r:id="rId14"/>
    <p:sldId id="1857" r:id="rId15"/>
    <p:sldId id="1852" r:id="rId16"/>
    <p:sldId id="1858" r:id="rId17"/>
    <p:sldId id="1860" r:id="rId18"/>
    <p:sldId id="1863" r:id="rId19"/>
    <p:sldId id="1864" r:id="rId20"/>
    <p:sldId id="1861" r:id="rId21"/>
    <p:sldId id="1862" r:id="rId22"/>
    <p:sldId id="1865" r:id="rId23"/>
    <p:sldId id="1866" r:id="rId24"/>
    <p:sldId id="1867" r:id="rId25"/>
    <p:sldId id="1746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목차" id="{3833B11A-238C-403C-B568-DD7443FB9B6D}">
          <p14:sldIdLst>
            <p14:sldId id="274"/>
            <p14:sldId id="1849"/>
          </p14:sldIdLst>
        </p14:section>
        <p14:section name="제품 소개" id="{2F4D3C6E-00C6-4677-B450-60F78080A2D4}">
          <p14:sldIdLst>
            <p14:sldId id="1752"/>
            <p14:sldId id="1843"/>
            <p14:sldId id="1868"/>
            <p14:sldId id="1850"/>
            <p14:sldId id="1845"/>
            <p14:sldId id="1846"/>
            <p14:sldId id="1847"/>
            <p14:sldId id="1848"/>
          </p14:sldIdLst>
        </p14:section>
        <p14:section name="모듈 소개" id="{F20794B2-375C-47E9-97B2-A15CE45FA08B}">
          <p14:sldIdLst>
            <p14:sldId id="1851"/>
            <p14:sldId id="1853"/>
            <p14:sldId id="1856"/>
            <p14:sldId id="1857"/>
            <p14:sldId id="1852"/>
            <p14:sldId id="1858"/>
            <p14:sldId id="1860"/>
            <p14:sldId id="1863"/>
            <p14:sldId id="1864"/>
            <p14:sldId id="1861"/>
            <p14:sldId id="1862"/>
            <p14:sldId id="1865"/>
            <p14:sldId id="1866"/>
            <p14:sldId id="1867"/>
            <p14:sldId id="1746"/>
          </p14:sldIdLst>
        </p14:section>
      </p14:sectionLst>
    </p:ext>
    <p:ext uri="{EFAFB233-063F-42B5-8137-9DF3F51BA10A}">
      <p15:sldGuideLst xmlns:p15="http://schemas.microsoft.com/office/powerpoint/2012/main">
        <p15:guide id="1" pos="416">
          <p15:clr>
            <a:srgbClr val="A4A3A4"/>
          </p15:clr>
        </p15:guide>
        <p15:guide id="2" pos="7260">
          <p15:clr>
            <a:srgbClr val="A4A3A4"/>
          </p15:clr>
        </p15:guide>
        <p15:guide id="3" orient="horz" pos="4065">
          <p15:clr>
            <a:srgbClr val="A4A3A4"/>
          </p15:clr>
        </p15:guide>
        <p15:guide id="4" orient="horz" pos="2338">
          <p15:clr>
            <a:srgbClr val="A4A3A4"/>
          </p15:clr>
        </p15:guide>
        <p15:guide id="5" orient="horz" pos="4000">
          <p15:clr>
            <a:srgbClr val="A4A3A4"/>
          </p15:clr>
        </p15:guide>
        <p15:guide id="6" orient="horz" pos="391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blin Huang" initials="GH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0F"/>
    <a:srgbClr val="727171"/>
    <a:srgbClr val="717171"/>
    <a:srgbClr val="8C8B8C"/>
    <a:srgbClr val="595959"/>
    <a:srgbClr val="FFFFFF"/>
    <a:srgbClr val="E2E2E2"/>
    <a:srgbClr val="A9A9A9"/>
    <a:srgbClr val="C6C6C6"/>
    <a:srgbClr val="AA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77" autoAdjust="0"/>
    <p:restoredTop sz="94625" autoAdjust="0"/>
  </p:normalViewPr>
  <p:slideViewPr>
    <p:cSldViewPr snapToGrid="0">
      <p:cViewPr varScale="1">
        <p:scale>
          <a:sx n="88" d="100"/>
          <a:sy n="88" d="100"/>
        </p:scale>
        <p:origin x="90" y="384"/>
      </p:cViewPr>
      <p:guideLst>
        <p:guide pos="416"/>
        <p:guide pos="7260"/>
        <p:guide orient="horz" pos="4065"/>
        <p:guide orient="horz" pos="2338"/>
        <p:guide orient="horz" pos="4000"/>
        <p:guide orient="horz" pos="39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4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E732A-CD46-4F2B-AECD-8E8B1A877803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0F7BE-16CD-4F2A-A360-0B281A81F73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b="23680"/>
          <a:stretch>
            <a:fillRect/>
          </a:stretch>
        </p:blipFill>
        <p:spPr>
          <a:xfrm>
            <a:off x="0" y="2101434"/>
            <a:ext cx="10737448" cy="4652463"/>
          </a:xfrm>
          <a:prstGeom prst="rect">
            <a:avLst/>
          </a:prstGeom>
        </p:spPr>
      </p:pic>
      <p:sp>
        <p:nvSpPr>
          <p:cNvPr id="8" name="任意多边形: 形状 7"/>
          <p:cNvSpPr/>
          <p:nvPr userDrawn="1"/>
        </p:nvSpPr>
        <p:spPr>
          <a:xfrm>
            <a:off x="5744120" y="1"/>
            <a:ext cx="6447881" cy="6858001"/>
          </a:xfrm>
          <a:custGeom>
            <a:avLst/>
            <a:gdLst>
              <a:gd name="connsiteX0" fmla="*/ 1392437 w 6447881"/>
              <a:gd name="connsiteY0" fmla="*/ 0 h 6858001"/>
              <a:gd name="connsiteX1" fmla="*/ 6447881 w 6447881"/>
              <a:gd name="connsiteY1" fmla="*/ 0 h 6858001"/>
              <a:gd name="connsiteX2" fmla="*/ 6447881 w 6447881"/>
              <a:gd name="connsiteY2" fmla="*/ 6858001 h 6858001"/>
              <a:gd name="connsiteX3" fmla="*/ 1392438 w 6447881"/>
              <a:gd name="connsiteY3" fmla="*/ 6858001 h 6858001"/>
              <a:gd name="connsiteX4" fmla="*/ 1278782 w 6447881"/>
              <a:gd name="connsiteY4" fmla="*/ 6738792 h 6858001"/>
              <a:gd name="connsiteX5" fmla="*/ 0 w 6447881"/>
              <a:gd name="connsiteY5" fmla="*/ 3429000 h 6858001"/>
              <a:gd name="connsiteX6" fmla="*/ 1278782 w 6447881"/>
              <a:gd name="connsiteY6" fmla="*/ 11920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7881" h="6858001">
                <a:moveTo>
                  <a:pt x="1392437" y="0"/>
                </a:moveTo>
                <a:lnTo>
                  <a:pt x="6447881" y="0"/>
                </a:lnTo>
                <a:lnTo>
                  <a:pt x="6447881" y="6858001"/>
                </a:lnTo>
                <a:lnTo>
                  <a:pt x="1392438" y="6858001"/>
                </a:lnTo>
                <a:lnTo>
                  <a:pt x="1278782" y="6738792"/>
                </a:lnTo>
                <a:cubicBezTo>
                  <a:pt x="484253" y="5864615"/>
                  <a:pt x="0" y="4703360"/>
                  <a:pt x="0" y="3429000"/>
                </a:cubicBezTo>
                <a:cubicBezTo>
                  <a:pt x="0" y="2154641"/>
                  <a:pt x="484253" y="993385"/>
                  <a:pt x="1278782" y="119209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0" t="1021" r="18116" b="527"/>
          <a:stretch>
            <a:fillRect/>
          </a:stretch>
        </p:blipFill>
        <p:spPr>
          <a:xfrm>
            <a:off x="5925639" y="1"/>
            <a:ext cx="6266363" cy="6858000"/>
          </a:xfrm>
          <a:custGeom>
            <a:avLst/>
            <a:gdLst>
              <a:gd name="connsiteX0" fmla="*/ 1468957 w 6266363"/>
              <a:gd name="connsiteY0" fmla="*/ 0 h 6858000"/>
              <a:gd name="connsiteX1" fmla="*/ 6266363 w 6266363"/>
              <a:gd name="connsiteY1" fmla="*/ 0 h 6858000"/>
              <a:gd name="connsiteX2" fmla="*/ 6266363 w 6266363"/>
              <a:gd name="connsiteY2" fmla="*/ 6858000 h 6858000"/>
              <a:gd name="connsiteX3" fmla="*/ 1468959 w 6266363"/>
              <a:gd name="connsiteY3" fmla="*/ 6858000 h 6858000"/>
              <a:gd name="connsiteX4" fmla="*/ 1388608 w 6266363"/>
              <a:gd name="connsiteY4" fmla="*/ 6781394 h 6858000"/>
              <a:gd name="connsiteX5" fmla="*/ 0 w 6266363"/>
              <a:gd name="connsiteY5" fmla="*/ 3429000 h 6858000"/>
              <a:gd name="connsiteX6" fmla="*/ 1388608 w 6266363"/>
              <a:gd name="connsiteY6" fmla="*/ 76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6363" h="6858000">
                <a:moveTo>
                  <a:pt x="1468957" y="0"/>
                </a:moveTo>
                <a:lnTo>
                  <a:pt x="6266363" y="0"/>
                </a:lnTo>
                <a:lnTo>
                  <a:pt x="6266363" y="6858000"/>
                </a:lnTo>
                <a:lnTo>
                  <a:pt x="1468959" y="6858000"/>
                </a:lnTo>
                <a:lnTo>
                  <a:pt x="1388608" y="6781394"/>
                </a:lnTo>
                <a:cubicBezTo>
                  <a:pt x="530655" y="5923442"/>
                  <a:pt x="0" y="4738192"/>
                  <a:pt x="0" y="3429000"/>
                </a:cubicBezTo>
                <a:cubicBezTo>
                  <a:pt x="0" y="2119809"/>
                  <a:pt x="530656" y="934558"/>
                  <a:pt x="1388608" y="76606"/>
                </a:cubicBez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57993" y="-1617552"/>
            <a:ext cx="10093104" cy="10093104"/>
            <a:chOff x="5372265" y="-1617552"/>
            <a:chExt cx="10093104" cy="10093104"/>
          </a:xfrm>
        </p:grpSpPr>
        <p:sp>
          <p:nvSpPr>
            <p:cNvPr id="11" name="椭圆 10"/>
            <p:cNvSpPr/>
            <p:nvPr/>
          </p:nvSpPr>
          <p:spPr>
            <a:xfrm>
              <a:off x="5399580" y="2275565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弧形 11"/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弧形 12"/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任意多边形: 形状 17"/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20" name="椭圆 19"/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gradFill>
              <a:gsLst>
                <a:gs pos="0">
                  <a:srgbClr val="FD863D">
                    <a:alpha val="11000"/>
                  </a:srgbClr>
                </a:gs>
                <a:gs pos="100000">
                  <a:srgbClr val="F92864">
                    <a:alpha val="2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弧形 20"/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/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2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"/>
          <p:cNvGrpSpPr/>
          <p:nvPr userDrawn="1"/>
        </p:nvGrpSpPr>
        <p:grpSpPr bwMode="auto">
          <a:xfrm>
            <a:off x="687070" y="3433989"/>
            <a:ext cx="1176793" cy="225427"/>
            <a:chOff x="7013933" y="1175360"/>
            <a:chExt cx="908745" cy="172255"/>
          </a:xfrm>
        </p:grpSpPr>
        <p:grpSp>
          <p:nvGrpSpPr>
            <p:cNvPr id="24" name="组合 116"/>
            <p:cNvGrpSpPr/>
            <p:nvPr/>
          </p:nvGrpSpPr>
          <p:grpSpPr bwMode="auto">
            <a:xfrm>
              <a:off x="7507971" y="1175360"/>
              <a:ext cx="170400" cy="172254"/>
              <a:chOff x="6859759" y="1135407"/>
              <a:chExt cx="228134" cy="230616"/>
            </a:xfrm>
          </p:grpSpPr>
          <p:sp>
            <p:nvSpPr>
              <p:cNvPr id="35" name="Oval 83"/>
              <p:cNvSpPr>
                <a:spLocks noChangeArrowheads="1"/>
              </p:cNvSpPr>
              <p:nvPr/>
            </p:nvSpPr>
            <p:spPr bwMode="auto">
              <a:xfrm>
                <a:off x="6859759" y="1135407"/>
                <a:ext cx="228134" cy="230616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Freeform 85"/>
              <p:cNvSpPr>
                <a:spLocks noEditPoints="1"/>
              </p:cNvSpPr>
              <p:nvPr/>
            </p:nvSpPr>
            <p:spPr bwMode="auto">
              <a:xfrm>
                <a:off x="6935426" y="1195489"/>
                <a:ext cx="79899" cy="124388"/>
              </a:xfrm>
              <a:custGeom>
                <a:avLst/>
                <a:gdLst>
                  <a:gd name="T0" fmla="*/ 2147483647 w 9"/>
                  <a:gd name="T1" fmla="*/ 2147483647 h 14"/>
                  <a:gd name="T2" fmla="*/ 2147483647 w 9"/>
                  <a:gd name="T3" fmla="*/ 0 h 14"/>
                  <a:gd name="T4" fmla="*/ 2147483647 w 9"/>
                  <a:gd name="T5" fmla="*/ 0 h 14"/>
                  <a:gd name="T6" fmla="*/ 0 w 9"/>
                  <a:gd name="T7" fmla="*/ 2147483647 h 14"/>
                  <a:gd name="T8" fmla="*/ 2147483647 w 9"/>
                  <a:gd name="T9" fmla="*/ 2147483647 h 14"/>
                  <a:gd name="T10" fmla="*/ 2147483647 w 9"/>
                  <a:gd name="T11" fmla="*/ 2147483647 h 14"/>
                  <a:gd name="T12" fmla="*/ 2147483647 w 9"/>
                  <a:gd name="T13" fmla="*/ 2147483647 h 14"/>
                  <a:gd name="T14" fmla="*/ 2147483647 w 9"/>
                  <a:gd name="T15" fmla="*/ 2147483647 h 14"/>
                  <a:gd name="T16" fmla="*/ 2147483647 w 9"/>
                  <a:gd name="T17" fmla="*/ 2147483647 h 14"/>
                  <a:gd name="T18" fmla="*/ 2147483647 w 9"/>
                  <a:gd name="T19" fmla="*/ 2147483647 h 14"/>
                  <a:gd name="T20" fmla="*/ 2147483647 w 9"/>
                  <a:gd name="T21" fmla="*/ 2147483647 h 14"/>
                  <a:gd name="T22" fmla="*/ 2147483647 w 9"/>
                  <a:gd name="T23" fmla="*/ 2147483647 h 14"/>
                  <a:gd name="T24" fmla="*/ 2147483647 w 9"/>
                  <a:gd name="T25" fmla="*/ 2147483647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14">
                    <a:moveTo>
                      <a:pt x="9" y="5"/>
                    </a:moveTo>
                    <a:cubicBezTo>
                      <a:pt x="9" y="2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9" y="8"/>
                      <a:pt x="9" y="5"/>
                    </a:cubicBezTo>
                    <a:close/>
                    <a:moveTo>
                      <a:pt x="3" y="4"/>
                    </a:moveTo>
                    <a:cubicBezTo>
                      <a:pt x="3" y="3"/>
                      <a:pt x="4" y="2"/>
                      <a:pt x="5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5"/>
                      <a:pt x="6" y="6"/>
                      <a:pt x="5" y="6"/>
                    </a:cubicBezTo>
                    <a:cubicBezTo>
                      <a:pt x="4" y="6"/>
                      <a:pt x="3" y="5"/>
                      <a:pt x="3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" name="组合 118"/>
            <p:cNvGrpSpPr/>
            <p:nvPr/>
          </p:nvGrpSpPr>
          <p:grpSpPr bwMode="auto">
            <a:xfrm>
              <a:off x="7257774" y="1175361"/>
              <a:ext cx="178357" cy="172253"/>
              <a:chOff x="6452659" y="1135410"/>
              <a:chExt cx="238787" cy="230615"/>
            </a:xfrm>
          </p:grpSpPr>
          <p:sp>
            <p:nvSpPr>
              <p:cNvPr id="33" name="Oval 89"/>
              <p:cNvSpPr>
                <a:spLocks noChangeArrowheads="1"/>
              </p:cNvSpPr>
              <p:nvPr/>
            </p:nvSpPr>
            <p:spPr bwMode="auto">
              <a:xfrm>
                <a:off x="6451169" y="1135410"/>
                <a:ext cx="237982" cy="230616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Freeform 90"/>
              <p:cNvSpPr>
                <a:spLocks noEditPoints="1"/>
              </p:cNvSpPr>
              <p:nvPr/>
            </p:nvSpPr>
            <p:spPr bwMode="auto">
              <a:xfrm>
                <a:off x="6531650" y="1188070"/>
                <a:ext cx="79898" cy="116215"/>
              </a:xfrm>
              <a:custGeom>
                <a:avLst/>
                <a:gdLst>
                  <a:gd name="T0" fmla="*/ 2147483647 w 9"/>
                  <a:gd name="T1" fmla="*/ 0 h 13"/>
                  <a:gd name="T2" fmla="*/ 0 w 9"/>
                  <a:gd name="T3" fmla="*/ 2147483647 h 13"/>
                  <a:gd name="T4" fmla="*/ 0 w 9"/>
                  <a:gd name="T5" fmla="*/ 2147483647 h 13"/>
                  <a:gd name="T6" fmla="*/ 2147483647 w 9"/>
                  <a:gd name="T7" fmla="*/ 2147483647 h 13"/>
                  <a:gd name="T8" fmla="*/ 2147483647 w 9"/>
                  <a:gd name="T9" fmla="*/ 2147483647 h 13"/>
                  <a:gd name="T10" fmla="*/ 2147483647 w 9"/>
                  <a:gd name="T11" fmla="*/ 0 h 13"/>
                  <a:gd name="T12" fmla="*/ 2147483647 w 9"/>
                  <a:gd name="T13" fmla="*/ 2147483647 h 13"/>
                  <a:gd name="T14" fmla="*/ 2147483647 w 9"/>
                  <a:gd name="T15" fmla="*/ 2147483647 h 13"/>
                  <a:gd name="T16" fmla="*/ 2147483647 w 9"/>
                  <a:gd name="T17" fmla="*/ 2147483647 h 13"/>
                  <a:gd name="T18" fmla="*/ 2147483647 w 9"/>
                  <a:gd name="T19" fmla="*/ 2147483647 h 13"/>
                  <a:gd name="T20" fmla="*/ 2147483647 w 9"/>
                  <a:gd name="T21" fmla="*/ 2147483647 h 13"/>
                  <a:gd name="T22" fmla="*/ 2147483647 w 9"/>
                  <a:gd name="T23" fmla="*/ 2147483647 h 13"/>
                  <a:gd name="T24" fmla="*/ 2147483647 w 9"/>
                  <a:gd name="T25" fmla="*/ 2147483647 h 13"/>
                  <a:gd name="T26" fmla="*/ 2147483647 w 9"/>
                  <a:gd name="T27" fmla="*/ 2147483647 h 13"/>
                  <a:gd name="T28" fmla="*/ 2147483647 w 9"/>
                  <a:gd name="T29" fmla="*/ 2147483647 h 13"/>
                  <a:gd name="T30" fmla="*/ 2147483647 w 9"/>
                  <a:gd name="T31" fmla="*/ 2147483647 h 13"/>
                  <a:gd name="T32" fmla="*/ 2147483647 w 9"/>
                  <a:gd name="T33" fmla="*/ 2147483647 h 13"/>
                  <a:gd name="T34" fmla="*/ 2147483647 w 9"/>
                  <a:gd name="T35" fmla="*/ 2147483647 h 13"/>
                  <a:gd name="T36" fmla="*/ 2147483647 w 9"/>
                  <a:gd name="T37" fmla="*/ 2147483647 h 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" h="13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lose/>
                    <a:moveTo>
                      <a:pt x="5" y="10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2"/>
                      <a:pt x="5" y="12"/>
                    </a:cubicBezTo>
                    <a:cubicBezTo>
                      <a:pt x="4" y="12"/>
                      <a:pt x="4" y="11"/>
                      <a:pt x="4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3" y="7"/>
                      <a:pt x="3" y="6"/>
                      <a:pt x="5" y="6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9"/>
                      <a:pt x="5" y="10"/>
                    </a:cubicBezTo>
                    <a:close/>
                    <a:moveTo>
                      <a:pt x="1" y="5"/>
                    </a:moveTo>
                    <a:cubicBezTo>
                      <a:pt x="1" y="3"/>
                      <a:pt x="3" y="1"/>
                      <a:pt x="5" y="1"/>
                    </a:cubicBezTo>
                    <a:cubicBezTo>
                      <a:pt x="6" y="1"/>
                      <a:pt x="8" y="3"/>
                      <a:pt x="8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组合 119"/>
            <p:cNvGrpSpPr/>
            <p:nvPr/>
          </p:nvGrpSpPr>
          <p:grpSpPr bwMode="auto">
            <a:xfrm>
              <a:off x="7751248" y="1176075"/>
              <a:ext cx="171430" cy="171539"/>
              <a:chOff x="7258497" y="1136366"/>
              <a:chExt cx="229513" cy="229659"/>
            </a:xfrm>
          </p:grpSpPr>
          <p:sp>
            <p:nvSpPr>
              <p:cNvPr id="31" name="Oval 88"/>
              <p:cNvSpPr>
                <a:spLocks noChangeArrowheads="1"/>
              </p:cNvSpPr>
              <p:nvPr/>
            </p:nvSpPr>
            <p:spPr bwMode="auto">
              <a:xfrm>
                <a:off x="7257763" y="1135410"/>
                <a:ext cx="228135" cy="230617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Freeform 91"/>
              <p:cNvSpPr/>
              <p:nvPr/>
            </p:nvSpPr>
            <p:spPr bwMode="auto">
              <a:xfrm>
                <a:off x="7324929" y="1197150"/>
                <a:ext cx="106227" cy="107135"/>
              </a:xfrm>
              <a:custGeom>
                <a:avLst/>
                <a:gdLst>
                  <a:gd name="T0" fmla="*/ 0 w 117"/>
                  <a:gd name="T1" fmla="*/ 0 h 118"/>
                  <a:gd name="T2" fmla="*/ 0 w 117"/>
                  <a:gd name="T3" fmla="*/ 2147483647 h 118"/>
                  <a:gd name="T4" fmla="*/ 2147483647 w 117"/>
                  <a:gd name="T5" fmla="*/ 2147483647 h 118"/>
                  <a:gd name="T6" fmla="*/ 2147483647 w 117"/>
                  <a:gd name="T7" fmla="*/ 2147483647 h 118"/>
                  <a:gd name="T8" fmla="*/ 2147483647 w 117"/>
                  <a:gd name="T9" fmla="*/ 0 h 118"/>
                  <a:gd name="T10" fmla="*/ 2147483647 w 117"/>
                  <a:gd name="T11" fmla="*/ 2147483647 h 118"/>
                  <a:gd name="T12" fmla="*/ 0 w 117"/>
                  <a:gd name="T13" fmla="*/ 0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7" h="118">
                    <a:moveTo>
                      <a:pt x="0" y="0"/>
                    </a:moveTo>
                    <a:lnTo>
                      <a:pt x="0" y="98"/>
                    </a:lnTo>
                    <a:lnTo>
                      <a:pt x="58" y="118"/>
                    </a:lnTo>
                    <a:lnTo>
                      <a:pt x="117" y="98"/>
                    </a:lnTo>
                    <a:lnTo>
                      <a:pt x="117" y="0"/>
                    </a:lnTo>
                    <a:lnTo>
                      <a:pt x="58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" name="组合 120"/>
            <p:cNvGrpSpPr/>
            <p:nvPr/>
          </p:nvGrpSpPr>
          <p:grpSpPr bwMode="auto">
            <a:xfrm>
              <a:off x="7013933" y="1175362"/>
              <a:ext cx="173257" cy="172253"/>
              <a:chOff x="6054069" y="942439"/>
              <a:chExt cx="231957" cy="230615"/>
            </a:xfrm>
          </p:grpSpPr>
          <p:sp>
            <p:nvSpPr>
              <p:cNvPr id="28" name="Freeform 92"/>
              <p:cNvSpPr>
                <a:spLocks noEditPoints="1"/>
              </p:cNvSpPr>
              <p:nvPr/>
            </p:nvSpPr>
            <p:spPr bwMode="auto">
              <a:xfrm>
                <a:off x="6107644" y="996006"/>
                <a:ext cx="132558" cy="124387"/>
              </a:xfrm>
              <a:custGeom>
                <a:avLst/>
                <a:gdLst>
                  <a:gd name="T0" fmla="*/ 0 w 146"/>
                  <a:gd name="T1" fmla="*/ 2147483647 h 137"/>
                  <a:gd name="T2" fmla="*/ 2147483647 w 146"/>
                  <a:gd name="T3" fmla="*/ 2147483647 h 137"/>
                  <a:gd name="T4" fmla="*/ 2147483647 w 146"/>
                  <a:gd name="T5" fmla="*/ 2147483647 h 137"/>
                  <a:gd name="T6" fmla="*/ 2147483647 w 146"/>
                  <a:gd name="T7" fmla="*/ 2147483647 h 137"/>
                  <a:gd name="T8" fmla="*/ 2147483647 w 146"/>
                  <a:gd name="T9" fmla="*/ 2147483647 h 137"/>
                  <a:gd name="T10" fmla="*/ 2147483647 w 146"/>
                  <a:gd name="T11" fmla="*/ 2147483647 h 137"/>
                  <a:gd name="T12" fmla="*/ 2147483647 w 146"/>
                  <a:gd name="T13" fmla="*/ 0 h 137"/>
                  <a:gd name="T14" fmla="*/ 0 w 146"/>
                  <a:gd name="T15" fmla="*/ 2147483647 h 137"/>
                  <a:gd name="T16" fmla="*/ 2147483647 w 146"/>
                  <a:gd name="T17" fmla="*/ 2147483647 h 137"/>
                  <a:gd name="T18" fmla="*/ 2147483647 w 146"/>
                  <a:gd name="T19" fmla="*/ 2147483647 h 137"/>
                  <a:gd name="T20" fmla="*/ 2147483647 w 146"/>
                  <a:gd name="T21" fmla="*/ 2147483647 h 137"/>
                  <a:gd name="T22" fmla="*/ 2147483647 w 146"/>
                  <a:gd name="T23" fmla="*/ 2147483647 h 137"/>
                  <a:gd name="T24" fmla="*/ 2147483647 w 146"/>
                  <a:gd name="T25" fmla="*/ 2147483647 h 1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6" h="137">
                    <a:moveTo>
                      <a:pt x="0" y="68"/>
                    </a:moveTo>
                    <a:lnTo>
                      <a:pt x="19" y="68"/>
                    </a:lnTo>
                    <a:lnTo>
                      <a:pt x="19" y="137"/>
                    </a:lnTo>
                    <a:lnTo>
                      <a:pt x="117" y="137"/>
                    </a:lnTo>
                    <a:lnTo>
                      <a:pt x="117" y="68"/>
                    </a:lnTo>
                    <a:lnTo>
                      <a:pt x="146" y="68"/>
                    </a:lnTo>
                    <a:lnTo>
                      <a:pt x="68" y="0"/>
                    </a:lnTo>
                    <a:lnTo>
                      <a:pt x="0" y="68"/>
                    </a:lnTo>
                    <a:close/>
                    <a:moveTo>
                      <a:pt x="87" y="107"/>
                    </a:moveTo>
                    <a:lnTo>
                      <a:pt x="48" y="107"/>
                    </a:lnTo>
                    <a:lnTo>
                      <a:pt x="48" y="68"/>
                    </a:lnTo>
                    <a:lnTo>
                      <a:pt x="87" y="68"/>
                    </a:lnTo>
                    <a:lnTo>
                      <a:pt x="87" y="1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Rectangle 93"/>
              <p:cNvSpPr>
                <a:spLocks noChangeArrowheads="1"/>
              </p:cNvSpPr>
              <p:nvPr/>
            </p:nvSpPr>
            <p:spPr bwMode="auto">
              <a:xfrm>
                <a:off x="6150902" y="1056122"/>
                <a:ext cx="37749" cy="37354"/>
              </a:xfrm>
              <a:prstGeom prst="rect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Freeform 94"/>
              <p:cNvSpPr>
                <a:spLocks noEditPoints="1"/>
              </p:cNvSpPr>
              <p:nvPr/>
            </p:nvSpPr>
            <p:spPr bwMode="auto">
              <a:xfrm>
                <a:off x="6054069" y="942438"/>
                <a:ext cx="231414" cy="230616"/>
              </a:xfrm>
              <a:custGeom>
                <a:avLst/>
                <a:gdLst>
                  <a:gd name="T0" fmla="*/ 1022750916 w 26"/>
                  <a:gd name="T1" fmla="*/ 0 h 26"/>
                  <a:gd name="T2" fmla="*/ 0 w 26"/>
                  <a:gd name="T3" fmla="*/ 1022750916 h 26"/>
                  <a:gd name="T4" fmla="*/ 1022750916 w 26"/>
                  <a:gd name="T5" fmla="*/ 2045510701 h 26"/>
                  <a:gd name="T6" fmla="*/ 2045510701 w 26"/>
                  <a:gd name="T7" fmla="*/ 1022750916 h 26"/>
                  <a:gd name="T8" fmla="*/ 1022750916 w 26"/>
                  <a:gd name="T9" fmla="*/ 0 h 26"/>
                  <a:gd name="T10" fmla="*/ 1416126887 w 26"/>
                  <a:gd name="T11" fmla="*/ 1022750916 h 26"/>
                  <a:gd name="T12" fmla="*/ 1416126887 w 26"/>
                  <a:gd name="T13" fmla="*/ 1573468405 h 26"/>
                  <a:gd name="T14" fmla="*/ 629383814 w 26"/>
                  <a:gd name="T15" fmla="*/ 1573468405 h 26"/>
                  <a:gd name="T16" fmla="*/ 629383814 w 26"/>
                  <a:gd name="T17" fmla="*/ 1022750916 h 26"/>
                  <a:gd name="T18" fmla="*/ 472042296 w 26"/>
                  <a:gd name="T19" fmla="*/ 1022750916 h 26"/>
                  <a:gd name="T20" fmla="*/ 1022750916 w 26"/>
                  <a:gd name="T21" fmla="*/ 472042296 h 26"/>
                  <a:gd name="T22" fmla="*/ 1652143600 w 26"/>
                  <a:gd name="T23" fmla="*/ 1022750916 h 26"/>
                  <a:gd name="T24" fmla="*/ 1416126887 w 26"/>
                  <a:gd name="T25" fmla="*/ 1022750916 h 2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6"/>
                      <a:pt x="13" y="26"/>
                    </a:cubicBezTo>
                    <a:cubicBezTo>
                      <a:pt x="20" y="26"/>
                      <a:pt x="26" y="21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8" y="13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1" y="13"/>
                      <a:pt x="21" y="13"/>
                      <a:pt x="21" y="13"/>
                    </a:cubicBez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5" name="文本占位符 4"/>
          <p:cNvSpPr>
            <a:spLocks noGrp="1"/>
          </p:cNvSpPr>
          <p:nvPr>
            <p:ph type="body" sz="quarter" idx="11" hasCustomPrompt="1"/>
          </p:nvPr>
        </p:nvSpPr>
        <p:spPr>
          <a:xfrm>
            <a:off x="567116" y="3096246"/>
            <a:ext cx="1959350" cy="313932"/>
          </a:xfrm>
        </p:spPr>
        <p:txBody>
          <a:bodyPr wrap="square" anchor="ctr">
            <a:spAutoFit/>
          </a:bodyPr>
          <a:lstStyle>
            <a:lvl1pPr marL="0" indent="0" algn="dist">
              <a:buFontTx/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altLang="zh-CN" dirty="0"/>
              <a:t>Theme template</a:t>
            </a:r>
          </a:p>
        </p:txBody>
      </p:sp>
      <p:sp>
        <p:nvSpPr>
          <p:cNvPr id="45" name="标题 44"/>
          <p:cNvSpPr>
            <a:spLocks noGrp="1"/>
          </p:cNvSpPr>
          <p:nvPr>
            <p:ph type="title" hasCustomPrompt="1"/>
          </p:nvPr>
        </p:nvSpPr>
        <p:spPr>
          <a:xfrm>
            <a:off x="567116" y="1916492"/>
            <a:ext cx="4831981" cy="738664"/>
          </a:xfrm>
        </p:spPr>
        <p:txBody>
          <a:bodyPr anchor="b">
            <a:normAutofit/>
          </a:bodyPr>
          <a:lstStyle>
            <a:lvl1pPr>
              <a:defRPr sz="4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海康威视</a:t>
            </a:r>
            <a:r>
              <a:rPr lang="en-US" altLang="zh-CN" dirty="0"/>
              <a:t>PPT</a:t>
            </a:r>
            <a:r>
              <a:rPr lang="zh-CN" altLang="en-US" dirty="0"/>
              <a:t>日常</a:t>
            </a:r>
          </a:p>
        </p:txBody>
      </p:sp>
      <p:sp>
        <p:nvSpPr>
          <p:cNvPr id="49" name="文本占位符 48"/>
          <p:cNvSpPr>
            <a:spLocks noGrp="1"/>
          </p:cNvSpPr>
          <p:nvPr>
            <p:ph type="body" sz="quarter" idx="10" hasCustomPrompt="1"/>
          </p:nvPr>
        </p:nvSpPr>
        <p:spPr>
          <a:xfrm>
            <a:off x="567116" y="2603218"/>
            <a:ext cx="4831981" cy="558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主题模板</a:t>
            </a:r>
          </a:p>
        </p:txBody>
      </p:sp>
      <p:sp>
        <p:nvSpPr>
          <p:cNvPr id="37" name="文本占位符 53"/>
          <p:cNvSpPr>
            <a:spLocks noGrp="1"/>
          </p:cNvSpPr>
          <p:nvPr>
            <p:ph type="body" sz="quarter" idx="14" hasCustomPrompt="1"/>
          </p:nvPr>
        </p:nvSpPr>
        <p:spPr>
          <a:xfrm>
            <a:off x="567116" y="3849687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Speaker name and title</a:t>
            </a:r>
          </a:p>
        </p:txBody>
      </p:sp>
      <p:sp>
        <p:nvSpPr>
          <p:cNvPr id="38" name="文本占位符 53"/>
          <p:cNvSpPr>
            <a:spLocks noGrp="1"/>
          </p:cNvSpPr>
          <p:nvPr>
            <p:ph type="body" sz="quarter" idx="15" hasCustomPrompt="1"/>
          </p:nvPr>
        </p:nvSpPr>
        <p:spPr>
          <a:xfrm>
            <a:off x="567116" y="4066238"/>
            <a:ext cx="1959350" cy="2690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Date &amp; Time</a:t>
            </a:r>
          </a:p>
        </p:txBody>
      </p:sp>
      <p:sp>
        <p:nvSpPr>
          <p:cNvPr id="43" name="文本占位符 53"/>
          <p:cNvSpPr>
            <a:spLocks noGrp="1"/>
          </p:cNvSpPr>
          <p:nvPr>
            <p:ph type="body" sz="quarter" idx="16" hasCustomPrompt="1"/>
          </p:nvPr>
        </p:nvSpPr>
        <p:spPr>
          <a:xfrm>
            <a:off x="567116" y="4406974"/>
            <a:ext cx="1959350" cy="2690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 smtClean="0"/>
              <a:t>2022.05</a:t>
            </a:r>
            <a:endParaRPr lang="en-US" altLang="zh-CN" dirty="0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  <p:sp>
        <p:nvSpPr>
          <p:cNvPr id="47" name="文本占位符 53"/>
          <p:cNvSpPr>
            <a:spLocks noGrp="1"/>
          </p:cNvSpPr>
          <p:nvPr>
            <p:ph type="body" sz="quarter" idx="19" hasCustomPrompt="1"/>
          </p:nvPr>
        </p:nvSpPr>
        <p:spPr>
          <a:xfrm>
            <a:off x="567116" y="480206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保密级别：</a:t>
            </a:r>
            <a:endParaRPr lang="en-US" altLang="zh-CN" dirty="0" smtClean="0"/>
          </a:p>
        </p:txBody>
      </p:sp>
      <p:sp>
        <p:nvSpPr>
          <p:cNvPr id="48" name="文本占位符 53"/>
          <p:cNvSpPr>
            <a:spLocks noGrp="1"/>
          </p:cNvSpPr>
          <p:nvPr>
            <p:ph type="body" sz="quarter" idx="20" hasCustomPrompt="1"/>
          </p:nvPr>
        </p:nvSpPr>
        <p:spPr>
          <a:xfrm>
            <a:off x="567116" y="743205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生效时间：</a:t>
            </a:r>
            <a:r>
              <a:rPr lang="en-US" altLang="zh-CN" dirty="0" smtClean="0"/>
              <a:t>2022</a:t>
            </a:r>
            <a:r>
              <a:rPr lang="zh-CN" altLang="en-US" dirty="0" smtClean="0"/>
              <a:t>年</a:t>
            </a:r>
            <a:r>
              <a:rPr lang="en-US" altLang="zh-CN" dirty="0" smtClean="0"/>
              <a:t>5</a:t>
            </a:r>
            <a:r>
              <a:rPr lang="zh-CN" altLang="en-US" dirty="0" smtClean="0"/>
              <a:t>月</a:t>
            </a:r>
            <a:endParaRPr lang="en-US" altLang="zh-CN" dirty="0" smtClean="0"/>
          </a:p>
        </p:txBody>
      </p:sp>
      <p:sp>
        <p:nvSpPr>
          <p:cNvPr id="50" name="文本占位符 53"/>
          <p:cNvSpPr>
            <a:spLocks noGrp="1"/>
          </p:cNvSpPr>
          <p:nvPr>
            <p:ph type="body" sz="quarter" idx="21" hasCustomPrompt="1"/>
          </p:nvPr>
        </p:nvSpPr>
        <p:spPr>
          <a:xfrm>
            <a:off x="567116" y="1035467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保密期限：永久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r="5223"/>
          <a:stretch>
            <a:fillRect/>
          </a:stretch>
        </p:blipFill>
        <p:spPr>
          <a:xfrm>
            <a:off x="4749194" y="0"/>
            <a:ext cx="7442807" cy="6858000"/>
          </a:xfrm>
          <a:custGeom>
            <a:avLst/>
            <a:gdLst>
              <a:gd name="connsiteX0" fmla="*/ 6510652 w 7442807"/>
              <a:gd name="connsiteY0" fmla="*/ 0 h 6858000"/>
              <a:gd name="connsiteX1" fmla="*/ 7163088 w 7442807"/>
              <a:gd name="connsiteY1" fmla="*/ 0 h 6858000"/>
              <a:gd name="connsiteX2" fmla="*/ 7442807 w 7442807"/>
              <a:gd name="connsiteY2" fmla="*/ 14125 h 6858000"/>
              <a:gd name="connsiteX3" fmla="*/ 7442807 w 7442807"/>
              <a:gd name="connsiteY3" fmla="*/ 6858000 h 6858000"/>
              <a:gd name="connsiteX4" fmla="*/ 0 w 7442807"/>
              <a:gd name="connsiteY4" fmla="*/ 6858000 h 6858000"/>
              <a:gd name="connsiteX5" fmla="*/ 33523 w 7442807"/>
              <a:gd name="connsiteY5" fmla="*/ 6194129 h 6858000"/>
              <a:gd name="connsiteX6" fmla="*/ 6248275 w 7442807"/>
              <a:gd name="connsiteY6" fmla="*/ 187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2807" h="6858000">
                <a:moveTo>
                  <a:pt x="6510652" y="0"/>
                </a:moveTo>
                <a:lnTo>
                  <a:pt x="7163088" y="0"/>
                </a:lnTo>
                <a:lnTo>
                  <a:pt x="7442807" y="14125"/>
                </a:lnTo>
                <a:lnTo>
                  <a:pt x="7442807" y="6858000"/>
                </a:lnTo>
                <a:lnTo>
                  <a:pt x="0" y="6858000"/>
                </a:lnTo>
                <a:lnTo>
                  <a:pt x="33523" y="6194129"/>
                </a:lnTo>
                <a:cubicBezTo>
                  <a:pt x="365445" y="2925738"/>
                  <a:pt x="2973934" y="330358"/>
                  <a:pt x="6248275" y="18702"/>
                </a:cubicBezTo>
                <a:close/>
              </a:path>
            </a:pathLst>
          </a:custGeom>
        </p:spPr>
      </p:pic>
      <p:sp>
        <p:nvSpPr>
          <p:cNvPr id="6" name="任意多边形: 形状 5"/>
          <p:cNvSpPr/>
          <p:nvPr userDrawn="1"/>
        </p:nvSpPr>
        <p:spPr>
          <a:xfrm rot="16200000">
            <a:off x="7616922" y="2282922"/>
            <a:ext cx="4344560" cy="4805596"/>
          </a:xfrm>
          <a:custGeom>
            <a:avLst/>
            <a:gdLst>
              <a:gd name="connsiteX0" fmla="*/ 4344560 w 4344560"/>
              <a:gd name="connsiteY0" fmla="*/ 4805596 h 4805596"/>
              <a:gd name="connsiteX1" fmla="*/ 2794197 w 4344560"/>
              <a:gd name="connsiteY1" fmla="*/ 4805596 h 4805596"/>
              <a:gd name="connsiteX2" fmla="*/ 2795233 w 4344560"/>
              <a:gd name="connsiteY2" fmla="*/ 4636800 h 4805596"/>
              <a:gd name="connsiteX3" fmla="*/ 2170386 w 4344560"/>
              <a:gd name="connsiteY3" fmla="*/ 2871775 h 4805596"/>
              <a:gd name="connsiteX4" fmla="*/ 137002 w 4344560"/>
              <a:gd name="connsiteY4" fmla="*/ 1578842 h 4805596"/>
              <a:gd name="connsiteX5" fmla="*/ 0 w 4344560"/>
              <a:gd name="connsiteY5" fmla="*/ 1556463 h 4805596"/>
              <a:gd name="connsiteX6" fmla="*/ 0 w 4344560"/>
              <a:gd name="connsiteY6" fmla="*/ 0 h 4805596"/>
              <a:gd name="connsiteX7" fmla="*/ 153586 w 4344560"/>
              <a:gd name="connsiteY7" fmla="*/ 15981 h 4805596"/>
              <a:gd name="connsiteX8" fmla="*/ 3420198 w 4344560"/>
              <a:gd name="connsiteY8" fmla="*/ 1962245 h 4805596"/>
              <a:gd name="connsiteX9" fmla="*/ 4338927 w 4344560"/>
              <a:gd name="connsiteY9" fmla="*/ 4557412 h 4805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4560" h="4805596">
                <a:moveTo>
                  <a:pt x="4344560" y="4805596"/>
                </a:moveTo>
                <a:lnTo>
                  <a:pt x="2794197" y="4805596"/>
                </a:lnTo>
                <a:lnTo>
                  <a:pt x="2795233" y="4636800"/>
                </a:lnTo>
                <a:cubicBezTo>
                  <a:pt x="2762864" y="4008190"/>
                  <a:pt x="2550192" y="3393678"/>
                  <a:pt x="2170386" y="2871775"/>
                </a:cubicBezTo>
                <a:cubicBezTo>
                  <a:pt x="1676638" y="2193303"/>
                  <a:pt x="947097" y="1735466"/>
                  <a:pt x="137002" y="1578842"/>
                </a:cubicBezTo>
                <a:lnTo>
                  <a:pt x="0" y="1556463"/>
                </a:lnTo>
                <a:lnTo>
                  <a:pt x="0" y="0"/>
                </a:lnTo>
                <a:lnTo>
                  <a:pt x="153586" y="15981"/>
                </a:lnTo>
                <a:cubicBezTo>
                  <a:pt x="1454487" y="189851"/>
                  <a:pt x="2638383" y="887931"/>
                  <a:pt x="3420198" y="1962245"/>
                </a:cubicBezTo>
                <a:cubicBezTo>
                  <a:pt x="3978638" y="2729613"/>
                  <a:pt x="4291335" y="3633149"/>
                  <a:pt x="4338927" y="4557412"/>
                </a:cubicBezTo>
                <a:close/>
              </a:path>
            </a:pathLst>
          </a:custGeom>
          <a:gradFill flip="none" rotWithShape="1">
            <a:gsLst>
              <a:gs pos="0">
                <a:srgbClr val="FD863D">
                  <a:alpha val="31000"/>
                </a:srgbClr>
              </a:gs>
              <a:gs pos="100000">
                <a:srgbClr val="F92864">
                  <a:alpha val="2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460862" y="-422031"/>
            <a:ext cx="14714521" cy="14714521"/>
            <a:chOff x="4460862" y="-593271"/>
            <a:chExt cx="14885761" cy="14885761"/>
          </a:xfrm>
        </p:grpSpPr>
        <p:sp>
          <p:nvSpPr>
            <p:cNvPr id="8" name="弧形 7"/>
            <p:cNvSpPr/>
            <p:nvPr/>
          </p:nvSpPr>
          <p:spPr>
            <a:xfrm>
              <a:off x="4460862" y="-593271"/>
              <a:ext cx="14885761" cy="14885761"/>
            </a:xfrm>
            <a:prstGeom prst="arc">
              <a:avLst>
                <a:gd name="adj1" fmla="val 10802852"/>
                <a:gd name="adj2" fmla="val 13892665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7264572" y="873530"/>
              <a:ext cx="185737" cy="185737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任意多边形: 形状 11"/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14" name="椭圆 13"/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solidFill>
              <a:srgbClr val="727171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弧形 14"/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/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459697" y="3303348"/>
            <a:ext cx="3756743" cy="5847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点击添加一级标题</a:t>
            </a:r>
          </a:p>
        </p:txBody>
      </p:sp>
      <p:sp>
        <p:nvSpPr>
          <p:cNvPr id="19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459697" y="3838766"/>
            <a:ext cx="3756743" cy="66300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Copy paste fonts. Choose the only option to retain text.</a:t>
            </a: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6750" y="136526"/>
            <a:ext cx="10858500" cy="549274"/>
          </a:xfrm>
        </p:spPr>
        <p:txBody>
          <a:bodyPr/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zh-CN" altLang="en-US" sz="2000" dirty="0"/>
              <a:t>一级标题</a:t>
            </a:r>
            <a:r>
              <a:rPr lang="ja-JP" altLang="en-US" sz="2000" dirty="0"/>
              <a:t> </a:t>
            </a:r>
            <a:r>
              <a:rPr lang="en-US" altLang="zh-CN" sz="2000" dirty="0"/>
              <a:t>-20pt</a:t>
            </a:r>
          </a:p>
          <a:p>
            <a:pPr lvl="1"/>
            <a:r>
              <a:rPr lang="zh-CN" altLang="en-US" sz="1800" dirty="0"/>
              <a:t>二级标题</a:t>
            </a:r>
            <a:r>
              <a:rPr lang="en-US" altLang="zh-CN" sz="1800" dirty="0"/>
              <a:t> -18pt</a:t>
            </a:r>
          </a:p>
          <a:p>
            <a:pPr lvl="2"/>
            <a:r>
              <a:rPr lang="zh-CN" altLang="en-US" sz="1600" dirty="0"/>
              <a:t>三级</a:t>
            </a:r>
            <a:r>
              <a:rPr lang="zh-CN" altLang="en-US" sz="100" dirty="0"/>
              <a:t> </a:t>
            </a:r>
            <a:r>
              <a:rPr lang="zh-CN" altLang="en-US" sz="1600" dirty="0"/>
              <a:t>标题</a:t>
            </a:r>
            <a:r>
              <a:rPr lang="en-US" altLang="zh-CN" sz="1600" dirty="0"/>
              <a:t> -16pt</a:t>
            </a:r>
          </a:p>
          <a:p>
            <a:pPr lvl="3"/>
            <a:r>
              <a:rPr lang="zh-CN" altLang="en-US" sz="1400" dirty="0"/>
              <a:t>四级标题</a:t>
            </a:r>
            <a:r>
              <a:rPr lang="en-US" altLang="zh-CN" sz="1400" dirty="0"/>
              <a:t> -14pt</a:t>
            </a:r>
          </a:p>
          <a:p>
            <a:pPr lvl="4"/>
            <a:r>
              <a:rPr lang="en-US" altLang="zh-CN" dirty="0"/>
              <a:t>…</a:t>
            </a:r>
          </a:p>
          <a:p>
            <a:pPr lvl="4"/>
            <a:r>
              <a:rPr lang="zh-CN" altLang="en-US" sz="1100" dirty="0"/>
              <a:t>正文</a:t>
            </a:r>
            <a:r>
              <a:rPr lang="en-US" altLang="zh-CN" sz="1100" dirty="0"/>
              <a:t> -11pt</a:t>
            </a:r>
            <a:endParaRPr lang="zh-CN" altLang="en-US" sz="110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60400" y="6350000"/>
            <a:ext cx="424897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© </a:t>
            </a:r>
            <a:r>
              <a:rPr lang="zh-CN" altLang="en-US"/>
              <a:t>杭州海康威视数字技术股份有限公司版权所有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666750" y="136526"/>
            <a:ext cx="10858500" cy="549274"/>
          </a:xfrm>
        </p:spPr>
        <p:txBody>
          <a:bodyPr/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60400" y="6350000"/>
            <a:ext cx="4248978" cy="365125"/>
          </a:xfrm>
        </p:spPr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8686248" y="6356350"/>
            <a:ext cx="2832652" cy="365125"/>
          </a:xfrm>
        </p:spPr>
        <p:txBody>
          <a:bodyPr/>
          <a:lstStyle/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b="23680"/>
          <a:stretch>
            <a:fillRect/>
          </a:stretch>
        </p:blipFill>
        <p:spPr>
          <a:xfrm>
            <a:off x="0" y="2101434"/>
            <a:ext cx="10737448" cy="4652463"/>
          </a:xfrm>
          <a:prstGeom prst="rect">
            <a:avLst/>
          </a:prstGeom>
        </p:spPr>
      </p:pic>
      <p:sp>
        <p:nvSpPr>
          <p:cNvPr id="55" name="任意多边形: 形状 54"/>
          <p:cNvSpPr/>
          <p:nvPr userDrawn="1"/>
        </p:nvSpPr>
        <p:spPr>
          <a:xfrm>
            <a:off x="5744120" y="1"/>
            <a:ext cx="6447881" cy="6858001"/>
          </a:xfrm>
          <a:custGeom>
            <a:avLst/>
            <a:gdLst>
              <a:gd name="connsiteX0" fmla="*/ 1392437 w 6447881"/>
              <a:gd name="connsiteY0" fmla="*/ 0 h 6858001"/>
              <a:gd name="connsiteX1" fmla="*/ 6447881 w 6447881"/>
              <a:gd name="connsiteY1" fmla="*/ 0 h 6858001"/>
              <a:gd name="connsiteX2" fmla="*/ 6447881 w 6447881"/>
              <a:gd name="connsiteY2" fmla="*/ 6858001 h 6858001"/>
              <a:gd name="connsiteX3" fmla="*/ 1392438 w 6447881"/>
              <a:gd name="connsiteY3" fmla="*/ 6858001 h 6858001"/>
              <a:gd name="connsiteX4" fmla="*/ 1278782 w 6447881"/>
              <a:gd name="connsiteY4" fmla="*/ 6738792 h 6858001"/>
              <a:gd name="connsiteX5" fmla="*/ 0 w 6447881"/>
              <a:gd name="connsiteY5" fmla="*/ 3429000 h 6858001"/>
              <a:gd name="connsiteX6" fmla="*/ 1278782 w 6447881"/>
              <a:gd name="connsiteY6" fmla="*/ 11920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7881" h="6858001">
                <a:moveTo>
                  <a:pt x="1392437" y="0"/>
                </a:moveTo>
                <a:lnTo>
                  <a:pt x="6447881" y="0"/>
                </a:lnTo>
                <a:lnTo>
                  <a:pt x="6447881" y="6858001"/>
                </a:lnTo>
                <a:lnTo>
                  <a:pt x="1392438" y="6858001"/>
                </a:lnTo>
                <a:lnTo>
                  <a:pt x="1278782" y="6738792"/>
                </a:lnTo>
                <a:cubicBezTo>
                  <a:pt x="484253" y="5864615"/>
                  <a:pt x="0" y="4703360"/>
                  <a:pt x="0" y="3429000"/>
                </a:cubicBezTo>
                <a:cubicBezTo>
                  <a:pt x="0" y="2154641"/>
                  <a:pt x="484253" y="993385"/>
                  <a:pt x="1278782" y="119209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0" t="1021" r="18116" b="527"/>
          <a:stretch>
            <a:fillRect/>
          </a:stretch>
        </p:blipFill>
        <p:spPr>
          <a:xfrm>
            <a:off x="5925639" y="1"/>
            <a:ext cx="6266363" cy="6858000"/>
          </a:xfrm>
          <a:custGeom>
            <a:avLst/>
            <a:gdLst>
              <a:gd name="connsiteX0" fmla="*/ 1468957 w 6266363"/>
              <a:gd name="connsiteY0" fmla="*/ 0 h 6858000"/>
              <a:gd name="connsiteX1" fmla="*/ 6266363 w 6266363"/>
              <a:gd name="connsiteY1" fmla="*/ 0 h 6858000"/>
              <a:gd name="connsiteX2" fmla="*/ 6266363 w 6266363"/>
              <a:gd name="connsiteY2" fmla="*/ 6858000 h 6858000"/>
              <a:gd name="connsiteX3" fmla="*/ 1468959 w 6266363"/>
              <a:gd name="connsiteY3" fmla="*/ 6858000 h 6858000"/>
              <a:gd name="connsiteX4" fmla="*/ 1388608 w 6266363"/>
              <a:gd name="connsiteY4" fmla="*/ 6781394 h 6858000"/>
              <a:gd name="connsiteX5" fmla="*/ 0 w 6266363"/>
              <a:gd name="connsiteY5" fmla="*/ 3429000 h 6858000"/>
              <a:gd name="connsiteX6" fmla="*/ 1388608 w 6266363"/>
              <a:gd name="connsiteY6" fmla="*/ 76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6363" h="6858000">
                <a:moveTo>
                  <a:pt x="1468957" y="0"/>
                </a:moveTo>
                <a:lnTo>
                  <a:pt x="6266363" y="0"/>
                </a:lnTo>
                <a:lnTo>
                  <a:pt x="6266363" y="6858000"/>
                </a:lnTo>
                <a:lnTo>
                  <a:pt x="1468959" y="6858000"/>
                </a:lnTo>
                <a:lnTo>
                  <a:pt x="1388608" y="6781394"/>
                </a:lnTo>
                <a:cubicBezTo>
                  <a:pt x="530655" y="5923442"/>
                  <a:pt x="0" y="4738192"/>
                  <a:pt x="0" y="3429000"/>
                </a:cubicBezTo>
                <a:cubicBezTo>
                  <a:pt x="0" y="2119809"/>
                  <a:pt x="530656" y="934558"/>
                  <a:pt x="1388608" y="76606"/>
                </a:cubicBezTo>
                <a:close/>
              </a:path>
            </a:pathLst>
          </a:custGeom>
        </p:spPr>
      </p:pic>
      <p:grpSp>
        <p:nvGrpSpPr>
          <p:cNvPr id="57" name="组合 56"/>
          <p:cNvGrpSpPr/>
          <p:nvPr userDrawn="1"/>
        </p:nvGrpSpPr>
        <p:grpSpPr>
          <a:xfrm>
            <a:off x="5457993" y="-1617552"/>
            <a:ext cx="10093104" cy="10093104"/>
            <a:chOff x="5372265" y="-1617552"/>
            <a:chExt cx="10093104" cy="10093104"/>
          </a:xfrm>
        </p:grpSpPr>
        <p:sp>
          <p:nvSpPr>
            <p:cNvPr id="58" name="椭圆 57"/>
            <p:cNvSpPr/>
            <p:nvPr/>
          </p:nvSpPr>
          <p:spPr>
            <a:xfrm>
              <a:off x="5399580" y="2275565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9" name="弧形 58"/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弧形 59"/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1" name="任意多边形: 形状 60"/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63" name="椭圆 62"/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solidFill>
              <a:srgbClr val="D7000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弧形 63"/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弧形 64"/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2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7" name="图片 6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" b="723"/>
          <a:stretch>
            <a:fillRect/>
          </a:stretch>
        </p:blipFill>
        <p:spPr>
          <a:xfrm>
            <a:off x="582168" y="3375614"/>
            <a:ext cx="1236703" cy="1218809"/>
          </a:xfrm>
          <a:prstGeom prst="rect">
            <a:avLst/>
          </a:prstGeom>
        </p:spPr>
      </p:pic>
      <p:sp>
        <p:nvSpPr>
          <p:cNvPr id="68" name="文本框 67"/>
          <p:cNvSpPr txBox="1"/>
          <p:nvPr userDrawn="1"/>
        </p:nvSpPr>
        <p:spPr>
          <a:xfrm>
            <a:off x="563880" y="3127287"/>
            <a:ext cx="1566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D7000F"/>
                </a:solidFill>
              </a:rPr>
              <a:t>WWW.HIKVISION.COM</a:t>
            </a:r>
            <a:endParaRPr lang="zh-CN" altLang="en-US" sz="1000" dirty="0">
              <a:solidFill>
                <a:srgbClr val="D7000F"/>
              </a:solidFill>
            </a:endParaRPr>
          </a:p>
        </p:txBody>
      </p:sp>
      <p:sp>
        <p:nvSpPr>
          <p:cNvPr id="92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543764" y="1532546"/>
            <a:ext cx="4893452" cy="83099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9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altLang="zh-CN" dirty="0"/>
              <a:t>THANK YOU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36526"/>
            <a:ext cx="10858500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746734"/>
            <a:ext cx="10858500" cy="5470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z="2000" dirty="0"/>
              <a:t>一级标题</a:t>
            </a:r>
            <a:r>
              <a:rPr lang="ja-JP" altLang="en-US" sz="2000" dirty="0"/>
              <a:t> </a:t>
            </a:r>
            <a:r>
              <a:rPr lang="en-US" altLang="zh-CN" sz="2000" dirty="0"/>
              <a:t>-20pt</a:t>
            </a:r>
          </a:p>
          <a:p>
            <a:pPr lvl="1"/>
            <a:r>
              <a:rPr lang="zh-CN" altLang="en-US" sz="1800" dirty="0"/>
              <a:t>二级标题</a:t>
            </a:r>
            <a:r>
              <a:rPr lang="en-US" altLang="zh-CN" sz="1800" dirty="0"/>
              <a:t> -18pt</a:t>
            </a:r>
          </a:p>
          <a:p>
            <a:pPr lvl="2"/>
            <a:r>
              <a:rPr lang="zh-CN" altLang="en-US" sz="1600" dirty="0"/>
              <a:t>三级</a:t>
            </a:r>
            <a:r>
              <a:rPr lang="zh-CN" altLang="en-US" sz="100" dirty="0"/>
              <a:t> </a:t>
            </a:r>
            <a:r>
              <a:rPr lang="zh-CN" altLang="en-US" sz="1600" dirty="0"/>
              <a:t>标题</a:t>
            </a:r>
            <a:r>
              <a:rPr lang="en-US" altLang="zh-CN" sz="1600" dirty="0"/>
              <a:t> -16pt</a:t>
            </a:r>
          </a:p>
          <a:p>
            <a:pPr lvl="3"/>
            <a:r>
              <a:rPr lang="zh-CN" altLang="en-US" sz="1400" dirty="0"/>
              <a:t>四级标题</a:t>
            </a:r>
            <a:r>
              <a:rPr lang="en-US" altLang="zh-CN" sz="1400" dirty="0"/>
              <a:t> -14pt</a:t>
            </a:r>
          </a:p>
          <a:p>
            <a:pPr lvl="4"/>
            <a:r>
              <a:rPr lang="en-US" altLang="zh-CN" dirty="0"/>
              <a:t>…</a:t>
            </a:r>
          </a:p>
          <a:p>
            <a:pPr lvl="4"/>
            <a:r>
              <a:rPr lang="zh-CN" altLang="en-US" sz="1100" dirty="0"/>
              <a:t>正文</a:t>
            </a:r>
            <a:r>
              <a:rPr lang="en-US" altLang="zh-CN" sz="1100" dirty="0"/>
              <a:t> -11pt</a:t>
            </a:r>
            <a:endParaRPr lang="zh-CN" altLang="en-US" sz="110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400" y="6356350"/>
            <a:ext cx="4248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© </a:t>
            </a:r>
            <a:r>
              <a:rPr lang="zh-CN" altLang="en-US"/>
              <a:t>杭州海康威视数字技术股份有限公司版权所有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86248" y="6356350"/>
            <a:ext cx="2832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 flipH="1">
            <a:off x="10873090" y="4082052"/>
            <a:ext cx="4366904" cy="4248277"/>
            <a:chOff x="-2953853" y="4081333"/>
            <a:chExt cx="4251748" cy="4248277"/>
          </a:xfrm>
        </p:grpSpPr>
        <p:sp>
          <p:nvSpPr>
            <p:cNvPr id="14" name="任意多边形: 形状 13"/>
            <p:cNvSpPr/>
            <p:nvPr/>
          </p:nvSpPr>
          <p:spPr>
            <a:xfrm rot="2640108">
              <a:off x="-718179" y="5229514"/>
              <a:ext cx="1783615" cy="1503488"/>
            </a:xfrm>
            <a:custGeom>
              <a:avLst/>
              <a:gdLst>
                <a:gd name="connsiteX0" fmla="*/ 0 w 1783615"/>
                <a:gd name="connsiteY0" fmla="*/ 79226 h 1503488"/>
                <a:gd name="connsiteX1" fmla="*/ 116190 w 1783615"/>
                <a:gd name="connsiteY1" fmla="*/ 40704 h 1503488"/>
                <a:gd name="connsiteX2" fmla="*/ 1406613 w 1783615"/>
                <a:gd name="connsiteY2" fmla="*/ 395244 h 1503488"/>
                <a:gd name="connsiteX3" fmla="*/ 1758984 w 1783615"/>
                <a:gd name="connsiteY3" fmla="*/ 994118 h 1503488"/>
                <a:gd name="connsiteX4" fmla="*/ 1783615 w 1783615"/>
                <a:gd name="connsiteY4" fmla="*/ 1109331 h 1503488"/>
                <a:gd name="connsiteX5" fmla="*/ 1375480 w 1783615"/>
                <a:gd name="connsiteY5" fmla="*/ 1503488 h 1503488"/>
                <a:gd name="connsiteX6" fmla="*/ 1350967 w 1783615"/>
                <a:gd name="connsiteY6" fmla="*/ 1478106 h 1503488"/>
                <a:gd name="connsiteX7" fmla="*/ 1356484 w 1783615"/>
                <a:gd name="connsiteY7" fmla="*/ 1444589 h 1503488"/>
                <a:gd name="connsiteX8" fmla="*/ 1089908 w 1783615"/>
                <a:gd name="connsiteY8" fmla="*/ 714601 h 1503488"/>
                <a:gd name="connsiteX9" fmla="*/ 490738 w 1783615"/>
                <a:gd name="connsiteY9" fmla="*/ 450844 h 1503488"/>
                <a:gd name="connsiteX10" fmla="*/ 361954 w 1783615"/>
                <a:gd name="connsiteY10" fmla="*/ 454017 h 150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3615" h="1503488">
                  <a:moveTo>
                    <a:pt x="0" y="79226"/>
                  </a:moveTo>
                  <a:lnTo>
                    <a:pt x="116190" y="40704"/>
                  </a:lnTo>
                  <a:cubicBezTo>
                    <a:pt x="573845" y="-73853"/>
                    <a:pt x="1064745" y="56216"/>
                    <a:pt x="1406613" y="395244"/>
                  </a:cubicBezTo>
                  <a:cubicBezTo>
                    <a:pt x="1577547" y="564759"/>
                    <a:pt x="1696553" y="771966"/>
                    <a:pt x="1758984" y="994118"/>
                  </a:cubicBezTo>
                  <a:lnTo>
                    <a:pt x="1783615" y="1109331"/>
                  </a:lnTo>
                  <a:lnTo>
                    <a:pt x="1375480" y="1503488"/>
                  </a:lnTo>
                  <a:lnTo>
                    <a:pt x="1350967" y="1478106"/>
                  </a:lnTo>
                  <a:lnTo>
                    <a:pt x="1356484" y="1444589"/>
                  </a:lnTo>
                  <a:cubicBezTo>
                    <a:pt x="1380332" y="1178229"/>
                    <a:pt x="1286244" y="909306"/>
                    <a:pt x="1089908" y="714601"/>
                  </a:cubicBezTo>
                  <a:cubicBezTo>
                    <a:pt x="926295" y="552347"/>
                    <a:pt x="711736" y="461525"/>
                    <a:pt x="490738" y="450844"/>
                  </a:cubicBezTo>
                  <a:lnTo>
                    <a:pt x="361954" y="454017"/>
                  </a:lnTo>
                  <a:close/>
                </a:path>
              </a:pathLst>
            </a:custGeom>
            <a:solidFill>
              <a:srgbClr val="727171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 rot="9328605">
              <a:off x="-2953853" y="4081333"/>
              <a:ext cx="4251748" cy="4248277"/>
              <a:chOff x="5364020" y="-1617552"/>
              <a:chExt cx="10101349" cy="1009310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364020" y="2270485"/>
                <a:ext cx="243840" cy="243840"/>
              </a:xfrm>
              <a:prstGeom prst="ellipse">
                <a:avLst/>
              </a:prstGeom>
              <a:solidFill>
                <a:srgbClr val="727171">
                  <a:alpha val="1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弧形 16"/>
              <p:cNvSpPr/>
              <p:nvPr/>
            </p:nvSpPr>
            <p:spPr>
              <a:xfrm rot="19355239">
                <a:off x="5372265" y="-1617552"/>
                <a:ext cx="10093104" cy="10093104"/>
              </a:xfrm>
              <a:prstGeom prst="arc">
                <a:avLst>
                  <a:gd name="adj1" fmla="val 10480822"/>
                  <a:gd name="adj2" fmla="val 13388850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弧形 17"/>
              <p:cNvSpPr/>
              <p:nvPr/>
            </p:nvSpPr>
            <p:spPr>
              <a:xfrm rot="3378363">
                <a:off x="5372265" y="-1617552"/>
                <a:ext cx="10093104" cy="10093104"/>
              </a:xfrm>
              <a:prstGeom prst="arc">
                <a:avLst>
                  <a:gd name="adj1" fmla="val 8216217"/>
                  <a:gd name="adj2" fmla="val 10007891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 userDrawn="1"/>
        </p:nvGrpSpPr>
        <p:grpSpPr>
          <a:xfrm>
            <a:off x="649370" y="599812"/>
            <a:ext cx="10893260" cy="183600"/>
            <a:chOff x="625640" y="599812"/>
            <a:chExt cx="10893260" cy="183600"/>
          </a:xfrm>
        </p:grpSpPr>
        <p:sp>
          <p:nvSpPr>
            <p:cNvPr id="19" name="椭圆 18"/>
            <p:cNvSpPr/>
            <p:nvPr userDrawn="1"/>
          </p:nvSpPr>
          <p:spPr>
            <a:xfrm>
              <a:off x="625640" y="599812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cxnSp>
          <p:nvCxnSpPr>
            <p:cNvPr id="21" name="直接连接符 20"/>
            <p:cNvCxnSpPr/>
            <p:nvPr userDrawn="1"/>
          </p:nvCxnSpPr>
          <p:spPr>
            <a:xfrm>
              <a:off x="916747" y="691612"/>
              <a:ext cx="10602153" cy="0"/>
            </a:xfrm>
            <a:prstGeom prst="line">
              <a:avLst/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154" y="70330"/>
            <a:ext cx="1439180" cy="5876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padmin.hikvision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 smtClean="0"/>
              <a:t>Hik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PartnerPro</a:t>
            </a:r>
            <a:r>
              <a:rPr lang="ko-KR" altLang="en-US" dirty="0" smtClean="0"/>
              <a:t>소개</a:t>
            </a:r>
            <a:endParaRPr lang="zh-CN" altLang="en-US" dirty="0"/>
          </a:p>
        </p:txBody>
      </p:sp>
      <p:sp>
        <p:nvSpPr>
          <p:cNvPr id="34" name="文本占位符 3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z="2800" dirty="0" smtClean="0"/>
              <a:t>한국 사업부</a:t>
            </a:r>
            <a:r>
              <a:rPr lang="zh-CN" altLang="en-US" sz="2800" dirty="0" smtClean="0"/>
              <a:t> </a:t>
            </a:r>
            <a:endParaRPr lang="zh-CN" altLang="en-US" sz="2800" dirty="0"/>
          </a:p>
        </p:txBody>
      </p:sp>
      <p:sp>
        <p:nvSpPr>
          <p:cNvPr id="38" name="文本占位符 3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sz="1600" dirty="0" smtClean="0"/>
              <a:t>2022.11.01</a:t>
            </a:r>
            <a:endParaRPr lang="zh-CN" altLang="en-US" sz="1600" dirty="0"/>
          </a:p>
        </p:txBody>
      </p:sp>
      <p:sp>
        <p:nvSpPr>
          <p:cNvPr id="10" name="页脚占位符 2"/>
          <p:cNvSpPr txBox="1"/>
          <p:nvPr/>
        </p:nvSpPr>
        <p:spPr>
          <a:xfrm>
            <a:off x="660400" y="6427085"/>
            <a:ext cx="4248978" cy="2308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dist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000" smtClean="0"/>
              <a:t>© </a:t>
            </a:r>
            <a:r>
              <a:rPr lang="zh-CN" altLang="en-US" sz="1000" smtClean="0"/>
              <a:t>杭州海康威视数字技术股份有限公司版权所有</a:t>
            </a:r>
            <a:endParaRPr lang="zh-CN" altLang="en-US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任意多边形: 形状 72"/>
          <p:cNvSpPr/>
          <p:nvPr/>
        </p:nvSpPr>
        <p:spPr>
          <a:xfrm rot="18959892" flipH="1">
            <a:off x="11095265" y="5229514"/>
            <a:ext cx="1886624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9" name="组合 118"/>
          <p:cNvGrpSpPr/>
          <p:nvPr/>
        </p:nvGrpSpPr>
        <p:grpSpPr>
          <a:xfrm flipH="1">
            <a:off x="10873090" y="4082052"/>
            <a:ext cx="4366904" cy="4248277"/>
            <a:chOff x="-2953853" y="4081333"/>
            <a:chExt cx="4251748" cy="4248277"/>
          </a:xfrm>
        </p:grpSpPr>
        <p:sp>
          <p:nvSpPr>
            <p:cNvPr id="120" name="任意多边形: 形状 119"/>
            <p:cNvSpPr/>
            <p:nvPr/>
          </p:nvSpPr>
          <p:spPr>
            <a:xfrm rot="2640108">
              <a:off x="-718179" y="5229514"/>
              <a:ext cx="1783615" cy="1503488"/>
            </a:xfrm>
            <a:custGeom>
              <a:avLst/>
              <a:gdLst>
                <a:gd name="connsiteX0" fmla="*/ 0 w 1783615"/>
                <a:gd name="connsiteY0" fmla="*/ 79226 h 1503488"/>
                <a:gd name="connsiteX1" fmla="*/ 116190 w 1783615"/>
                <a:gd name="connsiteY1" fmla="*/ 40704 h 1503488"/>
                <a:gd name="connsiteX2" fmla="*/ 1406613 w 1783615"/>
                <a:gd name="connsiteY2" fmla="*/ 395244 h 1503488"/>
                <a:gd name="connsiteX3" fmla="*/ 1758984 w 1783615"/>
                <a:gd name="connsiteY3" fmla="*/ 994118 h 1503488"/>
                <a:gd name="connsiteX4" fmla="*/ 1783615 w 1783615"/>
                <a:gd name="connsiteY4" fmla="*/ 1109331 h 1503488"/>
                <a:gd name="connsiteX5" fmla="*/ 1375480 w 1783615"/>
                <a:gd name="connsiteY5" fmla="*/ 1503488 h 1503488"/>
                <a:gd name="connsiteX6" fmla="*/ 1350967 w 1783615"/>
                <a:gd name="connsiteY6" fmla="*/ 1478106 h 1503488"/>
                <a:gd name="connsiteX7" fmla="*/ 1356484 w 1783615"/>
                <a:gd name="connsiteY7" fmla="*/ 1444589 h 1503488"/>
                <a:gd name="connsiteX8" fmla="*/ 1089908 w 1783615"/>
                <a:gd name="connsiteY8" fmla="*/ 714601 h 1503488"/>
                <a:gd name="connsiteX9" fmla="*/ 490738 w 1783615"/>
                <a:gd name="connsiteY9" fmla="*/ 450844 h 1503488"/>
                <a:gd name="connsiteX10" fmla="*/ 361954 w 1783615"/>
                <a:gd name="connsiteY10" fmla="*/ 454017 h 150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3615" h="1503488">
                  <a:moveTo>
                    <a:pt x="0" y="79226"/>
                  </a:moveTo>
                  <a:lnTo>
                    <a:pt x="116190" y="40704"/>
                  </a:lnTo>
                  <a:cubicBezTo>
                    <a:pt x="573845" y="-73853"/>
                    <a:pt x="1064745" y="56216"/>
                    <a:pt x="1406613" y="395244"/>
                  </a:cubicBezTo>
                  <a:cubicBezTo>
                    <a:pt x="1577547" y="564759"/>
                    <a:pt x="1696553" y="771966"/>
                    <a:pt x="1758984" y="994118"/>
                  </a:cubicBezTo>
                  <a:lnTo>
                    <a:pt x="1783615" y="1109331"/>
                  </a:lnTo>
                  <a:lnTo>
                    <a:pt x="1375480" y="1503488"/>
                  </a:lnTo>
                  <a:lnTo>
                    <a:pt x="1350967" y="1478106"/>
                  </a:lnTo>
                  <a:lnTo>
                    <a:pt x="1356484" y="1444589"/>
                  </a:lnTo>
                  <a:cubicBezTo>
                    <a:pt x="1380332" y="1178229"/>
                    <a:pt x="1286244" y="909306"/>
                    <a:pt x="1089908" y="714601"/>
                  </a:cubicBezTo>
                  <a:cubicBezTo>
                    <a:pt x="926295" y="552347"/>
                    <a:pt x="711736" y="461525"/>
                    <a:pt x="490738" y="450844"/>
                  </a:cubicBezTo>
                  <a:lnTo>
                    <a:pt x="361954" y="454017"/>
                  </a:lnTo>
                  <a:close/>
                </a:path>
              </a:pathLst>
            </a:custGeom>
            <a:solidFill>
              <a:srgbClr val="727171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21" name="组合 120"/>
            <p:cNvGrpSpPr/>
            <p:nvPr/>
          </p:nvGrpSpPr>
          <p:grpSpPr>
            <a:xfrm rot="9328605">
              <a:off x="-2953853" y="4081333"/>
              <a:ext cx="4251748" cy="4248277"/>
              <a:chOff x="5364020" y="-1617552"/>
              <a:chExt cx="10101349" cy="10093104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5364020" y="2270485"/>
                <a:ext cx="243840" cy="243840"/>
              </a:xfrm>
              <a:prstGeom prst="ellipse">
                <a:avLst/>
              </a:prstGeom>
              <a:solidFill>
                <a:srgbClr val="727171">
                  <a:alpha val="1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弧形 122"/>
              <p:cNvSpPr/>
              <p:nvPr/>
            </p:nvSpPr>
            <p:spPr>
              <a:xfrm rot="19355239">
                <a:off x="5372265" y="-1617552"/>
                <a:ext cx="10093104" cy="10093104"/>
              </a:xfrm>
              <a:prstGeom prst="arc">
                <a:avLst>
                  <a:gd name="adj1" fmla="val 10480822"/>
                  <a:gd name="adj2" fmla="val 13388850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弧形 123"/>
              <p:cNvSpPr/>
              <p:nvPr/>
            </p:nvSpPr>
            <p:spPr>
              <a:xfrm rot="3378363">
                <a:off x="5372265" y="-1617552"/>
                <a:ext cx="10093104" cy="10093104"/>
              </a:xfrm>
              <a:prstGeom prst="arc">
                <a:avLst>
                  <a:gd name="adj1" fmla="val 8216217"/>
                  <a:gd name="adj2" fmla="val 10007891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542041" y="1462764"/>
            <a:ext cx="4080618" cy="762750"/>
            <a:chOff x="6325022" y="1106770"/>
            <a:chExt cx="4080618" cy="762750"/>
          </a:xfrm>
        </p:grpSpPr>
        <p:sp>
          <p:nvSpPr>
            <p:cNvPr id="117" name="išľïḋé"/>
            <p:cNvSpPr txBox="1"/>
            <p:nvPr/>
          </p:nvSpPr>
          <p:spPr>
            <a:xfrm>
              <a:off x="6325022" y="1106770"/>
              <a:ext cx="15385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000" b="1" dirty="0" smtClean="0">
                  <a:solidFill>
                    <a:srgbClr val="D7000F"/>
                  </a:solidFill>
                  <a:latin typeface="+mj-ea"/>
                  <a:ea typeface="+mj-ea"/>
                  <a:cs typeface="+mn-ea"/>
                  <a:sym typeface="+mn-lt"/>
                </a:rPr>
                <a:t>목차</a:t>
              </a:r>
              <a:endParaRPr lang="tr-TR" sz="3600" b="1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7422837" y="1137548"/>
              <a:ext cx="405245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800" b="1" dirty="0">
                  <a:solidFill>
                    <a:srgbClr val="D7000F"/>
                  </a:solidFill>
                  <a:latin typeface="+mj-ea"/>
                  <a:ea typeface="+mj-ea"/>
                  <a:cs typeface="Arial" panose="020B0604020202020204" pitchFamily="34" charset="0"/>
                  <a:sym typeface="+mn-lt"/>
                </a:rPr>
                <a:t>/</a:t>
              </a:r>
              <a:endParaRPr lang="zh-CN" altLang="en-US" sz="3800" dirty="0"/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7676098" y="1223189"/>
              <a:ext cx="27295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r-TR" altLang="zh-CN" sz="3600" b="1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CONTENTS</a:t>
              </a:r>
              <a:endParaRPr lang="zh-CN" altLang="en-US" sz="3600" dirty="0">
                <a:solidFill>
                  <a:srgbClr val="595959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1886132" y="-2006254"/>
            <a:ext cx="4360975" cy="4360975"/>
            <a:chOff x="-4220308" y="-4501660"/>
            <a:chExt cx="9777045" cy="9777045"/>
          </a:xfrm>
        </p:grpSpPr>
        <p:sp>
          <p:nvSpPr>
            <p:cNvPr id="71" name="弧形 70"/>
            <p:cNvSpPr/>
            <p:nvPr/>
          </p:nvSpPr>
          <p:spPr>
            <a:xfrm>
              <a:off x="-4220308" y="-4501660"/>
              <a:ext cx="9777045" cy="9777045"/>
            </a:xfrm>
            <a:prstGeom prst="arc">
              <a:avLst>
                <a:gd name="adj1" fmla="val 4656044"/>
                <a:gd name="adj2" fmla="val 5880236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弧形 71"/>
            <p:cNvSpPr/>
            <p:nvPr/>
          </p:nvSpPr>
          <p:spPr>
            <a:xfrm>
              <a:off x="-4220308" y="-4501660"/>
              <a:ext cx="9777045" cy="9777045"/>
            </a:xfrm>
            <a:prstGeom prst="arc">
              <a:avLst>
                <a:gd name="adj1" fmla="val 21317761"/>
                <a:gd name="adj2" fmla="val 430563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" y="-9597"/>
              <a:ext cx="5007650" cy="5130648"/>
              <a:chOff x="1" y="-9597"/>
              <a:chExt cx="5007650" cy="5130648"/>
            </a:xfrm>
          </p:grpSpPr>
          <p:sp>
            <p:nvSpPr>
              <p:cNvPr id="60" name="Freeform 9"/>
              <p:cNvSpPr/>
              <p:nvPr/>
            </p:nvSpPr>
            <p:spPr bwMode="auto">
              <a:xfrm rot="10800000">
                <a:off x="4990844" y="931994"/>
                <a:ext cx="16807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B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2140836" y="4937451"/>
                <a:ext cx="183600" cy="183600"/>
              </a:xfrm>
              <a:prstGeom prst="ellipse">
                <a:avLst/>
              </a:prstGeom>
              <a:solidFill>
                <a:srgbClr val="D7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dirty="0"/>
                  <a:t> </a:t>
                </a:r>
                <a:endParaRPr lang="zh-CN" altLang="en-US" dirty="0"/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" y="-9597"/>
                <a:ext cx="4573143" cy="4259269"/>
              </a:xfrm>
              <a:custGeom>
                <a:avLst/>
                <a:gdLst>
                  <a:gd name="connsiteX0" fmla="*/ 3242043 w 4655139"/>
                  <a:gd name="connsiteY0" fmla="*/ 0 h 4382769"/>
                  <a:gd name="connsiteX1" fmla="*/ 4655139 w 4655139"/>
                  <a:gd name="connsiteY1" fmla="*/ 0 h 4382769"/>
                  <a:gd name="connsiteX2" fmla="*/ 4649401 w 4655139"/>
                  <a:gd name="connsiteY2" fmla="*/ 117280 h 4382769"/>
                  <a:gd name="connsiteX3" fmla="*/ 179650 w 4655139"/>
                  <a:gd name="connsiteY3" fmla="*/ 4378226 h 4382769"/>
                  <a:gd name="connsiteX4" fmla="*/ 0 w 4655139"/>
                  <a:gd name="connsiteY4" fmla="*/ 4382769 h 4382769"/>
                  <a:gd name="connsiteX5" fmla="*/ 0 w 4655139"/>
                  <a:gd name="connsiteY5" fmla="*/ 2921876 h 4382769"/>
                  <a:gd name="connsiteX6" fmla="*/ 133358 w 4655139"/>
                  <a:gd name="connsiteY6" fmla="*/ 2918504 h 4382769"/>
                  <a:gd name="connsiteX7" fmla="*/ 3202757 w 4655139"/>
                  <a:gd name="connsiteY7" fmla="*/ 265800 h 438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5139" h="4382769">
                    <a:moveTo>
                      <a:pt x="3242043" y="0"/>
                    </a:moveTo>
                    <a:lnTo>
                      <a:pt x="4655139" y="0"/>
                    </a:lnTo>
                    <a:lnTo>
                      <a:pt x="4649401" y="117280"/>
                    </a:lnTo>
                    <a:cubicBezTo>
                      <a:pt x="4421596" y="2433139"/>
                      <a:pt x="2525835" y="4259298"/>
                      <a:pt x="179650" y="4378226"/>
                    </a:cubicBezTo>
                    <a:lnTo>
                      <a:pt x="0" y="4382769"/>
                    </a:lnTo>
                    <a:lnTo>
                      <a:pt x="0" y="2921876"/>
                    </a:lnTo>
                    <a:lnTo>
                      <a:pt x="133358" y="2918504"/>
                    </a:lnTo>
                    <a:cubicBezTo>
                      <a:pt x="1660121" y="2841112"/>
                      <a:pt x="2913314" y="1726817"/>
                      <a:pt x="3202757" y="265800"/>
                    </a:cubicBezTo>
                    <a:close/>
                  </a:path>
                </a:pathLst>
              </a:custGeom>
              <a:solidFill>
                <a:srgbClr val="D7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  <p:grpSp>
        <p:nvGrpSpPr>
          <p:cNvPr id="83" name="组合 82"/>
          <p:cNvGrpSpPr/>
          <p:nvPr/>
        </p:nvGrpSpPr>
        <p:grpSpPr>
          <a:xfrm>
            <a:off x="4125849" y="2478089"/>
            <a:ext cx="3304596" cy="1897968"/>
            <a:chOff x="3589823" y="2338943"/>
            <a:chExt cx="3304596" cy="1897968"/>
          </a:xfrm>
        </p:grpSpPr>
        <p:cxnSp>
          <p:nvCxnSpPr>
            <p:cNvPr id="84" name="直接连接符 83"/>
            <p:cNvCxnSpPr/>
            <p:nvPr/>
          </p:nvCxnSpPr>
          <p:spPr>
            <a:xfrm flipH="1">
              <a:off x="4544543" y="2582232"/>
              <a:ext cx="10773" cy="1654679"/>
            </a:xfrm>
            <a:prstGeom prst="line">
              <a:avLst/>
            </a:prstGeom>
            <a:ln w="9525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组合 84"/>
            <p:cNvGrpSpPr/>
            <p:nvPr/>
          </p:nvGrpSpPr>
          <p:grpSpPr>
            <a:xfrm>
              <a:off x="3589823" y="2338943"/>
              <a:ext cx="3304596" cy="1657074"/>
              <a:chOff x="6372804" y="2253112"/>
              <a:chExt cx="3304596" cy="1657074"/>
            </a:xfrm>
          </p:grpSpPr>
          <p:grpSp>
            <p:nvGrpSpPr>
              <p:cNvPr id="96" name="组合 95"/>
              <p:cNvGrpSpPr/>
              <p:nvPr/>
            </p:nvGrpSpPr>
            <p:grpSpPr>
              <a:xfrm>
                <a:off x="6372804" y="2253112"/>
                <a:ext cx="3304596" cy="830997"/>
                <a:chOff x="6144204" y="1990568"/>
                <a:chExt cx="3304596" cy="830997"/>
              </a:xfrm>
            </p:grpSpPr>
            <p:sp>
              <p:nvSpPr>
                <p:cNvPr id="129" name="文本框 128"/>
                <p:cNvSpPr txBox="1"/>
                <p:nvPr/>
              </p:nvSpPr>
              <p:spPr>
                <a:xfrm>
                  <a:off x="6144204" y="1990568"/>
                  <a:ext cx="894991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800" b="1" kern="1800" spc="110" dirty="0">
                      <a:solidFill>
                        <a:srgbClr val="595959"/>
                      </a:solidFill>
                      <a:latin typeface="Impact" panose="020B0806030902050204" pitchFamily="34" charset="0"/>
                      <a:ea typeface="迷你简汉真广标" panose="02010609000101010101" pitchFamily="49" charset="-122"/>
                      <a:cs typeface="Arial" panose="020B0604020202020204" pitchFamily="34" charset="0"/>
                    </a:rPr>
                    <a:t>01</a:t>
                  </a:r>
                </a:p>
              </p:txBody>
            </p:sp>
            <p:sp>
              <p:nvSpPr>
                <p:cNvPr id="131" name="文本框 130"/>
                <p:cNvSpPr txBox="1"/>
                <p:nvPr/>
              </p:nvSpPr>
              <p:spPr>
                <a:xfrm>
                  <a:off x="7255135" y="2090761"/>
                  <a:ext cx="219366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ko-KR" altLang="en-US" dirty="0" smtClean="0"/>
                    <a:t>제품 개요</a:t>
                  </a:r>
                  <a:endParaRPr lang="en-US" altLang="zh-CN" dirty="0"/>
                </a:p>
                <a:p>
                  <a:pPr algn="dist"/>
                  <a:endParaRPr lang="en-US" altLang="zh-CN" kern="1800" spc="11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2" name="组合 101"/>
              <p:cNvGrpSpPr/>
              <p:nvPr/>
            </p:nvGrpSpPr>
            <p:grpSpPr>
              <a:xfrm>
                <a:off x="6372804" y="3079189"/>
                <a:ext cx="3304596" cy="830997"/>
                <a:chOff x="6144204" y="1990568"/>
                <a:chExt cx="3304596" cy="830997"/>
              </a:xfrm>
            </p:grpSpPr>
            <p:sp>
              <p:nvSpPr>
                <p:cNvPr id="125" name="文本框 124"/>
                <p:cNvSpPr txBox="1"/>
                <p:nvPr/>
              </p:nvSpPr>
              <p:spPr>
                <a:xfrm>
                  <a:off x="6144204" y="1990568"/>
                  <a:ext cx="894991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4800" b="1" kern="1800" spc="110" dirty="0">
                      <a:solidFill>
                        <a:srgbClr val="595959"/>
                      </a:solidFill>
                      <a:latin typeface="Impact" panose="020B0806030902050204" pitchFamily="34" charset="0"/>
                      <a:ea typeface="迷你简汉真广标" panose="02010609000101010101" pitchFamily="49" charset="-122"/>
                      <a:cs typeface="Arial" panose="020B0604020202020204" pitchFamily="34" charset="0"/>
                    </a:rPr>
                    <a:t>02</a:t>
                  </a:r>
                </a:p>
              </p:txBody>
            </p:sp>
            <p:sp>
              <p:nvSpPr>
                <p:cNvPr id="127" name="文本框 126"/>
                <p:cNvSpPr txBox="1"/>
                <p:nvPr/>
              </p:nvSpPr>
              <p:spPr>
                <a:xfrm>
                  <a:off x="7255135" y="2090761"/>
                  <a:ext cx="219366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ko-KR" altLang="en-US" kern="1800" spc="110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모듈소개</a:t>
                  </a:r>
                  <a:endParaRPr lang="en-US" altLang="zh-CN" kern="1800" spc="11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87" name="椭圆 86"/>
            <p:cNvSpPr/>
            <p:nvPr/>
          </p:nvSpPr>
          <p:spPr>
            <a:xfrm flipH="1">
              <a:off x="4499413" y="3356454"/>
              <a:ext cx="108000" cy="108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90" name="椭圆 89"/>
            <p:cNvSpPr/>
            <p:nvPr/>
          </p:nvSpPr>
          <p:spPr>
            <a:xfrm flipH="1">
              <a:off x="4499413" y="2533579"/>
              <a:ext cx="108000" cy="108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b="0" dirty="0" smtClean="0"/>
              <a:t>제품 개요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포지셔닝 및 기본 기능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73818" y="2140289"/>
            <a:ext cx="1029774" cy="895350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altLang="zh-CN" spc="100" dirty="0">
                <a:solidFill>
                  <a:srgbClr val="D7000F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pc="100" dirty="0">
              <a:solidFill>
                <a:srgbClr val="D7000F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5155609" cy="5470660"/>
          </a:xfrm>
        </p:spPr>
        <p:txBody>
          <a:bodyPr/>
          <a:lstStyle/>
          <a:p>
            <a:r>
              <a:rPr lang="ko-KR" altLang="en-US" sz="1600" dirty="0" smtClean="0"/>
              <a:t>타깃 유저</a:t>
            </a:r>
            <a:endParaRPr lang="en-US" altLang="zh-CN" sz="1600" dirty="0" smtClean="0"/>
          </a:p>
          <a:p>
            <a:pPr lvl="1"/>
            <a:r>
              <a:rPr lang="ko-KR" altLang="en-US" sz="1600" dirty="0"/>
              <a:t>일반 </a:t>
            </a:r>
            <a:r>
              <a:rPr lang="ko-KR" altLang="en-US" sz="1600" dirty="0" smtClean="0"/>
              <a:t>엔드 유저향 제품이 아님</a:t>
            </a:r>
            <a:endParaRPr lang="en-US" altLang="zh-CN" sz="1600" dirty="0" smtClean="0"/>
          </a:p>
          <a:p>
            <a:pPr lvl="1"/>
            <a:r>
              <a:rPr lang="ko-KR" altLang="en-US" sz="1600" dirty="0" smtClean="0">
                <a:solidFill>
                  <a:srgbClr val="FF0000"/>
                </a:solidFill>
              </a:rPr>
              <a:t>설치업체</a:t>
            </a:r>
            <a:r>
              <a:rPr lang="en-US" altLang="ko-KR" sz="1600" dirty="0" smtClean="0">
                <a:solidFill>
                  <a:srgbClr val="FF0000"/>
                </a:solidFill>
              </a:rPr>
              <a:t>, SI</a:t>
            </a:r>
            <a:r>
              <a:rPr lang="ko-KR" altLang="en-US" sz="1600" dirty="0" smtClean="0">
                <a:solidFill>
                  <a:srgbClr val="FF0000"/>
                </a:solidFill>
              </a:rPr>
              <a:t>업체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유통업체를 </a:t>
            </a:r>
            <a:r>
              <a:rPr lang="ko-KR" altLang="en-US" sz="1600" dirty="0" smtClean="0">
                <a:solidFill>
                  <a:srgbClr val="FF0000"/>
                </a:solidFill>
              </a:rPr>
              <a:t>목표 대상</a:t>
            </a:r>
            <a:r>
              <a:rPr lang="ko-KR" altLang="en-US" sz="1600" dirty="0" smtClean="0"/>
              <a:t>으로 </a:t>
            </a:r>
            <a:r>
              <a:rPr lang="ko-KR" altLang="en-US" sz="1600" dirty="0"/>
              <a:t>함</a:t>
            </a:r>
            <a:endParaRPr lang="en-US" altLang="zh-CN" sz="1600" dirty="0" smtClean="0"/>
          </a:p>
          <a:p>
            <a:pPr lvl="1"/>
            <a:r>
              <a:rPr lang="ko-KR" altLang="en-US" sz="1600" dirty="0"/>
              <a:t>사용자에게 효율적이고 전문적인 정보와 </a:t>
            </a:r>
            <a:r>
              <a:rPr lang="ko-KR" altLang="en-US" sz="1600" dirty="0" smtClean="0"/>
              <a:t>툴을 제공함</a:t>
            </a:r>
            <a:endParaRPr lang="en-US" altLang="zh-CN" sz="1600" dirty="0" smtClean="0"/>
          </a:p>
          <a:p>
            <a:pPr lvl="1"/>
            <a:r>
              <a:rPr lang="ko-KR" altLang="en-US" sz="1600" dirty="0"/>
              <a:t>기존 </a:t>
            </a:r>
            <a:r>
              <a:rPr lang="en-US" altLang="ko-KR" sz="1600" dirty="0" err="1"/>
              <a:t>Hik-ProConnect</a:t>
            </a:r>
            <a:r>
              <a:rPr lang="ko-KR" altLang="en-US" sz="1600" dirty="0"/>
              <a:t>에서 </a:t>
            </a:r>
            <a:r>
              <a:rPr lang="ko-KR" altLang="en-US" sz="1600" dirty="0" smtClean="0"/>
              <a:t>업그레이드 됨</a:t>
            </a:r>
            <a:endParaRPr lang="en-US" altLang="zh-CN" sz="1600" dirty="0"/>
          </a:p>
          <a:p>
            <a:pPr lvl="2"/>
            <a:r>
              <a:rPr lang="ko-KR" altLang="en-US" sz="1200" dirty="0"/>
              <a:t>한국 </a:t>
            </a:r>
            <a:r>
              <a:rPr lang="ko-KR" altLang="en-US" sz="1200" dirty="0" smtClean="0"/>
              <a:t>지역은 </a:t>
            </a:r>
            <a:r>
              <a:rPr lang="en-US" altLang="ko-KR" sz="1200" dirty="0" smtClean="0"/>
              <a:t>10.17</a:t>
            </a:r>
            <a:r>
              <a:rPr lang="ko-KR" altLang="en-US" sz="1200" dirty="0" smtClean="0"/>
              <a:t>에  </a:t>
            </a:r>
            <a:r>
              <a:rPr lang="ko-KR" altLang="en-US" sz="1200" dirty="0"/>
              <a:t>업그레이드 됨</a:t>
            </a:r>
            <a:endParaRPr lang="zh-CN" altLang="en-US" sz="1200" dirty="0"/>
          </a:p>
          <a:p>
            <a:pPr lvl="1"/>
            <a:endParaRPr lang="zh-CN" altLang="en-US" sz="16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cxnSp>
        <p:nvCxnSpPr>
          <p:cNvPr id="6" name="Straight Arrow Connector 119"/>
          <p:cNvCxnSpPr/>
          <p:nvPr/>
        </p:nvCxnSpPr>
        <p:spPr>
          <a:xfrm>
            <a:off x="4393261" y="3148470"/>
            <a:ext cx="2735354" cy="260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44"/>
          <p:cNvSpPr/>
          <p:nvPr/>
        </p:nvSpPr>
        <p:spPr>
          <a:xfrm>
            <a:off x="2117409" y="2763259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err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Hik</a:t>
            </a:r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-Partner Pro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4"/>
          <p:cNvSpPr/>
          <p:nvPr/>
        </p:nvSpPr>
        <p:spPr>
          <a:xfrm>
            <a:off x="7770334" y="1948931"/>
            <a:ext cx="1421299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설치업체</a:t>
            </a:r>
            <a:r>
              <a:rPr lang="zh-CN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Installer</a:t>
            </a:r>
            <a:r>
              <a:rPr lang="zh-CN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4"/>
          <p:cNvSpPr/>
          <p:nvPr/>
        </p:nvSpPr>
        <p:spPr>
          <a:xfrm>
            <a:off x="7770334" y="2943674"/>
            <a:ext cx="1396928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ko-KR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업체</a:t>
            </a:r>
            <a:endParaRPr lang="en-US" altLang="ko-KR" sz="1465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zh-CN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4"/>
          <p:cNvSpPr/>
          <p:nvPr/>
        </p:nvSpPr>
        <p:spPr>
          <a:xfrm>
            <a:off x="7743056" y="4085749"/>
            <a:ext cx="1396928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유통업체</a:t>
            </a:r>
            <a:r>
              <a:rPr lang="zh-CN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ND</a:t>
            </a:r>
            <a:r>
              <a:rPr lang="zh-CN" altLang="en-US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838" y="3638521"/>
            <a:ext cx="1261556" cy="1261556"/>
          </a:xfrm>
          <a:prstGeom prst="rect">
            <a:avLst/>
          </a:prstGeom>
        </p:spPr>
      </p:pic>
      <p:sp>
        <p:nvSpPr>
          <p:cNvPr id="62" name="圆角矩形 61"/>
          <p:cNvSpPr/>
          <p:nvPr/>
        </p:nvSpPr>
        <p:spPr>
          <a:xfrm>
            <a:off x="7342521" y="1524588"/>
            <a:ext cx="2296284" cy="37704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 smtClean="0">
              <a:solidFill>
                <a:schemeClr val="tx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cxnSp>
        <p:nvCxnSpPr>
          <p:cNvPr id="12" name="Straight Arrow Connector 119"/>
          <p:cNvCxnSpPr/>
          <p:nvPr/>
        </p:nvCxnSpPr>
        <p:spPr>
          <a:xfrm>
            <a:off x="9227387" y="2354790"/>
            <a:ext cx="926634" cy="130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0187796" y="2146790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현 단계 주요 사용자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</a:rPr>
              <a:t>한국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endParaRPr lang="en-US" altLang="zh-CN" sz="11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51886" cy="5470660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앱 </a:t>
            </a:r>
            <a:r>
              <a:rPr lang="zh-CN" altLang="en-US" sz="2000" dirty="0" smtClean="0"/>
              <a:t>업</a:t>
            </a:r>
            <a:r>
              <a:rPr lang="ko-KR" altLang="en-US" sz="2000" dirty="0" smtClean="0"/>
              <a:t>뎃</a:t>
            </a:r>
            <a:r>
              <a:rPr lang="zh-CN" altLang="en-US" sz="2000" dirty="0" smtClean="0"/>
              <a:t> </a:t>
            </a:r>
            <a:r>
              <a:rPr lang="ko-KR" altLang="en-US" sz="2000" dirty="0" smtClean="0"/>
              <a:t>연관</a:t>
            </a:r>
            <a:endParaRPr lang="zh-CN" altLang="en-US" sz="2000" dirty="0" smtClean="0"/>
          </a:p>
          <a:p>
            <a:pPr lvl="1"/>
            <a:r>
              <a:rPr lang="ko-KR" altLang="en-US" sz="1600" dirty="0" smtClean="0"/>
              <a:t>원래의</a:t>
            </a:r>
            <a:r>
              <a:rPr sz="1600" dirty="0" smtClean="0"/>
              <a:t> HPC</a:t>
            </a:r>
            <a:r>
              <a:rPr lang="ko-KR" altLang="en-US" sz="1600" dirty="0" smtClean="0"/>
              <a:t>로</a:t>
            </a:r>
            <a:r>
              <a:rPr sz="1600" dirty="0" smtClean="0"/>
              <a:t> </a:t>
            </a:r>
            <a:r>
              <a:rPr sz="1600" dirty="0" err="1" smtClean="0"/>
              <a:t>로그인</a:t>
            </a:r>
            <a:r>
              <a:rPr lang="en-US" sz="1600" dirty="0" smtClean="0"/>
              <a:t> </a:t>
            </a:r>
            <a:r>
              <a:rPr lang="ko-KR" altLang="en-US" sz="1600" dirty="0" smtClean="0"/>
              <a:t>시</a:t>
            </a:r>
            <a:endParaRPr sz="1600" dirty="0" smtClean="0"/>
          </a:p>
          <a:p>
            <a:pPr lvl="2"/>
            <a:r>
              <a:rPr lang="ko-KR" altLang="en-US" sz="1600" dirty="0" smtClean="0"/>
              <a:t>업뎃</a:t>
            </a:r>
            <a:r>
              <a:rPr sz="1600" dirty="0" smtClean="0"/>
              <a:t> 알림 팝업 페이지가 나타나며, 클릭하면 다운로드 </a:t>
            </a:r>
            <a:r>
              <a:rPr sz="1600" dirty="0" err="1" smtClean="0"/>
              <a:t>화면으로</a:t>
            </a:r>
            <a:r>
              <a:rPr sz="1600" dirty="0" smtClean="0"/>
              <a:t> </a:t>
            </a:r>
            <a:r>
              <a:rPr lang="ko-KR" altLang="en-US" sz="1600" dirty="0" smtClean="0"/>
              <a:t>이동함</a:t>
            </a:r>
            <a:endParaRPr sz="1600" dirty="0" smtClean="0"/>
          </a:p>
          <a:p>
            <a:pPr lvl="3"/>
            <a:r>
              <a:rPr lang="ko-KR" altLang="en-US" sz="1600" dirty="0" smtClean="0"/>
              <a:t>팝업 문서 내용</a:t>
            </a:r>
            <a:r>
              <a:rPr lang="zh-CN" altLang="en-US" sz="1600" dirty="0" smtClean="0"/>
              <a:t>：</a:t>
            </a:r>
            <a:endParaRPr lang="en-US" altLang="zh-CN" sz="1600" dirty="0" smtClean="0"/>
          </a:p>
          <a:p>
            <a:pPr lvl="3"/>
            <a:r>
              <a:rPr lang="en-US" altLang="ko-KR" sz="1600" dirty="0" err="1"/>
              <a:t>Hik-ProConnect</a:t>
            </a:r>
            <a:r>
              <a:rPr lang="ko-KR" altLang="en-US" sz="1600" dirty="0"/>
              <a:t>가 </a:t>
            </a:r>
            <a:r>
              <a:rPr lang="en-US" altLang="ko-KR" sz="1600" dirty="0" err="1"/>
              <a:t>Hik</a:t>
            </a:r>
            <a:r>
              <a:rPr lang="en-US" altLang="ko-KR" sz="1600" dirty="0"/>
              <a:t>-Partner Pro</a:t>
            </a:r>
            <a:r>
              <a:rPr lang="ko-KR" altLang="en-US" sz="1600" dirty="0"/>
              <a:t>로 업그레이드되었으며 일부 기능이 수정되었습니다</a:t>
            </a:r>
            <a:r>
              <a:rPr lang="en-US" altLang="ko-KR" sz="1600" dirty="0"/>
              <a:t>. </a:t>
            </a:r>
            <a:r>
              <a:rPr lang="ko-KR" altLang="en-US" sz="1600" dirty="0"/>
              <a:t>업그레이드 진행 후 사용하기를 권장 </a:t>
            </a:r>
            <a:r>
              <a:rPr lang="ko-KR" altLang="en-US" sz="1600" dirty="0" smtClean="0"/>
              <a:t>드립니다</a:t>
            </a:r>
            <a:r>
              <a:rPr lang="en-US" altLang="ko-KR" sz="1600" dirty="0" smtClean="0"/>
              <a:t>.</a:t>
            </a:r>
          </a:p>
          <a:p>
            <a:pPr lvl="2"/>
            <a:r>
              <a:rPr lang="zh-CN" altLang="en-US" sz="1600" dirty="0"/>
              <a:t>업데이트 </a:t>
            </a:r>
            <a:r>
              <a:rPr lang="zh-CN" altLang="en-US" sz="1600" dirty="0" smtClean="0"/>
              <a:t>후 </a:t>
            </a:r>
            <a:r>
              <a:rPr lang="ko-KR" altLang="en-US" sz="1600" dirty="0" smtClean="0"/>
              <a:t>새로운 협약</a:t>
            </a:r>
            <a:r>
              <a:rPr lang="zh-CN" altLang="en-US" sz="1600" dirty="0" smtClean="0"/>
              <a:t> 동의 여부 알림</a:t>
            </a:r>
            <a:r>
              <a:rPr lang="ko-KR" altLang="en-US" sz="1600" dirty="0" smtClean="0"/>
              <a:t>을 </a:t>
            </a:r>
            <a:r>
              <a:rPr lang="zh-CN" altLang="en-US" sz="1600" dirty="0" smtClean="0"/>
              <a:t>클릭</a:t>
            </a:r>
            <a:r>
              <a:rPr lang="ko-KR" altLang="en-US" sz="1600" dirty="0" smtClean="0"/>
              <a:t>해야 함</a:t>
            </a:r>
            <a:endParaRPr lang="zh-CN" altLang="en-US" sz="1600" dirty="0"/>
          </a:p>
          <a:p>
            <a:pPr lvl="1"/>
            <a:endParaRPr lang="en-US" altLang="zh-CN" sz="1600" dirty="0" smtClean="0"/>
          </a:p>
          <a:p>
            <a:pPr lvl="1"/>
            <a:r>
              <a:rPr sz="1600" dirty="0" err="1" smtClean="0"/>
              <a:t>직접</a:t>
            </a:r>
            <a:r>
              <a:rPr sz="1600" dirty="0" smtClean="0"/>
              <a:t> </a:t>
            </a:r>
            <a:r>
              <a:rPr sz="1600" dirty="0" err="1"/>
              <a:t>앱을</a:t>
            </a:r>
            <a:r>
              <a:rPr sz="1600" dirty="0"/>
              <a:t> </a:t>
            </a:r>
            <a:r>
              <a:rPr lang="ko-KR" altLang="en-US" sz="1600" dirty="0" smtClean="0"/>
              <a:t>업뎃 </a:t>
            </a:r>
            <a:r>
              <a:rPr sz="1600" dirty="0" err="1" smtClean="0"/>
              <a:t>하거나</a:t>
            </a:r>
            <a:r>
              <a:rPr sz="1600" dirty="0" smtClean="0"/>
              <a:t> </a:t>
            </a:r>
            <a:r>
              <a:rPr sz="1600" dirty="0"/>
              <a:t>다운로드해야 할 </a:t>
            </a:r>
            <a:r>
              <a:rPr sz="1600" dirty="0" err="1"/>
              <a:t>수도</a:t>
            </a:r>
            <a:r>
              <a:rPr sz="1600" dirty="0"/>
              <a:t> </a:t>
            </a:r>
            <a:r>
              <a:rPr sz="1600" dirty="0" smtClean="0"/>
              <a:t>있</a:t>
            </a:r>
            <a:r>
              <a:rPr lang="ko-KR" altLang="en-US" sz="1600" dirty="0" smtClean="0"/>
              <a:t>음</a:t>
            </a:r>
            <a:r>
              <a:rPr lang="en-US" altLang="zh-CN" sz="1600" dirty="0" smtClean="0"/>
              <a:t> </a:t>
            </a:r>
          </a:p>
          <a:p>
            <a:pPr lvl="2"/>
            <a:r>
              <a:rPr sz="1600" dirty="0"/>
              <a:t>Google Play, </a:t>
            </a:r>
            <a:r>
              <a:rPr sz="1600" dirty="0" err="1"/>
              <a:t>Ios</a:t>
            </a:r>
            <a:r>
              <a:rPr sz="1600" dirty="0"/>
              <a:t> </a:t>
            </a:r>
            <a:r>
              <a:rPr sz="1600" dirty="0" err="1"/>
              <a:t>마켓</a:t>
            </a:r>
            <a:r>
              <a:rPr sz="1600" dirty="0"/>
              <a:t>, </a:t>
            </a:r>
            <a:r>
              <a:rPr sz="1600" dirty="0" err="1"/>
              <a:t>또는</a:t>
            </a:r>
            <a:r>
              <a:rPr sz="1600" dirty="0"/>
              <a:t> </a:t>
            </a:r>
            <a:r>
              <a:rPr sz="1600" dirty="0" err="1"/>
              <a:t>URL에서</a:t>
            </a:r>
            <a:r>
              <a:rPr sz="1600" dirty="0"/>
              <a:t> </a:t>
            </a:r>
            <a:r>
              <a:rPr sz="1600" dirty="0" err="1"/>
              <a:t>QR코드를</a:t>
            </a:r>
            <a:r>
              <a:rPr sz="1600" dirty="0"/>
              <a:t> </a:t>
            </a:r>
            <a:r>
              <a:rPr sz="1600" dirty="0" err="1" smtClean="0"/>
              <a:t>스캔하여</a:t>
            </a:r>
            <a:r>
              <a:rPr sz="1600" dirty="0" smtClean="0"/>
              <a:t> </a:t>
            </a:r>
            <a:r>
              <a:rPr sz="1600" dirty="0" err="1"/>
              <a:t>이동</a:t>
            </a:r>
            <a:endParaRPr sz="1600" dirty="0"/>
          </a:p>
          <a:p>
            <a:pPr lvl="3"/>
            <a:r>
              <a:rPr lang="en-US" altLang="zh-CN" sz="1400" dirty="0" smtClean="0"/>
              <a:t>https</a:t>
            </a:r>
            <a:r>
              <a:rPr lang="en-US" altLang="zh-CN" sz="1400" dirty="0"/>
              <a:t>://appstore.hikvision.com/</a:t>
            </a:r>
            <a:endParaRPr lang="en-US" altLang="zh-CN" sz="1400" dirty="0" smtClean="0"/>
          </a:p>
          <a:p>
            <a:pPr lvl="2"/>
            <a:r>
              <a:rPr lang="zh-CN" altLang="en-US" sz="1600" dirty="0"/>
              <a:t>업데이트 후 </a:t>
            </a:r>
            <a:r>
              <a:rPr lang="ko-KR" altLang="en-US" sz="1600" dirty="0"/>
              <a:t>새로운 협약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동의 </a:t>
            </a:r>
            <a:r>
              <a:rPr lang="zh-CN" altLang="en-US" sz="1600" dirty="0" smtClean="0"/>
              <a:t>여부 </a:t>
            </a:r>
            <a:r>
              <a:rPr lang="zh-CN" altLang="en-US" sz="1600" dirty="0"/>
              <a:t>알림</a:t>
            </a:r>
            <a:r>
              <a:rPr lang="ko-KR" altLang="en-US" sz="1600" dirty="0"/>
              <a:t>을 </a:t>
            </a:r>
            <a:r>
              <a:rPr lang="zh-CN" altLang="en-US" sz="1600" dirty="0"/>
              <a:t>클릭</a:t>
            </a:r>
            <a:r>
              <a:rPr lang="ko-KR" altLang="en-US" sz="1600" dirty="0"/>
              <a:t>해야 함</a:t>
            </a:r>
            <a:endParaRPr lang="zh-CN" altLang="en-US" sz="1600" dirty="0"/>
          </a:p>
          <a:p>
            <a:pPr marL="457200" lvl="1" indent="0">
              <a:buNone/>
            </a:pPr>
            <a:endParaRPr lang="en-US" altLang="zh-CN" sz="1200" dirty="0"/>
          </a:p>
          <a:p>
            <a:pPr lvl="1"/>
            <a:endParaRPr lang="en-US" altLang="zh-CN" sz="1200" dirty="0" smtClean="0"/>
          </a:p>
          <a:p>
            <a:pPr lvl="1"/>
            <a:endParaRPr lang="en-US" altLang="zh-CN" sz="1200" dirty="0"/>
          </a:p>
          <a:p>
            <a:pPr lvl="1"/>
            <a:endParaRPr lang="en-US" altLang="zh-CN" sz="1200" dirty="0" smtClean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zh-CN" altLang="en-US" sz="2000" dirty="0" smtClean="0"/>
              <a:t>제품 포지셔닝</a:t>
            </a:r>
          </a:p>
          <a:p>
            <a:pPr lvl="1"/>
            <a:r>
              <a:rPr sz="1600" dirty="0" err="1"/>
              <a:t>Hik</a:t>
            </a:r>
            <a:r>
              <a:rPr sz="1600" dirty="0"/>
              <a:t>-Partner </a:t>
            </a:r>
            <a:r>
              <a:rPr sz="1600" dirty="0" err="1"/>
              <a:t>Pro는</a:t>
            </a:r>
            <a:r>
              <a:rPr sz="1600" dirty="0"/>
              <a:t> e-</a:t>
            </a:r>
            <a:r>
              <a:rPr sz="1600" dirty="0" err="1"/>
              <a:t>Partner와</a:t>
            </a:r>
            <a:r>
              <a:rPr sz="1600" dirty="0"/>
              <a:t> </a:t>
            </a:r>
            <a:r>
              <a:rPr sz="1600" dirty="0" err="1" smtClean="0"/>
              <a:t>Hik-ProConnect</a:t>
            </a:r>
            <a:r>
              <a:rPr sz="1600" dirty="0" smtClean="0"/>
              <a:t> </a:t>
            </a:r>
            <a:r>
              <a:rPr sz="1600" dirty="0">
                <a:solidFill>
                  <a:srgbClr val="FF0000"/>
                </a:solidFill>
              </a:rPr>
              <a:t>두 </a:t>
            </a:r>
            <a:r>
              <a:rPr sz="1600" dirty="0" err="1">
                <a:solidFill>
                  <a:srgbClr val="FF0000"/>
                </a:solidFill>
              </a:rPr>
              <a:t>가지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소프트웨어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>
                <a:solidFill>
                  <a:srgbClr val="FF0000"/>
                </a:solidFill>
              </a:rPr>
              <a:t>장점을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sz="1600" dirty="0" err="1" smtClean="0">
                <a:solidFill>
                  <a:srgbClr val="FF0000"/>
                </a:solidFill>
              </a:rPr>
              <a:t>결합</a:t>
            </a:r>
            <a:r>
              <a:rPr lang="ko-KR" altLang="en-US" sz="1600" dirty="0" smtClean="0"/>
              <a:t>하였음</a:t>
            </a:r>
            <a:endParaRPr lang="en-US" altLang="zh-CN" sz="1600" dirty="0" smtClean="0"/>
          </a:p>
          <a:p>
            <a:pPr lvl="2"/>
            <a:r>
              <a:rPr lang="zh-CN" altLang="en-US" sz="1600" dirty="0"/>
              <a:t>사용자에게 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설비의 원격 </a:t>
            </a:r>
            <a:r>
              <a:rPr lang="ko-KR" altLang="en-US" sz="1600" dirty="0" smtClean="0"/>
              <a:t>설정 및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유지 관리 서비스를 제공할 수 </a:t>
            </a:r>
            <a:r>
              <a:rPr lang="zh-CN" altLang="en-US" sz="1600" dirty="0" smtClean="0"/>
              <a:t>있</a:t>
            </a:r>
            <a:r>
              <a:rPr lang="ko-KR" altLang="en-US" sz="1600" dirty="0" smtClean="0"/>
              <a:t>음</a:t>
            </a:r>
            <a:endParaRPr lang="zh-CN" altLang="en-US" sz="1600" dirty="0"/>
          </a:p>
          <a:p>
            <a:pPr lvl="2"/>
            <a:r>
              <a:rPr lang="zh-CN" altLang="en-US" sz="1600" dirty="0"/>
              <a:t>사용자에게 </a:t>
            </a:r>
            <a:r>
              <a:rPr lang="ko-KR" altLang="en-US" sz="1600" dirty="0" smtClean="0"/>
              <a:t>방대한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정보 공유 플랫폼도 </a:t>
            </a:r>
            <a:r>
              <a:rPr lang="zh-CN" altLang="en-US" sz="1600" dirty="0" smtClean="0"/>
              <a:t>제공</a:t>
            </a:r>
            <a:r>
              <a:rPr lang="ko-KR" altLang="en-US" sz="1600" dirty="0"/>
              <a:t>함</a:t>
            </a:r>
            <a:endParaRPr lang="en-US" altLang="zh-CN" sz="1600" dirty="0" smtClean="0"/>
          </a:p>
          <a:p>
            <a:pPr lvl="2"/>
            <a:r>
              <a:rPr lang="zh-CN" altLang="en-US" sz="1600" dirty="0"/>
              <a:t>최신 업계 정보와 제품 정보를 빠르게 </a:t>
            </a:r>
            <a:r>
              <a:rPr lang="zh-CN" altLang="en-US" sz="1600" dirty="0" smtClean="0"/>
              <a:t>공유</a:t>
            </a:r>
            <a:r>
              <a:rPr lang="ko-KR" altLang="en-US" sz="1600" dirty="0" smtClean="0"/>
              <a:t>함</a:t>
            </a:r>
            <a:endParaRPr lang="en-US" altLang="zh-CN" sz="1600" dirty="0" smtClean="0"/>
          </a:p>
          <a:p>
            <a:pPr lvl="3"/>
            <a:r>
              <a:rPr lang="ko-KR" altLang="en-US" sz="1600" dirty="0" smtClean="0"/>
              <a:t>원 클릭으로 기타 앱으로 공유 가능함</a:t>
            </a:r>
            <a:endParaRPr lang="zh-CN" altLang="en-US" sz="1600" dirty="0"/>
          </a:p>
          <a:p>
            <a:pPr lvl="2"/>
            <a:r>
              <a:rPr lang="zh-CN" altLang="en-US" sz="1600" dirty="0"/>
              <a:t>기타 부가 가치 서비스를 </a:t>
            </a:r>
            <a:r>
              <a:rPr lang="zh-CN" altLang="en-US" sz="1600" dirty="0" smtClean="0"/>
              <a:t>제공</a:t>
            </a:r>
            <a:r>
              <a:rPr lang="ko-KR" altLang="en-US" sz="1600" dirty="0" smtClean="0"/>
              <a:t>함</a:t>
            </a:r>
            <a:endParaRPr lang="zh-CN" altLang="en-US" sz="1600" dirty="0"/>
          </a:p>
          <a:p>
            <a:pPr lvl="3"/>
            <a:r>
              <a:rPr lang="en-US" altLang="zh-CN" sz="1400" dirty="0" smtClean="0"/>
              <a:t>Co-Branding</a:t>
            </a:r>
          </a:p>
          <a:p>
            <a:pPr lvl="3"/>
            <a:r>
              <a:rPr lang="en-US" altLang="zh-CN" sz="1400" dirty="0"/>
              <a:t>Cloud </a:t>
            </a:r>
            <a:r>
              <a:rPr lang="en-US" altLang="zh-CN" sz="1400" dirty="0" smtClean="0"/>
              <a:t>storage</a:t>
            </a:r>
            <a:r>
              <a:rPr lang="ko-KR" altLang="zh-CN" sz="1400" dirty="0" smtClean="0"/>
              <a:t>등</a:t>
            </a:r>
            <a:endParaRPr lang="en-US" altLang="zh-CN" sz="1400" dirty="0" smtClean="0"/>
          </a:p>
          <a:p>
            <a:r>
              <a:rPr lang="ko-KR" altLang="en-US" sz="2000" dirty="0" smtClean="0"/>
              <a:t>결합</a:t>
            </a:r>
            <a:endParaRPr lang="en-US" altLang="zh-CN" sz="2000" dirty="0" smtClean="0"/>
          </a:p>
          <a:p>
            <a:pPr lvl="1"/>
            <a:r>
              <a:rPr lang="ko-KR" altLang="zh-CN" sz="1800" dirty="0" smtClean="0"/>
              <a:t>배경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lvl="2"/>
            <a:r>
              <a:rPr sz="1400" dirty="0" smtClean="0"/>
              <a:t>2개의 </a:t>
            </a:r>
            <a:r>
              <a:rPr sz="1400" dirty="0" err="1" smtClean="0"/>
              <a:t>앱을</a:t>
            </a:r>
            <a:r>
              <a:rPr sz="1400" dirty="0" smtClean="0"/>
              <a:t> </a:t>
            </a:r>
            <a:r>
              <a:rPr sz="1400" dirty="0" err="1" smtClean="0"/>
              <a:t>사용하면</a:t>
            </a:r>
            <a:r>
              <a:rPr lang="en-US" sz="1400" dirty="0" smtClean="0"/>
              <a:t> </a:t>
            </a:r>
            <a:r>
              <a:rPr lang="ko-KR" altLang="en-US" sz="1400" dirty="0" smtClean="0"/>
              <a:t>중복감이 있어</a:t>
            </a:r>
            <a:r>
              <a:rPr lang="ko-KR" altLang="en-US" sz="1400" dirty="0"/>
              <a:t> </a:t>
            </a:r>
            <a:r>
              <a:rPr sz="1400" dirty="0" err="1" smtClean="0"/>
              <a:t>체험감</a:t>
            </a:r>
            <a:r>
              <a:rPr lang="en-US" sz="1400" dirty="0" smtClean="0"/>
              <a:t> </a:t>
            </a:r>
            <a:r>
              <a:rPr lang="ko-KR" altLang="en-US" sz="1400" dirty="0" smtClean="0"/>
              <a:t>저하됨</a:t>
            </a:r>
            <a:endParaRPr lang="en-US" altLang="zh-CN" sz="1400" dirty="0" smtClean="0"/>
          </a:p>
          <a:p>
            <a:pPr lvl="2"/>
            <a:r>
              <a:rPr lang="zh-CN" altLang="en-US" sz="1400" dirty="0" smtClean="0"/>
              <a:t>회사 차원에서</a:t>
            </a:r>
            <a:r>
              <a:rPr lang="ko-KR" altLang="en-US" sz="1400" dirty="0" smtClean="0"/>
              <a:t>는</a:t>
            </a:r>
            <a:r>
              <a:rPr lang="zh-CN" altLang="en-US" sz="1400" dirty="0" smtClean="0"/>
              <a:t> 연구 개발</a:t>
            </a:r>
            <a:r>
              <a:rPr lang="ko-KR" altLang="en-US" sz="1400" dirty="0" smtClean="0"/>
              <a:t>비</a:t>
            </a:r>
            <a:r>
              <a:rPr lang="ko-KR" altLang="en-US" sz="1400" dirty="0"/>
              <a:t>와</a:t>
            </a:r>
            <a:r>
              <a:rPr lang="zh-CN" altLang="en-US" sz="1400" dirty="0" smtClean="0"/>
              <a:t> </a:t>
            </a:r>
            <a:r>
              <a:rPr lang="ko-KR" altLang="en-US" sz="1400" dirty="0" smtClean="0"/>
              <a:t>유지 보수 비용</a:t>
            </a:r>
            <a:r>
              <a:rPr lang="zh-CN" altLang="en-US" sz="1400" dirty="0" smtClean="0"/>
              <a:t> 원가가 </a:t>
            </a:r>
            <a:r>
              <a:rPr lang="ko-KR" altLang="en-US" sz="1400" dirty="0" smtClean="0"/>
              <a:t>높음</a:t>
            </a:r>
            <a:endParaRPr lang="en-US" altLang="zh-CN" sz="1400" dirty="0" smtClean="0"/>
          </a:p>
          <a:p>
            <a:pPr lvl="2"/>
            <a:r>
              <a:rPr lang="zh-CN" altLang="en-US" sz="1400" dirty="0" smtClean="0"/>
              <a:t>고객 데이터</a:t>
            </a:r>
            <a:r>
              <a:rPr lang="ko-KR" altLang="en-US" sz="1400" dirty="0" smtClean="0"/>
              <a:t>가</a:t>
            </a:r>
            <a:r>
              <a:rPr lang="zh-CN" altLang="en-US" sz="1400" dirty="0" smtClean="0"/>
              <a:t> 분</a:t>
            </a:r>
            <a:r>
              <a:rPr lang="ko-KR" altLang="en-US" sz="1400" dirty="0"/>
              <a:t>산</a:t>
            </a:r>
            <a:r>
              <a:rPr lang="zh-CN" altLang="en-US" sz="1400" dirty="0" smtClean="0"/>
              <a:t>되어 통</a:t>
            </a:r>
            <a:r>
              <a:rPr lang="ko-KR" altLang="en-US" sz="1400" dirty="0" smtClean="0"/>
              <a:t>합된</a:t>
            </a:r>
            <a:r>
              <a:rPr lang="zh-CN" altLang="en-US" sz="1400" dirty="0" smtClean="0"/>
              <a:t> 고객 데이터를 </a:t>
            </a:r>
            <a:r>
              <a:rPr lang="ko-KR" altLang="en-US" sz="1400" dirty="0" smtClean="0"/>
              <a:t>형성 불가함</a:t>
            </a:r>
            <a:endParaRPr lang="en-US" altLang="zh-CN" sz="1400" dirty="0" smtClean="0"/>
          </a:p>
          <a:p>
            <a:pPr lvl="1"/>
            <a:r>
              <a:rPr lang="ko-KR" altLang="en-US" sz="1800" dirty="0" smtClean="0"/>
              <a:t>결합</a:t>
            </a:r>
            <a:r>
              <a:rPr lang="en-US" altLang="ko-KR" sz="1800" dirty="0" smtClean="0"/>
              <a:t> </a:t>
            </a:r>
            <a:r>
              <a:rPr lang="ko-KR" altLang="zh-CN" sz="1800" dirty="0" smtClean="0"/>
              <a:t>후</a:t>
            </a:r>
            <a:endParaRPr lang="en-US" altLang="zh-CN" sz="1800" dirty="0" smtClean="0"/>
          </a:p>
          <a:p>
            <a:pPr lvl="2"/>
            <a:r>
              <a:rPr sz="1400" dirty="0" smtClean="0"/>
              <a:t>두 개의 앱이 합쳐져 </a:t>
            </a:r>
            <a:r>
              <a:rPr sz="1400" dirty="0" err="1" smtClean="0"/>
              <a:t>고객의</a:t>
            </a:r>
            <a:r>
              <a:rPr sz="1400" dirty="0" smtClean="0"/>
              <a:t> </a:t>
            </a:r>
            <a:r>
              <a:rPr sz="1400" dirty="0" err="1" smtClean="0"/>
              <a:t>업무</a:t>
            </a:r>
            <a:r>
              <a:rPr lang="ko-KR" altLang="en-US" sz="1400" dirty="0" smtClean="0"/>
              <a:t>를 지원함</a:t>
            </a:r>
            <a:endParaRPr lang="en-US" altLang="zh-CN" sz="1400" dirty="0" smtClean="0"/>
          </a:p>
          <a:p>
            <a:pPr lvl="2"/>
            <a:r>
              <a:rPr lang="zh-CN" altLang="en-US" sz="1400" dirty="0" smtClean="0"/>
              <a:t>고객을 위한 원스톱 디지털 서비스 플랫폼</a:t>
            </a:r>
            <a:endParaRPr lang="en-US" altLang="zh-CN" sz="1400" dirty="0" smtClean="0"/>
          </a:p>
          <a:p>
            <a:pPr lvl="2"/>
            <a:r>
              <a:rPr lang="zh-CN" altLang="en-US" sz="1400" dirty="0" smtClean="0"/>
              <a:t>고객 범위를 확대하고 고객 충성도를 </a:t>
            </a:r>
            <a:r>
              <a:rPr lang="ko-KR" altLang="en-US" sz="1400" dirty="0" smtClean="0"/>
              <a:t>제고함</a:t>
            </a:r>
            <a:endParaRPr lang="zh-CN" altLang="en-US" sz="14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871941" y="1710151"/>
            <a:ext cx="5199220" cy="4814042"/>
            <a:chOff x="6871941" y="1984935"/>
            <a:chExt cx="5199220" cy="4814042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2456" y="1984935"/>
              <a:ext cx="1261556" cy="126155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02374" y="4264938"/>
              <a:ext cx="862755" cy="71660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02618" y="4264938"/>
              <a:ext cx="807077" cy="831050"/>
            </a:xfrm>
            <a:prstGeom prst="rect">
              <a:avLst/>
            </a:prstGeom>
          </p:spPr>
        </p:pic>
        <p:cxnSp>
          <p:nvCxnSpPr>
            <p:cNvPr id="18" name="Straight Arrow Connector 119"/>
            <p:cNvCxnSpPr>
              <a:stCxn id="16" idx="0"/>
              <a:endCxn id="58" idx="2"/>
            </p:cNvCxnSpPr>
            <p:nvPr/>
          </p:nvCxnSpPr>
          <p:spPr>
            <a:xfrm flipV="1">
              <a:off x="8033752" y="3246491"/>
              <a:ext cx="989482" cy="101844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119"/>
            <p:cNvCxnSpPr/>
            <p:nvPr/>
          </p:nvCxnSpPr>
          <p:spPr>
            <a:xfrm flipH="1" flipV="1">
              <a:off x="9078607" y="3246491"/>
              <a:ext cx="944437" cy="101844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îslîďé"/>
            <p:cNvSpPr txBox="1"/>
            <p:nvPr/>
          </p:nvSpPr>
          <p:spPr bwMode="auto">
            <a:xfrm>
              <a:off x="7144365" y="5083935"/>
              <a:ext cx="2170743" cy="37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 dirty="0" err="1" smtClean="0"/>
                <a:t>Hik-ProConnect</a:t>
              </a:r>
              <a:endParaRPr lang="en-US" altLang="zh-CN" sz="1400" b="1" dirty="0"/>
            </a:p>
          </p:txBody>
        </p:sp>
        <p:sp>
          <p:nvSpPr>
            <p:cNvPr id="32" name="îslîďé"/>
            <p:cNvSpPr txBox="1"/>
            <p:nvPr/>
          </p:nvSpPr>
          <p:spPr bwMode="auto">
            <a:xfrm>
              <a:off x="8827598" y="5089171"/>
              <a:ext cx="2170743" cy="37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 dirty="0" err="1" smtClean="0"/>
                <a:t>Hik-ePartner</a:t>
              </a:r>
              <a:r>
                <a:rPr lang="zh-CN" altLang="en-US" sz="1400" b="1" dirty="0" smtClean="0"/>
                <a:t>（</a:t>
              </a:r>
              <a:r>
                <a:rPr lang="ko-KR" altLang="en-US" sz="1400" b="1" dirty="0" smtClean="0"/>
                <a:t>사전 </a:t>
              </a:r>
              <a:r>
                <a:rPr sz="1400" b="1" dirty="0" err="1" smtClean="0"/>
                <a:t>한국</a:t>
              </a:r>
              <a:r>
                <a:rPr lang="en-US" sz="1400" b="1" dirty="0" smtClean="0"/>
                <a:t> </a:t>
              </a:r>
              <a:r>
                <a:rPr lang="ko-KR" altLang="en-US" sz="1400" b="1" dirty="0" smtClean="0"/>
                <a:t>지역 미출시</a:t>
              </a:r>
              <a:r>
                <a:rPr lang="zh-CN" altLang="en-US" sz="1400" b="1" dirty="0" smtClean="0"/>
                <a:t>）</a:t>
              </a:r>
              <a:endParaRPr lang="en-US" altLang="zh-CN" sz="1400" b="1" dirty="0" smtClean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1400" b="1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871941" y="5369999"/>
              <a:ext cx="2323620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kern="2000" spc="80" dirty="0" smtClean="0">
                  <a:cs typeface="+mn-ea"/>
                  <a:sym typeface="+mn-lt"/>
                </a:rPr>
                <a:t>애프터서비스에 특화됨</a:t>
              </a:r>
              <a:endParaRPr lang="zh-CN" altLang="en-US"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kern="2000" spc="80" dirty="0" smtClean="0">
                  <a:cs typeface="+mn-ea"/>
                  <a:sym typeface="+mn-lt"/>
                </a:rPr>
                <a:t>설비 설치 </a:t>
              </a:r>
              <a:r>
                <a:rPr lang="ko-KR" altLang="en-US" sz="1400" kern="2000" spc="80" dirty="0" smtClean="0">
                  <a:cs typeface="+mn-ea"/>
                  <a:sym typeface="+mn-lt"/>
                </a:rPr>
                <a:t>및 관리</a:t>
              </a:r>
              <a:endParaRPr lang="zh-CN" altLang="en-US"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kern="2000" spc="80" dirty="0" smtClean="0">
                  <a:cs typeface="+mn-ea"/>
                  <a:sym typeface="+mn-lt"/>
                </a:rPr>
                <a:t>설비 </a:t>
              </a:r>
              <a:r>
                <a:rPr lang="ko-KR" altLang="en-US" sz="1400" kern="2000" spc="80" dirty="0" smtClean="0">
                  <a:cs typeface="+mn-ea"/>
                  <a:sym typeface="+mn-lt"/>
                </a:rPr>
                <a:t>유지 보수</a:t>
              </a:r>
              <a:endParaRPr lang="zh-CN" altLang="en-US"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kern="2000" spc="80" dirty="0" smtClean="0">
                  <a:cs typeface="+mn-ea"/>
                  <a:sym typeface="+mn-lt"/>
                </a:rPr>
                <a:t>부가 가치 서비스 운영</a:t>
              </a:r>
            </a:p>
            <a:p>
              <a:pPr lvl="0">
                <a:lnSpc>
                  <a:spcPts val="2000"/>
                </a:lnSpc>
              </a:pPr>
              <a:endParaRPr lang="zh-CN" altLang="en-US" sz="1400" kern="2000" spc="80" dirty="0" smtClean="0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283019" y="5424242"/>
              <a:ext cx="2788142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kern="2000" spc="80" dirty="0" smtClean="0">
                  <a:cs typeface="+mn-ea"/>
                  <a:sym typeface="+mn-lt"/>
                </a:rPr>
                <a:t>프리 세일즈에 특화됨</a:t>
              </a:r>
              <a:endParaRPr lang="zh-CN" altLang="en-US"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kern="2000" spc="80" dirty="0" smtClean="0">
                  <a:cs typeface="+mn-ea"/>
                  <a:sym typeface="+mn-lt"/>
                </a:rPr>
                <a:t>프로모션</a:t>
              </a:r>
              <a:endParaRPr lang="zh-CN" altLang="en-US"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kern="2000" spc="80" dirty="0" smtClean="0">
                  <a:cs typeface="+mn-ea"/>
                  <a:sym typeface="+mn-lt"/>
                </a:rPr>
                <a:t>제품 정보 </a:t>
              </a:r>
              <a:r>
                <a:rPr lang="ko-KR" altLang="en-US" sz="1400" kern="2000" spc="80" dirty="0" smtClean="0">
                  <a:cs typeface="+mn-ea"/>
                  <a:sym typeface="+mn-lt"/>
                </a:rPr>
                <a:t>공유</a:t>
              </a:r>
              <a:endParaRPr lang="zh-CN" altLang="en-US"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kern="2000" spc="80" dirty="0" smtClean="0">
                  <a:cs typeface="+mn-ea"/>
                  <a:sym typeface="+mn-lt"/>
                </a:rPr>
                <a:t>포인트 몰</a:t>
              </a: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endParaRPr lang="en-US" altLang="zh-CN" sz="1400" kern="2000" spc="8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5155609" cy="5470660"/>
          </a:xfrm>
        </p:spPr>
        <p:txBody>
          <a:bodyPr/>
          <a:lstStyle/>
          <a:p>
            <a:r>
              <a:rPr lang="zh-CN" altLang="en-US" sz="2000" dirty="0" smtClean="0"/>
              <a:t>제품 기능 </a:t>
            </a:r>
          </a:p>
          <a:p>
            <a:r>
              <a:rPr sz="1600" dirty="0">
                <a:solidFill>
                  <a:srgbClr val="FF0000"/>
                </a:solidFill>
              </a:rPr>
              <a:t>현재 </a:t>
            </a:r>
            <a:r>
              <a:rPr sz="1600" dirty="0" err="1">
                <a:solidFill>
                  <a:srgbClr val="FF0000"/>
                </a:solidFill>
              </a:rPr>
              <a:t>한국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지역에서</a:t>
            </a:r>
            <a:r>
              <a:rPr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릴리즈된</a:t>
            </a:r>
            <a:r>
              <a:rPr sz="1600" dirty="0" smtClean="0">
                <a:solidFill>
                  <a:srgbClr val="FF0000"/>
                </a:solidFill>
              </a:rPr>
              <a:t>/</a:t>
            </a:r>
            <a:r>
              <a:rPr sz="1600" dirty="0" err="1" smtClean="0">
                <a:solidFill>
                  <a:srgbClr val="FF0000"/>
                </a:solidFill>
              </a:rPr>
              <a:t>사용가능</a:t>
            </a:r>
            <a:r>
              <a:rPr lang="ko-KR" altLang="en-US" sz="1600" dirty="0" smtClean="0">
                <a:solidFill>
                  <a:srgbClr val="FF0000"/>
                </a:solidFill>
              </a:rPr>
              <a:t>한</a:t>
            </a:r>
            <a:r>
              <a:rPr sz="1600" dirty="0" smtClean="0">
                <a:solidFill>
                  <a:srgbClr val="FF0000"/>
                </a:solidFill>
              </a:rPr>
              <a:t> </a:t>
            </a:r>
            <a:r>
              <a:rPr sz="1600" dirty="0" err="1" smtClean="0">
                <a:solidFill>
                  <a:srgbClr val="FF0000"/>
                </a:solidFill>
              </a:rPr>
              <a:t>기능</a:t>
            </a:r>
            <a:r>
              <a:rPr lang="ko-KR" altLang="en-US" sz="1600" dirty="0" smtClean="0">
                <a:solidFill>
                  <a:srgbClr val="FF0000"/>
                </a:solidFill>
              </a:rPr>
              <a:t>을 적색으로 표기함</a:t>
            </a:r>
            <a:endParaRPr sz="1600" dirty="0">
              <a:solidFill>
                <a:srgbClr val="FF0000"/>
              </a:solidFill>
            </a:endParaRPr>
          </a:p>
          <a:p>
            <a:pPr lvl="1"/>
            <a:r>
              <a:rPr lang="en-US" altLang="zh-CN" sz="1200" dirty="0" smtClean="0"/>
              <a:t>2022.11.1</a:t>
            </a:r>
            <a:r>
              <a:rPr lang="ko-KR" altLang="zh-CN" sz="1200" dirty="0" smtClean="0"/>
              <a:t>기준</a:t>
            </a:r>
            <a:endParaRPr lang="en-US" altLang="zh-CN" sz="1200" dirty="0"/>
          </a:p>
          <a:p>
            <a:endParaRPr lang="en-US" altLang="zh-CN" sz="1600" dirty="0" smtClean="0"/>
          </a:p>
          <a:p>
            <a:pPr lvl="1"/>
            <a:endParaRPr lang="zh-CN" altLang="en-US" sz="16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793812" y="1486854"/>
            <a:ext cx="10469323" cy="5045708"/>
            <a:chOff x="910770" y="1812292"/>
            <a:chExt cx="10469323" cy="5045708"/>
          </a:xfrm>
        </p:grpSpPr>
        <p:sp>
          <p:nvSpPr>
            <p:cNvPr id="18" name="iŝḷiďé"/>
            <p:cNvSpPr/>
            <p:nvPr/>
          </p:nvSpPr>
          <p:spPr>
            <a:xfrm>
              <a:off x="1826021" y="2133600"/>
              <a:ext cx="8046719" cy="4572000"/>
            </a:xfrm>
            <a:custGeom>
              <a:avLst/>
              <a:gdLst>
                <a:gd name="connsiteX0" fmla="*/ 2271252 w 4542503"/>
                <a:gd name="connsiteY0" fmla="*/ 0 h 2580968"/>
                <a:gd name="connsiteX1" fmla="*/ 4530778 w 4542503"/>
                <a:gd name="connsiteY1" fmla="*/ 2039030 h 2580968"/>
                <a:gd name="connsiteX2" fmla="*/ 4542503 w 4542503"/>
                <a:gd name="connsiteY2" fmla="*/ 2271233 h 2580968"/>
                <a:gd name="connsiteX3" fmla="*/ 4542503 w 4542503"/>
                <a:gd name="connsiteY3" fmla="*/ 2271271 h 2580968"/>
                <a:gd name="connsiteX4" fmla="*/ 4530778 w 4542503"/>
                <a:gd name="connsiteY4" fmla="*/ 2503475 h 2580968"/>
                <a:gd name="connsiteX5" fmla="*/ 4518951 w 4542503"/>
                <a:gd name="connsiteY5" fmla="*/ 2580968 h 2580968"/>
                <a:gd name="connsiteX6" fmla="*/ 23553 w 4542503"/>
                <a:gd name="connsiteY6" fmla="*/ 2580968 h 2580968"/>
                <a:gd name="connsiteX7" fmla="*/ 11727 w 4542503"/>
                <a:gd name="connsiteY7" fmla="*/ 2503475 h 2580968"/>
                <a:gd name="connsiteX8" fmla="*/ 0 w 4542503"/>
                <a:gd name="connsiteY8" fmla="*/ 2271252 h 2580968"/>
                <a:gd name="connsiteX9" fmla="*/ 2271252 w 4542503"/>
                <a:gd name="connsiteY9" fmla="*/ 0 h 258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42503" h="2580968">
                  <a:moveTo>
                    <a:pt x="2271252" y="0"/>
                  </a:moveTo>
                  <a:cubicBezTo>
                    <a:pt x="3447232" y="0"/>
                    <a:pt x="4414467" y="893737"/>
                    <a:pt x="4530778" y="2039030"/>
                  </a:cubicBezTo>
                  <a:lnTo>
                    <a:pt x="4542503" y="2271233"/>
                  </a:lnTo>
                  <a:lnTo>
                    <a:pt x="4542503" y="2271271"/>
                  </a:lnTo>
                  <a:lnTo>
                    <a:pt x="4530778" y="2503475"/>
                  </a:lnTo>
                  <a:lnTo>
                    <a:pt x="4518951" y="2580968"/>
                  </a:lnTo>
                  <a:lnTo>
                    <a:pt x="23553" y="2580968"/>
                  </a:lnTo>
                  <a:lnTo>
                    <a:pt x="11727" y="2503475"/>
                  </a:lnTo>
                  <a:cubicBezTo>
                    <a:pt x="3972" y="2427122"/>
                    <a:pt x="0" y="2349651"/>
                    <a:pt x="0" y="2271252"/>
                  </a:cubicBezTo>
                  <a:cubicBezTo>
                    <a:pt x="0" y="1016874"/>
                    <a:pt x="1016874" y="0"/>
                    <a:pt x="2271252" y="0"/>
                  </a:cubicBezTo>
                  <a:close/>
                </a:path>
              </a:pathLst>
            </a:custGeom>
            <a:gradFill flip="none" rotWithShape="1">
              <a:gsLst>
                <a:gs pos="11000">
                  <a:schemeClr val="accent3">
                    <a:lumMod val="20000"/>
                    <a:lumOff val="80000"/>
                    <a:alpha val="0"/>
                  </a:schemeClr>
                </a:gs>
                <a:gs pos="100000">
                  <a:schemeClr val="accent3">
                    <a:lumMod val="20000"/>
                    <a:lumOff val="80000"/>
                    <a:alpha val="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ïṡļïḑê"/>
            <p:cNvSpPr/>
            <p:nvPr/>
          </p:nvSpPr>
          <p:spPr>
            <a:xfrm>
              <a:off x="3071888" y="3251109"/>
              <a:ext cx="5981702" cy="3398694"/>
            </a:xfrm>
            <a:custGeom>
              <a:avLst/>
              <a:gdLst>
                <a:gd name="connsiteX0" fmla="*/ 2271252 w 4542503"/>
                <a:gd name="connsiteY0" fmla="*/ 0 h 2580968"/>
                <a:gd name="connsiteX1" fmla="*/ 4530778 w 4542503"/>
                <a:gd name="connsiteY1" fmla="*/ 2039030 h 2580968"/>
                <a:gd name="connsiteX2" fmla="*/ 4542503 w 4542503"/>
                <a:gd name="connsiteY2" fmla="*/ 2271233 h 2580968"/>
                <a:gd name="connsiteX3" fmla="*/ 4542503 w 4542503"/>
                <a:gd name="connsiteY3" fmla="*/ 2271271 h 2580968"/>
                <a:gd name="connsiteX4" fmla="*/ 4530778 w 4542503"/>
                <a:gd name="connsiteY4" fmla="*/ 2503475 h 2580968"/>
                <a:gd name="connsiteX5" fmla="*/ 4518951 w 4542503"/>
                <a:gd name="connsiteY5" fmla="*/ 2580968 h 2580968"/>
                <a:gd name="connsiteX6" fmla="*/ 23553 w 4542503"/>
                <a:gd name="connsiteY6" fmla="*/ 2580968 h 2580968"/>
                <a:gd name="connsiteX7" fmla="*/ 11727 w 4542503"/>
                <a:gd name="connsiteY7" fmla="*/ 2503475 h 2580968"/>
                <a:gd name="connsiteX8" fmla="*/ 0 w 4542503"/>
                <a:gd name="connsiteY8" fmla="*/ 2271252 h 2580968"/>
                <a:gd name="connsiteX9" fmla="*/ 2271252 w 4542503"/>
                <a:gd name="connsiteY9" fmla="*/ 0 h 258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42503" h="2580968">
                  <a:moveTo>
                    <a:pt x="2271252" y="0"/>
                  </a:moveTo>
                  <a:cubicBezTo>
                    <a:pt x="3447232" y="0"/>
                    <a:pt x="4414467" y="893737"/>
                    <a:pt x="4530778" y="2039030"/>
                  </a:cubicBezTo>
                  <a:lnTo>
                    <a:pt x="4542503" y="2271233"/>
                  </a:lnTo>
                  <a:lnTo>
                    <a:pt x="4542503" y="2271271"/>
                  </a:lnTo>
                  <a:lnTo>
                    <a:pt x="4530778" y="2503475"/>
                  </a:lnTo>
                  <a:lnTo>
                    <a:pt x="4518951" y="2580968"/>
                  </a:lnTo>
                  <a:lnTo>
                    <a:pt x="23553" y="2580968"/>
                  </a:lnTo>
                  <a:lnTo>
                    <a:pt x="11727" y="2503475"/>
                  </a:lnTo>
                  <a:cubicBezTo>
                    <a:pt x="3972" y="2427122"/>
                    <a:pt x="0" y="2349651"/>
                    <a:pt x="0" y="2271252"/>
                  </a:cubicBezTo>
                  <a:cubicBezTo>
                    <a:pt x="0" y="1016874"/>
                    <a:pt x="1016874" y="0"/>
                    <a:pt x="2271252" y="0"/>
                  </a:cubicBezTo>
                  <a:close/>
                </a:path>
              </a:pathLst>
            </a:custGeom>
            <a:solidFill>
              <a:srgbClr val="E0001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işḻíḓé"/>
            <p:cNvSpPr/>
            <p:nvPr/>
          </p:nvSpPr>
          <p:spPr>
            <a:xfrm>
              <a:off x="3791488" y="4087885"/>
              <a:ext cx="4542503" cy="2580968"/>
            </a:xfrm>
            <a:custGeom>
              <a:avLst/>
              <a:gdLst>
                <a:gd name="connsiteX0" fmla="*/ 2271252 w 4542503"/>
                <a:gd name="connsiteY0" fmla="*/ 0 h 2580968"/>
                <a:gd name="connsiteX1" fmla="*/ 4530778 w 4542503"/>
                <a:gd name="connsiteY1" fmla="*/ 2039030 h 2580968"/>
                <a:gd name="connsiteX2" fmla="*/ 4542503 w 4542503"/>
                <a:gd name="connsiteY2" fmla="*/ 2271233 h 2580968"/>
                <a:gd name="connsiteX3" fmla="*/ 4542503 w 4542503"/>
                <a:gd name="connsiteY3" fmla="*/ 2271271 h 2580968"/>
                <a:gd name="connsiteX4" fmla="*/ 4530778 w 4542503"/>
                <a:gd name="connsiteY4" fmla="*/ 2503475 h 2580968"/>
                <a:gd name="connsiteX5" fmla="*/ 4518951 w 4542503"/>
                <a:gd name="connsiteY5" fmla="*/ 2580968 h 2580968"/>
                <a:gd name="connsiteX6" fmla="*/ 23553 w 4542503"/>
                <a:gd name="connsiteY6" fmla="*/ 2580968 h 2580968"/>
                <a:gd name="connsiteX7" fmla="*/ 11727 w 4542503"/>
                <a:gd name="connsiteY7" fmla="*/ 2503475 h 2580968"/>
                <a:gd name="connsiteX8" fmla="*/ 0 w 4542503"/>
                <a:gd name="connsiteY8" fmla="*/ 2271252 h 2580968"/>
                <a:gd name="connsiteX9" fmla="*/ 2271252 w 4542503"/>
                <a:gd name="connsiteY9" fmla="*/ 0 h 258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42503" h="2580968">
                  <a:moveTo>
                    <a:pt x="2271252" y="0"/>
                  </a:moveTo>
                  <a:cubicBezTo>
                    <a:pt x="3447232" y="0"/>
                    <a:pt x="4414467" y="893737"/>
                    <a:pt x="4530778" y="2039030"/>
                  </a:cubicBezTo>
                  <a:lnTo>
                    <a:pt x="4542503" y="2271233"/>
                  </a:lnTo>
                  <a:lnTo>
                    <a:pt x="4542503" y="2271271"/>
                  </a:lnTo>
                  <a:lnTo>
                    <a:pt x="4530778" y="2503475"/>
                  </a:lnTo>
                  <a:lnTo>
                    <a:pt x="4518951" y="2580968"/>
                  </a:lnTo>
                  <a:lnTo>
                    <a:pt x="23553" y="2580968"/>
                  </a:lnTo>
                  <a:lnTo>
                    <a:pt x="11727" y="2503475"/>
                  </a:lnTo>
                  <a:cubicBezTo>
                    <a:pt x="3972" y="2427122"/>
                    <a:pt x="0" y="2349651"/>
                    <a:pt x="0" y="2271252"/>
                  </a:cubicBezTo>
                  <a:cubicBezTo>
                    <a:pt x="0" y="1016874"/>
                    <a:pt x="1016874" y="0"/>
                    <a:pt x="2271252" y="0"/>
                  </a:cubicBez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1" name="íŝlíḍe"/>
            <p:cNvGrpSpPr/>
            <p:nvPr/>
          </p:nvGrpSpPr>
          <p:grpSpPr>
            <a:xfrm>
              <a:off x="2205345" y="5620773"/>
              <a:ext cx="678427" cy="678427"/>
              <a:chOff x="2115160" y="4255538"/>
              <a:chExt cx="678427" cy="678427"/>
            </a:xfr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</p:grpSpPr>
          <p:sp>
            <p:nvSpPr>
              <p:cNvPr id="49" name="îṡľïďé"/>
              <p:cNvSpPr/>
              <p:nvPr/>
            </p:nvSpPr>
            <p:spPr>
              <a:xfrm>
                <a:off x="2115160" y="4255538"/>
                <a:ext cx="678427" cy="6784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išlïḓê"/>
              <p:cNvSpPr/>
              <p:nvPr/>
            </p:nvSpPr>
            <p:spPr>
              <a:xfrm>
                <a:off x="2318258" y="4410995"/>
                <a:ext cx="272230" cy="367513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57771 h 514350"/>
                  <a:gd name="connsiteX2" fmla="*/ 123168 w 381000"/>
                  <a:gd name="connsiteY2" fmla="*/ 95871 h 514350"/>
                  <a:gd name="connsiteX3" fmla="*/ 125073 w 381000"/>
                  <a:gd name="connsiteY3" fmla="*/ 95871 h 514350"/>
                  <a:gd name="connsiteX4" fmla="*/ 258423 w 381000"/>
                  <a:gd name="connsiteY4" fmla="*/ 95871 h 514350"/>
                  <a:gd name="connsiteX5" fmla="*/ 296523 w 381000"/>
                  <a:gd name="connsiteY5" fmla="*/ 59676 h 514350"/>
                  <a:gd name="connsiteX6" fmla="*/ 296523 w 381000"/>
                  <a:gd name="connsiteY6" fmla="*/ 57771 h 514350"/>
                  <a:gd name="connsiteX7" fmla="*/ 296523 w 381000"/>
                  <a:gd name="connsiteY7" fmla="*/ 38721 h 514350"/>
                  <a:gd name="connsiteX8" fmla="*/ 353673 w 381000"/>
                  <a:gd name="connsiteY8" fmla="*/ 38721 h 514350"/>
                  <a:gd name="connsiteX9" fmla="*/ 382248 w 381000"/>
                  <a:gd name="connsiteY9" fmla="*/ 67296 h 514350"/>
                  <a:gd name="connsiteX10" fmla="*/ 382248 w 381000"/>
                  <a:gd name="connsiteY10" fmla="*/ 486396 h 514350"/>
                  <a:gd name="connsiteX11" fmla="*/ 353673 w 381000"/>
                  <a:gd name="connsiteY11" fmla="*/ 514971 h 514350"/>
                  <a:gd name="connsiteX12" fmla="*/ 29823 w 381000"/>
                  <a:gd name="connsiteY12" fmla="*/ 514971 h 514350"/>
                  <a:gd name="connsiteX13" fmla="*/ 1248 w 381000"/>
                  <a:gd name="connsiteY13" fmla="*/ 486396 h 514350"/>
                  <a:gd name="connsiteX14" fmla="*/ 1248 w 381000"/>
                  <a:gd name="connsiteY14" fmla="*/ 67296 h 514350"/>
                  <a:gd name="connsiteX15" fmla="*/ 29823 w 381000"/>
                  <a:gd name="connsiteY15" fmla="*/ 38721 h 514350"/>
                  <a:gd name="connsiteX16" fmla="*/ 86973 w 381000"/>
                  <a:gd name="connsiteY16" fmla="*/ 38721 h 514350"/>
                  <a:gd name="connsiteX17" fmla="*/ 191748 w 381000"/>
                  <a:gd name="connsiteY17" fmla="*/ 333996 h 514350"/>
                  <a:gd name="connsiteX18" fmla="*/ 77448 w 381000"/>
                  <a:gd name="connsiteY18" fmla="*/ 333996 h 514350"/>
                  <a:gd name="connsiteX19" fmla="*/ 77448 w 381000"/>
                  <a:gd name="connsiteY19" fmla="*/ 353046 h 514350"/>
                  <a:gd name="connsiteX20" fmla="*/ 191748 w 381000"/>
                  <a:gd name="connsiteY20" fmla="*/ 353046 h 514350"/>
                  <a:gd name="connsiteX21" fmla="*/ 191748 w 381000"/>
                  <a:gd name="connsiteY21" fmla="*/ 333996 h 514350"/>
                  <a:gd name="connsiteX22" fmla="*/ 306048 w 381000"/>
                  <a:gd name="connsiteY22" fmla="*/ 257796 h 514350"/>
                  <a:gd name="connsiteX23" fmla="*/ 77448 w 381000"/>
                  <a:gd name="connsiteY23" fmla="*/ 257796 h 514350"/>
                  <a:gd name="connsiteX24" fmla="*/ 77448 w 381000"/>
                  <a:gd name="connsiteY24" fmla="*/ 276846 h 514350"/>
                  <a:gd name="connsiteX25" fmla="*/ 306048 w 381000"/>
                  <a:gd name="connsiteY25" fmla="*/ 276846 h 514350"/>
                  <a:gd name="connsiteX26" fmla="*/ 306048 w 381000"/>
                  <a:gd name="connsiteY26" fmla="*/ 257796 h 514350"/>
                  <a:gd name="connsiteX27" fmla="*/ 306048 w 381000"/>
                  <a:gd name="connsiteY27" fmla="*/ 181596 h 514350"/>
                  <a:gd name="connsiteX28" fmla="*/ 77448 w 381000"/>
                  <a:gd name="connsiteY28" fmla="*/ 181596 h 514350"/>
                  <a:gd name="connsiteX29" fmla="*/ 77448 w 381000"/>
                  <a:gd name="connsiteY29" fmla="*/ 200646 h 514350"/>
                  <a:gd name="connsiteX30" fmla="*/ 306048 w 381000"/>
                  <a:gd name="connsiteY30" fmla="*/ 200646 h 514350"/>
                  <a:gd name="connsiteX31" fmla="*/ 306048 w 381000"/>
                  <a:gd name="connsiteY31" fmla="*/ 181596 h 514350"/>
                  <a:gd name="connsiteX32" fmla="*/ 248898 w 381000"/>
                  <a:gd name="connsiteY32" fmla="*/ 621 h 514350"/>
                  <a:gd name="connsiteX33" fmla="*/ 277473 w 381000"/>
                  <a:gd name="connsiteY33" fmla="*/ 29196 h 514350"/>
                  <a:gd name="connsiteX34" fmla="*/ 277473 w 381000"/>
                  <a:gd name="connsiteY34" fmla="*/ 48246 h 514350"/>
                  <a:gd name="connsiteX35" fmla="*/ 248898 w 381000"/>
                  <a:gd name="connsiteY35" fmla="*/ 76821 h 514350"/>
                  <a:gd name="connsiteX36" fmla="*/ 134598 w 381000"/>
                  <a:gd name="connsiteY36" fmla="*/ 76821 h 514350"/>
                  <a:gd name="connsiteX37" fmla="*/ 106023 w 381000"/>
                  <a:gd name="connsiteY37" fmla="*/ 48246 h 514350"/>
                  <a:gd name="connsiteX38" fmla="*/ 106023 w 381000"/>
                  <a:gd name="connsiteY38" fmla="*/ 29196 h 514350"/>
                  <a:gd name="connsiteX39" fmla="*/ 134598 w 381000"/>
                  <a:gd name="connsiteY39" fmla="*/ 621 h 514350"/>
                  <a:gd name="connsiteX40" fmla="*/ 248898 w 381000"/>
                  <a:gd name="connsiteY40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57771"/>
                    </a:lnTo>
                    <a:cubicBezTo>
                      <a:pt x="86973" y="77774"/>
                      <a:pt x="103166" y="94919"/>
                      <a:pt x="123168" y="95871"/>
                    </a:cubicBezTo>
                    <a:lnTo>
                      <a:pt x="125073" y="95871"/>
                    </a:lnTo>
                    <a:lnTo>
                      <a:pt x="258423" y="95871"/>
                    </a:lnTo>
                    <a:cubicBezTo>
                      <a:pt x="278426" y="95871"/>
                      <a:pt x="295570" y="79679"/>
                      <a:pt x="296523" y="59676"/>
                    </a:cubicBezTo>
                    <a:lnTo>
                      <a:pt x="296523" y="57771"/>
                    </a:lnTo>
                    <a:lnTo>
                      <a:pt x="296523" y="38721"/>
                    </a:lnTo>
                    <a:lnTo>
                      <a:pt x="353673" y="38721"/>
                    </a:lnTo>
                    <a:cubicBezTo>
                      <a:pt x="369866" y="38721"/>
                      <a:pt x="382248" y="51104"/>
                      <a:pt x="382248" y="67296"/>
                    </a:cubicBezTo>
                    <a:lnTo>
                      <a:pt x="382248" y="486396"/>
                    </a:lnTo>
                    <a:cubicBezTo>
                      <a:pt x="382248" y="502589"/>
                      <a:pt x="369866" y="514971"/>
                      <a:pt x="353673" y="514971"/>
                    </a:cubicBezTo>
                    <a:lnTo>
                      <a:pt x="29823" y="514971"/>
                    </a:lnTo>
                    <a:cubicBezTo>
                      <a:pt x="13630" y="514971"/>
                      <a:pt x="1248" y="502589"/>
                      <a:pt x="1248" y="486396"/>
                    </a:cubicBezTo>
                    <a:lnTo>
                      <a:pt x="1248" y="67296"/>
                    </a:lnTo>
                    <a:cubicBezTo>
                      <a:pt x="1248" y="51104"/>
                      <a:pt x="13630" y="38721"/>
                      <a:pt x="29823" y="38721"/>
                    </a:cubicBez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48898" y="621"/>
                    </a:moveTo>
                    <a:cubicBezTo>
                      <a:pt x="265091" y="621"/>
                      <a:pt x="277473" y="13004"/>
                      <a:pt x="277473" y="29196"/>
                    </a:cubicBezTo>
                    <a:lnTo>
                      <a:pt x="277473" y="48246"/>
                    </a:lnTo>
                    <a:cubicBezTo>
                      <a:pt x="277473" y="64439"/>
                      <a:pt x="265091" y="76821"/>
                      <a:pt x="248898" y="76821"/>
                    </a:cubicBezTo>
                    <a:lnTo>
                      <a:pt x="134598" y="76821"/>
                    </a:lnTo>
                    <a:cubicBezTo>
                      <a:pt x="118405" y="76821"/>
                      <a:pt x="106023" y="64439"/>
                      <a:pt x="106023" y="48246"/>
                    </a:cubicBezTo>
                    <a:lnTo>
                      <a:pt x="106023" y="29196"/>
                    </a:lnTo>
                    <a:cubicBezTo>
                      <a:pt x="106023" y="13004"/>
                      <a:pt x="118405" y="621"/>
                      <a:pt x="134598" y="621"/>
                    </a:cubicBezTo>
                    <a:lnTo>
                      <a:pt x="248898" y="621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2" name="î$ḻíďe"/>
            <p:cNvSpPr/>
            <p:nvPr/>
          </p:nvSpPr>
          <p:spPr>
            <a:xfrm>
              <a:off x="3261180" y="2191021"/>
              <a:ext cx="1779874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Device Management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23" name="íşlîďe"/>
            <p:cNvSpPr/>
            <p:nvPr/>
          </p:nvSpPr>
          <p:spPr>
            <a:xfrm>
              <a:off x="6652649" y="1928168"/>
              <a:ext cx="1588025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Health Monitoring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íśľîḋe"/>
            <p:cNvGrpSpPr/>
            <p:nvPr/>
          </p:nvGrpSpPr>
          <p:grpSpPr>
            <a:xfrm>
              <a:off x="3369700" y="3497549"/>
              <a:ext cx="678427" cy="678427"/>
              <a:chOff x="3824748" y="2416178"/>
              <a:chExt cx="678427" cy="678427"/>
            </a:xfrm>
          </p:grpSpPr>
          <p:sp>
            <p:nvSpPr>
              <p:cNvPr id="47" name="íṧlîḋé"/>
              <p:cNvSpPr/>
              <p:nvPr/>
            </p:nvSpPr>
            <p:spPr>
              <a:xfrm>
                <a:off x="3824748" y="2416178"/>
                <a:ext cx="678427" cy="678427"/>
              </a:xfrm>
              <a:prstGeom prst="ellipse">
                <a:avLst/>
              </a:prstGeom>
              <a:gradFill flip="none" rotWithShape="1">
                <a:gsLst>
                  <a:gs pos="0">
                    <a:srgbClr val="D7000F">
                      <a:tint val="66000"/>
                      <a:satMod val="160000"/>
                    </a:srgbClr>
                  </a:gs>
                  <a:gs pos="50000">
                    <a:srgbClr val="D7000F">
                      <a:tint val="44500"/>
                      <a:satMod val="160000"/>
                    </a:srgbClr>
                  </a:gs>
                  <a:gs pos="100000">
                    <a:srgbClr val="D7000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í$1ídê"/>
              <p:cNvSpPr/>
              <p:nvPr/>
            </p:nvSpPr>
            <p:spPr>
              <a:xfrm>
                <a:off x="3994286" y="2642279"/>
                <a:ext cx="339350" cy="270222"/>
              </a:xfrm>
              <a:custGeom>
                <a:avLst/>
                <a:gdLst>
                  <a:gd name="connsiteX0" fmla="*/ 486767 w 514350"/>
                  <a:gd name="connsiteY0" fmla="*/ 621 h 409575"/>
                  <a:gd name="connsiteX1" fmla="*/ 515342 w 514350"/>
                  <a:gd name="connsiteY1" fmla="*/ 29196 h 409575"/>
                  <a:gd name="connsiteX2" fmla="*/ 515342 w 514350"/>
                  <a:gd name="connsiteY2" fmla="*/ 324471 h 409575"/>
                  <a:gd name="connsiteX3" fmla="*/ 486767 w 514350"/>
                  <a:gd name="connsiteY3" fmla="*/ 353046 h 409575"/>
                  <a:gd name="connsiteX4" fmla="*/ 192445 w 514350"/>
                  <a:gd name="connsiteY4" fmla="*/ 353046 h 409575"/>
                  <a:gd name="connsiteX5" fmla="*/ 115292 w 514350"/>
                  <a:gd name="connsiteY5" fmla="*/ 410196 h 409575"/>
                  <a:gd name="connsiteX6" fmla="*/ 115292 w 514350"/>
                  <a:gd name="connsiteY6" fmla="*/ 353046 h 409575"/>
                  <a:gd name="connsiteX7" fmla="*/ 29567 w 514350"/>
                  <a:gd name="connsiteY7" fmla="*/ 353046 h 409575"/>
                  <a:gd name="connsiteX8" fmla="*/ 992 w 514350"/>
                  <a:gd name="connsiteY8" fmla="*/ 324471 h 409575"/>
                  <a:gd name="connsiteX9" fmla="*/ 992 w 514350"/>
                  <a:gd name="connsiteY9" fmla="*/ 29196 h 409575"/>
                  <a:gd name="connsiteX10" fmla="*/ 29567 w 514350"/>
                  <a:gd name="connsiteY10" fmla="*/ 621 h 409575"/>
                  <a:gd name="connsiteX11" fmla="*/ 486767 w 514350"/>
                  <a:gd name="connsiteY11" fmla="*/ 621 h 409575"/>
                  <a:gd name="connsiteX12" fmla="*/ 124817 w 514350"/>
                  <a:gd name="connsiteY12" fmla="*/ 143496 h 409575"/>
                  <a:gd name="connsiteX13" fmla="*/ 91480 w 514350"/>
                  <a:gd name="connsiteY13" fmla="*/ 176834 h 409575"/>
                  <a:gd name="connsiteX14" fmla="*/ 124817 w 514350"/>
                  <a:gd name="connsiteY14" fmla="*/ 210171 h 409575"/>
                  <a:gd name="connsiteX15" fmla="*/ 158155 w 514350"/>
                  <a:gd name="connsiteY15" fmla="*/ 176834 h 409575"/>
                  <a:gd name="connsiteX16" fmla="*/ 124817 w 514350"/>
                  <a:gd name="connsiteY16" fmla="*/ 143496 h 409575"/>
                  <a:gd name="connsiteX17" fmla="*/ 258167 w 514350"/>
                  <a:gd name="connsiteY17" fmla="*/ 143496 h 409575"/>
                  <a:gd name="connsiteX18" fmla="*/ 224830 w 514350"/>
                  <a:gd name="connsiteY18" fmla="*/ 176834 h 409575"/>
                  <a:gd name="connsiteX19" fmla="*/ 258167 w 514350"/>
                  <a:gd name="connsiteY19" fmla="*/ 210171 h 409575"/>
                  <a:gd name="connsiteX20" fmla="*/ 291505 w 514350"/>
                  <a:gd name="connsiteY20" fmla="*/ 176834 h 409575"/>
                  <a:gd name="connsiteX21" fmla="*/ 258167 w 514350"/>
                  <a:gd name="connsiteY21" fmla="*/ 143496 h 409575"/>
                  <a:gd name="connsiteX22" fmla="*/ 391517 w 514350"/>
                  <a:gd name="connsiteY22" fmla="*/ 143496 h 409575"/>
                  <a:gd name="connsiteX23" fmla="*/ 358180 w 514350"/>
                  <a:gd name="connsiteY23" fmla="*/ 176834 h 409575"/>
                  <a:gd name="connsiteX24" fmla="*/ 391517 w 514350"/>
                  <a:gd name="connsiteY24" fmla="*/ 210171 h 409575"/>
                  <a:gd name="connsiteX25" fmla="*/ 424855 w 514350"/>
                  <a:gd name="connsiteY25" fmla="*/ 176834 h 409575"/>
                  <a:gd name="connsiteX26" fmla="*/ 391517 w 514350"/>
                  <a:gd name="connsiteY26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960" y="621"/>
                      <a:pt x="515342" y="13004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664"/>
                      <a:pt x="502960" y="353046"/>
                      <a:pt x="486767" y="353046"/>
                    </a:cubicBezTo>
                    <a:lnTo>
                      <a:pt x="192445" y="353046"/>
                    </a:lnTo>
                    <a:lnTo>
                      <a:pt x="115292" y="410196"/>
                    </a:lnTo>
                    <a:lnTo>
                      <a:pt x="115292" y="353046"/>
                    </a:lnTo>
                    <a:lnTo>
                      <a:pt x="29567" y="353046"/>
                    </a:lnTo>
                    <a:cubicBezTo>
                      <a:pt x="13374" y="353046"/>
                      <a:pt x="992" y="340664"/>
                      <a:pt x="992" y="324471"/>
                    </a:cubicBezTo>
                    <a:lnTo>
                      <a:pt x="992" y="29196"/>
                    </a:lnTo>
                    <a:cubicBezTo>
                      <a:pt x="992" y="13004"/>
                      <a:pt x="13374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720" y="143496"/>
                      <a:pt x="91480" y="158736"/>
                      <a:pt x="91480" y="176834"/>
                    </a:cubicBezTo>
                    <a:cubicBezTo>
                      <a:pt x="91480" y="194931"/>
                      <a:pt x="106720" y="210171"/>
                      <a:pt x="124817" y="210171"/>
                    </a:cubicBezTo>
                    <a:cubicBezTo>
                      <a:pt x="142914" y="210171"/>
                      <a:pt x="158155" y="194931"/>
                      <a:pt x="158155" y="176834"/>
                    </a:cubicBezTo>
                    <a:cubicBezTo>
                      <a:pt x="158155" y="157784"/>
                      <a:pt x="142914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40070" y="143496"/>
                      <a:pt x="224830" y="158736"/>
                      <a:pt x="224830" y="176834"/>
                    </a:cubicBezTo>
                    <a:cubicBezTo>
                      <a:pt x="224830" y="194931"/>
                      <a:pt x="240070" y="210171"/>
                      <a:pt x="258167" y="210171"/>
                    </a:cubicBezTo>
                    <a:cubicBezTo>
                      <a:pt x="276264" y="210171"/>
                      <a:pt x="291505" y="194931"/>
                      <a:pt x="291505" y="176834"/>
                    </a:cubicBezTo>
                    <a:cubicBezTo>
                      <a:pt x="291505" y="157784"/>
                      <a:pt x="276264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420" y="143496"/>
                      <a:pt x="358180" y="158736"/>
                      <a:pt x="358180" y="176834"/>
                    </a:cubicBezTo>
                    <a:cubicBezTo>
                      <a:pt x="358180" y="194931"/>
                      <a:pt x="373420" y="210171"/>
                      <a:pt x="391517" y="210171"/>
                    </a:cubicBezTo>
                    <a:cubicBezTo>
                      <a:pt x="409614" y="210171"/>
                      <a:pt x="424855" y="194931"/>
                      <a:pt x="424855" y="176834"/>
                    </a:cubicBezTo>
                    <a:cubicBezTo>
                      <a:pt x="424855" y="157784"/>
                      <a:pt x="409614" y="143496"/>
                      <a:pt x="391517" y="1434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ïṥḷîḓê"/>
            <p:cNvSpPr/>
            <p:nvPr/>
          </p:nvSpPr>
          <p:spPr>
            <a:xfrm>
              <a:off x="9116364" y="3616593"/>
              <a:ext cx="1779874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Support&amp;</a:t>
              </a:r>
            </a:p>
            <a:p>
              <a:pPr algn="ctr"/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Tools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26" name="îṩliḋè"/>
            <p:cNvSpPr/>
            <p:nvPr/>
          </p:nvSpPr>
          <p:spPr>
            <a:xfrm>
              <a:off x="2784285" y="3014697"/>
              <a:ext cx="79406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Sites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27" name="îṣļíḋe"/>
            <p:cNvSpPr/>
            <p:nvPr/>
          </p:nvSpPr>
          <p:spPr>
            <a:xfrm>
              <a:off x="4991625" y="1812292"/>
              <a:ext cx="1779874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Remote Maintenance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grpSp>
          <p:nvGrpSpPr>
            <p:cNvPr id="28" name="ïśļïḓè"/>
            <p:cNvGrpSpPr/>
            <p:nvPr/>
          </p:nvGrpSpPr>
          <p:grpSpPr>
            <a:xfrm>
              <a:off x="2629260" y="4539076"/>
              <a:ext cx="678427" cy="678427"/>
              <a:chOff x="3614566" y="2907052"/>
              <a:chExt cx="678427" cy="678427"/>
            </a:xfr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8900000" scaled="1"/>
              <a:tileRect/>
            </a:gradFill>
          </p:grpSpPr>
          <p:sp>
            <p:nvSpPr>
              <p:cNvPr id="45" name="ïŝ1íḑê"/>
              <p:cNvSpPr/>
              <p:nvPr/>
            </p:nvSpPr>
            <p:spPr>
              <a:xfrm>
                <a:off x="3614566" y="2907052"/>
                <a:ext cx="678427" cy="6784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iślïḋê"/>
              <p:cNvSpPr/>
              <p:nvPr/>
            </p:nvSpPr>
            <p:spPr>
              <a:xfrm>
                <a:off x="3784995" y="3065208"/>
                <a:ext cx="337569" cy="362114"/>
              </a:xfrm>
              <a:custGeom>
                <a:avLst/>
                <a:gdLst>
                  <a:gd name="connsiteX0" fmla="*/ 8356 w 487477"/>
                  <a:gd name="connsiteY0" fmla="*/ 512114 h 522922"/>
                  <a:gd name="connsiteX1" fmla="*/ 8356 w 487477"/>
                  <a:gd name="connsiteY1" fmla="*/ 512114 h 522922"/>
                  <a:gd name="connsiteX2" fmla="*/ 8356 w 487477"/>
                  <a:gd name="connsiteY2" fmla="*/ 512114 h 522922"/>
                  <a:gd name="connsiteX3" fmla="*/ 7404 w 487477"/>
                  <a:gd name="connsiteY3" fmla="*/ 511161 h 522922"/>
                  <a:gd name="connsiteX4" fmla="*/ 5499 w 487477"/>
                  <a:gd name="connsiteY4" fmla="*/ 508303 h 522922"/>
                  <a:gd name="connsiteX5" fmla="*/ 5499 w 487477"/>
                  <a:gd name="connsiteY5" fmla="*/ 508303 h 522922"/>
                  <a:gd name="connsiteX6" fmla="*/ 5499 w 487477"/>
                  <a:gd name="connsiteY6" fmla="*/ 507351 h 522922"/>
                  <a:gd name="connsiteX7" fmla="*/ 4546 w 487477"/>
                  <a:gd name="connsiteY7" fmla="*/ 505446 h 522922"/>
                  <a:gd name="connsiteX8" fmla="*/ 3593 w 487477"/>
                  <a:gd name="connsiteY8" fmla="*/ 503541 h 522922"/>
                  <a:gd name="connsiteX9" fmla="*/ 3593 w 487477"/>
                  <a:gd name="connsiteY9" fmla="*/ 503541 h 522922"/>
                  <a:gd name="connsiteX10" fmla="*/ 3593 w 487477"/>
                  <a:gd name="connsiteY10" fmla="*/ 503541 h 522922"/>
                  <a:gd name="connsiteX11" fmla="*/ 3593 w 487477"/>
                  <a:gd name="connsiteY11" fmla="*/ 503541 h 522922"/>
                  <a:gd name="connsiteX12" fmla="*/ 2641 w 487477"/>
                  <a:gd name="connsiteY12" fmla="*/ 501636 h 522922"/>
                  <a:gd name="connsiteX13" fmla="*/ 2641 w 487477"/>
                  <a:gd name="connsiteY13" fmla="*/ 500684 h 522922"/>
                  <a:gd name="connsiteX14" fmla="*/ 1689 w 487477"/>
                  <a:gd name="connsiteY14" fmla="*/ 498778 h 522922"/>
                  <a:gd name="connsiteX15" fmla="*/ 736 w 487477"/>
                  <a:gd name="connsiteY15" fmla="*/ 494968 h 522922"/>
                  <a:gd name="connsiteX16" fmla="*/ 736 w 487477"/>
                  <a:gd name="connsiteY16" fmla="*/ 492111 h 522922"/>
                  <a:gd name="connsiteX17" fmla="*/ 736 w 487477"/>
                  <a:gd name="connsiteY17" fmla="*/ 485443 h 522922"/>
                  <a:gd name="connsiteX18" fmla="*/ 5499 w 487477"/>
                  <a:gd name="connsiteY18" fmla="*/ 467346 h 522922"/>
                  <a:gd name="connsiteX19" fmla="*/ 155041 w 487477"/>
                  <a:gd name="connsiteY19" fmla="*/ 151116 h 522922"/>
                  <a:gd name="connsiteX20" fmla="*/ 158851 w 487477"/>
                  <a:gd name="connsiteY20" fmla="*/ 134924 h 522922"/>
                  <a:gd name="connsiteX21" fmla="*/ 158851 w 487477"/>
                  <a:gd name="connsiteY21" fmla="*/ 19671 h 522922"/>
                  <a:gd name="connsiteX22" fmla="*/ 120751 w 487477"/>
                  <a:gd name="connsiteY22" fmla="*/ 19671 h 522922"/>
                  <a:gd name="connsiteX23" fmla="*/ 120751 w 487477"/>
                  <a:gd name="connsiteY23" fmla="*/ 621 h 522922"/>
                  <a:gd name="connsiteX24" fmla="*/ 368401 w 487477"/>
                  <a:gd name="connsiteY24" fmla="*/ 621 h 522922"/>
                  <a:gd name="connsiteX25" fmla="*/ 368401 w 487477"/>
                  <a:gd name="connsiteY25" fmla="*/ 19671 h 522922"/>
                  <a:gd name="connsiteX26" fmla="*/ 330301 w 487477"/>
                  <a:gd name="connsiteY26" fmla="*/ 19671 h 522922"/>
                  <a:gd name="connsiteX27" fmla="*/ 330301 w 487477"/>
                  <a:gd name="connsiteY27" fmla="*/ 134924 h 522922"/>
                  <a:gd name="connsiteX28" fmla="*/ 334111 w 487477"/>
                  <a:gd name="connsiteY28" fmla="*/ 151116 h 522922"/>
                  <a:gd name="connsiteX29" fmla="*/ 483654 w 487477"/>
                  <a:gd name="connsiteY29" fmla="*/ 467346 h 522922"/>
                  <a:gd name="connsiteX30" fmla="*/ 485558 w 487477"/>
                  <a:gd name="connsiteY30" fmla="*/ 504493 h 522922"/>
                  <a:gd name="connsiteX31" fmla="*/ 485558 w 487477"/>
                  <a:gd name="connsiteY31" fmla="*/ 504493 h 522922"/>
                  <a:gd name="connsiteX32" fmla="*/ 484606 w 487477"/>
                  <a:gd name="connsiteY32" fmla="*/ 506399 h 522922"/>
                  <a:gd name="connsiteX33" fmla="*/ 459841 w 487477"/>
                  <a:gd name="connsiteY33" fmla="*/ 523543 h 522922"/>
                  <a:gd name="connsiteX34" fmla="*/ 457936 w 487477"/>
                  <a:gd name="connsiteY34" fmla="*/ 523543 h 522922"/>
                  <a:gd name="connsiteX35" fmla="*/ 32168 w 487477"/>
                  <a:gd name="connsiteY35" fmla="*/ 523543 h 522922"/>
                  <a:gd name="connsiteX36" fmla="*/ 30264 w 487477"/>
                  <a:gd name="connsiteY36" fmla="*/ 523543 h 522922"/>
                  <a:gd name="connsiteX37" fmla="*/ 27406 w 487477"/>
                  <a:gd name="connsiteY37" fmla="*/ 523543 h 522922"/>
                  <a:gd name="connsiteX38" fmla="*/ 23596 w 487477"/>
                  <a:gd name="connsiteY38" fmla="*/ 522591 h 522922"/>
                  <a:gd name="connsiteX39" fmla="*/ 23596 w 487477"/>
                  <a:gd name="connsiteY39" fmla="*/ 522591 h 522922"/>
                  <a:gd name="connsiteX40" fmla="*/ 17881 w 487477"/>
                  <a:gd name="connsiteY40" fmla="*/ 520686 h 522922"/>
                  <a:gd name="connsiteX41" fmla="*/ 15976 w 487477"/>
                  <a:gd name="connsiteY41" fmla="*/ 519734 h 522922"/>
                  <a:gd name="connsiteX42" fmla="*/ 15024 w 487477"/>
                  <a:gd name="connsiteY42" fmla="*/ 518781 h 522922"/>
                  <a:gd name="connsiteX43" fmla="*/ 10261 w 487477"/>
                  <a:gd name="connsiteY43" fmla="*/ 514971 h 522922"/>
                  <a:gd name="connsiteX44" fmla="*/ 8356 w 487477"/>
                  <a:gd name="connsiteY44" fmla="*/ 512114 h 522922"/>
                  <a:gd name="connsiteX45" fmla="*/ 8356 w 487477"/>
                  <a:gd name="connsiteY45" fmla="*/ 512114 h 522922"/>
                  <a:gd name="connsiteX46" fmla="*/ 255054 w 487477"/>
                  <a:gd name="connsiteY46" fmla="*/ 402576 h 522922"/>
                  <a:gd name="connsiteX47" fmla="*/ 252196 w 487477"/>
                  <a:gd name="connsiteY47" fmla="*/ 404481 h 522922"/>
                  <a:gd name="connsiteX48" fmla="*/ 246481 w 487477"/>
                  <a:gd name="connsiteY48" fmla="*/ 408291 h 522922"/>
                  <a:gd name="connsiteX49" fmla="*/ 55029 w 487477"/>
                  <a:gd name="connsiteY49" fmla="*/ 414959 h 522922"/>
                  <a:gd name="connsiteX50" fmla="*/ 51218 w 487477"/>
                  <a:gd name="connsiteY50" fmla="*/ 413053 h 522922"/>
                  <a:gd name="connsiteX51" fmla="*/ 22643 w 487477"/>
                  <a:gd name="connsiteY51" fmla="*/ 474014 h 522922"/>
                  <a:gd name="connsiteX52" fmla="*/ 21691 w 487477"/>
                  <a:gd name="connsiteY52" fmla="*/ 475918 h 522922"/>
                  <a:gd name="connsiteX53" fmla="*/ 21691 w 487477"/>
                  <a:gd name="connsiteY53" fmla="*/ 495921 h 522922"/>
                  <a:gd name="connsiteX54" fmla="*/ 29311 w 487477"/>
                  <a:gd name="connsiteY54" fmla="*/ 502589 h 522922"/>
                  <a:gd name="connsiteX55" fmla="*/ 30264 w 487477"/>
                  <a:gd name="connsiteY55" fmla="*/ 502589 h 522922"/>
                  <a:gd name="connsiteX56" fmla="*/ 31216 w 487477"/>
                  <a:gd name="connsiteY56" fmla="*/ 502589 h 522922"/>
                  <a:gd name="connsiteX57" fmla="*/ 456983 w 487477"/>
                  <a:gd name="connsiteY57" fmla="*/ 502589 h 522922"/>
                  <a:gd name="connsiteX58" fmla="*/ 457936 w 487477"/>
                  <a:gd name="connsiteY58" fmla="*/ 502589 h 522922"/>
                  <a:gd name="connsiteX59" fmla="*/ 466508 w 487477"/>
                  <a:gd name="connsiteY59" fmla="*/ 495921 h 522922"/>
                  <a:gd name="connsiteX60" fmla="*/ 467461 w 487477"/>
                  <a:gd name="connsiteY60" fmla="*/ 477824 h 522922"/>
                  <a:gd name="connsiteX61" fmla="*/ 466508 w 487477"/>
                  <a:gd name="connsiteY61" fmla="*/ 475918 h 522922"/>
                  <a:gd name="connsiteX62" fmla="*/ 465556 w 487477"/>
                  <a:gd name="connsiteY62" fmla="*/ 474014 h 522922"/>
                  <a:gd name="connsiteX63" fmla="*/ 423646 w 487477"/>
                  <a:gd name="connsiteY63" fmla="*/ 385431 h 522922"/>
                  <a:gd name="connsiteX64" fmla="*/ 255054 w 487477"/>
                  <a:gd name="connsiteY64" fmla="*/ 402576 h 522922"/>
                  <a:gd name="connsiteX65" fmla="*/ 305536 w 487477"/>
                  <a:gd name="connsiteY65" fmla="*/ 255891 h 522922"/>
                  <a:gd name="connsiteX66" fmla="*/ 272199 w 487477"/>
                  <a:gd name="connsiteY66" fmla="*/ 289228 h 522922"/>
                  <a:gd name="connsiteX67" fmla="*/ 305536 w 487477"/>
                  <a:gd name="connsiteY67" fmla="*/ 322566 h 522922"/>
                  <a:gd name="connsiteX68" fmla="*/ 338874 w 487477"/>
                  <a:gd name="connsiteY68" fmla="*/ 289228 h 522922"/>
                  <a:gd name="connsiteX69" fmla="*/ 305536 w 487477"/>
                  <a:gd name="connsiteY69" fmla="*/ 255891 h 522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477" h="522922">
                    <a:moveTo>
                      <a:pt x="8356" y="512114"/>
                    </a:moveTo>
                    <a:lnTo>
                      <a:pt x="8356" y="512114"/>
                    </a:lnTo>
                    <a:lnTo>
                      <a:pt x="8356" y="512114"/>
                    </a:lnTo>
                    <a:lnTo>
                      <a:pt x="7404" y="511161"/>
                    </a:lnTo>
                    <a:cubicBezTo>
                      <a:pt x="6451" y="510209"/>
                      <a:pt x="6451" y="509256"/>
                      <a:pt x="5499" y="508303"/>
                    </a:cubicBezTo>
                    <a:lnTo>
                      <a:pt x="5499" y="508303"/>
                    </a:lnTo>
                    <a:lnTo>
                      <a:pt x="5499" y="507351"/>
                    </a:lnTo>
                    <a:lnTo>
                      <a:pt x="4546" y="505446"/>
                    </a:lnTo>
                    <a:lnTo>
                      <a:pt x="3593" y="503541"/>
                    </a:lnTo>
                    <a:lnTo>
                      <a:pt x="3593" y="503541"/>
                    </a:lnTo>
                    <a:lnTo>
                      <a:pt x="3593" y="503541"/>
                    </a:lnTo>
                    <a:lnTo>
                      <a:pt x="3593" y="503541"/>
                    </a:lnTo>
                    <a:lnTo>
                      <a:pt x="2641" y="501636"/>
                    </a:lnTo>
                    <a:cubicBezTo>
                      <a:pt x="2641" y="501636"/>
                      <a:pt x="2641" y="500684"/>
                      <a:pt x="2641" y="500684"/>
                    </a:cubicBezTo>
                    <a:cubicBezTo>
                      <a:pt x="2641" y="499731"/>
                      <a:pt x="2641" y="499731"/>
                      <a:pt x="1689" y="498778"/>
                    </a:cubicBezTo>
                    <a:cubicBezTo>
                      <a:pt x="1689" y="497826"/>
                      <a:pt x="736" y="495921"/>
                      <a:pt x="736" y="494968"/>
                    </a:cubicBezTo>
                    <a:lnTo>
                      <a:pt x="736" y="492111"/>
                    </a:lnTo>
                    <a:cubicBezTo>
                      <a:pt x="736" y="490206"/>
                      <a:pt x="736" y="487349"/>
                      <a:pt x="736" y="485443"/>
                    </a:cubicBezTo>
                    <a:cubicBezTo>
                      <a:pt x="736" y="478776"/>
                      <a:pt x="2641" y="473061"/>
                      <a:pt x="5499" y="467346"/>
                    </a:cubicBezTo>
                    <a:lnTo>
                      <a:pt x="155041" y="151116"/>
                    </a:lnTo>
                    <a:cubicBezTo>
                      <a:pt x="157899" y="146353"/>
                      <a:pt x="158851" y="140639"/>
                      <a:pt x="158851" y="134924"/>
                    </a:cubicBezTo>
                    <a:lnTo>
                      <a:pt x="158851" y="19671"/>
                    </a:lnTo>
                    <a:lnTo>
                      <a:pt x="120751" y="19671"/>
                    </a:lnTo>
                    <a:lnTo>
                      <a:pt x="120751" y="621"/>
                    </a:lnTo>
                    <a:lnTo>
                      <a:pt x="368401" y="621"/>
                    </a:lnTo>
                    <a:lnTo>
                      <a:pt x="368401" y="19671"/>
                    </a:lnTo>
                    <a:lnTo>
                      <a:pt x="330301" y="19671"/>
                    </a:lnTo>
                    <a:lnTo>
                      <a:pt x="330301" y="134924"/>
                    </a:lnTo>
                    <a:cubicBezTo>
                      <a:pt x="330301" y="140639"/>
                      <a:pt x="331254" y="146353"/>
                      <a:pt x="334111" y="151116"/>
                    </a:cubicBezTo>
                    <a:lnTo>
                      <a:pt x="483654" y="467346"/>
                    </a:lnTo>
                    <a:cubicBezTo>
                      <a:pt x="489368" y="478776"/>
                      <a:pt x="489368" y="492111"/>
                      <a:pt x="485558" y="504493"/>
                    </a:cubicBezTo>
                    <a:lnTo>
                      <a:pt x="485558" y="504493"/>
                    </a:lnTo>
                    <a:lnTo>
                      <a:pt x="484606" y="506399"/>
                    </a:lnTo>
                    <a:cubicBezTo>
                      <a:pt x="479843" y="515924"/>
                      <a:pt x="470318" y="522591"/>
                      <a:pt x="459841" y="523543"/>
                    </a:cubicBezTo>
                    <a:lnTo>
                      <a:pt x="457936" y="523543"/>
                    </a:lnTo>
                    <a:lnTo>
                      <a:pt x="32168" y="523543"/>
                    </a:lnTo>
                    <a:lnTo>
                      <a:pt x="30264" y="523543"/>
                    </a:lnTo>
                    <a:cubicBezTo>
                      <a:pt x="29311" y="523543"/>
                      <a:pt x="28358" y="523543"/>
                      <a:pt x="27406" y="523543"/>
                    </a:cubicBezTo>
                    <a:cubicBezTo>
                      <a:pt x="26454" y="523543"/>
                      <a:pt x="24549" y="523543"/>
                      <a:pt x="23596" y="522591"/>
                    </a:cubicBezTo>
                    <a:lnTo>
                      <a:pt x="23596" y="522591"/>
                    </a:lnTo>
                    <a:cubicBezTo>
                      <a:pt x="21691" y="521639"/>
                      <a:pt x="19786" y="521639"/>
                      <a:pt x="17881" y="520686"/>
                    </a:cubicBezTo>
                    <a:lnTo>
                      <a:pt x="15976" y="519734"/>
                    </a:lnTo>
                    <a:cubicBezTo>
                      <a:pt x="15976" y="519734"/>
                      <a:pt x="15024" y="519734"/>
                      <a:pt x="15024" y="518781"/>
                    </a:cubicBezTo>
                    <a:cubicBezTo>
                      <a:pt x="13118" y="517828"/>
                      <a:pt x="11214" y="515924"/>
                      <a:pt x="10261" y="514971"/>
                    </a:cubicBezTo>
                    <a:lnTo>
                      <a:pt x="8356" y="512114"/>
                    </a:lnTo>
                    <a:lnTo>
                      <a:pt x="8356" y="512114"/>
                    </a:lnTo>
                    <a:close/>
                    <a:moveTo>
                      <a:pt x="255054" y="402576"/>
                    </a:moveTo>
                    <a:lnTo>
                      <a:pt x="252196" y="404481"/>
                    </a:lnTo>
                    <a:lnTo>
                      <a:pt x="246481" y="408291"/>
                    </a:lnTo>
                    <a:cubicBezTo>
                      <a:pt x="198856" y="439724"/>
                      <a:pt x="119799" y="440676"/>
                      <a:pt x="55029" y="414959"/>
                    </a:cubicBezTo>
                    <a:lnTo>
                      <a:pt x="51218" y="413053"/>
                    </a:lnTo>
                    <a:lnTo>
                      <a:pt x="22643" y="474014"/>
                    </a:lnTo>
                    <a:lnTo>
                      <a:pt x="21691" y="475918"/>
                    </a:lnTo>
                    <a:cubicBezTo>
                      <a:pt x="18833" y="482586"/>
                      <a:pt x="18833" y="490206"/>
                      <a:pt x="21691" y="495921"/>
                    </a:cubicBezTo>
                    <a:cubicBezTo>
                      <a:pt x="22643" y="498778"/>
                      <a:pt x="25501" y="501636"/>
                      <a:pt x="29311" y="502589"/>
                    </a:cubicBezTo>
                    <a:lnTo>
                      <a:pt x="30264" y="502589"/>
                    </a:lnTo>
                    <a:lnTo>
                      <a:pt x="31216" y="502589"/>
                    </a:lnTo>
                    <a:lnTo>
                      <a:pt x="456983" y="502589"/>
                    </a:lnTo>
                    <a:lnTo>
                      <a:pt x="457936" y="502589"/>
                    </a:lnTo>
                    <a:cubicBezTo>
                      <a:pt x="461746" y="502589"/>
                      <a:pt x="464604" y="499731"/>
                      <a:pt x="466508" y="495921"/>
                    </a:cubicBezTo>
                    <a:cubicBezTo>
                      <a:pt x="468414" y="490206"/>
                      <a:pt x="469366" y="483539"/>
                      <a:pt x="467461" y="477824"/>
                    </a:cubicBezTo>
                    <a:lnTo>
                      <a:pt x="466508" y="475918"/>
                    </a:lnTo>
                    <a:lnTo>
                      <a:pt x="465556" y="474014"/>
                    </a:lnTo>
                    <a:lnTo>
                      <a:pt x="423646" y="385431"/>
                    </a:lnTo>
                    <a:cubicBezTo>
                      <a:pt x="365543" y="372096"/>
                      <a:pt x="296011" y="376859"/>
                      <a:pt x="255054" y="402576"/>
                    </a:cubicBezTo>
                    <a:close/>
                    <a:moveTo>
                      <a:pt x="305536" y="255891"/>
                    </a:moveTo>
                    <a:cubicBezTo>
                      <a:pt x="287439" y="255891"/>
                      <a:pt x="272199" y="271131"/>
                      <a:pt x="272199" y="289228"/>
                    </a:cubicBezTo>
                    <a:cubicBezTo>
                      <a:pt x="272199" y="307326"/>
                      <a:pt x="287439" y="322566"/>
                      <a:pt x="305536" y="322566"/>
                    </a:cubicBezTo>
                    <a:cubicBezTo>
                      <a:pt x="323633" y="322566"/>
                      <a:pt x="338874" y="307326"/>
                      <a:pt x="338874" y="289228"/>
                    </a:cubicBezTo>
                    <a:cubicBezTo>
                      <a:pt x="338874" y="270178"/>
                      <a:pt x="323633" y="255891"/>
                      <a:pt x="305536" y="25589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9" name="íşlîďe"/>
            <p:cNvSpPr/>
            <p:nvPr/>
          </p:nvSpPr>
          <p:spPr>
            <a:xfrm>
              <a:off x="7973536" y="2338033"/>
              <a:ext cx="1330850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Cloud Storage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30" name="íşlîďe"/>
            <p:cNvSpPr/>
            <p:nvPr/>
          </p:nvSpPr>
          <p:spPr>
            <a:xfrm>
              <a:off x="1017910" y="5121324"/>
              <a:ext cx="109272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Products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31" name="íşlîďe"/>
            <p:cNvSpPr/>
            <p:nvPr/>
          </p:nvSpPr>
          <p:spPr>
            <a:xfrm>
              <a:off x="910770" y="5808922"/>
              <a:ext cx="109272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en-US" altLang="zh-CN" sz="1600" b="1" dirty="0" smtClean="0">
                  <a:solidFill>
                    <a:srgbClr val="FF0000"/>
                  </a:solidFill>
                  <a:cs typeface="+mn-ea"/>
                  <a:sym typeface="+mn-lt"/>
                </a:rPr>
                <a:t>Explore</a:t>
              </a:r>
              <a:endParaRPr kumimoji="1" lang="en-US" altLang="zh-CN" sz="1600" b="1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32" name="íşlîďe"/>
            <p:cNvSpPr/>
            <p:nvPr/>
          </p:nvSpPr>
          <p:spPr>
            <a:xfrm>
              <a:off x="1428642" y="4487377"/>
              <a:ext cx="134990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en-US" altLang="zh-CN" sz="1600" b="1" dirty="0" smtClean="0">
                  <a:solidFill>
                    <a:schemeClr val="tx1"/>
                  </a:solidFill>
                  <a:cs typeface="+mn-ea"/>
                  <a:sym typeface="+mn-lt"/>
                </a:rPr>
                <a:t>Solution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3" name="íşlîďe"/>
            <p:cNvSpPr/>
            <p:nvPr/>
          </p:nvSpPr>
          <p:spPr>
            <a:xfrm>
              <a:off x="1594332" y="3615540"/>
              <a:ext cx="1702325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chemeClr val="tx1"/>
                  </a:solidFill>
                  <a:cs typeface="+mn-ea"/>
                  <a:sym typeface="+mn-lt"/>
                </a:rPr>
                <a:t>Project Registration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4" name="íşlîďe"/>
            <p:cNvSpPr/>
            <p:nvPr/>
          </p:nvSpPr>
          <p:spPr>
            <a:xfrm>
              <a:off x="10246664" y="5233975"/>
              <a:ext cx="1133429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chemeClr val="tx1"/>
                  </a:solidFill>
                  <a:cs typeface="+mn-ea"/>
                  <a:sym typeface="+mn-lt"/>
                </a:rPr>
                <a:t>B2B Platform</a:t>
              </a:r>
            </a:p>
          </p:txBody>
        </p:sp>
        <p:sp>
          <p:nvSpPr>
            <p:cNvPr id="35" name="íşlîďe"/>
            <p:cNvSpPr/>
            <p:nvPr/>
          </p:nvSpPr>
          <p:spPr>
            <a:xfrm>
              <a:off x="9921490" y="4500650"/>
              <a:ext cx="83555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en-US" altLang="zh-CN" sz="1600" b="1" dirty="0" smtClean="0">
                  <a:solidFill>
                    <a:schemeClr val="tx1"/>
                  </a:solidFill>
                  <a:cs typeface="+mn-ea"/>
                  <a:sym typeface="+mn-lt"/>
                </a:rPr>
                <a:t>Gifts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6" name="íşlîďe"/>
            <p:cNvSpPr/>
            <p:nvPr/>
          </p:nvSpPr>
          <p:spPr>
            <a:xfrm>
              <a:off x="9154938" y="3031310"/>
              <a:ext cx="712542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en-US" altLang="zh-CN" sz="1600" b="1" dirty="0" smtClean="0">
                  <a:solidFill>
                    <a:schemeClr val="tx1"/>
                  </a:solidFill>
                  <a:cs typeface="+mn-ea"/>
                  <a:sym typeface="+mn-lt"/>
                </a:rPr>
                <a:t>HCC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4601" y="4329392"/>
              <a:ext cx="999413" cy="964499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439" y="3267788"/>
              <a:ext cx="968863" cy="1073605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8670" y="2602637"/>
              <a:ext cx="964499" cy="1071423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3400" y="2388464"/>
              <a:ext cx="971045" cy="1071422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8842" y="5287529"/>
              <a:ext cx="1570471" cy="1570471"/>
            </a:xfrm>
            <a:prstGeom prst="rect">
              <a:avLst/>
            </a:prstGeom>
          </p:spPr>
        </p:pic>
        <p:sp>
          <p:nvSpPr>
            <p:cNvPr id="42" name="íṧlîḋé"/>
            <p:cNvSpPr/>
            <p:nvPr/>
          </p:nvSpPr>
          <p:spPr>
            <a:xfrm>
              <a:off x="6922381" y="2735549"/>
              <a:ext cx="678427" cy="678427"/>
            </a:xfrm>
            <a:prstGeom prst="ellipse">
              <a:avLst/>
            </a:prstGeom>
            <a:gradFill flip="none" rotWithShape="1">
              <a:gsLst>
                <a:gs pos="0">
                  <a:srgbClr val="D7000F">
                    <a:tint val="66000"/>
                    <a:satMod val="160000"/>
                  </a:srgbClr>
                </a:gs>
                <a:gs pos="50000">
                  <a:srgbClr val="D7000F">
                    <a:tint val="44500"/>
                    <a:satMod val="160000"/>
                  </a:srgbClr>
                </a:gs>
                <a:gs pos="100000">
                  <a:srgbClr val="D7000F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3751" y="5422874"/>
              <a:ext cx="964499" cy="1071423"/>
            </a:xfrm>
            <a:prstGeom prst="rect">
              <a:avLst/>
            </a:prstGeom>
          </p:spPr>
        </p:pic>
        <p:sp>
          <p:nvSpPr>
            <p:cNvPr id="44" name="plus-add-cross-outline_58416"/>
            <p:cNvSpPr/>
            <p:nvPr/>
          </p:nvSpPr>
          <p:spPr>
            <a:xfrm>
              <a:off x="7060400" y="2865276"/>
              <a:ext cx="391278" cy="390732"/>
            </a:xfrm>
            <a:custGeom>
              <a:avLst/>
              <a:gdLst>
                <a:gd name="connsiteX0" fmla="*/ 303151 w 606227"/>
                <a:gd name="connsiteY0" fmla="*/ 44087 h 605381"/>
                <a:gd name="connsiteX1" fmla="*/ 249871 w 606227"/>
                <a:gd name="connsiteY1" fmla="*/ 97217 h 605381"/>
                <a:gd name="connsiteX2" fmla="*/ 249871 w 606227"/>
                <a:gd name="connsiteY2" fmla="*/ 233621 h 605381"/>
                <a:gd name="connsiteX3" fmla="*/ 233948 w 606227"/>
                <a:gd name="connsiteY3" fmla="*/ 249523 h 605381"/>
                <a:gd name="connsiteX4" fmla="*/ 97353 w 606227"/>
                <a:gd name="connsiteY4" fmla="*/ 249523 h 605381"/>
                <a:gd name="connsiteX5" fmla="*/ 44148 w 606227"/>
                <a:gd name="connsiteY5" fmla="*/ 302728 h 605381"/>
                <a:gd name="connsiteX6" fmla="*/ 59694 w 606227"/>
                <a:gd name="connsiteY6" fmla="*/ 340258 h 605381"/>
                <a:gd name="connsiteX7" fmla="*/ 97353 w 606227"/>
                <a:gd name="connsiteY7" fmla="*/ 355858 h 605381"/>
                <a:gd name="connsiteX8" fmla="*/ 233948 w 606227"/>
                <a:gd name="connsiteY8" fmla="*/ 355858 h 605381"/>
                <a:gd name="connsiteX9" fmla="*/ 249871 w 606227"/>
                <a:gd name="connsiteY9" fmla="*/ 371760 h 605381"/>
                <a:gd name="connsiteX10" fmla="*/ 249871 w 606227"/>
                <a:gd name="connsiteY10" fmla="*/ 508164 h 605381"/>
                <a:gd name="connsiteX11" fmla="*/ 265493 w 606227"/>
                <a:gd name="connsiteY11" fmla="*/ 545770 h 605381"/>
                <a:gd name="connsiteX12" fmla="*/ 303151 w 606227"/>
                <a:gd name="connsiteY12" fmla="*/ 561370 h 605381"/>
                <a:gd name="connsiteX13" fmla="*/ 356356 w 606227"/>
                <a:gd name="connsiteY13" fmla="*/ 508164 h 605381"/>
                <a:gd name="connsiteX14" fmla="*/ 356356 w 606227"/>
                <a:gd name="connsiteY14" fmla="*/ 371760 h 605381"/>
                <a:gd name="connsiteX15" fmla="*/ 372279 w 606227"/>
                <a:gd name="connsiteY15" fmla="*/ 355858 h 605381"/>
                <a:gd name="connsiteX16" fmla="*/ 508874 w 606227"/>
                <a:gd name="connsiteY16" fmla="*/ 355858 h 605381"/>
                <a:gd name="connsiteX17" fmla="*/ 562154 w 606227"/>
                <a:gd name="connsiteY17" fmla="*/ 302728 h 605381"/>
                <a:gd name="connsiteX18" fmla="*/ 508874 w 606227"/>
                <a:gd name="connsiteY18" fmla="*/ 249523 h 605381"/>
                <a:gd name="connsiteX19" fmla="*/ 372279 w 606227"/>
                <a:gd name="connsiteY19" fmla="*/ 249523 h 605381"/>
                <a:gd name="connsiteX20" fmla="*/ 356356 w 606227"/>
                <a:gd name="connsiteY20" fmla="*/ 233621 h 605381"/>
                <a:gd name="connsiteX21" fmla="*/ 356356 w 606227"/>
                <a:gd name="connsiteY21" fmla="*/ 97217 h 605381"/>
                <a:gd name="connsiteX22" fmla="*/ 303151 w 606227"/>
                <a:gd name="connsiteY22" fmla="*/ 44087 h 605381"/>
                <a:gd name="connsiteX23" fmla="*/ 303187 w 606227"/>
                <a:gd name="connsiteY23" fmla="*/ 43591 h 605381"/>
                <a:gd name="connsiteX24" fmla="*/ 356920 w 606227"/>
                <a:gd name="connsiteY24" fmla="*/ 97242 h 605381"/>
                <a:gd name="connsiteX25" fmla="*/ 356920 w 606227"/>
                <a:gd name="connsiteY25" fmla="*/ 233630 h 605381"/>
                <a:gd name="connsiteX26" fmla="*/ 372315 w 606227"/>
                <a:gd name="connsiteY26" fmla="*/ 249002 h 605381"/>
                <a:gd name="connsiteX27" fmla="*/ 508910 w 606227"/>
                <a:gd name="connsiteY27" fmla="*/ 249002 h 605381"/>
                <a:gd name="connsiteX28" fmla="*/ 562642 w 606227"/>
                <a:gd name="connsiteY28" fmla="*/ 302729 h 605381"/>
                <a:gd name="connsiteX29" fmla="*/ 508910 w 606227"/>
                <a:gd name="connsiteY29" fmla="*/ 356380 h 605381"/>
                <a:gd name="connsiteX30" fmla="*/ 372315 w 606227"/>
                <a:gd name="connsiteY30" fmla="*/ 356380 h 605381"/>
                <a:gd name="connsiteX31" fmla="*/ 356920 w 606227"/>
                <a:gd name="connsiteY31" fmla="*/ 371752 h 605381"/>
                <a:gd name="connsiteX32" fmla="*/ 356920 w 606227"/>
                <a:gd name="connsiteY32" fmla="*/ 508140 h 605381"/>
                <a:gd name="connsiteX33" fmla="*/ 303187 w 606227"/>
                <a:gd name="connsiteY33" fmla="*/ 561791 h 605381"/>
                <a:gd name="connsiteX34" fmla="*/ 265152 w 606227"/>
                <a:gd name="connsiteY34" fmla="*/ 546117 h 605381"/>
                <a:gd name="connsiteX35" fmla="*/ 249379 w 606227"/>
                <a:gd name="connsiteY35" fmla="*/ 508140 h 605381"/>
                <a:gd name="connsiteX36" fmla="*/ 249379 w 606227"/>
                <a:gd name="connsiteY36" fmla="*/ 371752 h 605381"/>
                <a:gd name="connsiteX37" fmla="*/ 233984 w 606227"/>
                <a:gd name="connsiteY37" fmla="*/ 356380 h 605381"/>
                <a:gd name="connsiteX38" fmla="*/ 97389 w 606227"/>
                <a:gd name="connsiteY38" fmla="*/ 356380 h 605381"/>
                <a:gd name="connsiteX39" fmla="*/ 59354 w 606227"/>
                <a:gd name="connsiteY39" fmla="*/ 340631 h 605381"/>
                <a:gd name="connsiteX40" fmla="*/ 43657 w 606227"/>
                <a:gd name="connsiteY40" fmla="*/ 302729 h 605381"/>
                <a:gd name="connsiteX41" fmla="*/ 97389 w 606227"/>
                <a:gd name="connsiteY41" fmla="*/ 249002 h 605381"/>
                <a:gd name="connsiteX42" fmla="*/ 233984 w 606227"/>
                <a:gd name="connsiteY42" fmla="*/ 249002 h 605381"/>
                <a:gd name="connsiteX43" fmla="*/ 249379 w 606227"/>
                <a:gd name="connsiteY43" fmla="*/ 233630 h 605381"/>
                <a:gd name="connsiteX44" fmla="*/ 249379 w 606227"/>
                <a:gd name="connsiteY44" fmla="*/ 97242 h 605381"/>
                <a:gd name="connsiteX45" fmla="*/ 303187 w 606227"/>
                <a:gd name="connsiteY45" fmla="*/ 43591 h 605381"/>
                <a:gd name="connsiteX46" fmla="*/ 303151 w 606227"/>
                <a:gd name="connsiteY46" fmla="*/ 43032 h 605381"/>
                <a:gd name="connsiteX47" fmla="*/ 248890 w 606227"/>
                <a:gd name="connsiteY47" fmla="*/ 97217 h 605381"/>
                <a:gd name="connsiteX48" fmla="*/ 248890 w 606227"/>
                <a:gd name="connsiteY48" fmla="*/ 233621 h 605381"/>
                <a:gd name="connsiteX49" fmla="*/ 233948 w 606227"/>
                <a:gd name="connsiteY49" fmla="*/ 248543 h 605381"/>
                <a:gd name="connsiteX50" fmla="*/ 97353 w 606227"/>
                <a:gd name="connsiteY50" fmla="*/ 248543 h 605381"/>
                <a:gd name="connsiteX51" fmla="*/ 43092 w 606227"/>
                <a:gd name="connsiteY51" fmla="*/ 302728 h 605381"/>
                <a:gd name="connsiteX52" fmla="*/ 59015 w 606227"/>
                <a:gd name="connsiteY52" fmla="*/ 341012 h 605381"/>
                <a:gd name="connsiteX53" fmla="*/ 97353 w 606227"/>
                <a:gd name="connsiteY53" fmla="*/ 356838 h 605381"/>
                <a:gd name="connsiteX54" fmla="*/ 233948 w 606227"/>
                <a:gd name="connsiteY54" fmla="*/ 356838 h 605381"/>
                <a:gd name="connsiteX55" fmla="*/ 248890 w 606227"/>
                <a:gd name="connsiteY55" fmla="*/ 371760 h 605381"/>
                <a:gd name="connsiteX56" fmla="*/ 248890 w 606227"/>
                <a:gd name="connsiteY56" fmla="*/ 508164 h 605381"/>
                <a:gd name="connsiteX57" fmla="*/ 264738 w 606227"/>
                <a:gd name="connsiteY57" fmla="*/ 546448 h 605381"/>
                <a:gd name="connsiteX58" fmla="*/ 303151 w 606227"/>
                <a:gd name="connsiteY58" fmla="*/ 562349 h 605381"/>
                <a:gd name="connsiteX59" fmla="*/ 357337 w 606227"/>
                <a:gd name="connsiteY59" fmla="*/ 508164 h 605381"/>
                <a:gd name="connsiteX60" fmla="*/ 357337 w 606227"/>
                <a:gd name="connsiteY60" fmla="*/ 371760 h 605381"/>
                <a:gd name="connsiteX61" fmla="*/ 372279 w 606227"/>
                <a:gd name="connsiteY61" fmla="*/ 356838 h 605381"/>
                <a:gd name="connsiteX62" fmla="*/ 508874 w 606227"/>
                <a:gd name="connsiteY62" fmla="*/ 356838 h 605381"/>
                <a:gd name="connsiteX63" fmla="*/ 563135 w 606227"/>
                <a:gd name="connsiteY63" fmla="*/ 302728 h 605381"/>
                <a:gd name="connsiteX64" fmla="*/ 508874 w 606227"/>
                <a:gd name="connsiteY64" fmla="*/ 248543 h 605381"/>
                <a:gd name="connsiteX65" fmla="*/ 372279 w 606227"/>
                <a:gd name="connsiteY65" fmla="*/ 248543 h 605381"/>
                <a:gd name="connsiteX66" fmla="*/ 357337 w 606227"/>
                <a:gd name="connsiteY66" fmla="*/ 233621 h 605381"/>
                <a:gd name="connsiteX67" fmla="*/ 357337 w 606227"/>
                <a:gd name="connsiteY67" fmla="*/ 97217 h 605381"/>
                <a:gd name="connsiteX68" fmla="*/ 303151 w 606227"/>
                <a:gd name="connsiteY68" fmla="*/ 43032 h 605381"/>
                <a:gd name="connsiteX69" fmla="*/ 303151 w 606227"/>
                <a:gd name="connsiteY69" fmla="*/ 980 h 605381"/>
                <a:gd name="connsiteX70" fmla="*/ 340658 w 606227"/>
                <a:gd name="connsiteY70" fmla="*/ 8591 h 605381"/>
                <a:gd name="connsiteX71" fmla="*/ 371223 w 606227"/>
                <a:gd name="connsiteY71" fmla="*/ 29165 h 605381"/>
                <a:gd name="connsiteX72" fmla="*/ 391900 w 606227"/>
                <a:gd name="connsiteY72" fmla="*/ 59762 h 605381"/>
                <a:gd name="connsiteX73" fmla="*/ 399447 w 606227"/>
                <a:gd name="connsiteY73" fmla="*/ 97217 h 605381"/>
                <a:gd name="connsiteX74" fmla="*/ 399447 w 606227"/>
                <a:gd name="connsiteY74" fmla="*/ 206491 h 605381"/>
                <a:gd name="connsiteX75" fmla="*/ 508874 w 606227"/>
                <a:gd name="connsiteY75" fmla="*/ 206491 h 605381"/>
                <a:gd name="connsiteX76" fmla="*/ 546382 w 606227"/>
                <a:gd name="connsiteY76" fmla="*/ 214027 h 605381"/>
                <a:gd name="connsiteX77" fmla="*/ 577021 w 606227"/>
                <a:gd name="connsiteY77" fmla="*/ 234677 h 605381"/>
                <a:gd name="connsiteX78" fmla="*/ 597624 w 606227"/>
                <a:gd name="connsiteY78" fmla="*/ 265198 h 605381"/>
                <a:gd name="connsiteX79" fmla="*/ 605246 w 606227"/>
                <a:gd name="connsiteY79" fmla="*/ 302728 h 605381"/>
                <a:gd name="connsiteX80" fmla="*/ 597624 w 606227"/>
                <a:gd name="connsiteY80" fmla="*/ 340183 h 605381"/>
                <a:gd name="connsiteX81" fmla="*/ 577021 w 606227"/>
                <a:gd name="connsiteY81" fmla="*/ 370705 h 605381"/>
                <a:gd name="connsiteX82" fmla="*/ 546382 w 606227"/>
                <a:gd name="connsiteY82" fmla="*/ 391354 h 605381"/>
                <a:gd name="connsiteX83" fmla="*/ 508874 w 606227"/>
                <a:gd name="connsiteY83" fmla="*/ 398890 h 605381"/>
                <a:gd name="connsiteX84" fmla="*/ 399447 w 606227"/>
                <a:gd name="connsiteY84" fmla="*/ 398890 h 605381"/>
                <a:gd name="connsiteX85" fmla="*/ 399447 w 606227"/>
                <a:gd name="connsiteY85" fmla="*/ 508164 h 605381"/>
                <a:gd name="connsiteX86" fmla="*/ 391900 w 606227"/>
                <a:gd name="connsiteY86" fmla="*/ 545619 h 605381"/>
                <a:gd name="connsiteX87" fmla="*/ 371223 w 606227"/>
                <a:gd name="connsiteY87" fmla="*/ 576216 h 605381"/>
                <a:gd name="connsiteX88" fmla="*/ 340658 w 606227"/>
                <a:gd name="connsiteY88" fmla="*/ 596790 h 605381"/>
                <a:gd name="connsiteX89" fmla="*/ 303151 w 606227"/>
                <a:gd name="connsiteY89" fmla="*/ 604401 h 605381"/>
                <a:gd name="connsiteX90" fmla="*/ 265569 w 606227"/>
                <a:gd name="connsiteY90" fmla="*/ 596790 h 605381"/>
                <a:gd name="connsiteX91" fmla="*/ 235004 w 606227"/>
                <a:gd name="connsiteY91" fmla="*/ 576216 h 605381"/>
                <a:gd name="connsiteX92" fmla="*/ 214326 w 606227"/>
                <a:gd name="connsiteY92" fmla="*/ 545619 h 605381"/>
                <a:gd name="connsiteX93" fmla="*/ 206780 w 606227"/>
                <a:gd name="connsiteY93" fmla="*/ 508164 h 605381"/>
                <a:gd name="connsiteX94" fmla="*/ 206780 w 606227"/>
                <a:gd name="connsiteY94" fmla="*/ 398890 h 605381"/>
                <a:gd name="connsiteX95" fmla="*/ 97353 w 606227"/>
                <a:gd name="connsiteY95" fmla="*/ 398890 h 605381"/>
                <a:gd name="connsiteX96" fmla="*/ 59845 w 606227"/>
                <a:gd name="connsiteY96" fmla="*/ 391354 h 605381"/>
                <a:gd name="connsiteX97" fmla="*/ 29206 w 606227"/>
                <a:gd name="connsiteY97" fmla="*/ 370705 h 605381"/>
                <a:gd name="connsiteX98" fmla="*/ 8603 w 606227"/>
                <a:gd name="connsiteY98" fmla="*/ 340183 h 605381"/>
                <a:gd name="connsiteX99" fmla="*/ 981 w 606227"/>
                <a:gd name="connsiteY99" fmla="*/ 302728 h 605381"/>
                <a:gd name="connsiteX100" fmla="*/ 8603 w 606227"/>
                <a:gd name="connsiteY100" fmla="*/ 265198 h 605381"/>
                <a:gd name="connsiteX101" fmla="*/ 29206 w 606227"/>
                <a:gd name="connsiteY101" fmla="*/ 234677 h 605381"/>
                <a:gd name="connsiteX102" fmla="*/ 59845 w 606227"/>
                <a:gd name="connsiteY102" fmla="*/ 214027 h 605381"/>
                <a:gd name="connsiteX103" fmla="*/ 97353 w 606227"/>
                <a:gd name="connsiteY103" fmla="*/ 206491 h 605381"/>
                <a:gd name="connsiteX104" fmla="*/ 206780 w 606227"/>
                <a:gd name="connsiteY104" fmla="*/ 206491 h 605381"/>
                <a:gd name="connsiteX105" fmla="*/ 206780 w 606227"/>
                <a:gd name="connsiteY105" fmla="*/ 97217 h 605381"/>
                <a:gd name="connsiteX106" fmla="*/ 214326 w 606227"/>
                <a:gd name="connsiteY106" fmla="*/ 59762 h 605381"/>
                <a:gd name="connsiteX107" fmla="*/ 235004 w 606227"/>
                <a:gd name="connsiteY107" fmla="*/ 29165 h 605381"/>
                <a:gd name="connsiteX108" fmla="*/ 265569 w 606227"/>
                <a:gd name="connsiteY108" fmla="*/ 8591 h 605381"/>
                <a:gd name="connsiteX109" fmla="*/ 303151 w 606227"/>
                <a:gd name="connsiteY109" fmla="*/ 980 h 605381"/>
                <a:gd name="connsiteX110" fmla="*/ 303187 w 606227"/>
                <a:gd name="connsiteY110" fmla="*/ 565 h 605381"/>
                <a:gd name="connsiteX111" fmla="*/ 265454 w 606227"/>
                <a:gd name="connsiteY111" fmla="*/ 8176 h 605381"/>
                <a:gd name="connsiteX112" fmla="*/ 234663 w 606227"/>
                <a:gd name="connsiteY112" fmla="*/ 28898 h 605381"/>
                <a:gd name="connsiteX113" fmla="*/ 213910 w 606227"/>
                <a:gd name="connsiteY113" fmla="*/ 59566 h 605381"/>
                <a:gd name="connsiteX114" fmla="*/ 206288 w 606227"/>
                <a:gd name="connsiteY114" fmla="*/ 97242 h 605381"/>
                <a:gd name="connsiteX115" fmla="*/ 206288 w 606227"/>
                <a:gd name="connsiteY115" fmla="*/ 205976 h 605381"/>
                <a:gd name="connsiteX116" fmla="*/ 97389 w 606227"/>
                <a:gd name="connsiteY116" fmla="*/ 205976 h 605381"/>
                <a:gd name="connsiteX117" fmla="*/ 59656 w 606227"/>
                <a:gd name="connsiteY117" fmla="*/ 213587 h 605381"/>
                <a:gd name="connsiteX118" fmla="*/ 28941 w 606227"/>
                <a:gd name="connsiteY118" fmla="*/ 234309 h 605381"/>
                <a:gd name="connsiteX119" fmla="*/ 8187 w 606227"/>
                <a:gd name="connsiteY119" fmla="*/ 265052 h 605381"/>
                <a:gd name="connsiteX120" fmla="*/ 565 w 606227"/>
                <a:gd name="connsiteY120" fmla="*/ 302729 h 605381"/>
                <a:gd name="connsiteX121" fmla="*/ 8187 w 606227"/>
                <a:gd name="connsiteY121" fmla="*/ 340330 h 605381"/>
                <a:gd name="connsiteX122" fmla="*/ 28941 w 606227"/>
                <a:gd name="connsiteY122" fmla="*/ 371073 h 605381"/>
                <a:gd name="connsiteX123" fmla="*/ 59656 w 606227"/>
                <a:gd name="connsiteY123" fmla="*/ 391795 h 605381"/>
                <a:gd name="connsiteX124" fmla="*/ 97389 w 606227"/>
                <a:gd name="connsiteY124" fmla="*/ 399406 h 605381"/>
                <a:gd name="connsiteX125" fmla="*/ 206288 w 606227"/>
                <a:gd name="connsiteY125" fmla="*/ 399406 h 605381"/>
                <a:gd name="connsiteX126" fmla="*/ 206288 w 606227"/>
                <a:gd name="connsiteY126" fmla="*/ 508140 h 605381"/>
                <a:gd name="connsiteX127" fmla="*/ 213910 w 606227"/>
                <a:gd name="connsiteY127" fmla="*/ 545816 h 605381"/>
                <a:gd name="connsiteX128" fmla="*/ 234663 w 606227"/>
                <a:gd name="connsiteY128" fmla="*/ 576484 h 605381"/>
                <a:gd name="connsiteX129" fmla="*/ 265454 w 606227"/>
                <a:gd name="connsiteY129" fmla="*/ 597206 h 605381"/>
                <a:gd name="connsiteX130" fmla="*/ 303187 w 606227"/>
                <a:gd name="connsiteY130" fmla="*/ 604817 h 605381"/>
                <a:gd name="connsiteX131" fmla="*/ 340845 w 606227"/>
                <a:gd name="connsiteY131" fmla="*/ 597206 h 605381"/>
                <a:gd name="connsiteX132" fmla="*/ 371636 w 606227"/>
                <a:gd name="connsiteY132" fmla="*/ 576484 h 605381"/>
                <a:gd name="connsiteX133" fmla="*/ 392389 w 606227"/>
                <a:gd name="connsiteY133" fmla="*/ 545816 h 605381"/>
                <a:gd name="connsiteX134" fmla="*/ 400011 w 606227"/>
                <a:gd name="connsiteY134" fmla="*/ 508140 h 605381"/>
                <a:gd name="connsiteX135" fmla="*/ 400011 w 606227"/>
                <a:gd name="connsiteY135" fmla="*/ 399406 h 605381"/>
                <a:gd name="connsiteX136" fmla="*/ 508910 w 606227"/>
                <a:gd name="connsiteY136" fmla="*/ 399406 h 605381"/>
                <a:gd name="connsiteX137" fmla="*/ 546643 w 606227"/>
                <a:gd name="connsiteY137" fmla="*/ 391795 h 605381"/>
                <a:gd name="connsiteX138" fmla="*/ 577358 w 606227"/>
                <a:gd name="connsiteY138" fmla="*/ 371073 h 605381"/>
                <a:gd name="connsiteX139" fmla="*/ 598112 w 606227"/>
                <a:gd name="connsiteY139" fmla="*/ 340330 h 605381"/>
                <a:gd name="connsiteX140" fmla="*/ 605734 w 606227"/>
                <a:gd name="connsiteY140" fmla="*/ 302729 h 605381"/>
                <a:gd name="connsiteX141" fmla="*/ 598112 w 606227"/>
                <a:gd name="connsiteY141" fmla="*/ 265052 h 605381"/>
                <a:gd name="connsiteX142" fmla="*/ 577358 w 606227"/>
                <a:gd name="connsiteY142" fmla="*/ 234309 h 605381"/>
                <a:gd name="connsiteX143" fmla="*/ 546643 w 606227"/>
                <a:gd name="connsiteY143" fmla="*/ 213587 h 605381"/>
                <a:gd name="connsiteX144" fmla="*/ 508910 w 606227"/>
                <a:gd name="connsiteY144" fmla="*/ 205976 h 605381"/>
                <a:gd name="connsiteX145" fmla="*/ 400011 w 606227"/>
                <a:gd name="connsiteY145" fmla="*/ 205976 h 605381"/>
                <a:gd name="connsiteX146" fmla="*/ 400011 w 606227"/>
                <a:gd name="connsiteY146" fmla="*/ 97242 h 605381"/>
                <a:gd name="connsiteX147" fmla="*/ 392389 w 606227"/>
                <a:gd name="connsiteY147" fmla="*/ 59566 h 605381"/>
                <a:gd name="connsiteX148" fmla="*/ 371636 w 606227"/>
                <a:gd name="connsiteY148" fmla="*/ 28898 h 605381"/>
                <a:gd name="connsiteX149" fmla="*/ 340845 w 606227"/>
                <a:gd name="connsiteY149" fmla="*/ 8176 h 605381"/>
                <a:gd name="connsiteX150" fmla="*/ 303187 w 606227"/>
                <a:gd name="connsiteY150" fmla="*/ 565 h 605381"/>
                <a:gd name="connsiteX151" fmla="*/ 303151 w 606227"/>
                <a:gd name="connsiteY151" fmla="*/ 0 h 605381"/>
                <a:gd name="connsiteX152" fmla="*/ 341036 w 606227"/>
                <a:gd name="connsiteY152" fmla="*/ 7687 h 605381"/>
                <a:gd name="connsiteX153" fmla="*/ 371977 w 606227"/>
                <a:gd name="connsiteY153" fmla="*/ 28487 h 605381"/>
                <a:gd name="connsiteX154" fmla="*/ 392806 w 606227"/>
                <a:gd name="connsiteY154" fmla="*/ 59385 h 605381"/>
                <a:gd name="connsiteX155" fmla="*/ 400504 w 606227"/>
                <a:gd name="connsiteY155" fmla="*/ 97217 h 605381"/>
                <a:gd name="connsiteX156" fmla="*/ 400504 w 606227"/>
                <a:gd name="connsiteY156" fmla="*/ 205436 h 605381"/>
                <a:gd name="connsiteX157" fmla="*/ 508874 w 606227"/>
                <a:gd name="connsiteY157" fmla="*/ 205436 h 605381"/>
                <a:gd name="connsiteX158" fmla="*/ 546759 w 606227"/>
                <a:gd name="connsiteY158" fmla="*/ 213123 h 605381"/>
                <a:gd name="connsiteX159" fmla="*/ 577700 w 606227"/>
                <a:gd name="connsiteY159" fmla="*/ 233923 h 605381"/>
                <a:gd name="connsiteX160" fmla="*/ 598529 w 606227"/>
                <a:gd name="connsiteY160" fmla="*/ 264821 h 605381"/>
                <a:gd name="connsiteX161" fmla="*/ 606227 w 606227"/>
                <a:gd name="connsiteY161" fmla="*/ 302728 h 605381"/>
                <a:gd name="connsiteX162" fmla="*/ 598529 w 606227"/>
                <a:gd name="connsiteY162" fmla="*/ 340560 h 605381"/>
                <a:gd name="connsiteX163" fmla="*/ 577700 w 606227"/>
                <a:gd name="connsiteY163" fmla="*/ 371458 h 605381"/>
                <a:gd name="connsiteX164" fmla="*/ 546759 w 606227"/>
                <a:gd name="connsiteY164" fmla="*/ 392258 h 605381"/>
                <a:gd name="connsiteX165" fmla="*/ 508874 w 606227"/>
                <a:gd name="connsiteY165" fmla="*/ 399945 h 605381"/>
                <a:gd name="connsiteX166" fmla="*/ 400504 w 606227"/>
                <a:gd name="connsiteY166" fmla="*/ 399945 h 605381"/>
                <a:gd name="connsiteX167" fmla="*/ 400504 w 606227"/>
                <a:gd name="connsiteY167" fmla="*/ 508164 h 605381"/>
                <a:gd name="connsiteX168" fmla="*/ 392806 w 606227"/>
                <a:gd name="connsiteY168" fmla="*/ 545996 h 605381"/>
                <a:gd name="connsiteX169" fmla="*/ 371977 w 606227"/>
                <a:gd name="connsiteY169" fmla="*/ 576894 h 605381"/>
                <a:gd name="connsiteX170" fmla="*/ 341036 w 606227"/>
                <a:gd name="connsiteY170" fmla="*/ 597694 h 605381"/>
                <a:gd name="connsiteX171" fmla="*/ 303151 w 606227"/>
                <a:gd name="connsiteY171" fmla="*/ 605381 h 605381"/>
                <a:gd name="connsiteX172" fmla="*/ 265191 w 606227"/>
                <a:gd name="connsiteY172" fmla="*/ 597694 h 605381"/>
                <a:gd name="connsiteX173" fmla="*/ 234250 w 606227"/>
                <a:gd name="connsiteY173" fmla="*/ 576894 h 605381"/>
                <a:gd name="connsiteX174" fmla="*/ 213421 w 606227"/>
                <a:gd name="connsiteY174" fmla="*/ 545996 h 605381"/>
                <a:gd name="connsiteX175" fmla="*/ 205723 w 606227"/>
                <a:gd name="connsiteY175" fmla="*/ 508164 h 605381"/>
                <a:gd name="connsiteX176" fmla="*/ 205723 w 606227"/>
                <a:gd name="connsiteY176" fmla="*/ 399945 h 605381"/>
                <a:gd name="connsiteX177" fmla="*/ 97353 w 606227"/>
                <a:gd name="connsiteY177" fmla="*/ 399945 h 605381"/>
                <a:gd name="connsiteX178" fmla="*/ 59468 w 606227"/>
                <a:gd name="connsiteY178" fmla="*/ 392258 h 605381"/>
                <a:gd name="connsiteX179" fmla="*/ 28527 w 606227"/>
                <a:gd name="connsiteY179" fmla="*/ 371458 h 605381"/>
                <a:gd name="connsiteX180" fmla="*/ 7698 w 606227"/>
                <a:gd name="connsiteY180" fmla="*/ 340560 h 605381"/>
                <a:gd name="connsiteX181" fmla="*/ 0 w 606227"/>
                <a:gd name="connsiteY181" fmla="*/ 302728 h 605381"/>
                <a:gd name="connsiteX182" fmla="*/ 7698 w 606227"/>
                <a:gd name="connsiteY182" fmla="*/ 264821 h 605381"/>
                <a:gd name="connsiteX183" fmla="*/ 28527 w 606227"/>
                <a:gd name="connsiteY183" fmla="*/ 233923 h 605381"/>
                <a:gd name="connsiteX184" fmla="*/ 59468 w 606227"/>
                <a:gd name="connsiteY184" fmla="*/ 213123 h 605381"/>
                <a:gd name="connsiteX185" fmla="*/ 97353 w 606227"/>
                <a:gd name="connsiteY185" fmla="*/ 205436 h 605381"/>
                <a:gd name="connsiteX186" fmla="*/ 205723 w 606227"/>
                <a:gd name="connsiteY186" fmla="*/ 205436 h 605381"/>
                <a:gd name="connsiteX187" fmla="*/ 205723 w 606227"/>
                <a:gd name="connsiteY187" fmla="*/ 97217 h 605381"/>
                <a:gd name="connsiteX188" fmla="*/ 213421 w 606227"/>
                <a:gd name="connsiteY188" fmla="*/ 59385 h 605381"/>
                <a:gd name="connsiteX189" fmla="*/ 234250 w 606227"/>
                <a:gd name="connsiteY189" fmla="*/ 28487 h 605381"/>
                <a:gd name="connsiteX190" fmla="*/ 265191 w 606227"/>
                <a:gd name="connsiteY190" fmla="*/ 7687 h 605381"/>
                <a:gd name="connsiteX191" fmla="*/ 303151 w 606227"/>
                <a:gd name="connsiteY191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606227" h="605381">
                  <a:moveTo>
                    <a:pt x="303151" y="44087"/>
                  </a:moveTo>
                  <a:cubicBezTo>
                    <a:pt x="273719" y="44087"/>
                    <a:pt x="249871" y="67901"/>
                    <a:pt x="249871" y="97217"/>
                  </a:cubicBezTo>
                  <a:lnTo>
                    <a:pt x="249871" y="233621"/>
                  </a:lnTo>
                  <a:cubicBezTo>
                    <a:pt x="249871" y="242363"/>
                    <a:pt x="242702" y="249523"/>
                    <a:pt x="233948" y="249523"/>
                  </a:cubicBezTo>
                  <a:lnTo>
                    <a:pt x="97353" y="249523"/>
                  </a:lnTo>
                  <a:cubicBezTo>
                    <a:pt x="67996" y="249523"/>
                    <a:pt x="44148" y="273337"/>
                    <a:pt x="44148" y="302728"/>
                  </a:cubicBezTo>
                  <a:cubicBezTo>
                    <a:pt x="44148" y="316896"/>
                    <a:pt x="49657" y="330235"/>
                    <a:pt x="59694" y="340258"/>
                  </a:cubicBezTo>
                  <a:cubicBezTo>
                    <a:pt x="69732" y="350357"/>
                    <a:pt x="83165" y="355858"/>
                    <a:pt x="97353" y="355858"/>
                  </a:cubicBezTo>
                  <a:lnTo>
                    <a:pt x="233948" y="355858"/>
                  </a:lnTo>
                  <a:cubicBezTo>
                    <a:pt x="242702" y="355858"/>
                    <a:pt x="249871" y="363018"/>
                    <a:pt x="249871" y="371760"/>
                  </a:cubicBezTo>
                  <a:lnTo>
                    <a:pt x="249871" y="508164"/>
                  </a:lnTo>
                  <a:cubicBezTo>
                    <a:pt x="249871" y="522332"/>
                    <a:pt x="255381" y="535747"/>
                    <a:pt x="265493" y="545770"/>
                  </a:cubicBezTo>
                  <a:cubicBezTo>
                    <a:pt x="275530" y="555793"/>
                    <a:pt x="288888" y="561370"/>
                    <a:pt x="303151" y="561370"/>
                  </a:cubicBezTo>
                  <a:cubicBezTo>
                    <a:pt x="332508" y="561370"/>
                    <a:pt x="356356" y="537480"/>
                    <a:pt x="356356" y="508164"/>
                  </a:cubicBezTo>
                  <a:lnTo>
                    <a:pt x="356356" y="371760"/>
                  </a:lnTo>
                  <a:cubicBezTo>
                    <a:pt x="356356" y="363018"/>
                    <a:pt x="363525" y="355858"/>
                    <a:pt x="372279" y="355858"/>
                  </a:cubicBezTo>
                  <a:lnTo>
                    <a:pt x="508874" y="355858"/>
                  </a:lnTo>
                  <a:cubicBezTo>
                    <a:pt x="538231" y="355858"/>
                    <a:pt x="562154" y="332044"/>
                    <a:pt x="562154" y="302728"/>
                  </a:cubicBezTo>
                  <a:cubicBezTo>
                    <a:pt x="562154" y="273337"/>
                    <a:pt x="538231" y="249523"/>
                    <a:pt x="508874" y="249523"/>
                  </a:cubicBezTo>
                  <a:lnTo>
                    <a:pt x="372279" y="249523"/>
                  </a:lnTo>
                  <a:cubicBezTo>
                    <a:pt x="363525" y="249523"/>
                    <a:pt x="356356" y="242363"/>
                    <a:pt x="356356" y="233621"/>
                  </a:cubicBezTo>
                  <a:lnTo>
                    <a:pt x="356356" y="97217"/>
                  </a:lnTo>
                  <a:cubicBezTo>
                    <a:pt x="356356" y="67901"/>
                    <a:pt x="332508" y="44087"/>
                    <a:pt x="303151" y="44087"/>
                  </a:cubicBezTo>
                  <a:close/>
                  <a:moveTo>
                    <a:pt x="303187" y="43591"/>
                  </a:moveTo>
                  <a:cubicBezTo>
                    <a:pt x="332846" y="43591"/>
                    <a:pt x="356920" y="67629"/>
                    <a:pt x="356920" y="97242"/>
                  </a:cubicBezTo>
                  <a:lnTo>
                    <a:pt x="356920" y="233630"/>
                  </a:lnTo>
                  <a:cubicBezTo>
                    <a:pt x="356920" y="242145"/>
                    <a:pt x="363787" y="249002"/>
                    <a:pt x="372315" y="249002"/>
                  </a:cubicBezTo>
                  <a:lnTo>
                    <a:pt x="508910" y="249002"/>
                  </a:lnTo>
                  <a:cubicBezTo>
                    <a:pt x="538568" y="249002"/>
                    <a:pt x="562642" y="273040"/>
                    <a:pt x="562642" y="302729"/>
                  </a:cubicBezTo>
                  <a:cubicBezTo>
                    <a:pt x="562642" y="332342"/>
                    <a:pt x="538568" y="356380"/>
                    <a:pt x="508910" y="356380"/>
                  </a:cubicBezTo>
                  <a:lnTo>
                    <a:pt x="372315" y="356380"/>
                  </a:lnTo>
                  <a:cubicBezTo>
                    <a:pt x="363787" y="356380"/>
                    <a:pt x="356920" y="363237"/>
                    <a:pt x="356920" y="371752"/>
                  </a:cubicBezTo>
                  <a:lnTo>
                    <a:pt x="356920" y="508140"/>
                  </a:lnTo>
                  <a:cubicBezTo>
                    <a:pt x="356920" y="537753"/>
                    <a:pt x="332846" y="561791"/>
                    <a:pt x="303187" y="561791"/>
                  </a:cubicBezTo>
                  <a:cubicBezTo>
                    <a:pt x="288320" y="561791"/>
                    <a:pt x="274887" y="555763"/>
                    <a:pt x="265152" y="546117"/>
                  </a:cubicBezTo>
                  <a:cubicBezTo>
                    <a:pt x="255417" y="536397"/>
                    <a:pt x="249379" y="522984"/>
                    <a:pt x="249379" y="508140"/>
                  </a:cubicBezTo>
                  <a:lnTo>
                    <a:pt x="249379" y="371752"/>
                  </a:lnTo>
                  <a:cubicBezTo>
                    <a:pt x="249379" y="363237"/>
                    <a:pt x="242512" y="356380"/>
                    <a:pt x="233984" y="356380"/>
                  </a:cubicBezTo>
                  <a:lnTo>
                    <a:pt x="97389" y="356380"/>
                  </a:lnTo>
                  <a:cubicBezTo>
                    <a:pt x="82522" y="356380"/>
                    <a:pt x="69089" y="350351"/>
                    <a:pt x="59354" y="340631"/>
                  </a:cubicBezTo>
                  <a:cubicBezTo>
                    <a:pt x="49694" y="330911"/>
                    <a:pt x="43657" y="317498"/>
                    <a:pt x="43657" y="302729"/>
                  </a:cubicBezTo>
                  <a:cubicBezTo>
                    <a:pt x="43657" y="273040"/>
                    <a:pt x="67731" y="249002"/>
                    <a:pt x="97389" y="249002"/>
                  </a:cubicBezTo>
                  <a:lnTo>
                    <a:pt x="233984" y="249002"/>
                  </a:lnTo>
                  <a:cubicBezTo>
                    <a:pt x="242512" y="249002"/>
                    <a:pt x="249379" y="242145"/>
                    <a:pt x="249379" y="233630"/>
                  </a:cubicBezTo>
                  <a:lnTo>
                    <a:pt x="249379" y="97242"/>
                  </a:lnTo>
                  <a:cubicBezTo>
                    <a:pt x="249379" y="67629"/>
                    <a:pt x="273453" y="43591"/>
                    <a:pt x="303187" y="43591"/>
                  </a:cubicBezTo>
                  <a:close/>
                  <a:moveTo>
                    <a:pt x="303151" y="43032"/>
                  </a:moveTo>
                  <a:cubicBezTo>
                    <a:pt x="273191" y="43032"/>
                    <a:pt x="248890" y="67373"/>
                    <a:pt x="248890" y="97217"/>
                  </a:cubicBezTo>
                  <a:lnTo>
                    <a:pt x="248890" y="233621"/>
                  </a:lnTo>
                  <a:cubicBezTo>
                    <a:pt x="248890" y="241836"/>
                    <a:pt x="242174" y="248543"/>
                    <a:pt x="233948" y="248543"/>
                  </a:cubicBezTo>
                  <a:lnTo>
                    <a:pt x="97353" y="248543"/>
                  </a:lnTo>
                  <a:cubicBezTo>
                    <a:pt x="67468" y="248543"/>
                    <a:pt x="43092" y="272810"/>
                    <a:pt x="43092" y="302728"/>
                  </a:cubicBezTo>
                  <a:cubicBezTo>
                    <a:pt x="43092" y="317198"/>
                    <a:pt x="48752" y="330763"/>
                    <a:pt x="59015" y="341012"/>
                  </a:cubicBezTo>
                  <a:cubicBezTo>
                    <a:pt x="69279" y="351261"/>
                    <a:pt x="82863" y="356838"/>
                    <a:pt x="97353" y="356838"/>
                  </a:cubicBezTo>
                  <a:lnTo>
                    <a:pt x="233948" y="356838"/>
                  </a:lnTo>
                  <a:cubicBezTo>
                    <a:pt x="242174" y="356838"/>
                    <a:pt x="248890" y="363545"/>
                    <a:pt x="248890" y="371760"/>
                  </a:cubicBezTo>
                  <a:lnTo>
                    <a:pt x="248890" y="508164"/>
                  </a:lnTo>
                  <a:cubicBezTo>
                    <a:pt x="248890" y="522634"/>
                    <a:pt x="254475" y="536199"/>
                    <a:pt x="264738" y="546448"/>
                  </a:cubicBezTo>
                  <a:cubicBezTo>
                    <a:pt x="275002" y="556697"/>
                    <a:pt x="288586" y="562349"/>
                    <a:pt x="303151" y="562349"/>
                  </a:cubicBezTo>
                  <a:cubicBezTo>
                    <a:pt x="333036" y="562349"/>
                    <a:pt x="357337" y="538008"/>
                    <a:pt x="357337" y="508164"/>
                  </a:cubicBezTo>
                  <a:lnTo>
                    <a:pt x="357337" y="371760"/>
                  </a:lnTo>
                  <a:cubicBezTo>
                    <a:pt x="357337" y="363545"/>
                    <a:pt x="364053" y="356838"/>
                    <a:pt x="372279" y="356838"/>
                  </a:cubicBezTo>
                  <a:lnTo>
                    <a:pt x="508874" y="356838"/>
                  </a:lnTo>
                  <a:cubicBezTo>
                    <a:pt x="538759" y="356838"/>
                    <a:pt x="563135" y="332571"/>
                    <a:pt x="563135" y="302728"/>
                  </a:cubicBezTo>
                  <a:cubicBezTo>
                    <a:pt x="563135" y="272810"/>
                    <a:pt x="538759" y="248543"/>
                    <a:pt x="508874" y="248543"/>
                  </a:cubicBezTo>
                  <a:lnTo>
                    <a:pt x="372279" y="248543"/>
                  </a:lnTo>
                  <a:cubicBezTo>
                    <a:pt x="364053" y="248543"/>
                    <a:pt x="357337" y="241836"/>
                    <a:pt x="357337" y="233621"/>
                  </a:cubicBezTo>
                  <a:lnTo>
                    <a:pt x="357337" y="97217"/>
                  </a:lnTo>
                  <a:cubicBezTo>
                    <a:pt x="357337" y="67373"/>
                    <a:pt x="333036" y="43032"/>
                    <a:pt x="303151" y="43032"/>
                  </a:cubicBezTo>
                  <a:close/>
                  <a:moveTo>
                    <a:pt x="303151" y="980"/>
                  </a:moveTo>
                  <a:cubicBezTo>
                    <a:pt x="316132" y="980"/>
                    <a:pt x="328735" y="3542"/>
                    <a:pt x="340658" y="8591"/>
                  </a:cubicBezTo>
                  <a:cubicBezTo>
                    <a:pt x="352129" y="13414"/>
                    <a:pt x="362393" y="20348"/>
                    <a:pt x="371223" y="29165"/>
                  </a:cubicBezTo>
                  <a:cubicBezTo>
                    <a:pt x="380052" y="37982"/>
                    <a:pt x="386995" y="48307"/>
                    <a:pt x="391900" y="59762"/>
                  </a:cubicBezTo>
                  <a:cubicBezTo>
                    <a:pt x="396957" y="71669"/>
                    <a:pt x="399447" y="84254"/>
                    <a:pt x="399447" y="97217"/>
                  </a:cubicBezTo>
                  <a:lnTo>
                    <a:pt x="399447" y="206491"/>
                  </a:lnTo>
                  <a:lnTo>
                    <a:pt x="508874" y="206491"/>
                  </a:lnTo>
                  <a:cubicBezTo>
                    <a:pt x="521855" y="206491"/>
                    <a:pt x="534458" y="209054"/>
                    <a:pt x="546382" y="214027"/>
                  </a:cubicBezTo>
                  <a:cubicBezTo>
                    <a:pt x="557853" y="218926"/>
                    <a:pt x="568192" y="225859"/>
                    <a:pt x="577021" y="234677"/>
                  </a:cubicBezTo>
                  <a:cubicBezTo>
                    <a:pt x="585851" y="243494"/>
                    <a:pt x="592794" y="253743"/>
                    <a:pt x="597624" y="265198"/>
                  </a:cubicBezTo>
                  <a:cubicBezTo>
                    <a:pt x="602680" y="277105"/>
                    <a:pt x="605246" y="289691"/>
                    <a:pt x="605246" y="302728"/>
                  </a:cubicBezTo>
                  <a:cubicBezTo>
                    <a:pt x="605246" y="315690"/>
                    <a:pt x="602680" y="328276"/>
                    <a:pt x="597624" y="340183"/>
                  </a:cubicBezTo>
                  <a:cubicBezTo>
                    <a:pt x="592794" y="351638"/>
                    <a:pt x="585851" y="361887"/>
                    <a:pt x="577021" y="370705"/>
                  </a:cubicBezTo>
                  <a:cubicBezTo>
                    <a:pt x="568192" y="379522"/>
                    <a:pt x="557853" y="386455"/>
                    <a:pt x="546382" y="391354"/>
                  </a:cubicBezTo>
                  <a:cubicBezTo>
                    <a:pt x="534458" y="396403"/>
                    <a:pt x="521855" y="398890"/>
                    <a:pt x="508874" y="398890"/>
                  </a:cubicBezTo>
                  <a:lnTo>
                    <a:pt x="399447" y="398890"/>
                  </a:lnTo>
                  <a:lnTo>
                    <a:pt x="399447" y="508164"/>
                  </a:lnTo>
                  <a:cubicBezTo>
                    <a:pt x="399447" y="521127"/>
                    <a:pt x="396957" y="533712"/>
                    <a:pt x="391900" y="545619"/>
                  </a:cubicBezTo>
                  <a:cubicBezTo>
                    <a:pt x="386995" y="557074"/>
                    <a:pt x="380128" y="567399"/>
                    <a:pt x="371223" y="576216"/>
                  </a:cubicBezTo>
                  <a:cubicBezTo>
                    <a:pt x="362393" y="585033"/>
                    <a:pt x="352129" y="591967"/>
                    <a:pt x="340658" y="596790"/>
                  </a:cubicBezTo>
                  <a:cubicBezTo>
                    <a:pt x="328735" y="601839"/>
                    <a:pt x="316132" y="604401"/>
                    <a:pt x="303151" y="604401"/>
                  </a:cubicBezTo>
                  <a:cubicBezTo>
                    <a:pt x="290095" y="604401"/>
                    <a:pt x="277492" y="601839"/>
                    <a:pt x="265569" y="596790"/>
                  </a:cubicBezTo>
                  <a:cubicBezTo>
                    <a:pt x="254098" y="591967"/>
                    <a:pt x="243834" y="585033"/>
                    <a:pt x="235004" y="576216"/>
                  </a:cubicBezTo>
                  <a:cubicBezTo>
                    <a:pt x="226175" y="567399"/>
                    <a:pt x="219232" y="557074"/>
                    <a:pt x="214326" y="545619"/>
                  </a:cubicBezTo>
                  <a:cubicBezTo>
                    <a:pt x="209346" y="533712"/>
                    <a:pt x="206780" y="521127"/>
                    <a:pt x="206780" y="508164"/>
                  </a:cubicBezTo>
                  <a:lnTo>
                    <a:pt x="206780" y="398890"/>
                  </a:lnTo>
                  <a:lnTo>
                    <a:pt x="97353" y="398890"/>
                  </a:lnTo>
                  <a:cubicBezTo>
                    <a:pt x="84372" y="398890"/>
                    <a:pt x="71769" y="396403"/>
                    <a:pt x="59845" y="391354"/>
                  </a:cubicBezTo>
                  <a:cubicBezTo>
                    <a:pt x="48374" y="386455"/>
                    <a:pt x="38035" y="379522"/>
                    <a:pt x="29206" y="370705"/>
                  </a:cubicBezTo>
                  <a:cubicBezTo>
                    <a:pt x="20376" y="361887"/>
                    <a:pt x="13433" y="351638"/>
                    <a:pt x="8603" y="340183"/>
                  </a:cubicBezTo>
                  <a:cubicBezTo>
                    <a:pt x="3547" y="328276"/>
                    <a:pt x="981" y="315690"/>
                    <a:pt x="981" y="302728"/>
                  </a:cubicBezTo>
                  <a:cubicBezTo>
                    <a:pt x="981" y="289691"/>
                    <a:pt x="3547" y="277105"/>
                    <a:pt x="8603" y="265198"/>
                  </a:cubicBezTo>
                  <a:cubicBezTo>
                    <a:pt x="13433" y="253743"/>
                    <a:pt x="20376" y="243494"/>
                    <a:pt x="29206" y="234677"/>
                  </a:cubicBezTo>
                  <a:cubicBezTo>
                    <a:pt x="38035" y="225859"/>
                    <a:pt x="48374" y="218926"/>
                    <a:pt x="59845" y="214027"/>
                  </a:cubicBezTo>
                  <a:cubicBezTo>
                    <a:pt x="71769" y="209054"/>
                    <a:pt x="84372" y="206491"/>
                    <a:pt x="97353" y="206491"/>
                  </a:cubicBezTo>
                  <a:lnTo>
                    <a:pt x="206780" y="206491"/>
                  </a:lnTo>
                  <a:lnTo>
                    <a:pt x="206780" y="97217"/>
                  </a:lnTo>
                  <a:cubicBezTo>
                    <a:pt x="206780" y="84254"/>
                    <a:pt x="209346" y="71669"/>
                    <a:pt x="214326" y="59762"/>
                  </a:cubicBezTo>
                  <a:cubicBezTo>
                    <a:pt x="219232" y="48307"/>
                    <a:pt x="226175" y="37982"/>
                    <a:pt x="235004" y="29165"/>
                  </a:cubicBezTo>
                  <a:cubicBezTo>
                    <a:pt x="243834" y="20348"/>
                    <a:pt x="254098" y="13414"/>
                    <a:pt x="265569" y="8591"/>
                  </a:cubicBezTo>
                  <a:cubicBezTo>
                    <a:pt x="277492" y="3542"/>
                    <a:pt x="290095" y="980"/>
                    <a:pt x="303151" y="980"/>
                  </a:cubicBezTo>
                  <a:close/>
                  <a:moveTo>
                    <a:pt x="303187" y="565"/>
                  </a:moveTo>
                  <a:cubicBezTo>
                    <a:pt x="290131" y="565"/>
                    <a:pt x="277378" y="3127"/>
                    <a:pt x="265454" y="8176"/>
                  </a:cubicBezTo>
                  <a:cubicBezTo>
                    <a:pt x="253907" y="12998"/>
                    <a:pt x="243568" y="20006"/>
                    <a:pt x="234663" y="28898"/>
                  </a:cubicBezTo>
                  <a:cubicBezTo>
                    <a:pt x="225758" y="37714"/>
                    <a:pt x="218815" y="48037"/>
                    <a:pt x="213910" y="59566"/>
                  </a:cubicBezTo>
                  <a:cubicBezTo>
                    <a:pt x="208854" y="71547"/>
                    <a:pt x="206288" y="84206"/>
                    <a:pt x="206288" y="97242"/>
                  </a:cubicBezTo>
                  <a:lnTo>
                    <a:pt x="206288" y="205976"/>
                  </a:lnTo>
                  <a:lnTo>
                    <a:pt x="97389" y="205976"/>
                  </a:lnTo>
                  <a:cubicBezTo>
                    <a:pt x="84333" y="205976"/>
                    <a:pt x="71655" y="208538"/>
                    <a:pt x="59656" y="213587"/>
                  </a:cubicBezTo>
                  <a:cubicBezTo>
                    <a:pt x="48109" y="218485"/>
                    <a:pt x="37770" y="225417"/>
                    <a:pt x="28941" y="234309"/>
                  </a:cubicBezTo>
                  <a:cubicBezTo>
                    <a:pt x="20035" y="243200"/>
                    <a:pt x="13017" y="253523"/>
                    <a:pt x="8187" y="265052"/>
                  </a:cubicBezTo>
                  <a:cubicBezTo>
                    <a:pt x="3131" y="276958"/>
                    <a:pt x="565" y="289693"/>
                    <a:pt x="565" y="302729"/>
                  </a:cubicBezTo>
                  <a:cubicBezTo>
                    <a:pt x="565" y="315765"/>
                    <a:pt x="3131" y="328424"/>
                    <a:pt x="8187" y="340330"/>
                  </a:cubicBezTo>
                  <a:cubicBezTo>
                    <a:pt x="13017" y="351859"/>
                    <a:pt x="20035" y="362182"/>
                    <a:pt x="28941" y="371073"/>
                  </a:cubicBezTo>
                  <a:cubicBezTo>
                    <a:pt x="37770" y="379965"/>
                    <a:pt x="48109" y="386897"/>
                    <a:pt x="59656" y="391795"/>
                  </a:cubicBezTo>
                  <a:cubicBezTo>
                    <a:pt x="71655" y="396844"/>
                    <a:pt x="84333" y="399406"/>
                    <a:pt x="97389" y="399406"/>
                  </a:cubicBezTo>
                  <a:lnTo>
                    <a:pt x="206288" y="399406"/>
                  </a:lnTo>
                  <a:lnTo>
                    <a:pt x="206288" y="508140"/>
                  </a:lnTo>
                  <a:cubicBezTo>
                    <a:pt x="206288" y="521176"/>
                    <a:pt x="208854" y="533835"/>
                    <a:pt x="213910" y="545816"/>
                  </a:cubicBezTo>
                  <a:cubicBezTo>
                    <a:pt x="218815" y="557345"/>
                    <a:pt x="225758" y="567668"/>
                    <a:pt x="234663" y="576484"/>
                  </a:cubicBezTo>
                  <a:cubicBezTo>
                    <a:pt x="243568" y="585376"/>
                    <a:pt x="253907" y="592384"/>
                    <a:pt x="265454" y="597206"/>
                  </a:cubicBezTo>
                  <a:cubicBezTo>
                    <a:pt x="277378" y="602255"/>
                    <a:pt x="290056" y="604817"/>
                    <a:pt x="303187" y="604817"/>
                  </a:cubicBezTo>
                  <a:cubicBezTo>
                    <a:pt x="316243" y="604817"/>
                    <a:pt x="328921" y="602255"/>
                    <a:pt x="340845" y="597206"/>
                  </a:cubicBezTo>
                  <a:cubicBezTo>
                    <a:pt x="352392" y="592384"/>
                    <a:pt x="362731" y="585376"/>
                    <a:pt x="371636" y="576484"/>
                  </a:cubicBezTo>
                  <a:cubicBezTo>
                    <a:pt x="380541" y="567668"/>
                    <a:pt x="387484" y="557345"/>
                    <a:pt x="392389" y="545816"/>
                  </a:cubicBezTo>
                  <a:cubicBezTo>
                    <a:pt x="397445" y="533835"/>
                    <a:pt x="400011" y="521176"/>
                    <a:pt x="400011" y="508140"/>
                  </a:cubicBezTo>
                  <a:lnTo>
                    <a:pt x="400011" y="399406"/>
                  </a:lnTo>
                  <a:lnTo>
                    <a:pt x="508910" y="399406"/>
                  </a:lnTo>
                  <a:cubicBezTo>
                    <a:pt x="521966" y="399406"/>
                    <a:pt x="534644" y="396844"/>
                    <a:pt x="546643" y="391795"/>
                  </a:cubicBezTo>
                  <a:cubicBezTo>
                    <a:pt x="558190" y="386897"/>
                    <a:pt x="568529" y="379965"/>
                    <a:pt x="577358" y="371073"/>
                  </a:cubicBezTo>
                  <a:cubicBezTo>
                    <a:pt x="586264" y="362182"/>
                    <a:pt x="593282" y="351859"/>
                    <a:pt x="598112" y="340330"/>
                  </a:cubicBezTo>
                  <a:cubicBezTo>
                    <a:pt x="603168" y="328424"/>
                    <a:pt x="605734" y="315765"/>
                    <a:pt x="605734" y="302729"/>
                  </a:cubicBezTo>
                  <a:cubicBezTo>
                    <a:pt x="605734" y="289693"/>
                    <a:pt x="603168" y="276958"/>
                    <a:pt x="598112" y="265052"/>
                  </a:cubicBezTo>
                  <a:cubicBezTo>
                    <a:pt x="593282" y="253523"/>
                    <a:pt x="586264" y="243200"/>
                    <a:pt x="577358" y="234309"/>
                  </a:cubicBezTo>
                  <a:cubicBezTo>
                    <a:pt x="568529" y="225417"/>
                    <a:pt x="558190" y="218485"/>
                    <a:pt x="546643" y="213587"/>
                  </a:cubicBezTo>
                  <a:cubicBezTo>
                    <a:pt x="534644" y="208538"/>
                    <a:pt x="521966" y="205976"/>
                    <a:pt x="508910" y="205976"/>
                  </a:cubicBezTo>
                  <a:lnTo>
                    <a:pt x="400011" y="205976"/>
                  </a:lnTo>
                  <a:lnTo>
                    <a:pt x="400011" y="97242"/>
                  </a:lnTo>
                  <a:cubicBezTo>
                    <a:pt x="400011" y="84206"/>
                    <a:pt x="397445" y="71547"/>
                    <a:pt x="392389" y="59566"/>
                  </a:cubicBezTo>
                  <a:cubicBezTo>
                    <a:pt x="387484" y="48112"/>
                    <a:pt x="380541" y="37714"/>
                    <a:pt x="371636" y="28898"/>
                  </a:cubicBezTo>
                  <a:cubicBezTo>
                    <a:pt x="362731" y="20006"/>
                    <a:pt x="352392" y="12998"/>
                    <a:pt x="340845" y="8176"/>
                  </a:cubicBezTo>
                  <a:cubicBezTo>
                    <a:pt x="328921" y="3127"/>
                    <a:pt x="316243" y="565"/>
                    <a:pt x="303187" y="565"/>
                  </a:cubicBezTo>
                  <a:close/>
                  <a:moveTo>
                    <a:pt x="303151" y="0"/>
                  </a:moveTo>
                  <a:cubicBezTo>
                    <a:pt x="316207" y="0"/>
                    <a:pt x="328961" y="2562"/>
                    <a:pt x="341036" y="7687"/>
                  </a:cubicBezTo>
                  <a:cubicBezTo>
                    <a:pt x="352658" y="12585"/>
                    <a:pt x="362997" y="19594"/>
                    <a:pt x="371977" y="28487"/>
                  </a:cubicBezTo>
                  <a:cubicBezTo>
                    <a:pt x="380882" y="37379"/>
                    <a:pt x="387901" y="47779"/>
                    <a:pt x="392806" y="59385"/>
                  </a:cubicBezTo>
                  <a:cubicBezTo>
                    <a:pt x="397938" y="71368"/>
                    <a:pt x="400504" y="84104"/>
                    <a:pt x="400504" y="97217"/>
                  </a:cubicBezTo>
                  <a:lnTo>
                    <a:pt x="400504" y="205436"/>
                  </a:lnTo>
                  <a:lnTo>
                    <a:pt x="508874" y="205436"/>
                  </a:lnTo>
                  <a:cubicBezTo>
                    <a:pt x="522006" y="205436"/>
                    <a:pt x="534760" y="208074"/>
                    <a:pt x="546759" y="213123"/>
                  </a:cubicBezTo>
                  <a:cubicBezTo>
                    <a:pt x="558381" y="218022"/>
                    <a:pt x="568795" y="225030"/>
                    <a:pt x="577700" y="233923"/>
                  </a:cubicBezTo>
                  <a:cubicBezTo>
                    <a:pt x="586606" y="242891"/>
                    <a:pt x="593624" y="253216"/>
                    <a:pt x="598529" y="264821"/>
                  </a:cubicBezTo>
                  <a:cubicBezTo>
                    <a:pt x="603661" y="276879"/>
                    <a:pt x="606227" y="289615"/>
                    <a:pt x="606227" y="302728"/>
                  </a:cubicBezTo>
                  <a:cubicBezTo>
                    <a:pt x="606227" y="315766"/>
                    <a:pt x="603661" y="328502"/>
                    <a:pt x="598529" y="340560"/>
                  </a:cubicBezTo>
                  <a:cubicBezTo>
                    <a:pt x="593624" y="352166"/>
                    <a:pt x="586681" y="362490"/>
                    <a:pt x="577700" y="371458"/>
                  </a:cubicBezTo>
                  <a:cubicBezTo>
                    <a:pt x="568795" y="380351"/>
                    <a:pt x="558381" y="387359"/>
                    <a:pt x="546759" y="392258"/>
                  </a:cubicBezTo>
                  <a:cubicBezTo>
                    <a:pt x="534760" y="397383"/>
                    <a:pt x="522006" y="399945"/>
                    <a:pt x="508874" y="399945"/>
                  </a:cubicBezTo>
                  <a:lnTo>
                    <a:pt x="400504" y="399945"/>
                  </a:lnTo>
                  <a:lnTo>
                    <a:pt x="400504" y="508164"/>
                  </a:lnTo>
                  <a:cubicBezTo>
                    <a:pt x="400504" y="521277"/>
                    <a:pt x="397938" y="534013"/>
                    <a:pt x="392806" y="545996"/>
                  </a:cubicBezTo>
                  <a:cubicBezTo>
                    <a:pt x="387901" y="557602"/>
                    <a:pt x="380882" y="568002"/>
                    <a:pt x="371977" y="576894"/>
                  </a:cubicBezTo>
                  <a:cubicBezTo>
                    <a:pt x="363072" y="585787"/>
                    <a:pt x="352658" y="592796"/>
                    <a:pt x="341036" y="597694"/>
                  </a:cubicBezTo>
                  <a:cubicBezTo>
                    <a:pt x="328961" y="602819"/>
                    <a:pt x="316207" y="605381"/>
                    <a:pt x="303151" y="605381"/>
                  </a:cubicBezTo>
                  <a:cubicBezTo>
                    <a:pt x="290020" y="605381"/>
                    <a:pt x="277266" y="602819"/>
                    <a:pt x="265191" y="597694"/>
                  </a:cubicBezTo>
                  <a:cubicBezTo>
                    <a:pt x="253569" y="592796"/>
                    <a:pt x="243230" y="585787"/>
                    <a:pt x="234250" y="576894"/>
                  </a:cubicBezTo>
                  <a:cubicBezTo>
                    <a:pt x="225345" y="568002"/>
                    <a:pt x="218326" y="557602"/>
                    <a:pt x="213421" y="545996"/>
                  </a:cubicBezTo>
                  <a:cubicBezTo>
                    <a:pt x="208365" y="534013"/>
                    <a:pt x="205723" y="521277"/>
                    <a:pt x="205723" y="508164"/>
                  </a:cubicBezTo>
                  <a:lnTo>
                    <a:pt x="205723" y="399945"/>
                  </a:lnTo>
                  <a:lnTo>
                    <a:pt x="97353" y="399945"/>
                  </a:lnTo>
                  <a:cubicBezTo>
                    <a:pt x="84221" y="399945"/>
                    <a:pt x="71467" y="397383"/>
                    <a:pt x="59468" y="392258"/>
                  </a:cubicBezTo>
                  <a:cubicBezTo>
                    <a:pt x="47846" y="387359"/>
                    <a:pt x="37432" y="380351"/>
                    <a:pt x="28527" y="371458"/>
                  </a:cubicBezTo>
                  <a:cubicBezTo>
                    <a:pt x="19621" y="362565"/>
                    <a:pt x="12603" y="352166"/>
                    <a:pt x="7698" y="340560"/>
                  </a:cubicBezTo>
                  <a:cubicBezTo>
                    <a:pt x="2566" y="328502"/>
                    <a:pt x="0" y="315766"/>
                    <a:pt x="0" y="302728"/>
                  </a:cubicBezTo>
                  <a:cubicBezTo>
                    <a:pt x="0" y="289615"/>
                    <a:pt x="2566" y="276879"/>
                    <a:pt x="7698" y="264821"/>
                  </a:cubicBezTo>
                  <a:cubicBezTo>
                    <a:pt x="12603" y="253216"/>
                    <a:pt x="19621" y="242891"/>
                    <a:pt x="28527" y="233923"/>
                  </a:cubicBezTo>
                  <a:cubicBezTo>
                    <a:pt x="37432" y="225030"/>
                    <a:pt x="47846" y="218022"/>
                    <a:pt x="59468" y="213123"/>
                  </a:cubicBezTo>
                  <a:cubicBezTo>
                    <a:pt x="71467" y="208074"/>
                    <a:pt x="84221" y="205436"/>
                    <a:pt x="97353" y="205436"/>
                  </a:cubicBezTo>
                  <a:lnTo>
                    <a:pt x="205723" y="205436"/>
                  </a:lnTo>
                  <a:lnTo>
                    <a:pt x="205723" y="97217"/>
                  </a:lnTo>
                  <a:cubicBezTo>
                    <a:pt x="205723" y="84104"/>
                    <a:pt x="208365" y="71368"/>
                    <a:pt x="213421" y="59385"/>
                  </a:cubicBezTo>
                  <a:cubicBezTo>
                    <a:pt x="218326" y="47779"/>
                    <a:pt x="225345" y="37379"/>
                    <a:pt x="234250" y="28487"/>
                  </a:cubicBezTo>
                  <a:cubicBezTo>
                    <a:pt x="243230" y="19594"/>
                    <a:pt x="253569" y="12585"/>
                    <a:pt x="265191" y="7687"/>
                  </a:cubicBezTo>
                  <a:cubicBezTo>
                    <a:pt x="277266" y="2562"/>
                    <a:pt x="290020" y="0"/>
                    <a:pt x="30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811275" y="1186922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1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864850" cy="5470660"/>
          </a:xfrm>
        </p:spPr>
        <p:txBody>
          <a:bodyPr/>
          <a:lstStyle/>
          <a:p>
            <a:r>
              <a:rPr lang="ko-KR" altLang="en-US" sz="2000" dirty="0" smtClean="0"/>
              <a:t>설치업자 착안점</a:t>
            </a:r>
            <a:r>
              <a:rPr lang="zh-CN" altLang="en-US" sz="2000" dirty="0" smtClean="0"/>
              <a:t> </a:t>
            </a:r>
            <a:endParaRPr lang="zh-CN" altLang="en-US" sz="20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47576" y="1212957"/>
            <a:ext cx="11249124" cy="5086243"/>
            <a:chOff x="447576" y="1212957"/>
            <a:chExt cx="11249124" cy="5086243"/>
          </a:xfrm>
        </p:grpSpPr>
        <p:sp>
          <p:nvSpPr>
            <p:cNvPr id="51" name="矩形 50"/>
            <p:cNvSpPr/>
            <p:nvPr/>
          </p:nvSpPr>
          <p:spPr>
            <a:xfrm>
              <a:off x="855090" y="1212957"/>
              <a:ext cx="1955041" cy="415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1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2" name="Text here"/>
            <p:cNvSpPr txBox="1"/>
            <p:nvPr/>
          </p:nvSpPr>
          <p:spPr>
            <a:xfrm>
              <a:off x="4436457" y="1249543"/>
              <a:ext cx="3501017" cy="41973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 anchor="ctr">
              <a:spAutoFit/>
            </a:bodyPr>
            <a:lstStyle>
              <a:lvl1pPr algn="l" defTabSz="825500">
                <a:defRPr sz="3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/>
              </a:pPr>
              <a:r>
                <a:rPr lang="zh-CN" altLang="en-US" sz="240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설치업자의 </a:t>
              </a:r>
              <a:r>
                <a:rPr lang="ko-KR" altLang="en-US" sz="2400" dirty="0" smtClea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페인 포인트</a:t>
              </a:r>
              <a:endParaRPr lang="zh-CN" altLang="en-US" sz="2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74589" y="2021268"/>
              <a:ext cx="3187728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600" b="1" dirty="0" smtClean="0">
                  <a:cs typeface="+mn-ea"/>
                  <a:sym typeface="+mn-lt"/>
                </a:rPr>
                <a:t>방문을 통한 </a:t>
              </a:r>
              <a:r>
                <a:rPr lang="zh-CN" altLang="en-US" sz="1600" b="1" dirty="0" smtClean="0">
                  <a:cs typeface="+mn-ea"/>
                  <a:sym typeface="+mn-lt"/>
                </a:rPr>
                <a:t>설비의 </a:t>
              </a:r>
              <a:r>
                <a:rPr lang="zh-CN" altLang="en-US" sz="1600" b="1" dirty="0">
                  <a:cs typeface="+mn-ea"/>
                  <a:sym typeface="+mn-lt"/>
                </a:rPr>
                <a:t>설치와 유지는 </a:t>
              </a:r>
              <a:r>
                <a:rPr lang="ko-KR" altLang="en-US" sz="1600" b="1" dirty="0" smtClean="0">
                  <a:cs typeface="+mn-ea"/>
                  <a:sym typeface="+mn-lt"/>
                </a:rPr>
                <a:t>많은 </a:t>
              </a:r>
              <a:r>
                <a:rPr lang="zh-CN" altLang="en-US" sz="1600" b="1" dirty="0" smtClean="0">
                  <a:cs typeface="+mn-ea"/>
                  <a:sym typeface="+mn-lt"/>
                </a:rPr>
                <a:t>시간과 </a:t>
              </a:r>
              <a:r>
                <a:rPr lang="ko-KR" altLang="en-US" sz="1600" b="1" dirty="0" smtClean="0">
                  <a:cs typeface="+mn-ea"/>
                  <a:sym typeface="+mn-lt"/>
                </a:rPr>
                <a:t>인력</a:t>
              </a:r>
              <a:r>
                <a:rPr lang="zh-CN" altLang="en-US" sz="1600" b="1" dirty="0" smtClean="0">
                  <a:cs typeface="+mn-ea"/>
                  <a:sym typeface="+mn-lt"/>
                </a:rPr>
                <a:t>이 </a:t>
              </a:r>
              <a:r>
                <a:rPr lang="ko-KR" altLang="en-US" sz="1600" b="1" dirty="0" smtClean="0">
                  <a:cs typeface="+mn-ea"/>
                  <a:sym typeface="+mn-lt"/>
                </a:rPr>
                <a:t>소요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361759" y="1996247"/>
              <a:ext cx="3187728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b="1" dirty="0">
                  <a:cs typeface="+mn-ea"/>
                  <a:sym typeface="+mn-lt"/>
                </a:rPr>
                <a:t>관련 교육이 부족하여, 설치 인력의 </a:t>
              </a:r>
              <a:r>
                <a:rPr lang="zh-CN" altLang="en-US" sz="1600" b="1" dirty="0" smtClean="0">
                  <a:cs typeface="+mn-ea"/>
                  <a:sym typeface="+mn-lt"/>
                </a:rPr>
                <a:t>기술력 </a:t>
              </a:r>
              <a:r>
                <a:rPr lang="ko-KR" altLang="en-US" sz="1600" b="1" dirty="0" smtClean="0">
                  <a:cs typeface="+mn-ea"/>
                  <a:sym typeface="+mn-lt"/>
                </a:rPr>
                <a:t>저하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226351" y="1998522"/>
              <a:ext cx="3187728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b="1" dirty="0" smtClean="0">
                  <a:cs typeface="+mn-ea"/>
                  <a:sym typeface="+mn-lt"/>
                </a:rPr>
                <a:t>제품</a:t>
              </a:r>
              <a:r>
                <a:rPr lang="ko-KR" altLang="en-US" sz="1600" b="1" dirty="0" smtClean="0">
                  <a:cs typeface="+mn-ea"/>
                  <a:sym typeface="+mn-lt"/>
                </a:rPr>
                <a:t>과</a:t>
              </a:r>
              <a:r>
                <a:rPr lang="zh-CN" altLang="en-US" sz="1600" b="1" dirty="0" smtClean="0">
                  <a:cs typeface="+mn-ea"/>
                  <a:sym typeface="+mn-lt"/>
                </a:rPr>
                <a:t> </a:t>
              </a:r>
              <a:r>
                <a:rPr lang="zh-CN" altLang="en-US" sz="1600" b="1" dirty="0">
                  <a:cs typeface="+mn-ea"/>
                  <a:sym typeface="+mn-lt"/>
                </a:rPr>
                <a:t>업계 </a:t>
              </a:r>
              <a:r>
                <a:rPr lang="zh-CN" altLang="en-US" sz="1600" b="1" dirty="0" smtClean="0">
                  <a:cs typeface="+mn-ea"/>
                  <a:sym typeface="+mn-lt"/>
                </a:rPr>
                <a:t>정보 </a:t>
              </a:r>
              <a:r>
                <a:rPr lang="ko-KR" altLang="en-US" sz="1600" b="1" dirty="0" smtClean="0">
                  <a:cs typeface="+mn-ea"/>
                  <a:sym typeface="+mn-lt"/>
                </a:rPr>
                <a:t>획득에 한계점 존재</a:t>
              </a:r>
              <a:endParaRPr lang="ko-KR" altLang="zh-CN" sz="1600" b="1" dirty="0">
                <a:cs typeface="+mn-ea"/>
                <a:sym typeface="+mn-lt"/>
              </a:endParaRPr>
            </a:p>
          </p:txBody>
        </p:sp>
        <p:sp>
          <p:nvSpPr>
            <p:cNvPr id="56" name="等腰三角形 55"/>
            <p:cNvSpPr/>
            <p:nvPr/>
          </p:nvSpPr>
          <p:spPr>
            <a:xfrm rot="10800000" flipH="1">
              <a:off x="5367951" y="3036797"/>
              <a:ext cx="1073792" cy="402694"/>
            </a:xfrm>
            <a:prstGeom prst="triangle">
              <a:avLst/>
            </a:prstGeom>
            <a:gradFill flip="none" rotWithShape="1">
              <a:gsLst>
                <a:gs pos="100000">
                  <a:srgbClr val="3D3673"/>
                </a:gs>
                <a:gs pos="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Helvetica Now Text" panose="020B050403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7576" y="1669724"/>
              <a:ext cx="11193463" cy="1187355"/>
            </a:xfrm>
            <a:prstGeom prst="rect">
              <a:avLst/>
            </a:prstGeom>
            <a:noFill/>
            <a:ln w="28575">
              <a:solidFill>
                <a:srgbClr val="D5000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1675925" y="3397718"/>
              <a:ext cx="9022081" cy="1060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400" b="1" dirty="0" err="1" smtClean="0">
                  <a:latin typeface="Helvetica Now Text" panose="020B0504030202020204" pitchFamily="34" charset="0"/>
                </a:rPr>
                <a:t>Hik</a:t>
              </a:r>
              <a:r>
                <a:rPr lang="en-US" altLang="zh-CN" sz="2400" b="1" dirty="0" smtClean="0">
                  <a:latin typeface="Helvetica Now Text" panose="020B0504030202020204" pitchFamily="34" charset="0"/>
                </a:rPr>
                <a:t>-Partner Pro </a:t>
              </a:r>
              <a:r>
                <a:rPr lang="zh-CN" altLang="en-US" sz="2400" b="1" dirty="0">
                  <a:latin typeface="Helvetica Now Text" panose="020B0504030202020204" pitchFamily="34" charset="0"/>
                </a:rPr>
                <a:t>개발</a:t>
              </a:r>
              <a:r>
                <a:rPr lang="ko-KR" altLang="zh-CN" sz="2400" b="1" dirty="0">
                  <a:latin typeface="Helvetica Now Text" panose="020B0504030202020204" pitchFamily="34" charset="0"/>
                </a:rPr>
                <a:t>한</a:t>
              </a:r>
              <a:r>
                <a:rPr lang="zh-CN" altLang="en-US" sz="2400" b="1" dirty="0">
                  <a:latin typeface="Helvetica Now Text" panose="020B0504030202020204" pitchFamily="34" charset="0"/>
                </a:rPr>
                <a:t> 기능</a:t>
              </a:r>
              <a:r>
                <a:rPr lang="en-US" altLang="zh-CN" sz="2400" b="1" dirty="0" smtClean="0">
                  <a:latin typeface="Helvetica Now Text" panose="020B050403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latin typeface="Helvetica Now Text" panose="020B0504030202020204" pitchFamily="34" charset="0"/>
                </a:rPr>
                <a:t>사용자 비용 절감 극대화 및 비즈니스 발전 촉진</a:t>
              </a:r>
            </a:p>
          </p:txBody>
        </p:sp>
        <p:sp>
          <p:nvSpPr>
            <p:cNvPr id="59" name="等腰三角形 58"/>
            <p:cNvSpPr/>
            <p:nvPr/>
          </p:nvSpPr>
          <p:spPr>
            <a:xfrm rot="10800000" flipH="1">
              <a:off x="2354070" y="4485730"/>
              <a:ext cx="1073792" cy="402694"/>
            </a:xfrm>
            <a:prstGeom prst="triangle">
              <a:avLst/>
            </a:prstGeom>
            <a:gradFill flip="none" rotWithShape="1">
              <a:gsLst>
                <a:gs pos="100000">
                  <a:srgbClr val="3D3673"/>
                </a:gs>
                <a:gs pos="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Helvetica Now Text" panose="020B0504030202020204" pitchFamily="34" charset="0"/>
              </a:endParaRPr>
            </a:p>
          </p:txBody>
        </p:sp>
        <p:sp>
          <p:nvSpPr>
            <p:cNvPr id="60" name="等腰三角形 59"/>
            <p:cNvSpPr/>
            <p:nvPr/>
          </p:nvSpPr>
          <p:spPr>
            <a:xfrm rot="10800000" flipH="1">
              <a:off x="8181664" y="4485733"/>
              <a:ext cx="1073792" cy="402694"/>
            </a:xfrm>
            <a:prstGeom prst="triangle">
              <a:avLst/>
            </a:prstGeom>
            <a:gradFill flip="none" rotWithShape="1">
              <a:gsLst>
                <a:gs pos="100000">
                  <a:srgbClr val="3D3673"/>
                </a:gs>
                <a:gs pos="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Helvetica Now Text" panose="020B050403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67679" y="5367244"/>
              <a:ext cx="2120930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b="1" dirty="0">
                  <a:cs typeface="+mn-ea"/>
                  <a:sym typeface="+mn-lt"/>
                </a:rPr>
                <a:t>원격 </a:t>
              </a:r>
              <a:r>
                <a:rPr lang="ko-KR" altLang="en-US" sz="1600" b="1" dirty="0" smtClean="0">
                  <a:cs typeface="+mn-ea"/>
                  <a:sym typeface="+mn-lt"/>
                </a:rPr>
                <a:t>설정</a:t>
              </a:r>
              <a:r>
                <a:rPr lang="zh-CN" altLang="en-US" sz="1600" b="1" dirty="0" smtClean="0">
                  <a:cs typeface="+mn-ea"/>
                  <a:sym typeface="+mn-lt"/>
                </a:rPr>
                <a:t> </a:t>
              </a:r>
              <a:r>
                <a:rPr lang="zh-CN" altLang="en-US" sz="1600" b="1" dirty="0">
                  <a:cs typeface="+mn-ea"/>
                  <a:sym typeface="+mn-lt"/>
                </a:rPr>
                <a:t>및 관리 지원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890068" y="5355871"/>
              <a:ext cx="2937525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b="1" dirty="0">
                  <a:cs typeface="+mn-ea"/>
                  <a:sym typeface="+mn-lt"/>
                </a:rPr>
                <a:t>교육 </a:t>
              </a:r>
              <a:r>
                <a:rPr lang="zh-CN" altLang="en-US" sz="1600" b="1" dirty="0" smtClean="0">
                  <a:cs typeface="+mn-ea"/>
                  <a:sym typeface="+mn-lt"/>
                </a:rPr>
                <a:t>정보를 푸시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044308" y="5330850"/>
              <a:ext cx="2403651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b="1" dirty="0">
                  <a:cs typeface="+mn-ea"/>
                  <a:sym typeface="+mn-lt"/>
                </a:rPr>
                <a:t>방대한 양의 제품 소개 및 관련 문서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666951" y="5319477"/>
              <a:ext cx="2934213" cy="708284"/>
            </a:xfrm>
            <a:prstGeom prst="rect">
              <a:avLst/>
            </a:prstGeom>
            <a:gradFill flip="none" rotWithShape="1">
              <a:gsLst>
                <a:gs pos="0">
                  <a:srgbClr val="D50006">
                    <a:shade val="30000"/>
                    <a:satMod val="115000"/>
                  </a:srgbClr>
                </a:gs>
                <a:gs pos="50000">
                  <a:srgbClr val="D50006">
                    <a:shade val="67500"/>
                    <a:satMod val="115000"/>
                  </a:srgbClr>
                </a:gs>
                <a:gs pos="100000">
                  <a:srgbClr val="D5000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b="1" dirty="0">
                  <a:cs typeface="+mn-ea"/>
                  <a:sym typeface="+mn-lt"/>
                </a:rPr>
                <a:t>지속적인 정보 </a:t>
              </a:r>
              <a:r>
                <a:rPr lang="zh-CN" altLang="en-US" sz="1600" b="1" dirty="0" smtClean="0">
                  <a:cs typeface="+mn-ea"/>
                  <a:sym typeface="+mn-lt"/>
                </a:rPr>
                <a:t>업데이트</a:t>
              </a:r>
              <a:r>
                <a:rPr lang="ko-KR" altLang="en-US" sz="1600" b="1" dirty="0" smtClean="0">
                  <a:cs typeface="+mn-ea"/>
                  <a:sym typeface="+mn-lt"/>
                </a:rPr>
                <a:t>로</a:t>
              </a:r>
              <a:r>
                <a:rPr lang="zh-CN" altLang="en-US" sz="1600" b="1" dirty="0" smtClean="0">
                  <a:cs typeface="+mn-ea"/>
                  <a:sym typeface="+mn-lt"/>
                </a:rPr>
                <a:t> </a:t>
              </a:r>
              <a:r>
                <a:rPr lang="ko-KR" altLang="en-US" sz="1600" b="1" dirty="0" smtClean="0">
                  <a:cs typeface="+mn-ea"/>
                  <a:sym typeface="+mn-lt"/>
                </a:rPr>
                <a:t>최신 정</a:t>
              </a:r>
              <a:r>
                <a:rPr lang="zh-CN" altLang="en-US" sz="1600" b="1" dirty="0" smtClean="0">
                  <a:cs typeface="+mn-ea"/>
                  <a:sym typeface="+mn-lt"/>
                </a:rPr>
                <a:t>보</a:t>
              </a:r>
              <a:r>
                <a:rPr lang="ko-KR" altLang="en-US" sz="1600" b="1" dirty="0" smtClean="0">
                  <a:cs typeface="+mn-ea"/>
                  <a:sym typeface="+mn-lt"/>
                </a:rPr>
                <a:t>를 제공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03237" y="5111845"/>
              <a:ext cx="11193463" cy="1187355"/>
            </a:xfrm>
            <a:prstGeom prst="rect">
              <a:avLst/>
            </a:prstGeom>
            <a:noFill/>
            <a:ln w="28575">
              <a:solidFill>
                <a:srgbClr val="D5000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864850" cy="5470660"/>
          </a:xfrm>
        </p:spPr>
        <p:txBody>
          <a:bodyPr/>
          <a:lstStyle/>
          <a:p>
            <a:r>
              <a:rPr lang="en-US" altLang="zh-CN" sz="2000" dirty="0" smtClean="0"/>
              <a:t>SI</a:t>
            </a:r>
            <a:r>
              <a:rPr lang="ko-KR" altLang="en-US" sz="2000" dirty="0" smtClean="0"/>
              <a:t>업체 착안점</a:t>
            </a:r>
            <a:endParaRPr lang="zh-CN" altLang="en-US" sz="20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sp>
        <p:nvSpPr>
          <p:cNvPr id="51" name="矩形 50"/>
          <p:cNvSpPr/>
          <p:nvPr/>
        </p:nvSpPr>
        <p:spPr>
          <a:xfrm>
            <a:off x="855090" y="1212957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1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 here"/>
          <p:cNvSpPr txBox="1"/>
          <p:nvPr/>
        </p:nvSpPr>
        <p:spPr>
          <a:xfrm>
            <a:off x="3012441" y="1249543"/>
            <a:ext cx="6349049" cy="419735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algn="ctr">
              <a:defRPr/>
            </a:pPr>
            <a:r>
              <a:rPr lang="en-US" altLang="zh-CN" sz="2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lang="ko-KR" altLang="en-US" sz="2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업체</a:t>
            </a:r>
            <a:r>
              <a:rPr lang="zh-CN" altLang="en-US" sz="24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의 </a:t>
            </a:r>
            <a:r>
              <a:rPr lang="ko-KR" altLang="en-US" sz="2400" dirty="0">
                <a:solidFill>
                  <a:srgbClr val="C00000"/>
                </a:solidFill>
                <a:cs typeface="+mn-ea"/>
                <a:sym typeface="+mn-lt"/>
              </a:rPr>
              <a:t>페인 포인트</a:t>
            </a:r>
            <a:endParaRPr lang="zh-CN" altLang="en-US" sz="2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4589" y="2021268"/>
            <a:ext cx="3187728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복잡한 프로젝트를 </a:t>
            </a:r>
            <a:r>
              <a:rPr lang="ko-KR" altLang="en-US" sz="1600" b="1" dirty="0" smtClean="0">
                <a:cs typeface="+mn-ea"/>
                <a:sym typeface="+mn-lt"/>
              </a:rPr>
              <a:t>진행할</a:t>
            </a:r>
            <a:r>
              <a:rPr lang="zh-CN" altLang="en-US" sz="1600" b="1" dirty="0" smtClean="0">
                <a:cs typeface="+mn-ea"/>
                <a:sym typeface="+mn-lt"/>
              </a:rPr>
              <a:t> 능력</a:t>
            </a:r>
            <a:r>
              <a:rPr lang="ko-KR" altLang="en-US" sz="1600" b="1" dirty="0" smtClean="0">
                <a:cs typeface="+mn-ea"/>
                <a:sym typeface="+mn-lt"/>
              </a:rPr>
              <a:t>미비함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61759" y="1996247"/>
            <a:ext cx="3444760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제한된 제품 정보로 인해 정확한 </a:t>
            </a:r>
            <a:r>
              <a:rPr lang="ko-KR" altLang="en-US" sz="1600" b="1" dirty="0" smtClean="0">
                <a:cs typeface="+mn-ea"/>
                <a:sym typeface="+mn-lt"/>
              </a:rPr>
              <a:t>제품 </a:t>
            </a:r>
            <a:r>
              <a:rPr lang="zh-CN" altLang="en-US" sz="1600" b="1" dirty="0" smtClean="0">
                <a:cs typeface="+mn-ea"/>
                <a:sym typeface="+mn-lt"/>
              </a:rPr>
              <a:t>선</a:t>
            </a:r>
            <a:r>
              <a:rPr lang="ko-KR" altLang="en-US" sz="1600" b="1" dirty="0" smtClean="0">
                <a:cs typeface="+mn-ea"/>
                <a:sym typeface="+mn-lt"/>
              </a:rPr>
              <a:t>정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zh-CN" altLang="en-US" sz="1600" b="1" dirty="0">
                <a:cs typeface="+mn-ea"/>
                <a:sym typeface="+mn-lt"/>
              </a:rPr>
              <a:t>및 주문 제작이 불가능함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26351" y="1998522"/>
            <a:ext cx="3187728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b="1" dirty="0" smtClean="0">
                <a:cs typeface="+mn-ea"/>
                <a:sym typeface="+mn-lt"/>
              </a:rPr>
              <a:t> 프로젝트 기회를 많이 얻을 기회가 없음 </a:t>
            </a:r>
            <a:endParaRPr lang="ko-KR" altLang="zh-CN" sz="1600" b="1" dirty="0"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 flipH="1">
            <a:off x="5367951" y="3036797"/>
            <a:ext cx="1073792" cy="402694"/>
          </a:xfrm>
          <a:prstGeom prst="triangle">
            <a:avLst/>
          </a:prstGeom>
          <a:gradFill flip="none" rotWithShape="1">
            <a:gsLst>
              <a:gs pos="100000">
                <a:srgbClr val="3D3673"/>
              </a:gs>
              <a:gs pos="0">
                <a:srgbClr val="C0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Helvetica Now Text" panose="020B050403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3237" y="1746914"/>
            <a:ext cx="11193463" cy="1187355"/>
          </a:xfrm>
          <a:prstGeom prst="rect">
            <a:avLst/>
          </a:prstGeom>
          <a:noFill/>
          <a:ln w="28575">
            <a:solidFill>
              <a:srgbClr val="D5000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75925" y="3397718"/>
            <a:ext cx="9022081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 err="1" smtClean="0">
                <a:latin typeface="Helvetica Now Text" panose="020B0504030202020204" pitchFamily="34" charset="0"/>
              </a:rPr>
              <a:t>Hik</a:t>
            </a:r>
            <a:r>
              <a:rPr lang="en-US" altLang="zh-CN" sz="2400" b="1" dirty="0" smtClean="0">
                <a:latin typeface="Helvetica Now Text" panose="020B0504030202020204" pitchFamily="34" charset="0"/>
              </a:rPr>
              <a:t>-Partner Pro </a:t>
            </a:r>
            <a:r>
              <a:rPr lang="zh-CN" altLang="en-US" sz="2400" b="1" dirty="0">
                <a:latin typeface="Helvetica Now Text" panose="020B0504030202020204" pitchFamily="34" charset="0"/>
                <a:sym typeface="+mn-ea"/>
              </a:rPr>
              <a:t>개발</a:t>
            </a:r>
            <a:r>
              <a:rPr lang="ko-KR" altLang="zh-CN" sz="2400" b="1" dirty="0">
                <a:latin typeface="Helvetica Now Text" panose="020B0504030202020204" pitchFamily="34" charset="0"/>
                <a:sym typeface="+mn-ea"/>
              </a:rPr>
              <a:t>한</a:t>
            </a:r>
            <a:r>
              <a:rPr lang="zh-CN" altLang="en-US" sz="2400" b="1" dirty="0">
                <a:latin typeface="Helvetica Now Text" panose="020B0504030202020204" pitchFamily="34" charset="0"/>
                <a:sym typeface="+mn-ea"/>
              </a:rPr>
              <a:t> 기능</a:t>
            </a:r>
            <a:endParaRPr lang="en-US" altLang="zh-CN" sz="2400" b="1" dirty="0" smtClean="0">
              <a:latin typeface="Helvetica Now Text" panose="020B050403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 smtClean="0">
                <a:latin typeface="Helvetica Now Text" panose="020B0504030202020204" pitchFamily="34" charset="0"/>
              </a:rPr>
              <a:t>SI</a:t>
            </a:r>
            <a:r>
              <a:rPr lang="ko-KR" altLang="en-US" dirty="0" smtClean="0">
                <a:latin typeface="Helvetica Now Text" panose="020B0504030202020204" pitchFamily="34" charset="0"/>
              </a:rPr>
              <a:t>업체를 협력하여 </a:t>
            </a:r>
            <a:r>
              <a:rPr lang="zh-CN" altLang="en-US" dirty="0" smtClean="0">
                <a:latin typeface="Helvetica Now Text" panose="020B0504030202020204" pitchFamily="34" charset="0"/>
              </a:rPr>
              <a:t>프로젝트를 최적화</a:t>
            </a:r>
            <a:r>
              <a:rPr lang="ko-KR" altLang="en-US" dirty="0" smtClean="0">
                <a:latin typeface="Helvetica Now Text" panose="020B0504030202020204" pitchFamily="34" charset="0"/>
              </a:rPr>
              <a:t> </a:t>
            </a:r>
            <a:endParaRPr lang="zh-CN" altLang="en-US" dirty="0">
              <a:latin typeface="Helvetica Now Text" panose="020B0504030202020204" pitchFamily="34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 flipH="1">
            <a:off x="2354070" y="4485730"/>
            <a:ext cx="1073792" cy="402694"/>
          </a:xfrm>
          <a:prstGeom prst="triangle">
            <a:avLst/>
          </a:prstGeom>
          <a:gradFill flip="none" rotWithShape="1">
            <a:gsLst>
              <a:gs pos="100000">
                <a:srgbClr val="3D3673"/>
              </a:gs>
              <a:gs pos="0">
                <a:srgbClr val="C0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Helvetica Now Text" panose="020B0504030202020204" pitchFamily="34" charset="0"/>
            </a:endParaRPr>
          </a:p>
        </p:txBody>
      </p:sp>
      <p:sp>
        <p:nvSpPr>
          <p:cNvPr id="14" name="等腰三角形 13"/>
          <p:cNvSpPr/>
          <p:nvPr/>
        </p:nvSpPr>
        <p:spPr>
          <a:xfrm rot="10800000" flipH="1">
            <a:off x="8181664" y="4485733"/>
            <a:ext cx="1073792" cy="402694"/>
          </a:xfrm>
          <a:prstGeom prst="triangle">
            <a:avLst/>
          </a:prstGeom>
          <a:gradFill flip="none" rotWithShape="1">
            <a:gsLst>
              <a:gs pos="100000">
                <a:srgbClr val="3D3673"/>
              </a:gs>
              <a:gs pos="0">
                <a:srgbClr val="C0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Helvetica Now Text" panose="020B050403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7679" y="5367244"/>
            <a:ext cx="2202817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풍부한 솔루션을 </a:t>
            </a:r>
            <a:r>
              <a:rPr lang="zh-CN" altLang="en-US" sz="1600" b="1" dirty="0" smtClean="0">
                <a:cs typeface="+mn-ea"/>
                <a:sym typeface="+mn-lt"/>
              </a:rPr>
              <a:t>제공</a:t>
            </a:r>
            <a:r>
              <a:rPr lang="ko-KR" altLang="en-US" sz="1600" b="1" dirty="0" smtClean="0">
                <a:cs typeface="+mn-ea"/>
                <a:sym typeface="+mn-lt"/>
              </a:rPr>
              <a:t>함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084393" y="5355871"/>
            <a:ext cx="2552133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b="1" dirty="0" smtClean="0">
                <a:cs typeface="+mn-ea"/>
                <a:sym typeface="+mn-lt"/>
              </a:rPr>
              <a:t>보다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zh-CN" altLang="en-US" sz="1600" b="1" dirty="0">
                <a:cs typeface="+mn-ea"/>
                <a:sym typeface="+mn-lt"/>
              </a:rPr>
              <a:t>많은 </a:t>
            </a:r>
            <a:r>
              <a:rPr lang="zh-CN" altLang="en-US" sz="1600" b="1" dirty="0" smtClean="0">
                <a:cs typeface="+mn-ea"/>
                <a:sym typeface="+mn-lt"/>
              </a:rPr>
              <a:t>프로젝트</a:t>
            </a:r>
            <a:r>
              <a:rPr lang="ko-KR" altLang="en-US" sz="1600" b="1" dirty="0" smtClean="0">
                <a:cs typeface="+mn-ea"/>
                <a:sym typeface="+mn-lt"/>
              </a:rPr>
              <a:t>향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zh-CN" altLang="en-US" sz="1600" b="1" dirty="0">
                <a:cs typeface="+mn-ea"/>
                <a:sym typeface="+mn-lt"/>
              </a:rPr>
              <a:t>제품 소개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894180" y="5330850"/>
            <a:ext cx="2526488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프로젝트 </a:t>
            </a:r>
            <a:r>
              <a:rPr lang="ko-KR" altLang="en-US" sz="1600" b="1" dirty="0" smtClean="0">
                <a:cs typeface="+mn-ea"/>
                <a:sym typeface="+mn-lt"/>
              </a:rPr>
              <a:t>비딩</a:t>
            </a:r>
            <a:r>
              <a:rPr lang="zh-CN" altLang="en-US" sz="1600" b="1" dirty="0" smtClean="0">
                <a:cs typeface="+mn-ea"/>
                <a:sym typeface="+mn-lt"/>
              </a:rPr>
              <a:t>을 </a:t>
            </a:r>
            <a:r>
              <a:rPr lang="zh-CN" altLang="en-US" sz="1600" b="1" dirty="0">
                <a:cs typeface="+mn-ea"/>
                <a:sym typeface="+mn-lt"/>
              </a:rPr>
              <a:t>위해 전문적인 지원을 </a:t>
            </a:r>
            <a:r>
              <a:rPr lang="zh-CN" altLang="en-US" sz="1600" b="1" dirty="0" smtClean="0">
                <a:cs typeface="+mn-ea"/>
                <a:sym typeface="+mn-lt"/>
              </a:rPr>
              <a:t>제공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666951" y="5319477"/>
            <a:ext cx="2934213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프로젝트 완성을 </a:t>
            </a:r>
            <a:r>
              <a:rPr lang="zh-CN" altLang="en-US" sz="1600" b="1" dirty="0" smtClean="0">
                <a:cs typeface="+mn-ea"/>
                <a:sym typeface="+mn-lt"/>
              </a:rPr>
              <a:t>위</a:t>
            </a:r>
            <a:r>
              <a:rPr lang="ko-KR" altLang="en-US" sz="1600" b="1" dirty="0" smtClean="0">
                <a:cs typeface="+mn-ea"/>
                <a:sym typeface="+mn-lt"/>
              </a:rPr>
              <a:t>한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ko-KR" altLang="en-US" sz="1600" b="1" dirty="0" smtClean="0">
                <a:cs typeface="+mn-ea"/>
                <a:sym typeface="+mn-lt"/>
              </a:rPr>
              <a:t>하이크 비전과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en-US" altLang="zh-CN" sz="1600" b="1" dirty="0" smtClean="0">
                <a:cs typeface="+mn-ea"/>
                <a:sym typeface="+mn-lt"/>
              </a:rPr>
              <a:t>ND</a:t>
            </a:r>
            <a:r>
              <a:rPr lang="ko-KR" altLang="en-US" sz="1600" b="1" dirty="0" smtClean="0">
                <a:cs typeface="+mn-ea"/>
                <a:sym typeface="+mn-lt"/>
              </a:rPr>
              <a:t>의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zh-CN" altLang="en-US" sz="1600" b="1" dirty="0">
                <a:cs typeface="+mn-ea"/>
                <a:sym typeface="+mn-lt"/>
              </a:rPr>
              <a:t>더 많은 </a:t>
            </a:r>
            <a:r>
              <a:rPr lang="zh-CN" altLang="en-US" sz="1600" b="1" dirty="0" smtClean="0">
                <a:cs typeface="+mn-ea"/>
                <a:sym typeface="+mn-lt"/>
              </a:rPr>
              <a:t>협력 </a:t>
            </a:r>
            <a:r>
              <a:rPr lang="ko-KR" altLang="en-US" sz="1600" b="1" dirty="0" smtClean="0">
                <a:cs typeface="+mn-ea"/>
                <a:sym typeface="+mn-lt"/>
              </a:rPr>
              <a:t>기회를 얻을 수 있음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87362" y="5091525"/>
            <a:ext cx="11193463" cy="1187355"/>
          </a:xfrm>
          <a:prstGeom prst="rect">
            <a:avLst/>
          </a:prstGeom>
          <a:noFill/>
          <a:ln w="28575">
            <a:solidFill>
              <a:srgbClr val="D5000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제품 개요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864850" cy="5470660"/>
          </a:xfrm>
        </p:spPr>
        <p:txBody>
          <a:bodyPr/>
          <a:lstStyle/>
          <a:p>
            <a:r>
              <a:rPr lang="ko-KR" altLang="en-US" sz="2000" dirty="0" smtClean="0"/>
              <a:t>유통업자</a:t>
            </a:r>
            <a:r>
              <a:rPr lang="en-US" altLang="ko-KR" sz="2000" dirty="0" smtClean="0"/>
              <a:t>(ND)</a:t>
            </a:r>
            <a:r>
              <a:rPr lang="en-US" altLang="zh-CN" sz="2000" dirty="0" smtClean="0"/>
              <a:t> </a:t>
            </a:r>
            <a:r>
              <a:rPr lang="ko-KR" altLang="en-US" sz="2000" dirty="0" smtClean="0"/>
              <a:t>착안점</a:t>
            </a:r>
            <a:endParaRPr lang="zh-CN" altLang="en-US" sz="20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sp>
        <p:nvSpPr>
          <p:cNvPr id="51" name="矩形 50"/>
          <p:cNvSpPr/>
          <p:nvPr/>
        </p:nvSpPr>
        <p:spPr>
          <a:xfrm>
            <a:off x="855090" y="1212957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1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 here"/>
          <p:cNvSpPr txBox="1"/>
          <p:nvPr/>
        </p:nvSpPr>
        <p:spPr>
          <a:xfrm>
            <a:off x="3012441" y="1249543"/>
            <a:ext cx="6349049" cy="419735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algn="ctr">
              <a:defRPr/>
            </a:pPr>
            <a:r>
              <a:rPr lang="zh-CN" altLang="en-US" sz="24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유통업자</a:t>
            </a:r>
            <a:r>
              <a:rPr lang="en-US" altLang="zh-CN" sz="24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(ND)</a:t>
            </a:r>
            <a:r>
              <a:rPr lang="zh-CN" altLang="en-US" sz="24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의 </a:t>
            </a:r>
            <a:r>
              <a:rPr lang="ko-KR" altLang="en-US" sz="24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페인 포인트 </a:t>
            </a:r>
            <a:endParaRPr lang="zh-CN" altLang="en-US" sz="24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4589" y="2021268"/>
            <a:ext cx="2109554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b="1" dirty="0" smtClean="0">
                <a:cs typeface="+mn-ea"/>
                <a:sym typeface="+mn-lt"/>
              </a:rPr>
              <a:t>오더</a:t>
            </a:r>
            <a:r>
              <a:rPr lang="zh-CN" altLang="en-US" sz="1600" b="1" dirty="0" smtClean="0">
                <a:cs typeface="+mn-ea"/>
                <a:sym typeface="+mn-lt"/>
              </a:rPr>
              <a:t> 정보 추적 </a:t>
            </a:r>
            <a:r>
              <a:rPr lang="ko-KR" altLang="en-US" sz="1600" b="1" dirty="0" smtClean="0">
                <a:cs typeface="+mn-ea"/>
                <a:sym typeface="+mn-lt"/>
              </a:rPr>
              <a:t>어려움</a:t>
            </a:r>
            <a:endParaRPr lang="ko-KR" altLang="zh-CN" sz="1600" b="1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47103" y="2009895"/>
            <a:ext cx="2325644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b="1" dirty="0" smtClean="0">
                <a:cs typeface="+mn-ea"/>
                <a:sym typeface="+mn-lt"/>
              </a:rPr>
              <a:t>오더</a:t>
            </a:r>
            <a:r>
              <a:rPr lang="zh-CN" altLang="en-US" sz="1600" b="1" dirty="0" smtClean="0">
                <a:cs typeface="+mn-ea"/>
                <a:sym typeface="+mn-lt"/>
              </a:rPr>
              <a:t> 관리 비</a:t>
            </a:r>
            <a:r>
              <a:rPr lang="ko-KR" altLang="en-US" sz="1600" b="1" dirty="0" smtClean="0">
                <a:cs typeface="+mn-ea"/>
                <a:sym typeface="+mn-lt"/>
              </a:rPr>
              <a:t>효율적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48465" y="1998522"/>
            <a:ext cx="2365613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b="1" dirty="0" smtClean="0">
                <a:cs typeface="+mn-ea"/>
                <a:sym typeface="+mn-lt"/>
              </a:rPr>
              <a:t>수입</a:t>
            </a:r>
            <a:r>
              <a:rPr lang="zh-CN" altLang="en-US" sz="1600" b="1" dirty="0" smtClean="0">
                <a:cs typeface="+mn-ea"/>
                <a:sym typeface="+mn-lt"/>
              </a:rPr>
              <a:t> 증가 </a:t>
            </a:r>
            <a:r>
              <a:rPr lang="ko-KR" altLang="en-US" sz="1600" b="1" dirty="0" smtClean="0">
                <a:cs typeface="+mn-ea"/>
                <a:sym typeface="+mn-lt"/>
              </a:rPr>
              <a:t>느림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 flipH="1">
            <a:off x="5367951" y="3036797"/>
            <a:ext cx="1073792" cy="402694"/>
          </a:xfrm>
          <a:prstGeom prst="triangle">
            <a:avLst/>
          </a:prstGeom>
          <a:gradFill flip="none" rotWithShape="1">
            <a:gsLst>
              <a:gs pos="100000">
                <a:srgbClr val="3D3673"/>
              </a:gs>
              <a:gs pos="0">
                <a:srgbClr val="C0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Helvetica Now Text" panose="020B050403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6252" y="1738659"/>
            <a:ext cx="11193463" cy="1187355"/>
          </a:xfrm>
          <a:prstGeom prst="rect">
            <a:avLst/>
          </a:prstGeom>
          <a:noFill/>
          <a:ln w="28575">
            <a:solidFill>
              <a:srgbClr val="D5000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75925" y="3397718"/>
            <a:ext cx="9022081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 err="1" smtClean="0">
                <a:latin typeface="Helvetica Now Text" panose="020B0504030202020204" pitchFamily="34" charset="0"/>
              </a:rPr>
              <a:t>Hik</a:t>
            </a:r>
            <a:r>
              <a:rPr lang="en-US" altLang="zh-CN" sz="2400" b="1" dirty="0" smtClean="0">
                <a:latin typeface="Helvetica Now Text" panose="020B0504030202020204" pitchFamily="34" charset="0"/>
              </a:rPr>
              <a:t>-Partner Pro </a:t>
            </a:r>
            <a:r>
              <a:rPr lang="zh-CN" altLang="en-US" sz="2400" b="1" dirty="0">
                <a:latin typeface="Helvetica Now Text" panose="020B0504030202020204" pitchFamily="34" charset="0"/>
                <a:sym typeface="+mn-ea"/>
              </a:rPr>
              <a:t>개발</a:t>
            </a:r>
            <a:r>
              <a:rPr lang="ko-KR" altLang="zh-CN" sz="2400" b="1" dirty="0">
                <a:latin typeface="Helvetica Now Text" panose="020B0504030202020204" pitchFamily="34" charset="0"/>
                <a:sym typeface="+mn-ea"/>
              </a:rPr>
              <a:t>한</a:t>
            </a:r>
            <a:r>
              <a:rPr lang="zh-CN" altLang="en-US" sz="2400" b="1" dirty="0">
                <a:latin typeface="Helvetica Now Text" panose="020B0504030202020204" pitchFamily="34" charset="0"/>
                <a:sym typeface="+mn-ea"/>
              </a:rPr>
              <a:t> 기능</a:t>
            </a:r>
            <a:r>
              <a:rPr lang="en-US" altLang="zh-CN" sz="2400" b="1" dirty="0" smtClean="0">
                <a:latin typeface="Helvetica Now Text" panose="020B050403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Helvetica Now Text" panose="020B0504030202020204" pitchFamily="34" charset="0"/>
              </a:rPr>
              <a:t>온라인 관리를 실현하고 </a:t>
            </a:r>
            <a:r>
              <a:rPr lang="zh-CN" altLang="en-US" dirty="0" smtClean="0">
                <a:latin typeface="Helvetica Now Text" panose="020B0504030202020204" pitchFamily="34" charset="0"/>
              </a:rPr>
              <a:t>수입</a:t>
            </a:r>
            <a:r>
              <a:rPr lang="ko-KR" altLang="en-US" dirty="0" smtClean="0">
                <a:latin typeface="Helvetica Now Text" panose="020B0504030202020204" pitchFamily="34" charset="0"/>
              </a:rPr>
              <a:t>을 증가시킴</a:t>
            </a:r>
            <a:endParaRPr lang="zh-CN" altLang="en-US" dirty="0">
              <a:latin typeface="Helvetica Now Text" panose="020B0504030202020204" pitchFamily="34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 flipH="1">
            <a:off x="2354070" y="4485730"/>
            <a:ext cx="1073792" cy="402694"/>
          </a:xfrm>
          <a:prstGeom prst="triangle">
            <a:avLst/>
          </a:prstGeom>
          <a:gradFill flip="none" rotWithShape="1">
            <a:gsLst>
              <a:gs pos="100000">
                <a:srgbClr val="3D3673"/>
              </a:gs>
              <a:gs pos="0">
                <a:srgbClr val="C0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Helvetica Now Text" panose="020B0504030202020204" pitchFamily="34" charset="0"/>
            </a:endParaRPr>
          </a:p>
        </p:txBody>
      </p:sp>
      <p:sp>
        <p:nvSpPr>
          <p:cNvPr id="14" name="等腰三角形 13"/>
          <p:cNvSpPr/>
          <p:nvPr/>
        </p:nvSpPr>
        <p:spPr>
          <a:xfrm rot="10800000" flipH="1">
            <a:off x="8181664" y="4485733"/>
            <a:ext cx="1073792" cy="402694"/>
          </a:xfrm>
          <a:prstGeom prst="triangle">
            <a:avLst/>
          </a:prstGeom>
          <a:gradFill flip="none" rotWithShape="1">
            <a:gsLst>
              <a:gs pos="100000">
                <a:srgbClr val="3D3673"/>
              </a:gs>
              <a:gs pos="0">
                <a:srgbClr val="C0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Helvetica Now Text" panose="020B050403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0079" y="5342968"/>
            <a:ext cx="2202817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온라인 </a:t>
            </a:r>
            <a:r>
              <a:rPr lang="ko-KR" altLang="en-US" sz="1600" b="1" dirty="0" smtClean="0">
                <a:cs typeface="+mn-ea"/>
                <a:sym typeface="+mn-lt"/>
              </a:rPr>
              <a:t>오더</a:t>
            </a:r>
            <a:r>
              <a:rPr lang="zh-CN" altLang="en-US" sz="1600" b="1" dirty="0" smtClean="0">
                <a:cs typeface="+mn-ea"/>
                <a:sym typeface="+mn-lt"/>
              </a:rPr>
              <a:t> 관리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94558" y="5355871"/>
            <a:ext cx="3983157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b="1" dirty="0" smtClean="0">
                <a:cs typeface="+mn-ea"/>
                <a:sym typeface="+mn-lt"/>
              </a:rPr>
              <a:t>최신 제품 프로모션 정보를 획득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01170" y="5359937"/>
            <a:ext cx="3465243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설치업체와 </a:t>
            </a:r>
            <a:r>
              <a:rPr lang="en-US" altLang="zh-CN" sz="1600" b="1" dirty="0" smtClean="0">
                <a:cs typeface="+mn-ea"/>
                <a:sym typeface="+mn-lt"/>
              </a:rPr>
              <a:t>SI</a:t>
            </a:r>
            <a:r>
              <a:rPr lang="zh-CN" altLang="en-US" sz="1600" b="1" dirty="0" smtClean="0">
                <a:cs typeface="+mn-ea"/>
                <a:sym typeface="+mn-lt"/>
              </a:rPr>
              <a:t>업체에 </a:t>
            </a:r>
            <a:r>
              <a:rPr lang="zh-CN" altLang="en-US" sz="1600" b="1" dirty="0">
                <a:cs typeface="+mn-ea"/>
                <a:sym typeface="+mn-lt"/>
              </a:rPr>
              <a:t>제공되는 부가 가치 서비스를 </a:t>
            </a:r>
            <a:r>
              <a:rPr lang="ko-KR" altLang="en-US" sz="1600" b="1" dirty="0" smtClean="0">
                <a:cs typeface="+mn-ea"/>
                <a:sym typeface="+mn-lt"/>
              </a:rPr>
              <a:t>구현</a:t>
            </a:r>
            <a:r>
              <a:rPr lang="zh-CN" altLang="en-US" sz="1600" b="1" dirty="0" smtClean="0">
                <a:cs typeface="+mn-ea"/>
                <a:sym typeface="+mn-lt"/>
              </a:rPr>
              <a:t>함으로써 </a:t>
            </a:r>
            <a:r>
              <a:rPr lang="zh-CN" altLang="en-US" sz="1600" b="1" dirty="0">
                <a:cs typeface="+mn-ea"/>
                <a:sym typeface="+mn-lt"/>
              </a:rPr>
              <a:t>더 많은 </a:t>
            </a:r>
            <a:r>
              <a:rPr lang="ko-KR" altLang="en-US" sz="1600" b="1" dirty="0" smtClean="0">
                <a:cs typeface="+mn-ea"/>
                <a:sym typeface="+mn-lt"/>
              </a:rPr>
              <a:t>이득 획득 가능함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3237" y="5111845"/>
            <a:ext cx="11193463" cy="1187355"/>
          </a:xfrm>
          <a:prstGeom prst="rect">
            <a:avLst/>
          </a:prstGeom>
          <a:noFill/>
          <a:ln w="28575">
            <a:solidFill>
              <a:srgbClr val="D5000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769747" y="2012169"/>
            <a:ext cx="2882933" cy="708284"/>
          </a:xfrm>
          <a:prstGeom prst="rect">
            <a:avLst/>
          </a:prstGeom>
          <a:gradFill flip="none" rotWithShape="1">
            <a:gsLst>
              <a:gs pos="0">
                <a:srgbClr val="D50006">
                  <a:shade val="30000"/>
                  <a:satMod val="115000"/>
                </a:srgbClr>
              </a:gs>
              <a:gs pos="50000">
                <a:srgbClr val="D50006">
                  <a:shade val="67500"/>
                  <a:satMod val="115000"/>
                </a:srgbClr>
              </a:gs>
              <a:gs pos="100000">
                <a:srgbClr val="D5000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제품 </a:t>
            </a:r>
            <a:r>
              <a:rPr lang="ko-KR" altLang="en-US" sz="1600" b="1" dirty="0" smtClean="0">
                <a:cs typeface="+mn-ea"/>
                <a:sym typeface="+mn-lt"/>
              </a:rPr>
              <a:t>프로모션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ko-KR" altLang="en-US" sz="1600" b="1" dirty="0" smtClean="0">
                <a:cs typeface="+mn-ea"/>
                <a:sym typeface="+mn-lt"/>
              </a:rPr>
              <a:t>등</a:t>
            </a:r>
            <a:r>
              <a:rPr lang="zh-CN" altLang="en-US" sz="1600" b="1" dirty="0" smtClean="0">
                <a:cs typeface="+mn-ea"/>
                <a:sym typeface="+mn-lt"/>
              </a:rPr>
              <a:t> </a:t>
            </a:r>
            <a:r>
              <a:rPr lang="zh-CN" altLang="en-US" sz="1600" b="1" dirty="0">
                <a:cs typeface="+mn-ea"/>
                <a:sym typeface="+mn-lt"/>
              </a:rPr>
              <a:t>정책을 </a:t>
            </a:r>
            <a:r>
              <a:rPr lang="ko-KR" altLang="en-US" sz="1600" b="1" dirty="0" smtClean="0">
                <a:cs typeface="+mn-ea"/>
                <a:sym typeface="+mn-lt"/>
              </a:rPr>
              <a:t>적시적으로 획득 불가</a:t>
            </a:r>
            <a:endParaRPr lang="zh-CN" altLang="en-US" sz="1600" b="1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 smtClean="0"/>
              <a:t>각 모듈에 대한 간략한 소개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73818" y="2140289"/>
            <a:ext cx="1029774" cy="895350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altLang="zh-CN" spc="100" dirty="0" smtClean="0">
                <a:solidFill>
                  <a:srgbClr val="D7000F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rgbClr val="D7000F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en-US" altLang="zh-CN" sz="2000" dirty="0" smtClean="0"/>
              <a:t>Product</a:t>
            </a:r>
            <a:r>
              <a:rPr lang="zh-CN" altLang="en-US" sz="2000" dirty="0" smtClean="0"/>
              <a:t> 모듈.</a:t>
            </a:r>
          </a:p>
          <a:p>
            <a:pPr lvl="1"/>
            <a:r>
              <a:rPr lang="zh-CN" altLang="en-US" sz="1600" b="0" dirty="0"/>
              <a:t>한국 </a:t>
            </a:r>
            <a:r>
              <a:rPr lang="ko-KR" altLang="en-US" sz="1600" b="0" dirty="0" smtClean="0"/>
              <a:t>지역 릴리즈 됨</a:t>
            </a:r>
            <a:endParaRPr lang="zh-CN" altLang="en-US" sz="1600" b="0" dirty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221528" y="1316803"/>
            <a:ext cx="2044165" cy="4767994"/>
            <a:chOff x="6599161" y="1550719"/>
            <a:chExt cx="2044165" cy="476799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9161" y="1550719"/>
              <a:ext cx="2044165" cy="4424087"/>
            </a:xfrm>
            <a:prstGeom prst="rect">
              <a:avLst/>
            </a:prstGeom>
          </p:spPr>
        </p:pic>
        <p:sp>
          <p:nvSpPr>
            <p:cNvPr id="7" name="圆角矩形 22"/>
            <p:cNvSpPr/>
            <p:nvPr/>
          </p:nvSpPr>
          <p:spPr>
            <a:xfrm>
              <a:off x="7021362" y="5974806"/>
              <a:ext cx="1400463" cy="3439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Product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1035278" y="1316803"/>
            <a:ext cx="62274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 smtClean="0"/>
              <a:t>Products </a:t>
            </a:r>
            <a:r>
              <a:rPr lang="en-US" altLang="zh-CN" sz="2000" b="1" dirty="0" err="1" smtClean="0"/>
              <a:t>모듈</a:t>
            </a:r>
            <a:r>
              <a:rPr lang="en-US" altLang="zh-CN" sz="2000" b="1" dirty="0" smtClean="0"/>
              <a:t> </a:t>
            </a:r>
            <a:r>
              <a:rPr lang="en-US" altLang="zh-CN" sz="2000" b="1" dirty="0" err="1" smtClean="0"/>
              <a:t>기능</a:t>
            </a:r>
            <a:endParaRPr lang="en-US" dirty="0" smtClean="0">
              <a:cs typeface="+mn-ea"/>
              <a:sym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zh-CN" sz="1600" dirty="0" smtClean="0"/>
              <a:t>짧은 동영상을 통해  제품의 특성과 </a:t>
            </a:r>
            <a:r>
              <a:rPr lang="ko-KR" altLang="en-US" sz="1600" dirty="0" smtClean="0"/>
              <a:t>응용 시나리오를</a:t>
            </a:r>
            <a:r>
              <a:rPr lang="zh-CN" altLang="zh-CN" sz="1600" dirty="0" smtClean="0"/>
              <a:t> 이해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zh-CN" sz="1600" dirty="0" smtClean="0"/>
              <a:t>제품의 </a:t>
            </a:r>
            <a:r>
              <a:rPr lang="zh-CN" altLang="zh-CN" sz="1600" dirty="0"/>
              <a:t>외관 정보를 </a:t>
            </a:r>
            <a:r>
              <a:rPr lang="ko-KR" altLang="en-US" sz="1600" dirty="0" smtClean="0"/>
              <a:t>획득</a:t>
            </a:r>
            <a:endParaRPr lang="zh-CN" altLang="zh-CN" sz="160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zh-CN" sz="1600" dirty="0"/>
              <a:t>제품의 전반적인 </a:t>
            </a:r>
            <a:r>
              <a:rPr lang="ko-KR" altLang="en-US" sz="1600" dirty="0" smtClean="0"/>
              <a:t>스펙을 확인</a:t>
            </a:r>
            <a:endParaRPr lang="zh-CN" altLang="zh-CN" sz="160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sz="1600" dirty="0" err="1" smtClean="0"/>
              <a:t>제품</a:t>
            </a:r>
            <a:r>
              <a:rPr lang="ko-KR" altLang="en-US" sz="1600" dirty="0" smtClean="0"/>
              <a:t>를 이미지로 전시하여</a:t>
            </a:r>
            <a:r>
              <a:rPr sz="1600" dirty="0" smtClean="0"/>
              <a:t> </a:t>
            </a:r>
            <a:r>
              <a:rPr sz="1600" dirty="0"/>
              <a:t>제품 선택이 용이함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sz="1600" dirty="0"/>
              <a:t>제품QSG, 사용자 매뉴얼, FAQ, DataSeet 등 </a:t>
            </a:r>
            <a:r>
              <a:rPr sz="1600" dirty="0" err="1"/>
              <a:t>문서</a:t>
            </a:r>
            <a:r>
              <a:rPr sz="1600" dirty="0"/>
              <a:t> </a:t>
            </a:r>
            <a:r>
              <a:rPr sz="1600" dirty="0" err="1" smtClean="0"/>
              <a:t>다운로드</a:t>
            </a:r>
            <a:r>
              <a:rPr lang="en-US" sz="1600" dirty="0" smtClean="0"/>
              <a:t> </a:t>
            </a:r>
            <a:r>
              <a:rPr lang="ko-KR" altLang="en-US" sz="1600" dirty="0" smtClean="0"/>
              <a:t>가능</a:t>
            </a:r>
            <a:endParaRPr sz="160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sz="1600" dirty="0">
                <a:solidFill>
                  <a:srgbClr val="FF0000"/>
                </a:solidFill>
              </a:rPr>
              <a:t>모바일 </a:t>
            </a:r>
            <a:r>
              <a:rPr sz="1600" dirty="0" err="1">
                <a:solidFill>
                  <a:srgbClr val="FF0000"/>
                </a:solidFill>
              </a:rPr>
              <a:t>MPS로</a:t>
            </a:r>
            <a:r>
              <a:rPr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이해하시면 됨</a:t>
            </a:r>
            <a:endParaRPr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en-US" altLang="zh-CN" sz="2000" dirty="0" smtClean="0"/>
              <a:t>Product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실용 기능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1314" y="812800"/>
            <a:ext cx="10495591" cy="5040534"/>
            <a:chOff x="531314" y="812800"/>
            <a:chExt cx="10495591" cy="5040534"/>
          </a:xfrm>
        </p:grpSpPr>
        <p:sp>
          <p:nvSpPr>
            <p:cNvPr id="9" name="文本框 8"/>
            <p:cNvSpPr txBox="1"/>
            <p:nvPr/>
          </p:nvSpPr>
          <p:spPr>
            <a:xfrm>
              <a:off x="531314" y="1820935"/>
              <a:ext cx="267654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zh-CN" altLang="en-US" sz="2000" b="1" dirty="0">
                  <a:cs typeface="+mn-ea"/>
                  <a:sym typeface="+mn-lt"/>
                </a:rPr>
                <a:t>제품 카테고리별 검색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159819" y="1708323"/>
              <a:ext cx="1764862" cy="1110658"/>
              <a:chOff x="6050998" y="12213484"/>
              <a:chExt cx="2522460" cy="1536078"/>
            </a:xfrm>
          </p:grpSpPr>
          <p:pic>
            <p:nvPicPr>
              <p:cNvPr id="12" name="图片 11" descr="屏幕剪辑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154"/>
              <a:stretch>
                <a:fillRect/>
              </a:stretch>
            </p:blipFill>
            <p:spPr>
              <a:xfrm>
                <a:off x="6050998" y="12213484"/>
                <a:ext cx="2522459" cy="1536078"/>
              </a:xfrm>
              <a:prstGeom prst="rect">
                <a:avLst/>
              </a:prstGeom>
              <a:ln>
                <a:solidFill>
                  <a:srgbClr val="455EEC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矩形 12"/>
              <p:cNvSpPr/>
              <p:nvPr/>
            </p:nvSpPr>
            <p:spPr>
              <a:xfrm>
                <a:off x="7453045" y="12275530"/>
                <a:ext cx="1120413" cy="1296364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cs typeface="+mn-ea"/>
                  <a:sym typeface="+mn-lt"/>
                </a:endParaRPr>
              </a:p>
            </p:txBody>
          </p:sp>
        </p:grpSp>
        <p:pic>
          <p:nvPicPr>
            <p:cNvPr id="14" name="图片 13" descr="屏幕剪辑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64" t="898"/>
            <a:stretch>
              <a:fillRect/>
            </a:stretch>
          </p:blipFill>
          <p:spPr>
            <a:xfrm>
              <a:off x="2215149" y="3418526"/>
              <a:ext cx="717333" cy="786080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734327" y="4130878"/>
              <a:ext cx="227220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sz="2000" b="1" dirty="0" smtClean="0">
                  <a:cs typeface="+mn-ea"/>
                  <a:sym typeface="+mn-lt"/>
                </a:rPr>
                <a:t>제품 SPEC </a:t>
              </a:r>
              <a:r>
                <a:rPr sz="2000" b="1" dirty="0" err="1" smtClean="0">
                  <a:cs typeface="+mn-ea"/>
                  <a:sym typeface="+mn-lt"/>
                </a:rPr>
                <a:t>비교</a:t>
              </a:r>
              <a:endParaRPr sz="2000" b="1" dirty="0" smtClean="0">
                <a:cs typeface="+mn-ea"/>
                <a:sym typeface="+mn-lt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6" r="11625" b="52852"/>
            <a:stretch>
              <a:fillRect/>
            </a:stretch>
          </p:blipFill>
          <p:spPr>
            <a:xfrm>
              <a:off x="3411550" y="3454771"/>
              <a:ext cx="1585034" cy="1631870"/>
            </a:xfrm>
            <a:prstGeom prst="rect">
              <a:avLst/>
            </a:prstGeom>
            <a:ln>
              <a:solidFill>
                <a:srgbClr val="455EEC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62"/>
            <a:stretch>
              <a:fillRect/>
            </a:stretch>
          </p:blipFill>
          <p:spPr>
            <a:xfrm>
              <a:off x="5547039" y="1248067"/>
              <a:ext cx="2090856" cy="4332304"/>
            </a:xfrm>
            <a:prstGeom prst="rect">
              <a:avLst/>
            </a:prstGeom>
          </p:spPr>
        </p:pic>
        <p:sp>
          <p:nvSpPr>
            <p:cNvPr id="18" name="右箭头 17"/>
            <p:cNvSpPr/>
            <p:nvPr/>
          </p:nvSpPr>
          <p:spPr>
            <a:xfrm>
              <a:off x="4920781" y="1884455"/>
              <a:ext cx="578847" cy="336590"/>
            </a:xfrm>
            <a:prstGeom prst="rightArrow">
              <a:avLst>
                <a:gd name="adj1" fmla="val 50000"/>
                <a:gd name="adj2" fmla="val 7411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573279" y="1927351"/>
              <a:ext cx="817434" cy="96194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722464" y="3921396"/>
              <a:ext cx="829072" cy="209482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  <p:sp>
          <p:nvSpPr>
            <p:cNvPr id="21" name="filter_359660"/>
            <p:cNvSpPr/>
            <p:nvPr/>
          </p:nvSpPr>
          <p:spPr>
            <a:xfrm>
              <a:off x="10011422" y="812800"/>
              <a:ext cx="552708" cy="562257"/>
            </a:xfrm>
            <a:custGeom>
              <a:avLst/>
              <a:gdLst>
                <a:gd name="T0" fmla="*/ 0 w 6701"/>
                <a:gd name="T1" fmla="*/ 0 h 6827"/>
                <a:gd name="T2" fmla="*/ 0 w 6701"/>
                <a:gd name="T3" fmla="*/ 1972 h 6827"/>
                <a:gd name="T4" fmla="*/ 2378 w 6701"/>
                <a:gd name="T5" fmla="*/ 4349 h 6827"/>
                <a:gd name="T6" fmla="*/ 2378 w 6701"/>
                <a:gd name="T7" fmla="*/ 6827 h 6827"/>
                <a:gd name="T8" fmla="*/ 4323 w 6701"/>
                <a:gd name="T9" fmla="*/ 6178 h 6827"/>
                <a:gd name="T10" fmla="*/ 4323 w 6701"/>
                <a:gd name="T11" fmla="*/ 4349 h 6827"/>
                <a:gd name="T12" fmla="*/ 6701 w 6701"/>
                <a:gd name="T13" fmla="*/ 1972 h 6827"/>
                <a:gd name="T14" fmla="*/ 6701 w 6701"/>
                <a:gd name="T15" fmla="*/ 0 h 6827"/>
                <a:gd name="T16" fmla="*/ 0 w 6701"/>
                <a:gd name="T17" fmla="*/ 0 h 6827"/>
                <a:gd name="T18" fmla="*/ 6052 w 6701"/>
                <a:gd name="T19" fmla="*/ 1703 h 6827"/>
                <a:gd name="T20" fmla="*/ 3675 w 6701"/>
                <a:gd name="T21" fmla="*/ 4081 h 6827"/>
                <a:gd name="T22" fmla="*/ 3675 w 6701"/>
                <a:gd name="T23" fmla="*/ 5711 h 6827"/>
                <a:gd name="T24" fmla="*/ 3026 w 6701"/>
                <a:gd name="T25" fmla="*/ 5927 h 6827"/>
                <a:gd name="T26" fmla="*/ 3026 w 6701"/>
                <a:gd name="T27" fmla="*/ 4081 h 6827"/>
                <a:gd name="T28" fmla="*/ 648 w 6701"/>
                <a:gd name="T29" fmla="*/ 1703 h 6827"/>
                <a:gd name="T30" fmla="*/ 648 w 6701"/>
                <a:gd name="T31" fmla="*/ 648 h 6827"/>
                <a:gd name="T32" fmla="*/ 6052 w 6701"/>
                <a:gd name="T33" fmla="*/ 648 h 6827"/>
                <a:gd name="T34" fmla="*/ 6052 w 6701"/>
                <a:gd name="T35" fmla="*/ 1703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01" h="6827">
                  <a:moveTo>
                    <a:pt x="0" y="0"/>
                  </a:moveTo>
                  <a:lnTo>
                    <a:pt x="0" y="1972"/>
                  </a:lnTo>
                  <a:lnTo>
                    <a:pt x="2378" y="4349"/>
                  </a:lnTo>
                  <a:lnTo>
                    <a:pt x="2378" y="6827"/>
                  </a:lnTo>
                  <a:lnTo>
                    <a:pt x="4323" y="6178"/>
                  </a:lnTo>
                  <a:lnTo>
                    <a:pt x="4323" y="4349"/>
                  </a:lnTo>
                  <a:lnTo>
                    <a:pt x="6701" y="1972"/>
                  </a:lnTo>
                  <a:lnTo>
                    <a:pt x="6701" y="0"/>
                  </a:lnTo>
                  <a:lnTo>
                    <a:pt x="0" y="0"/>
                  </a:lnTo>
                  <a:close/>
                  <a:moveTo>
                    <a:pt x="6052" y="1703"/>
                  </a:moveTo>
                  <a:lnTo>
                    <a:pt x="3675" y="4081"/>
                  </a:lnTo>
                  <a:lnTo>
                    <a:pt x="3675" y="5711"/>
                  </a:lnTo>
                  <a:lnTo>
                    <a:pt x="3026" y="5927"/>
                  </a:lnTo>
                  <a:lnTo>
                    <a:pt x="3026" y="4081"/>
                  </a:lnTo>
                  <a:lnTo>
                    <a:pt x="648" y="1703"/>
                  </a:lnTo>
                  <a:lnTo>
                    <a:pt x="648" y="648"/>
                  </a:lnTo>
                  <a:lnTo>
                    <a:pt x="6052" y="648"/>
                  </a:lnTo>
                  <a:lnTo>
                    <a:pt x="6052" y="170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33" b="79205"/>
            <a:stretch>
              <a:fillRect/>
            </a:stretch>
          </p:blipFill>
          <p:spPr>
            <a:xfrm>
              <a:off x="8051481" y="1914495"/>
              <a:ext cx="2835987" cy="9858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文本框 22"/>
            <p:cNvSpPr txBox="1"/>
            <p:nvPr/>
          </p:nvSpPr>
          <p:spPr>
            <a:xfrm>
              <a:off x="7832138" y="1248067"/>
              <a:ext cx="3093466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b="1"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2000" dirty="0" smtClean="0">
                  <a:latin typeface="+mn-lt"/>
                  <a:cs typeface="+mn-ea"/>
                  <a:sym typeface="+mn-lt"/>
                </a:rPr>
                <a:t>필터 </a:t>
              </a:r>
              <a:r>
                <a:rPr lang="zh-CN" altLang="en-US" sz="2000" dirty="0">
                  <a:latin typeface="+mn-lt"/>
                  <a:cs typeface="+mn-ea"/>
                  <a:sym typeface="+mn-lt"/>
                </a:rPr>
                <a:t>도구를 </a:t>
              </a:r>
              <a:r>
                <a:rPr lang="ko-KR" altLang="en-US" sz="2000" dirty="0" smtClean="0">
                  <a:latin typeface="+mn-lt"/>
                  <a:cs typeface="+mn-ea"/>
                  <a:sym typeface="+mn-lt"/>
                </a:rPr>
                <a:t>활용</a:t>
              </a:r>
              <a:r>
                <a:rPr lang="zh-CN" altLang="en-US" sz="2000" dirty="0" smtClean="0">
                  <a:latin typeface="+mn-lt"/>
                  <a:cs typeface="+mn-ea"/>
                  <a:sym typeface="+mn-lt"/>
                </a:rPr>
                <a:t>하여 검색</a:t>
              </a:r>
              <a:endParaRPr lang="zh-CN" altLang="en-US" sz="2000" dirty="0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4" name="右箭头 23"/>
            <p:cNvSpPr/>
            <p:nvPr/>
          </p:nvSpPr>
          <p:spPr>
            <a:xfrm flipH="1">
              <a:off x="4766728" y="5235642"/>
              <a:ext cx="759531" cy="402130"/>
            </a:xfrm>
            <a:prstGeom prst="rightArrow">
              <a:avLst>
                <a:gd name="adj1" fmla="val 50000"/>
                <a:gd name="adj2" fmla="val 7411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  <p:sp>
          <p:nvSpPr>
            <p:cNvPr id="25" name="右箭头 24"/>
            <p:cNvSpPr/>
            <p:nvPr/>
          </p:nvSpPr>
          <p:spPr>
            <a:xfrm flipH="1">
              <a:off x="4989149" y="3828422"/>
              <a:ext cx="1587436" cy="400679"/>
            </a:xfrm>
            <a:prstGeom prst="rightArrow">
              <a:avLst>
                <a:gd name="adj1" fmla="val 50000"/>
                <a:gd name="adj2" fmla="val 7411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7" b="72003"/>
            <a:stretch>
              <a:fillRect/>
            </a:stretch>
          </p:blipFill>
          <p:spPr>
            <a:xfrm>
              <a:off x="8062404" y="4174885"/>
              <a:ext cx="2964501" cy="15289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27" name="组合 26"/>
            <p:cNvGrpSpPr/>
            <p:nvPr/>
          </p:nvGrpSpPr>
          <p:grpSpPr>
            <a:xfrm>
              <a:off x="8970503" y="3628310"/>
              <a:ext cx="447883" cy="471933"/>
              <a:chOff x="8215351" y="3677661"/>
              <a:chExt cx="494309" cy="5208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8215351" y="3677661"/>
                <a:ext cx="396240" cy="396240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8549154" y="4019850"/>
                <a:ext cx="160506" cy="178663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759" y="5279737"/>
              <a:ext cx="2010724" cy="39840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31" name="文本框 30"/>
            <p:cNvSpPr txBox="1"/>
            <p:nvPr/>
          </p:nvSpPr>
          <p:spPr>
            <a:xfrm>
              <a:off x="7896973" y="3640292"/>
              <a:ext cx="124168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b="1"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ko-KR" altLang="zh-CN" sz="2000" dirty="0">
                  <a:latin typeface="+mn-lt"/>
                  <a:cs typeface="+mn-ea"/>
                  <a:sym typeface="+mn-lt"/>
                </a:rPr>
                <a:t>검색</a:t>
              </a: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2796" y="1017489"/>
              <a:ext cx="2403566" cy="483584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4817980" cy="5470660"/>
          </a:xfrm>
        </p:spPr>
        <p:txBody>
          <a:bodyPr/>
          <a:lstStyle/>
          <a:p>
            <a:r>
              <a:rPr lang="en-US" altLang="zh-CN" sz="2000" dirty="0" smtClean="0"/>
              <a:t>Product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en-US" altLang="zh-CN" sz="1600" dirty="0" smtClean="0"/>
              <a:t>Product Quotation</a:t>
            </a:r>
            <a:r>
              <a:rPr lang="ko-KR" altLang="zh-CN" sz="1600" dirty="0" smtClean="0"/>
              <a:t>기능</a:t>
            </a:r>
          </a:p>
          <a:p>
            <a:pPr lvl="1"/>
            <a:r>
              <a:rPr lang="zh-CN" altLang="en-US" sz="1400" dirty="0"/>
              <a:t>즉 </a:t>
            </a:r>
            <a:r>
              <a:rPr lang="zh-CN" altLang="en-US" sz="1400" dirty="0">
                <a:solidFill>
                  <a:srgbClr val="FF0000"/>
                </a:solidFill>
              </a:rPr>
              <a:t>제품 </a:t>
            </a:r>
            <a:r>
              <a:rPr lang="zh-CN" altLang="en-US" sz="1400" dirty="0" smtClean="0">
                <a:solidFill>
                  <a:srgbClr val="FF0000"/>
                </a:solidFill>
              </a:rPr>
              <a:t>견적서 </a:t>
            </a:r>
            <a:r>
              <a:rPr lang="ko-KR" altLang="en-US" sz="1400" dirty="0" smtClean="0">
                <a:solidFill>
                  <a:srgbClr val="FF0000"/>
                </a:solidFill>
              </a:rPr>
              <a:t>생성</a:t>
            </a:r>
            <a:r>
              <a:rPr lang="zh-CN" altLang="en-US" sz="1400" dirty="0" smtClean="0">
                <a:solidFill>
                  <a:srgbClr val="FF0000"/>
                </a:solidFill>
              </a:rPr>
              <a:t> </a:t>
            </a:r>
            <a:r>
              <a:rPr lang="zh-CN" altLang="en-US" sz="1400" dirty="0">
                <a:solidFill>
                  <a:srgbClr val="FF0000"/>
                </a:solidFill>
              </a:rPr>
              <a:t>기능</a:t>
            </a:r>
          </a:p>
          <a:p>
            <a:pPr lvl="1"/>
            <a:endParaRPr lang="en-US" altLang="zh-CN" sz="1600" dirty="0" smtClean="0"/>
          </a:p>
          <a:p>
            <a:pPr lvl="1"/>
            <a:endParaRPr lang="en-US" altLang="zh-CN" sz="1600" dirty="0" smtClean="0"/>
          </a:p>
          <a:p>
            <a:pPr lvl="1"/>
            <a:r>
              <a:rPr lang="zh-CN" altLang="en-US" sz="1600" dirty="0" smtClean="0"/>
              <a:t>기능 가치점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ko-KR" altLang="en-US" sz="1600" dirty="0" smtClean="0"/>
              <a:t>견적서</a:t>
            </a:r>
            <a:r>
              <a:rPr lang="zh-CN" altLang="en-US" sz="1600" dirty="0" smtClean="0"/>
              <a:t> 오류를 </a:t>
            </a:r>
            <a:r>
              <a:rPr lang="ko-KR" altLang="en-US" sz="1600" dirty="0" smtClean="0"/>
              <a:t>감소함</a:t>
            </a:r>
            <a:endParaRPr lang="zh-CN" altLang="en-US" sz="16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dirty="0" smtClean="0"/>
              <a:t>가격 </a:t>
            </a:r>
            <a:r>
              <a:rPr lang="ko-KR" altLang="en-US" sz="1600" dirty="0" smtClean="0"/>
              <a:t>편집 가능</a:t>
            </a:r>
            <a:r>
              <a:rPr lang="zh-CN" altLang="en-US" sz="1600" dirty="0" smtClean="0"/>
              <a:t>(화폐 편집, 할인 가능</a:t>
            </a:r>
            <a:r>
              <a:rPr lang="ko-KR" altLang="en-US" sz="1600" dirty="0" smtClean="0"/>
              <a:t>함</a:t>
            </a:r>
            <a:r>
              <a:rPr lang="zh-CN" altLang="en-US" sz="1600" dirty="0" smtClean="0"/>
              <a:t>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dirty="0" smtClean="0"/>
              <a:t>견적서 </a:t>
            </a:r>
            <a:r>
              <a:rPr lang="ko-KR" altLang="en-US" sz="1600" dirty="0" smtClean="0"/>
              <a:t>가시화</a:t>
            </a:r>
            <a:r>
              <a:rPr lang="zh-CN" altLang="en-US" sz="1600" dirty="0" smtClean="0"/>
              <a:t> : 견적서</a:t>
            </a:r>
            <a:r>
              <a:rPr lang="ko-KR" altLang="en-US" sz="1600" dirty="0" smtClean="0"/>
              <a:t>를</a:t>
            </a:r>
            <a:r>
              <a:rPr lang="zh-CN" altLang="en-US" sz="1600" dirty="0" smtClean="0"/>
              <a:t> 빠</a:t>
            </a:r>
            <a:r>
              <a:rPr lang="ko-KR" altLang="en-US" sz="1600" dirty="0" smtClean="0"/>
              <a:t>르게</a:t>
            </a:r>
            <a:r>
              <a:rPr lang="zh-CN" altLang="en-US" sz="1600" dirty="0" smtClean="0"/>
              <a:t> 도출 </a:t>
            </a:r>
            <a:r>
              <a:rPr lang="ko-KR" altLang="en-US" sz="1600" dirty="0" smtClean="0"/>
              <a:t>가능함</a:t>
            </a:r>
            <a:endParaRPr lang="zh-CN" altLang="en-US" sz="16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dirty="0" smtClean="0"/>
              <a:t>클라우드에 이력서를 저장할 수 있</a:t>
            </a:r>
            <a:r>
              <a:rPr lang="ko-KR" altLang="en-US" sz="1600" dirty="0" smtClean="0"/>
              <a:t>어서 여러 상황에 대비 가능함</a:t>
            </a:r>
            <a:endParaRPr lang="zh-CN" altLang="en-US" sz="1600" dirty="0" smtClean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702370" y="1943941"/>
            <a:ext cx="6224328" cy="3573361"/>
            <a:chOff x="282063" y="1851840"/>
            <a:chExt cx="7852003" cy="4799149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"/>
            <a:stretch>
              <a:fillRect/>
            </a:stretch>
          </p:blipFill>
          <p:spPr>
            <a:xfrm>
              <a:off x="401027" y="1851840"/>
              <a:ext cx="1741292" cy="3730096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2609" y="1870716"/>
              <a:ext cx="1717922" cy="3718016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282063" y="5796430"/>
              <a:ext cx="1979221" cy="61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①</a:t>
              </a:r>
              <a:r>
                <a:rPr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장치를 선택하고 +를 </a:t>
              </a:r>
              <a:r>
                <a:rPr lang="ko-KR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클릭</a:t>
              </a:r>
              <a:endParaRPr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782864" y="5792311"/>
              <a:ext cx="1937412" cy="370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② </a:t>
              </a:r>
              <a:r>
                <a:rPr lang="zh-CN" altLang="en-US" sz="1200" b="1" dirty="0" smtClean="0">
                  <a:cs typeface="+mn-ea"/>
                  <a:sym typeface="+mn-lt"/>
                </a:rPr>
                <a:t>가격 기입 진행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394345" y="5782944"/>
              <a:ext cx="2426781" cy="868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③</a:t>
              </a:r>
              <a:r>
                <a:rPr lang="ko-KR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구매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자 정보 </a:t>
              </a:r>
              <a:r>
                <a:rPr lang="ko-KR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기입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,</a:t>
              </a:r>
            </a:p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엑셀/PDF 파일 내보내기 </a:t>
              </a:r>
              <a:r>
                <a:rPr lang="ko-KR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가능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081402" y="1855688"/>
              <a:ext cx="3052664" cy="3862724"/>
              <a:chOff x="7757618" y="1250280"/>
              <a:chExt cx="3976153" cy="4409578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57618" y="1250280"/>
                <a:ext cx="2037461" cy="4409578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245" b="21785"/>
              <a:stretch>
                <a:fillRect/>
              </a:stretch>
            </p:blipFill>
            <p:spPr>
              <a:xfrm>
                <a:off x="9634525" y="2088292"/>
                <a:ext cx="2099246" cy="2706130"/>
              </a:xfrm>
              <a:prstGeom prst="rect">
                <a:avLst/>
              </a:prstGeom>
            </p:spPr>
          </p:pic>
        </p:grpSp>
        <p:sp>
          <p:nvSpPr>
            <p:cNvPr id="40" name="右箭头 39"/>
            <p:cNvSpPr/>
            <p:nvPr/>
          </p:nvSpPr>
          <p:spPr>
            <a:xfrm>
              <a:off x="2286000" y="3267485"/>
              <a:ext cx="447568" cy="336590"/>
            </a:xfrm>
            <a:prstGeom prst="rightArrow">
              <a:avLst>
                <a:gd name="adj1" fmla="val 50000"/>
                <a:gd name="adj2" fmla="val 7411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  <p:sp>
          <p:nvSpPr>
            <p:cNvPr id="41" name="右箭头 40"/>
            <p:cNvSpPr/>
            <p:nvPr/>
          </p:nvSpPr>
          <p:spPr>
            <a:xfrm>
              <a:off x="4564491" y="3256055"/>
              <a:ext cx="447568" cy="336590"/>
            </a:xfrm>
            <a:prstGeom prst="rightArrow">
              <a:avLst>
                <a:gd name="adj1" fmla="val 50000"/>
                <a:gd name="adj2" fmla="val 7411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en-US" altLang="zh-CN" sz="2000" dirty="0" smtClean="0"/>
              <a:t>Explore</a:t>
            </a:r>
            <a:r>
              <a:rPr lang="ko-KR" altLang="zh-CN" sz="2000" dirty="0" smtClean="0">
                <a:sym typeface="+mn-ea"/>
              </a:rPr>
              <a:t>모듈</a:t>
            </a:r>
            <a:endParaRPr lang="en-US" altLang="zh-CN" sz="1600" dirty="0" smtClean="0"/>
          </a:p>
          <a:p>
            <a:pPr lvl="1"/>
            <a:r>
              <a:rPr lang="ko-KR" altLang="en-US" sz="1600" dirty="0">
                <a:sym typeface="+mn-ea"/>
              </a:rPr>
              <a:t>한국 지역 </a:t>
            </a:r>
            <a:r>
              <a:rPr lang="ko-KR" altLang="en-US" sz="1600" dirty="0" smtClean="0">
                <a:sym typeface="+mn-ea"/>
              </a:rPr>
              <a:t>릴리즈 됨</a:t>
            </a:r>
            <a:endParaRPr lang="ko-KR" altLang="en-US" sz="1600" dirty="0">
              <a:sym typeface="+mn-ea"/>
            </a:endParaRPr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8080591" y="1327436"/>
            <a:ext cx="2044165" cy="4767993"/>
            <a:chOff x="9447829" y="1550720"/>
            <a:chExt cx="2044165" cy="4767993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7829" y="1550720"/>
              <a:ext cx="2044165" cy="4424087"/>
            </a:xfrm>
            <a:prstGeom prst="rect">
              <a:avLst/>
            </a:prstGeom>
          </p:spPr>
        </p:pic>
        <p:sp>
          <p:nvSpPr>
            <p:cNvPr id="17" name="圆角矩形 22"/>
            <p:cNvSpPr/>
            <p:nvPr/>
          </p:nvSpPr>
          <p:spPr>
            <a:xfrm>
              <a:off x="9769678" y="5974806"/>
              <a:ext cx="1400463" cy="3439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Explore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1053062" y="1544491"/>
            <a:ext cx="6227444" cy="4584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 smtClean="0"/>
              <a:t>Explore모듈의 기능적 가치</a:t>
            </a:r>
            <a:endParaRPr lang="en-US" dirty="0" smtClean="0">
              <a:cs typeface="+mn-ea"/>
              <a:sym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최신 제품 추천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가장 실용적인 하드웨어, 소프트웨어 </a:t>
            </a:r>
            <a:r>
              <a:rPr lang="ko-KR" altLang="en-US" dirty="0" smtClean="0"/>
              <a:t>사용</a:t>
            </a:r>
            <a:r>
              <a:rPr lang="zh-CN" altLang="en-US" dirty="0" smtClean="0"/>
              <a:t> 가이드 </a:t>
            </a:r>
            <a:r>
              <a:rPr lang="ko-KR" altLang="en-US" dirty="0" smtClean="0"/>
              <a:t>배포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제품 </a:t>
            </a:r>
            <a:r>
              <a:rPr lang="zh-CN" altLang="en-US" dirty="0"/>
              <a:t>언박싱 </a:t>
            </a:r>
            <a:r>
              <a:rPr lang="zh-CN" altLang="en-US" dirty="0" smtClean="0"/>
              <a:t>영상 </a:t>
            </a:r>
            <a:r>
              <a:rPr lang="ko-KR" altLang="en-US" dirty="0" smtClean="0"/>
              <a:t>공유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풍부한 마케팅 자료 다운로드, 소셜 </a:t>
            </a:r>
            <a:r>
              <a:rPr lang="zh-CN" altLang="en-US" dirty="0" smtClean="0"/>
              <a:t>미디어</a:t>
            </a:r>
            <a:r>
              <a:rPr lang="ko-KR" altLang="en-US" dirty="0" smtClean="0"/>
              <a:t>로 리트윗</a:t>
            </a:r>
            <a:r>
              <a:rPr lang="zh-CN" altLang="en-US" dirty="0" smtClean="0"/>
              <a:t> 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정기적으로 </a:t>
            </a:r>
            <a:r>
              <a:rPr lang="zh-CN" altLang="en-US" dirty="0" smtClean="0"/>
              <a:t>교육 </a:t>
            </a:r>
            <a:r>
              <a:rPr lang="ko-KR" altLang="en-US" dirty="0" smtClean="0"/>
              <a:t>이벤트</a:t>
            </a:r>
            <a:r>
              <a:rPr lang="zh-CN" altLang="en-US" dirty="0" smtClean="0"/>
              <a:t> </a:t>
            </a:r>
            <a:r>
              <a:rPr lang="zh-CN" altLang="en-US" dirty="0"/>
              <a:t>안내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지속적인 제품 </a:t>
            </a:r>
            <a:r>
              <a:rPr lang="ko-KR" altLang="en-US" dirty="0" smtClean="0"/>
              <a:t>프로모션 안내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다양한 정보의 </a:t>
            </a:r>
            <a:r>
              <a:rPr lang="zh-CN" altLang="en-US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전달</a:t>
            </a:r>
            <a:r>
              <a:rPr lang="ko-KR" altLang="en-US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과 프로모션 역할</a:t>
            </a:r>
            <a:endParaRPr lang="zh-CN" altLang="en-US" dirty="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en-US" altLang="zh-CN" sz="2000" dirty="0" smtClean="0"/>
              <a:t>Explore</a:t>
            </a:r>
            <a:r>
              <a:rPr lang="ko-KR" altLang="zh-CN" sz="2000" dirty="0" smtClean="0"/>
              <a:t>모듈</a:t>
            </a:r>
          </a:p>
          <a:p>
            <a:r>
              <a:rPr lang="zh-CN" altLang="en-US" sz="1600" dirty="0" smtClean="0"/>
              <a:t>제품 정보, 마케팅 , 이벤트 알림을 게시할 수 있</a:t>
            </a:r>
            <a:r>
              <a:rPr lang="ko-KR" altLang="en-US" sz="1600" dirty="0" smtClean="0"/>
              <a:t>음</a:t>
            </a:r>
            <a:endParaRPr lang="en-US" altLang="zh-CN" sz="1600" dirty="0" smtClean="0"/>
          </a:p>
          <a:p>
            <a:pPr lvl="2"/>
            <a:r>
              <a:rPr lang="ko-KR" altLang="en-US" sz="1600" dirty="0" smtClean="0"/>
              <a:t>현재 진행하고 있는 </a:t>
            </a:r>
            <a:r>
              <a:rPr sz="1600" dirty="0" err="1" smtClean="0"/>
              <a:t>유튜브</a:t>
            </a:r>
            <a:r>
              <a:rPr sz="1600" dirty="0" smtClean="0"/>
              <a:t>, </a:t>
            </a:r>
            <a:r>
              <a:rPr sz="1600" dirty="0" err="1" smtClean="0"/>
              <a:t>페이스북</a:t>
            </a:r>
            <a:r>
              <a:rPr sz="1600" dirty="0" smtClean="0"/>
              <a:t> 등 </a:t>
            </a:r>
            <a:r>
              <a:rPr sz="1600" dirty="0" err="1" smtClean="0"/>
              <a:t>소셜미디어를</a:t>
            </a:r>
            <a:r>
              <a:rPr sz="1600" dirty="0" smtClean="0"/>
              <a:t> </a:t>
            </a:r>
            <a:endParaRPr lang="en-US" sz="1600" dirty="0" smtClean="0"/>
          </a:p>
          <a:p>
            <a:pPr marL="914400" lvl="2" indent="0">
              <a:buNone/>
            </a:pPr>
            <a:r>
              <a:rPr sz="1600" dirty="0" err="1" smtClean="0"/>
              <a:t>통해</a:t>
            </a:r>
            <a:r>
              <a:rPr sz="1600" dirty="0" smtClean="0"/>
              <a:t> </a:t>
            </a:r>
            <a:r>
              <a:rPr lang="ko-KR" altLang="en-US" sz="1600" dirty="0" smtClean="0"/>
              <a:t>정보 전달하는 것과 </a:t>
            </a:r>
            <a:r>
              <a:rPr sz="1600" dirty="0" err="1" smtClean="0"/>
              <a:t>동일</a:t>
            </a:r>
            <a:r>
              <a:rPr lang="ko-KR" altLang="en-US" sz="1600" dirty="0" smtClean="0"/>
              <a:t>함</a:t>
            </a:r>
            <a:endParaRPr sz="1600" dirty="0" smtClean="0"/>
          </a:p>
          <a:p>
            <a:pPr lvl="2"/>
            <a:r>
              <a:rPr sz="1600" dirty="0" err="1" smtClean="0"/>
              <a:t>다양한</a:t>
            </a:r>
            <a:r>
              <a:rPr sz="1600" dirty="0" smtClean="0"/>
              <a:t> </a:t>
            </a:r>
            <a:r>
              <a:rPr lang="ko-KR" altLang="en-US" sz="1600" dirty="0" smtClean="0"/>
              <a:t>리소스와 툴이</a:t>
            </a:r>
            <a:r>
              <a:rPr sz="1600" dirty="0" smtClean="0"/>
              <a:t> 제</a:t>
            </a:r>
            <a:r>
              <a:rPr lang="ko-KR" altLang="en-US" sz="1600" dirty="0" smtClean="0"/>
              <a:t>공됨</a:t>
            </a:r>
            <a:endParaRPr sz="1600" dirty="0" smtClean="0"/>
          </a:p>
          <a:p>
            <a:pPr lvl="2"/>
            <a:endParaRPr lang="en-US" altLang="zh-CN" sz="1200" dirty="0"/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214695" y="1451990"/>
            <a:ext cx="4604469" cy="5080572"/>
            <a:chOff x="6602247" y="1136822"/>
            <a:chExt cx="4604469" cy="5080572"/>
          </a:xfrm>
        </p:grpSpPr>
        <p:grpSp>
          <p:nvGrpSpPr>
            <p:cNvPr id="5" name="组合 4"/>
            <p:cNvGrpSpPr/>
            <p:nvPr/>
          </p:nvGrpSpPr>
          <p:grpSpPr>
            <a:xfrm>
              <a:off x="6602247" y="1490155"/>
              <a:ext cx="4604469" cy="4727239"/>
              <a:chOff x="5784653" y="1208871"/>
              <a:chExt cx="4604469" cy="4727239"/>
            </a:xfrm>
          </p:grpSpPr>
          <p:sp>
            <p:nvSpPr>
              <p:cNvPr id="9" name="圆角矩形 8"/>
              <p:cNvSpPr/>
              <p:nvPr/>
            </p:nvSpPr>
            <p:spPr>
              <a:xfrm>
                <a:off x="9093237" y="1952936"/>
                <a:ext cx="921854" cy="266107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cs typeface="+mn-ea"/>
                  <a:sym typeface="+mn-lt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6736381" y="1208871"/>
                <a:ext cx="2389062" cy="4727239"/>
                <a:chOff x="3107446" y="1632543"/>
                <a:chExt cx="2389062" cy="4727239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3228010" y="1953359"/>
                  <a:ext cx="2059035" cy="4250607"/>
                  <a:chOff x="10261106" y="-133351"/>
                  <a:chExt cx="3206732" cy="6619875"/>
                </a:xfrm>
              </p:grpSpPr>
              <p:pic>
                <p:nvPicPr>
                  <p:cNvPr id="13" name="图片 12"/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559" b="1913"/>
                  <a:stretch>
                    <a:fillRect/>
                  </a:stretch>
                </p:blipFill>
                <p:spPr>
                  <a:xfrm>
                    <a:off x="10300658" y="-133351"/>
                    <a:ext cx="3167180" cy="6619875"/>
                  </a:xfrm>
                  <a:prstGeom prst="rect">
                    <a:avLst/>
                  </a:prstGeom>
                </p:spPr>
              </p:pic>
              <p:pic>
                <p:nvPicPr>
                  <p:cNvPr id="14" name="图片 13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0880" b="25028"/>
                  <a:stretch>
                    <a:fillRect/>
                  </a:stretch>
                </p:blipFill>
                <p:spPr>
                  <a:xfrm>
                    <a:off x="10261106" y="1247775"/>
                    <a:ext cx="3206732" cy="444817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2" name="图片 11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73"/>
                <a:stretch>
                  <a:fillRect/>
                </a:stretch>
              </p:blipFill>
              <p:spPr>
                <a:xfrm>
                  <a:off x="3107446" y="1632543"/>
                  <a:ext cx="2389062" cy="4727239"/>
                </a:xfrm>
                <a:prstGeom prst="rect">
                  <a:avLst/>
                </a:prstGeom>
              </p:spPr>
            </p:pic>
          </p:grpSp>
          <p:sp>
            <p:nvSpPr>
              <p:cNvPr id="16" name="圆角矩形 15"/>
              <p:cNvSpPr/>
              <p:nvPr/>
            </p:nvSpPr>
            <p:spPr>
              <a:xfrm>
                <a:off x="9127498" y="3123667"/>
                <a:ext cx="921854" cy="266107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9113165" y="4000221"/>
                <a:ext cx="1275957" cy="266107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9062198" y="3088038"/>
                <a:ext cx="10242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C00000"/>
                    </a:solidFill>
                    <a:cs typeface="+mn-ea"/>
                    <a:sym typeface="+mn-lt"/>
                  </a:rPr>
                  <a:t>S</a:t>
                </a:r>
                <a:r>
                  <a:rPr lang="en-US" sz="16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olution</a:t>
                </a:r>
                <a:endParaRPr lang="en-US" sz="16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8923768" y="2517835"/>
                <a:ext cx="1204502" cy="338554"/>
                <a:chOff x="3452240" y="2497480"/>
                <a:chExt cx="1039641" cy="338554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3570027" y="2531339"/>
                  <a:ext cx="921854" cy="266107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3452240" y="2497480"/>
                  <a:ext cx="102425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>
                      <a:latin typeface="+mn-lt"/>
                      <a:cs typeface="+mn-ea"/>
                      <a:sym typeface="+mn-lt"/>
                    </a:rPr>
                    <a:t>General</a:t>
                  </a: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9111784" y="4347816"/>
                <a:ext cx="841908" cy="338554"/>
                <a:chOff x="3813867" y="4397131"/>
                <a:chExt cx="863128" cy="338554"/>
              </a:xfrm>
            </p:grpSpPr>
            <p:sp>
              <p:nvSpPr>
                <p:cNvPr id="25" name="圆角矩形 24"/>
                <p:cNvSpPr/>
                <p:nvPr/>
              </p:nvSpPr>
              <p:spPr>
                <a:xfrm>
                  <a:off x="3813867" y="4429642"/>
                  <a:ext cx="863128" cy="266107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3879980" y="4397131"/>
                  <a:ext cx="6898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>
                      <a:latin typeface="+mn-lt"/>
                      <a:cs typeface="+mn-ea"/>
                      <a:sym typeface="+mn-lt"/>
                    </a:rPr>
                    <a:t>IP</a:t>
                  </a: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8931213" y="4966647"/>
                <a:ext cx="1242987" cy="338554"/>
                <a:chOff x="3418891" y="4441196"/>
                <a:chExt cx="1242987" cy="338554"/>
              </a:xfrm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3580338" y="4460330"/>
                  <a:ext cx="921854" cy="266107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3418891" y="4441196"/>
                  <a:ext cx="124298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>
                      <a:latin typeface="+mn-lt"/>
                      <a:cs typeface="+mn-ea"/>
                      <a:sym typeface="+mn-lt"/>
                    </a:rPr>
                    <a:t>Software</a:t>
                  </a:r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5784653" y="2403878"/>
                <a:ext cx="1024258" cy="338554"/>
                <a:chOff x="2909958" y="13810584"/>
                <a:chExt cx="1364404" cy="450984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2991801" y="13835428"/>
                  <a:ext cx="1227992" cy="354478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2909958" y="13810584"/>
                  <a:ext cx="1364404" cy="450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>
                      <a:latin typeface="+mn-lt"/>
                      <a:cs typeface="+mn-ea"/>
                      <a:sym typeface="+mn-lt"/>
                    </a:rPr>
                    <a:t>Video</a:t>
                  </a: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5794890" y="4230583"/>
                <a:ext cx="1024258" cy="338554"/>
                <a:chOff x="1446031" y="15559419"/>
                <a:chExt cx="1364404" cy="450985"/>
              </a:xfrm>
            </p:grpSpPr>
            <p:sp>
              <p:nvSpPr>
                <p:cNvPr id="34" name="圆角矩形 33"/>
                <p:cNvSpPr/>
                <p:nvPr/>
              </p:nvSpPr>
              <p:spPr>
                <a:xfrm>
                  <a:off x="1527973" y="15593215"/>
                  <a:ext cx="1227992" cy="354478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1446031" y="15559419"/>
                  <a:ext cx="1364404" cy="4509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>
                      <a:latin typeface="+mn-lt"/>
                      <a:cs typeface="+mn-ea"/>
                      <a:sym typeface="+mn-lt"/>
                    </a:rPr>
                    <a:t>Picture</a:t>
                  </a: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5843249" y="3074972"/>
                <a:ext cx="1024258" cy="338554"/>
                <a:chOff x="1545867" y="13924097"/>
                <a:chExt cx="1364404" cy="450985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1578135" y="13969482"/>
                  <a:ext cx="1227992" cy="354478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文本框 37"/>
                <p:cNvSpPr txBox="1"/>
                <p:nvPr/>
              </p:nvSpPr>
              <p:spPr>
                <a:xfrm>
                  <a:off x="1545867" y="13924097"/>
                  <a:ext cx="1364404" cy="4509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>
                      <a:latin typeface="+mn-lt"/>
                      <a:cs typeface="+mn-ea"/>
                      <a:sym typeface="+mn-lt"/>
                    </a:rPr>
                    <a:t>Article</a:t>
                  </a:r>
                </a:p>
              </p:txBody>
            </p:sp>
          </p:grpSp>
          <p:cxnSp>
            <p:nvCxnSpPr>
              <p:cNvPr id="39" name="直接连接符 38"/>
              <p:cNvCxnSpPr/>
              <p:nvPr/>
            </p:nvCxnSpPr>
            <p:spPr>
              <a:xfrm>
                <a:off x="7743199" y="2056401"/>
                <a:ext cx="1252548" cy="176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文本框 39"/>
              <p:cNvSpPr txBox="1"/>
              <p:nvPr/>
            </p:nvSpPr>
            <p:spPr>
              <a:xfrm>
                <a:off x="8991302" y="1906505"/>
                <a:ext cx="9929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200">
                    <a:solidFill>
                      <a:srgbClr val="C00000"/>
                    </a:solidFill>
                    <a:latin typeface="Helvetica Now Text" panose="020B0504030202020204" pitchFamily="34" charset="0"/>
                  </a:defRPr>
                </a:lvl1pPr>
              </a:lstStyle>
              <a:p>
                <a:r>
                  <a:rPr lang="en-US" sz="1600" dirty="0" smtClean="0">
                    <a:latin typeface="+mn-lt"/>
                    <a:cs typeface="+mn-ea"/>
                    <a:sym typeface="+mn-lt"/>
                  </a:rPr>
                  <a:t>How-to</a:t>
                </a:r>
                <a:endParaRPr lang="en-US" sz="1600" dirty="0"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310258" y="1992170"/>
                <a:ext cx="406820" cy="17272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024614" y="3966836"/>
                <a:ext cx="13416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200">
                    <a:solidFill>
                      <a:srgbClr val="C00000"/>
                    </a:solidFill>
                    <a:latin typeface="Helvetica Now Text" panose="020B0504030202020204" pitchFamily="34" charset="0"/>
                  </a:defRPr>
                </a:lvl1pPr>
              </a:lstStyle>
              <a:p>
                <a:r>
                  <a:rPr lang="en-US" sz="1600" dirty="0" smtClean="0">
                    <a:latin typeface="+mn-lt"/>
                    <a:cs typeface="+mn-ea"/>
                    <a:sym typeface="+mn-lt"/>
                  </a:rPr>
                  <a:t>Promotions</a:t>
                </a:r>
                <a:endParaRPr lang="en-US" sz="1600" dirty="0">
                  <a:latin typeface="+mn-lt"/>
                  <a:cs typeface="+mn-ea"/>
                  <a:sym typeface="+mn-lt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8903312" y="3555665"/>
                <a:ext cx="1294223" cy="338554"/>
                <a:chOff x="3403467" y="3526602"/>
                <a:chExt cx="1139689" cy="338554"/>
              </a:xfrm>
            </p:grpSpPr>
            <p:sp>
              <p:nvSpPr>
                <p:cNvPr id="44" name="圆角矩形 43"/>
                <p:cNvSpPr/>
                <p:nvPr/>
              </p:nvSpPr>
              <p:spPr>
                <a:xfrm>
                  <a:off x="3571702" y="3551472"/>
                  <a:ext cx="921854" cy="266107"/>
                </a:xfrm>
                <a:prstGeom prst="roundRect">
                  <a:avLst/>
                </a:prstGeom>
                <a:solidFill>
                  <a:srgbClr val="FCF2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文本框 44"/>
                <p:cNvSpPr txBox="1"/>
                <p:nvPr/>
              </p:nvSpPr>
              <p:spPr>
                <a:xfrm>
                  <a:off x="3403467" y="3526602"/>
                  <a:ext cx="113968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solidFill>
                        <a:srgbClr val="C00000"/>
                      </a:solidFill>
                      <a:latin typeface="Helvetica Now Text" panose="020B0504030202020204" pitchFamily="34" charset="0"/>
                    </a:defRPr>
                  </a:lvl1pPr>
                </a:lstStyle>
                <a:p>
                  <a:r>
                    <a:rPr lang="en-US" sz="1600" dirty="0" smtClean="0">
                      <a:latin typeface="+mn-lt"/>
                      <a:cs typeface="+mn-ea"/>
                      <a:sym typeface="+mn-lt"/>
                    </a:rPr>
                    <a:t>Training</a:t>
                  </a:r>
                  <a:endParaRPr lang="en-US" sz="1600" dirty="0">
                    <a:latin typeface="+mn-lt"/>
                    <a:cs typeface="+mn-ea"/>
                    <a:sym typeface="+mn-lt"/>
                  </a:endParaRPr>
                </a:p>
              </p:txBody>
            </p:sp>
          </p:grpSp>
          <p:cxnSp>
            <p:nvCxnSpPr>
              <p:cNvPr id="46" name="直接连接符 45"/>
              <p:cNvCxnSpPr>
                <a:endCxn id="23" idx="1"/>
              </p:cNvCxnSpPr>
              <p:nvPr/>
            </p:nvCxnSpPr>
            <p:spPr>
              <a:xfrm flipV="1">
                <a:off x="7956563" y="2687112"/>
                <a:ext cx="967205" cy="66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7947855" y="3271247"/>
                <a:ext cx="1056606" cy="6113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V="1">
                <a:off x="7878186" y="4505269"/>
                <a:ext cx="1065315" cy="259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>
                <a:endCxn id="29" idx="1"/>
              </p:cNvCxnSpPr>
              <p:nvPr/>
            </p:nvCxnSpPr>
            <p:spPr>
              <a:xfrm>
                <a:off x="7947855" y="5134880"/>
                <a:ext cx="983358" cy="104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îslîďé"/>
            <p:cNvSpPr txBox="1"/>
            <p:nvPr/>
          </p:nvSpPr>
          <p:spPr bwMode="auto">
            <a:xfrm>
              <a:off x="7057694" y="1136822"/>
              <a:ext cx="2170743" cy="37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ko-KR" altLang="en-US" sz="1400" b="1" dirty="0"/>
                <a:t>다양한 정보 차원으로</a:t>
              </a:r>
              <a:r>
                <a:rPr lang="en-US" altLang="ko-KR" sz="1400" b="1" dirty="0"/>
                <a:t>, </a:t>
              </a:r>
              <a:r>
                <a:rPr lang="ko-KR" altLang="en-US" sz="1400" b="1" dirty="0"/>
                <a:t>빠르게 분류하여 </a:t>
              </a:r>
              <a:r>
                <a:rPr lang="ko-KR" altLang="en-US" sz="1400" b="1" dirty="0" smtClean="0"/>
                <a:t>열람 가능</a:t>
              </a:r>
              <a:endParaRPr lang="en-US" altLang="zh-CN" sz="1400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5087257" cy="5470660"/>
          </a:xfrm>
        </p:spPr>
        <p:txBody>
          <a:bodyPr>
            <a:normAutofit/>
          </a:bodyPr>
          <a:lstStyle/>
          <a:p>
            <a:r>
              <a:rPr lang="ko-KR" altLang="zh-CN" sz="2000" dirty="0" smtClean="0"/>
              <a:t>한국</a:t>
            </a:r>
            <a:r>
              <a:rPr lang="zh-CN" altLang="en-US" sz="2000" dirty="0" smtClean="0"/>
              <a:t> 지역 운영 </a:t>
            </a:r>
            <a:r>
              <a:rPr lang="ko-KR" altLang="en-US" sz="2000" dirty="0" smtClean="0"/>
              <a:t>현황</a:t>
            </a:r>
            <a:endParaRPr lang="en-US" altLang="zh-CN" sz="2000" dirty="0" smtClean="0"/>
          </a:p>
          <a:p>
            <a:pPr lvl="1"/>
            <a:r>
              <a:rPr sz="2000" dirty="0" smtClean="0"/>
              <a:t>현재 오픈되어 있는 Product 모듈과 Explorer 모듈은 각 </a:t>
            </a:r>
            <a:r>
              <a:rPr lang="ko-KR" altLang="en-US" sz="2000" dirty="0" smtClean="0">
                <a:solidFill>
                  <a:srgbClr val="FF0000"/>
                </a:solidFill>
              </a:rPr>
              <a:t>지역별</a:t>
            </a:r>
            <a:r>
              <a:rPr sz="2000" dirty="0" smtClean="0">
                <a:solidFill>
                  <a:srgbClr val="FF0000"/>
                </a:solidFill>
              </a:rPr>
              <a:t> </a:t>
            </a:r>
            <a:r>
              <a:rPr sz="2000" dirty="0" err="1" smtClean="0">
                <a:ln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독립적으로</a:t>
            </a:r>
            <a:r>
              <a:rPr sz="2000" dirty="0" smtClean="0">
                <a:ln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sz="2000" dirty="0" err="1" smtClean="0">
                <a:ln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운영</a:t>
            </a:r>
            <a:r>
              <a:rPr lang="ko-KR" altLang="en-US" sz="2000" dirty="0" smtClean="0">
                <a:ln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됨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pPr lvl="2"/>
            <a:r>
              <a:rPr lang="zh-CN" altLang="en-US" sz="1600" dirty="0" smtClean="0"/>
              <a:t>높은 </a:t>
            </a:r>
            <a:r>
              <a:rPr lang="ko-KR" altLang="en-US" sz="1600" dirty="0" smtClean="0"/>
              <a:t>독립성과 </a:t>
            </a:r>
            <a:r>
              <a:rPr lang="zh-CN" altLang="en-US" sz="1600" dirty="0" smtClean="0"/>
              <a:t>자유성을 가지고 있</a:t>
            </a:r>
            <a:r>
              <a:rPr lang="ko-KR" altLang="en-US" sz="1600" dirty="0"/>
              <a:t>음</a:t>
            </a:r>
            <a:endParaRPr lang="zh-CN" altLang="en-US" sz="1600" dirty="0" smtClean="0"/>
          </a:p>
          <a:p>
            <a:pPr lvl="2"/>
            <a:r>
              <a:rPr lang="zh-CN" altLang="en-US" sz="1600" dirty="0" smtClean="0"/>
              <a:t>관리 범위:</a:t>
            </a:r>
          </a:p>
          <a:p>
            <a:pPr lvl="3"/>
            <a:r>
              <a:rPr lang="zh-CN" altLang="en-US" sz="1400" dirty="0" smtClean="0"/>
              <a:t>고객 권한 관리</a:t>
            </a:r>
          </a:p>
          <a:p>
            <a:pPr lvl="3"/>
            <a:r>
              <a:rPr lang="ko-KR" altLang="en-US" sz="1400" dirty="0"/>
              <a:t>컨</a:t>
            </a:r>
            <a:r>
              <a:rPr lang="zh-CN" altLang="en-US" sz="1400" dirty="0" smtClean="0"/>
              <a:t>텐츠 관리</a:t>
            </a:r>
          </a:p>
          <a:p>
            <a:pPr lvl="3"/>
            <a:r>
              <a:rPr lang="zh-CN" altLang="en-US" sz="1400" dirty="0" smtClean="0"/>
              <a:t>이벤트 게시</a:t>
            </a:r>
          </a:p>
          <a:p>
            <a:pPr lvl="3"/>
            <a:r>
              <a:rPr lang="ko-KR" altLang="en-US" sz="1400" dirty="0" smtClean="0"/>
              <a:t>포인트몰</a:t>
            </a:r>
            <a:r>
              <a:rPr lang="zh-CN" altLang="en-US" sz="1400" dirty="0" smtClean="0"/>
              <a:t> 운영(</a:t>
            </a:r>
            <a:r>
              <a:rPr lang="zh-CN" altLang="en-US" sz="1400" dirty="0" smtClean="0">
                <a:ln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한</a:t>
            </a:r>
            <a:r>
              <a:rPr lang="ko-KR" altLang="en-US" sz="1400" dirty="0" smtClean="0">
                <a:ln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국 지역현재는 포인트 몰 미비</a:t>
            </a:r>
            <a:r>
              <a:rPr lang="zh-CN" altLang="en-US" sz="1400" dirty="0" smtClean="0"/>
              <a:t>)</a:t>
            </a:r>
          </a:p>
          <a:p>
            <a:pPr lvl="3"/>
            <a:r>
              <a:rPr lang="zh-CN" altLang="en-US" sz="1400" dirty="0" smtClean="0"/>
              <a:t>RMA(한국지역 </a:t>
            </a:r>
            <a:r>
              <a:rPr lang="ko-KR" altLang="en-US" sz="1400" dirty="0" smtClean="0"/>
              <a:t>미출시</a:t>
            </a:r>
            <a:r>
              <a:rPr lang="zh-CN" altLang="en-US" sz="1400" dirty="0" smtClean="0"/>
              <a:t>)</a:t>
            </a:r>
          </a:p>
          <a:p>
            <a:pPr lvl="3"/>
            <a:r>
              <a:rPr lang="zh-CN" altLang="en-US" sz="1400" dirty="0" smtClean="0"/>
              <a:t>B2B관리(</a:t>
            </a:r>
            <a:r>
              <a:rPr lang="zh-CN" altLang="en-US" sz="1400" dirty="0"/>
              <a:t>한국지역</a:t>
            </a:r>
            <a:r>
              <a:rPr lang="ko-KR" altLang="en-US" sz="1400" dirty="0" smtClean="0"/>
              <a:t>미출시</a:t>
            </a:r>
            <a:r>
              <a:rPr lang="zh-CN" altLang="en-US" sz="1400" dirty="0" smtClean="0"/>
              <a:t>)</a:t>
            </a:r>
          </a:p>
          <a:p>
            <a:pPr lvl="2"/>
            <a:r>
              <a:rPr sz="1600" dirty="0" err="1" smtClean="0"/>
              <a:t>본사에</a:t>
            </a:r>
            <a:r>
              <a:rPr lang="ko-KR" altLang="en-US" sz="1600" dirty="0"/>
              <a:t>서</a:t>
            </a:r>
            <a:r>
              <a:rPr sz="1600" dirty="0" smtClean="0"/>
              <a:t> </a:t>
            </a:r>
            <a:r>
              <a:rPr sz="1600" dirty="0" err="1" smtClean="0"/>
              <a:t>업데이</a:t>
            </a:r>
            <a:r>
              <a:rPr lang="ko-KR" altLang="en-US" sz="1600" dirty="0" smtClean="0"/>
              <a:t>트되는 </a:t>
            </a:r>
            <a:r>
              <a:rPr lang="en-US" altLang="ko-KR" sz="1600" dirty="0" smtClean="0"/>
              <a:t>explore </a:t>
            </a:r>
            <a:r>
              <a:rPr lang="ko-KR" altLang="en-US" sz="1600" dirty="0" smtClean="0"/>
              <a:t>정보는</a:t>
            </a:r>
            <a:r>
              <a:rPr sz="1600" dirty="0" smtClean="0"/>
              <a:t> </a:t>
            </a:r>
            <a:r>
              <a:rPr sz="1600" dirty="0" err="1" smtClean="0"/>
              <a:t>한국</a:t>
            </a:r>
            <a:r>
              <a:rPr sz="1600" dirty="0" smtClean="0"/>
              <a:t> </a:t>
            </a:r>
            <a:r>
              <a:rPr sz="1600" dirty="0" err="1" smtClean="0"/>
              <a:t>지역에</a:t>
            </a:r>
            <a:r>
              <a:rPr sz="1600" dirty="0" smtClean="0"/>
              <a:t> </a:t>
            </a:r>
            <a:r>
              <a:rPr sz="1600" dirty="0" err="1" smtClean="0"/>
              <a:t>자동으로</a:t>
            </a:r>
            <a:r>
              <a:rPr sz="1600" dirty="0" smtClean="0"/>
              <a:t> </a:t>
            </a:r>
            <a:r>
              <a:rPr sz="1600" dirty="0" err="1" smtClean="0"/>
              <a:t>노출되지는</a:t>
            </a:r>
            <a:r>
              <a:rPr sz="1600" dirty="0" smtClean="0"/>
              <a:t> 않</a:t>
            </a:r>
            <a:r>
              <a:rPr lang="ko-KR" altLang="en-US" sz="1600" dirty="0" smtClean="0"/>
              <a:t>음</a:t>
            </a:r>
            <a:endParaRPr sz="1600" dirty="0" smtClean="0"/>
          </a:p>
          <a:p>
            <a:pPr lvl="2"/>
            <a:r>
              <a:rPr sz="1600" dirty="0" err="1" smtClean="0"/>
              <a:t>지역</a:t>
            </a:r>
            <a:r>
              <a:rPr lang="ko-KR" altLang="en-US" sz="1600" dirty="0" smtClean="0"/>
              <a:t>별 </a:t>
            </a:r>
            <a:r>
              <a:rPr sz="1600" dirty="0" err="1" smtClean="0"/>
              <a:t>운영</a:t>
            </a:r>
            <a:r>
              <a:rPr lang="ko-KR" altLang="en-US" sz="1600" dirty="0" smtClean="0"/>
              <a:t>팀에서</a:t>
            </a:r>
            <a:r>
              <a:rPr sz="1600" dirty="0" smtClean="0"/>
              <a:t> </a:t>
            </a:r>
            <a:r>
              <a:rPr sz="1600" dirty="0" err="1" smtClean="0"/>
              <a:t>조작이</a:t>
            </a:r>
            <a:r>
              <a:rPr sz="1600" dirty="0" smtClean="0"/>
              <a:t> </a:t>
            </a:r>
            <a:r>
              <a:rPr lang="ko-KR" altLang="en-US" sz="1600" dirty="0" smtClean="0"/>
              <a:t>필요함</a:t>
            </a:r>
            <a:endParaRPr sz="1600" dirty="0" smtClean="0"/>
          </a:p>
          <a:p>
            <a:pPr lvl="3"/>
            <a:r>
              <a:rPr lang="ko-KR" altLang="en-US"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물론 </a:t>
            </a:r>
            <a:r>
              <a:rPr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원</a:t>
            </a:r>
            <a:r>
              <a:rPr lang="en-US"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sz="1400" dirty="0" err="1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터치</a:t>
            </a:r>
            <a:r>
              <a:rPr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o-KR" altLang="en-US"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클론 기능</a:t>
            </a:r>
            <a:r>
              <a:rPr sz="1400" dirty="0" err="1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으로</a:t>
            </a:r>
            <a:r>
              <a:rPr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sz="1400" dirty="0" err="1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빠르게</a:t>
            </a:r>
            <a:r>
              <a:rPr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o-KR" altLang="en-US" sz="14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쉐어 가능</a:t>
            </a:r>
            <a:r>
              <a:rPr sz="1400" dirty="0" smtClean="0"/>
              <a:t>(단, </a:t>
            </a:r>
            <a:r>
              <a:rPr sz="1400" dirty="0" err="1" smtClean="0"/>
              <a:t>내용은</a:t>
            </a:r>
            <a:r>
              <a:rPr sz="1400" dirty="0" smtClean="0"/>
              <a:t> </a:t>
            </a:r>
            <a:r>
              <a:rPr lang="ko-KR" altLang="en-US" sz="1400" dirty="0" smtClean="0"/>
              <a:t>디폴트로 전부 </a:t>
            </a:r>
            <a:r>
              <a:rPr sz="1400" dirty="0" smtClean="0"/>
              <a:t>영</a:t>
            </a:r>
            <a:r>
              <a:rPr lang="ko-KR" altLang="en-US" sz="1400" dirty="0" smtClean="0"/>
              <a:t>어임</a:t>
            </a:r>
            <a:r>
              <a:rPr sz="1400" dirty="0" smtClean="0"/>
              <a:t>)</a:t>
            </a:r>
          </a:p>
          <a:p>
            <a:pPr lvl="1"/>
            <a:endParaRPr lang="en-US" altLang="zh-CN" sz="1600" dirty="0" smtClean="0"/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sp>
        <p:nvSpPr>
          <p:cNvPr id="51" name="内容占位符 3"/>
          <p:cNvSpPr txBox="1"/>
          <p:nvPr/>
        </p:nvSpPr>
        <p:spPr>
          <a:xfrm>
            <a:off x="6296479" y="879340"/>
            <a:ext cx="5754007" cy="5470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 smtClean="0"/>
              <a:t>현재 </a:t>
            </a:r>
            <a:r>
              <a:rPr lang="zh-CN" altLang="en-US" sz="2000" dirty="0" smtClean="0"/>
              <a:t>운영 </a:t>
            </a:r>
            <a:r>
              <a:rPr lang="zh-CN" altLang="en-US" sz="2000" dirty="0"/>
              <a:t>관련 </a:t>
            </a:r>
            <a:r>
              <a:rPr lang="zh-CN" altLang="en-US" sz="2000" dirty="0" smtClean="0"/>
              <a:t>정보</a:t>
            </a:r>
            <a:endParaRPr lang="zh-CN" altLang="en-US" sz="2000" dirty="0"/>
          </a:p>
          <a:p>
            <a:pPr lvl="1"/>
            <a:r>
              <a:rPr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Administration Portal(</a:t>
            </a:r>
            <a:r>
              <a:rPr sz="1600" dirty="0" smtClean="0"/>
              <a:t>국제 파트너 운영 플랫폼)을 </a:t>
            </a:r>
            <a:r>
              <a:rPr sz="1600" dirty="0" err="1" smtClean="0"/>
              <a:t>통한</a:t>
            </a:r>
            <a:r>
              <a:rPr sz="1600" dirty="0" smtClean="0"/>
              <a:t> </a:t>
            </a:r>
            <a:r>
              <a:rPr lang="ko-KR" altLang="en-US" sz="1600" dirty="0" smtClean="0"/>
              <a:t>컨텐츠</a:t>
            </a:r>
            <a:r>
              <a:rPr sz="1600" dirty="0" smtClean="0"/>
              <a:t> 관</a:t>
            </a:r>
            <a:r>
              <a:rPr lang="ko-KR" altLang="en-US" sz="1600" dirty="0" smtClean="0"/>
              <a:t>리 가능함</a:t>
            </a:r>
            <a:endParaRPr lang="en-US" altLang="zh-CN" sz="1600" dirty="0" smtClean="0"/>
          </a:p>
          <a:p>
            <a:pPr lvl="2"/>
            <a:r>
              <a:rPr lang="ko-KR" altLang="zh-CN" sz="1200" dirty="0" smtClean="0">
                <a:hlinkClick r:id="rId3"/>
              </a:rPr>
              <a:t>사이트</a:t>
            </a:r>
            <a:r>
              <a:rPr lang="zh-CN" altLang="en-US" sz="1200" dirty="0" smtClean="0">
                <a:hlinkClick r:id="rId3"/>
              </a:rPr>
              <a:t>：</a:t>
            </a:r>
            <a:r>
              <a:rPr lang="en-US" altLang="zh-CN" sz="1200" dirty="0" smtClean="0">
                <a:hlinkClick r:id="rId3"/>
              </a:rPr>
              <a:t>http://epadmin.hikvision.com/</a:t>
            </a:r>
            <a:endParaRPr lang="en-US" altLang="zh-CN" sz="1200" dirty="0" smtClean="0"/>
          </a:p>
          <a:p>
            <a:pPr lvl="2"/>
            <a:r>
              <a:rPr lang="zh-CN" altLang="en-US" sz="1200" dirty="0" smtClean="0">
                <a:solidFill>
                  <a:schemeClr val="accent1"/>
                </a:solidFill>
              </a:rPr>
              <a:t>액세스 권한 요청 필요</a:t>
            </a:r>
            <a:r>
              <a:rPr lang="zh-CN" altLang="en-US" sz="1200" dirty="0" smtClean="0"/>
              <a:t>（</a:t>
            </a:r>
            <a:r>
              <a:rPr lang="ko-KR" altLang="zh-CN" sz="1200" dirty="0" smtClean="0"/>
              <a:t>현재</a:t>
            </a:r>
            <a:r>
              <a:rPr lang="en-US" altLang="zh-CN" sz="1200" dirty="0" smtClean="0"/>
              <a:t>Sam</a:t>
            </a:r>
            <a:r>
              <a:rPr lang="zh-CN" altLang="en-US" sz="1200" dirty="0" smtClean="0"/>
              <a:t>，</a:t>
            </a:r>
            <a:r>
              <a:rPr lang="en-US" altLang="zh-CN" sz="1200" dirty="0" err="1" smtClean="0"/>
              <a:t>Whitby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권한 소지</a:t>
            </a:r>
            <a:r>
              <a:rPr lang="zh-CN" altLang="en-US" sz="1200" dirty="0" smtClean="0"/>
              <a:t>）</a:t>
            </a:r>
            <a:endParaRPr lang="en-US" altLang="zh-CN" sz="1200" dirty="0" smtClean="0"/>
          </a:p>
          <a:p>
            <a:pPr lvl="2"/>
            <a:r>
              <a:rPr lang="zh-CN" altLang="en-US" sz="1200" dirty="0"/>
              <a:t>팀 내 운영(콘텐츠 편집 및 업로드) </a:t>
            </a:r>
            <a:r>
              <a:rPr lang="ko-KR" altLang="en-US" sz="1200" dirty="0" smtClean="0"/>
              <a:t>전담 </a:t>
            </a:r>
            <a:r>
              <a:rPr lang="zh-CN" altLang="en-US" sz="1200" dirty="0" smtClean="0"/>
              <a:t>인원 </a:t>
            </a:r>
            <a:r>
              <a:rPr lang="zh-CN" altLang="en-US" sz="1200" dirty="0"/>
              <a:t>배정 필요</a:t>
            </a:r>
          </a:p>
          <a:p>
            <a:pPr lvl="3"/>
            <a:r>
              <a:rPr lang="ko-KR" altLang="en-US" sz="1000" dirty="0" smtClean="0"/>
              <a:t>현재는</a:t>
            </a:r>
            <a:r>
              <a:rPr sz="1000" dirty="0" smtClean="0"/>
              <a:t> </a:t>
            </a:r>
            <a:r>
              <a:rPr sz="1000" dirty="0" err="1" smtClean="0"/>
              <a:t>Whiby</a:t>
            </a:r>
            <a:r>
              <a:rPr lang="ko-KR" altLang="en-US" sz="1000" dirty="0" smtClean="0"/>
              <a:t>가</a:t>
            </a:r>
            <a:r>
              <a:rPr sz="1000" dirty="0" smtClean="0"/>
              <a:t> </a:t>
            </a:r>
            <a:r>
              <a:rPr sz="1000" dirty="0" err="1" smtClean="0"/>
              <a:t>대응</a:t>
            </a:r>
            <a:endParaRPr sz="1000" dirty="0" smtClean="0"/>
          </a:p>
          <a:p>
            <a:pPr lvl="2"/>
            <a:r>
              <a:rPr sz="1200" dirty="0" err="1" smtClean="0"/>
              <a:t>추후</a:t>
            </a:r>
            <a:r>
              <a:rPr sz="1200" dirty="0" smtClean="0"/>
              <a:t> </a:t>
            </a:r>
            <a:r>
              <a:rPr sz="1200" dirty="0" err="1" smtClean="0"/>
              <a:t>운영</a:t>
            </a:r>
            <a:r>
              <a:rPr sz="1200" dirty="0" smtClean="0"/>
              <a:t> </a:t>
            </a:r>
            <a:r>
              <a:rPr sz="1200" dirty="0" err="1" smtClean="0"/>
              <a:t>매뉴얼</a:t>
            </a:r>
            <a:r>
              <a:rPr sz="1200" dirty="0" smtClean="0"/>
              <a:t> </a:t>
            </a:r>
            <a:r>
              <a:rPr lang="ko-KR" altLang="en-US" sz="1200" dirty="0" smtClean="0"/>
              <a:t>준비 예정</a:t>
            </a:r>
            <a:endParaRPr sz="1200" dirty="0" smtClean="0"/>
          </a:p>
          <a:p>
            <a:pPr lvl="2"/>
            <a:r>
              <a:rPr lang="ko-KR" altLang="en-US" sz="1200" dirty="0"/>
              <a:t>타</a:t>
            </a:r>
            <a:r>
              <a:rPr sz="1200" dirty="0" smtClean="0"/>
              <a:t> </a:t>
            </a:r>
            <a:r>
              <a:rPr sz="1200" dirty="0" err="1" smtClean="0"/>
              <a:t>인원</a:t>
            </a:r>
            <a:r>
              <a:rPr lang="ko-KR" altLang="en-US" sz="1200" dirty="0" smtClean="0"/>
              <a:t>도</a:t>
            </a:r>
            <a:r>
              <a:rPr sz="1200" dirty="0" smtClean="0"/>
              <a:t> </a:t>
            </a:r>
            <a:r>
              <a:rPr sz="1200" dirty="0" err="1" smtClean="0"/>
              <a:t>배치하여</a:t>
            </a:r>
            <a:r>
              <a:rPr sz="1200" dirty="0" smtClean="0"/>
              <a:t> </a:t>
            </a:r>
            <a:r>
              <a:rPr lang="ko-KR" altLang="en-US" sz="1200" dirty="0" smtClean="0"/>
              <a:t>운영 </a:t>
            </a:r>
            <a:r>
              <a:rPr sz="1200" dirty="0" err="1" smtClean="0"/>
              <a:t>진행하는</a:t>
            </a:r>
            <a:r>
              <a:rPr lang="en-US" sz="1200" dirty="0" smtClean="0"/>
              <a:t> </a:t>
            </a:r>
            <a:r>
              <a:rPr lang="ko-KR" altLang="en-US" sz="1200" dirty="0" smtClean="0"/>
              <a:t>것도</a:t>
            </a:r>
            <a:r>
              <a:rPr sz="1200" dirty="0" smtClean="0"/>
              <a:t> </a:t>
            </a:r>
            <a:r>
              <a:rPr lang="ko-KR" altLang="en-US" sz="1200" dirty="0" smtClean="0"/>
              <a:t>적극 고려 필요함</a:t>
            </a:r>
            <a:endParaRPr sz="1200" dirty="0" smtClean="0"/>
          </a:p>
          <a:p>
            <a:pPr lvl="1"/>
            <a:r>
              <a:rPr sz="1600" dirty="0" smtClean="0">
                <a:solidFill>
                  <a:schemeClr val="accent1"/>
                </a:solidFill>
              </a:rPr>
              <a:t>Product </a:t>
            </a:r>
            <a:r>
              <a:rPr sz="1600" dirty="0" err="1" smtClean="0">
                <a:solidFill>
                  <a:schemeClr val="accent1"/>
                </a:solidFill>
              </a:rPr>
              <a:t>모듈과</a:t>
            </a:r>
            <a:r>
              <a:rPr sz="1600" dirty="0" smtClean="0">
                <a:solidFill>
                  <a:schemeClr val="accent1"/>
                </a:solidFill>
              </a:rPr>
              <a:t> </a:t>
            </a:r>
            <a:r>
              <a:rPr sz="1600" dirty="0" err="1" smtClean="0">
                <a:solidFill>
                  <a:schemeClr val="accent1"/>
                </a:solidFill>
              </a:rPr>
              <a:t>지역</a:t>
            </a:r>
            <a:r>
              <a:rPr lang="ko-KR" altLang="en-US" sz="1600" dirty="0" smtClean="0">
                <a:solidFill>
                  <a:schemeClr val="accent1"/>
                </a:solidFill>
              </a:rPr>
              <a:t>별</a:t>
            </a:r>
            <a:r>
              <a:rPr sz="1600" dirty="0" smtClean="0">
                <a:solidFill>
                  <a:schemeClr val="accent1"/>
                </a:solidFill>
              </a:rPr>
              <a:t> </a:t>
            </a:r>
            <a:r>
              <a:rPr sz="1600" dirty="0" err="1" smtClean="0">
                <a:solidFill>
                  <a:schemeClr val="accent1"/>
                </a:solidFill>
              </a:rPr>
              <a:t>MPS가</a:t>
            </a:r>
            <a:r>
              <a:rPr sz="1600" dirty="0" smtClean="0">
                <a:solidFill>
                  <a:schemeClr val="accent1"/>
                </a:solidFill>
              </a:rPr>
              <a:t> </a:t>
            </a:r>
            <a:r>
              <a:rPr lang="ko-KR" altLang="en-US" sz="1600" dirty="0" smtClean="0">
                <a:solidFill>
                  <a:schemeClr val="accent1"/>
                </a:solidFill>
              </a:rPr>
              <a:t>연동</a:t>
            </a:r>
            <a:r>
              <a:rPr sz="1600" dirty="0" smtClean="0">
                <a:solidFill>
                  <a:schemeClr val="accent1"/>
                </a:solidFill>
              </a:rPr>
              <a:t>됨</a:t>
            </a:r>
            <a:r>
              <a:rPr lang="zh-CN" altLang="en-US" sz="1600" dirty="0" smtClean="0"/>
              <a:t>，시스템에서 </a:t>
            </a:r>
            <a:r>
              <a:rPr lang="ko-KR" altLang="en-US" sz="1600" dirty="0" smtClean="0"/>
              <a:t>자동으로</a:t>
            </a:r>
            <a:r>
              <a:rPr lang="zh-CN" altLang="en-US" sz="1600" dirty="0" smtClean="0"/>
              <a:t> 동기화 </a:t>
            </a:r>
            <a:r>
              <a:rPr lang="ko-KR" altLang="en-US" sz="1600" dirty="0"/>
              <a:t>됨</a:t>
            </a:r>
            <a:endParaRPr lang="zh-CN" altLang="en-US" sz="1600" dirty="0" smtClean="0"/>
          </a:p>
          <a:p>
            <a:pPr lvl="1"/>
            <a:r>
              <a:rPr lang="zh-CN" altLang="en-US" sz="1600" dirty="0" smtClean="0"/>
              <a:t>본사는 정기적으로 풍부한 </a:t>
            </a:r>
            <a:r>
              <a:rPr lang="ko-KR" altLang="en-US" sz="1600" dirty="0" smtClean="0"/>
              <a:t>리소스</a:t>
            </a:r>
            <a:r>
              <a:rPr lang="zh-CN" altLang="en-US" sz="1600" dirty="0" smtClean="0"/>
              <a:t>(영문)를 제공</a:t>
            </a:r>
            <a:r>
              <a:rPr lang="ko-KR" altLang="en-US" sz="1600" dirty="0" smtClean="0"/>
              <a:t>함</a:t>
            </a:r>
            <a:endParaRPr lang="zh-CN" altLang="en-US" sz="1600" dirty="0" smtClean="0"/>
          </a:p>
          <a:p>
            <a:pPr lvl="2"/>
            <a:r>
              <a:rPr lang="ko-KR" altLang="en-US" sz="1400" dirty="0" smtClean="0"/>
              <a:t>솔루션</a:t>
            </a:r>
            <a:r>
              <a:rPr lang="zh-CN" altLang="en-US" sz="1400" dirty="0" smtClean="0"/>
              <a:t>, 제품, 조작 동영상, </a:t>
            </a:r>
            <a:r>
              <a:rPr lang="ko-KR" altLang="en-US" sz="1400" dirty="0" smtClean="0"/>
              <a:t>프로모션</a:t>
            </a:r>
            <a:r>
              <a:rPr lang="zh-CN" altLang="en-US" sz="1400" dirty="0" smtClean="0"/>
              <a:t> 자료 등</a:t>
            </a:r>
          </a:p>
          <a:p>
            <a:pPr lvl="2"/>
            <a:r>
              <a:rPr lang="zh-CN" altLang="en-US" sz="1400" dirty="0" smtClean="0"/>
              <a:t>중요한 자료</a:t>
            </a:r>
            <a:r>
              <a:rPr lang="ko-KR" altLang="en-US" sz="1400" dirty="0" smtClean="0"/>
              <a:t>를</a:t>
            </a:r>
            <a:r>
              <a:rPr lang="zh-CN" altLang="en-US" sz="1400" dirty="0" smtClean="0"/>
              <a:t> 한글화</a:t>
            </a:r>
            <a:r>
              <a:rPr lang="ko-KR" altLang="en-US" sz="1400" dirty="0" smtClean="0"/>
              <a:t>하여 릴리즈 할 것을 건의함</a:t>
            </a:r>
            <a:endParaRPr lang="zh-CN" alt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en-US" altLang="zh-CN" sz="2000" dirty="0" smtClean="0"/>
              <a:t>RMA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한국 </a:t>
            </a:r>
            <a:r>
              <a:rPr lang="ko-KR" altLang="en-US" sz="1600" dirty="0" smtClean="0"/>
              <a:t>지역 미개방</a:t>
            </a:r>
            <a:endParaRPr lang="zh-CN" altLang="en-US" sz="1600" dirty="0" smtClean="0"/>
          </a:p>
          <a:p>
            <a:pPr lvl="1"/>
            <a:r>
              <a:rPr lang="zh-CN" altLang="en-US" sz="1600" dirty="0" smtClean="0"/>
              <a:t>본사는 </a:t>
            </a:r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현재 이 기능을 개발 중</a:t>
            </a:r>
            <a:endParaRPr lang="zh-CN" altLang="en-US" sz="1600" dirty="0" smtClean="0"/>
          </a:p>
          <a:p>
            <a:pPr lvl="2"/>
            <a:r>
              <a:rPr lang="zh-CN" altLang="en-US" sz="1200" dirty="0" smtClean="0"/>
              <a:t>한국 지역 </a:t>
            </a:r>
            <a:r>
              <a:rPr lang="ko-KR" altLang="en-US" sz="1200" dirty="0" smtClean="0"/>
              <a:t>릴리즈</a:t>
            </a:r>
            <a:r>
              <a:rPr lang="zh-CN" altLang="en-US" sz="1200" dirty="0" smtClean="0"/>
              <a:t> 시간 미정</a:t>
            </a:r>
          </a:p>
          <a:p>
            <a:pPr lvl="1"/>
            <a:r>
              <a:rPr lang="en-US" altLang="zh-CN" sz="1600" dirty="0" smtClean="0"/>
              <a:t>ND</a:t>
            </a:r>
            <a:r>
              <a:rPr lang="ko-KR" altLang="en-US" sz="1600" dirty="0" smtClean="0"/>
              <a:t>의</a:t>
            </a:r>
            <a:r>
              <a:rPr lang="zh-CN" altLang="en-US" sz="1600" dirty="0" smtClean="0"/>
              <a:t> RMA  시스템</a:t>
            </a:r>
            <a:r>
              <a:rPr lang="ko-KR" altLang="en-US" sz="1600" dirty="0"/>
              <a:t>과</a:t>
            </a:r>
            <a:r>
              <a:rPr lang="zh-CN" altLang="en-US" sz="1600" dirty="0" smtClean="0"/>
              <a:t> </a:t>
            </a:r>
            <a:r>
              <a:rPr lang="ko-KR" altLang="en-US" sz="1600" dirty="0" smtClean="0"/>
              <a:t>연동</a:t>
            </a:r>
            <a:endParaRPr lang="zh-CN" altLang="en-US" sz="1600" dirty="0" smtClean="0"/>
          </a:p>
          <a:p>
            <a:pPr lvl="2"/>
            <a:endParaRPr lang="en-US" altLang="zh-CN" sz="1200" dirty="0"/>
          </a:p>
          <a:p>
            <a:pPr lvl="1"/>
            <a:r>
              <a:rPr lang="zh-CN" altLang="en-US" sz="1600" dirty="0" smtClean="0"/>
              <a:t>주요 기능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CN" altLang="en-US" sz="1600" dirty="0" smtClean="0"/>
              <a:t>수리 </a:t>
            </a:r>
            <a:r>
              <a:rPr lang="ko-KR" altLang="en-US" sz="1600" dirty="0" smtClean="0"/>
              <a:t>지점을 조회</a:t>
            </a:r>
            <a:endParaRPr lang="zh-CN" altLang="en-US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zh-CN" altLang="en-US" sz="1600" dirty="0" smtClean="0"/>
              <a:t>앱을 통</a:t>
            </a:r>
            <a:r>
              <a:rPr lang="ko-KR" altLang="en-US" sz="1600" dirty="0" smtClean="0"/>
              <a:t>한</a:t>
            </a:r>
            <a:r>
              <a:rPr lang="zh-CN" altLang="en-US" sz="1600" dirty="0" smtClean="0"/>
              <a:t> </a:t>
            </a:r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RMA 신청하기</a:t>
            </a:r>
          </a:p>
          <a:p>
            <a:pPr lvl="2"/>
            <a:r>
              <a:rPr lang="zh-CN" altLang="en-US" sz="1200" dirty="0" smtClean="0"/>
              <a:t>수리 </a:t>
            </a:r>
            <a:r>
              <a:rPr lang="ko-KR" altLang="en-US" sz="1200" dirty="0" smtClean="0"/>
              <a:t>견적서 생성</a:t>
            </a:r>
            <a:endParaRPr lang="zh-CN" altLang="en-US" sz="12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zh-CN" altLang="en-US" sz="1600" dirty="0" smtClean="0"/>
              <a:t>설비의 </a:t>
            </a:r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수리 진행 상황을 실시간으로 조회 </a:t>
            </a:r>
            <a:r>
              <a:rPr lang="ko-KR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가능</a:t>
            </a:r>
            <a:endParaRPr lang="zh-CN" altLang="en-US" sz="1600" dirty="0" smtClean="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2"/>
            <a:endParaRPr lang="en-US" altLang="zh-CN" sz="1200" dirty="0" smtClean="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2"/>
            <a:endParaRPr lang="en-US" altLang="zh-CN" sz="1200" dirty="0"/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096000" y="1585397"/>
            <a:ext cx="5175370" cy="3792148"/>
            <a:chOff x="6075393" y="1326538"/>
            <a:chExt cx="5175370" cy="3792148"/>
          </a:xfrm>
        </p:grpSpPr>
        <p:sp>
          <p:nvSpPr>
            <p:cNvPr id="17" name="矩形 16"/>
            <p:cNvSpPr/>
            <p:nvPr/>
          </p:nvSpPr>
          <p:spPr>
            <a:xfrm>
              <a:off x="7844591" y="1326538"/>
              <a:ext cx="2717800" cy="421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zh-CN" sz="1400" b="1" dirty="0" smtClean="0">
                  <a:solidFill>
                    <a:srgbClr val="B51C14"/>
                  </a:solidFill>
                  <a:cs typeface="+mn-ea"/>
                  <a:sym typeface="+mn-lt"/>
                </a:rPr>
                <a:t>RMA </a:t>
              </a:r>
              <a:r>
                <a:rPr lang="zh-CN" altLang="en-US" sz="1400" b="1" dirty="0" smtClean="0">
                  <a:solidFill>
                    <a:srgbClr val="B51C14"/>
                  </a:solidFill>
                  <a:cs typeface="+mn-ea"/>
                  <a:sym typeface="+mn-lt"/>
                </a:rPr>
                <a:t>응용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075393" y="1924233"/>
              <a:ext cx="4637330" cy="2784475"/>
              <a:chOff x="595466" y="3514725"/>
              <a:chExt cx="4637330" cy="2784475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466" y="3514725"/>
                <a:ext cx="1286577" cy="2784475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8248" y="3520296"/>
                <a:ext cx="1284002" cy="2778904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9850" y="3565867"/>
                <a:ext cx="1262946" cy="2733333"/>
              </a:xfrm>
              <a:prstGeom prst="rect">
                <a:avLst/>
              </a:prstGeom>
            </p:spPr>
          </p:pic>
        </p:grpSp>
        <p:sp>
          <p:nvSpPr>
            <p:cNvPr id="22" name="下箭头 21"/>
            <p:cNvSpPr/>
            <p:nvPr/>
          </p:nvSpPr>
          <p:spPr>
            <a:xfrm rot="16200000">
              <a:off x="7361986" y="3359573"/>
              <a:ext cx="262096" cy="353816"/>
            </a:xfrm>
            <a:prstGeom prst="downArrow">
              <a:avLst/>
            </a:prstGeom>
            <a:solidFill>
              <a:srgbClr val="B51C14"/>
            </a:solidFill>
            <a:ln>
              <a:solidFill>
                <a:srgbClr val="B51C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下箭头 22"/>
            <p:cNvSpPr/>
            <p:nvPr/>
          </p:nvSpPr>
          <p:spPr>
            <a:xfrm rot="16200000">
              <a:off x="9076486" y="3359573"/>
              <a:ext cx="262096" cy="353816"/>
            </a:xfrm>
            <a:prstGeom prst="downArrow">
              <a:avLst/>
            </a:prstGeom>
            <a:solidFill>
              <a:srgbClr val="B51C14"/>
            </a:solidFill>
            <a:ln>
              <a:solidFill>
                <a:srgbClr val="B51C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723687" y="4865956"/>
              <a:ext cx="1527076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ko-KR" altLang="en-US" sz="1050" dirty="0" smtClean="0">
                  <a:cs typeface="+mn-ea"/>
                  <a:sym typeface="+mn-lt"/>
                </a:rPr>
                <a:t>수리 완료 및 반송</a:t>
              </a:r>
              <a:endParaRPr lang="zh-CN" altLang="en-US" sz="1050" dirty="0" smtClean="0"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982299" y="4865956"/>
              <a:ext cx="1669951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50" dirty="0" smtClean="0">
                  <a:cs typeface="+mn-ea"/>
                  <a:sym typeface="+mn-lt"/>
                </a:rPr>
                <a:t>접수 및 수리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12765" y="4865956"/>
              <a:ext cx="1431826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50" noProof="0" dirty="0" smtClean="0">
                  <a:cs typeface="+mn-ea"/>
                  <a:sym typeface="+mn-lt"/>
                </a:rPr>
                <a:t>수리신청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6720114" cy="547066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Case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한국 </a:t>
            </a:r>
            <a:r>
              <a:rPr lang="ko-KR" altLang="en-US" sz="1600" dirty="0" smtClean="0"/>
              <a:t>지역</a:t>
            </a:r>
            <a:r>
              <a:rPr lang="zh-CN" altLang="en-US" sz="1600" dirty="0" smtClean="0"/>
              <a:t> 미개방</a:t>
            </a:r>
          </a:p>
          <a:p>
            <a:pPr lvl="1"/>
            <a:r>
              <a:rPr lang="ko-KR" altLang="en-US" sz="1600" dirty="0" smtClean="0"/>
              <a:t>릴리즈 여부와</a:t>
            </a:r>
            <a:r>
              <a:rPr lang="zh-CN" altLang="en-US" sz="1600" dirty="0" smtClean="0"/>
              <a:t> 시간 아</a:t>
            </a:r>
            <a:r>
              <a:rPr lang="ko-KR" altLang="en-US" sz="1600" dirty="0" smtClean="0"/>
              <a:t>직 미정</a:t>
            </a:r>
            <a:endParaRPr lang="zh-CN" altLang="en-US" sz="1600" dirty="0" smtClean="0"/>
          </a:p>
          <a:p>
            <a:pPr lvl="2"/>
            <a:r>
              <a:rPr lang="zh-CN" altLang="en-US" sz="1200" dirty="0" smtClean="0"/>
              <a:t>팀 </a:t>
            </a:r>
            <a:r>
              <a:rPr lang="ko-KR" altLang="en-US" sz="1200" dirty="0" smtClean="0"/>
              <a:t>내부 검토 필요</a:t>
            </a:r>
            <a:endParaRPr lang="zh-CN" altLang="en-US" sz="1200" dirty="0" smtClean="0"/>
          </a:p>
          <a:p>
            <a:pPr lvl="1"/>
            <a:endParaRPr lang="zh-CN" altLang="en-US" sz="1600" dirty="0" smtClean="0"/>
          </a:p>
          <a:p>
            <a:pPr lvl="1"/>
            <a:r>
              <a:rPr lang="zh-CN" altLang="en-US" sz="1600" dirty="0" smtClean="0"/>
              <a:t>기능소개(A/S</a:t>
            </a:r>
            <a:r>
              <a:rPr lang="zh-CN" altLang="en-US" sz="1600" dirty="0"/>
              <a:t> </a:t>
            </a:r>
            <a:r>
              <a:rPr lang="ko-KR" altLang="en-US" sz="1600" dirty="0" smtClean="0"/>
              <a:t>차원의 시스템</a:t>
            </a:r>
            <a:r>
              <a:rPr lang="zh-CN" altLang="en-US" sz="1600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sz="1600" dirty="0" err="1" smtClean="0">
                <a:solidFill>
                  <a:schemeClr val="accent1"/>
                </a:solidFill>
              </a:rPr>
              <a:t>현재</a:t>
            </a:r>
            <a:r>
              <a:rPr sz="1600" dirty="0" smtClean="0">
                <a:solidFill>
                  <a:schemeClr val="accent1"/>
                </a:solidFill>
              </a:rPr>
              <a:t> </a:t>
            </a:r>
            <a:r>
              <a:rPr sz="1600" dirty="0" err="1" smtClean="0">
                <a:solidFill>
                  <a:schemeClr val="accent1"/>
                </a:solidFill>
              </a:rPr>
              <a:t>콜센터+카카오</a:t>
            </a:r>
            <a:r>
              <a:rPr lang="ko-KR" altLang="en-US" sz="1600" dirty="0" smtClean="0">
                <a:solidFill>
                  <a:schemeClr val="accent1"/>
                </a:solidFill>
              </a:rPr>
              <a:t>톡</a:t>
            </a:r>
            <a:r>
              <a:rPr lang="ko-KR" altLang="en-US" sz="1600" dirty="0">
                <a:solidFill>
                  <a:schemeClr val="accent1"/>
                </a:solidFill>
              </a:rPr>
              <a:t> </a:t>
            </a:r>
            <a:r>
              <a:rPr lang="ko-KR" altLang="en-US" sz="1600" dirty="0" smtClean="0">
                <a:solidFill>
                  <a:schemeClr val="accent1"/>
                </a:solidFill>
              </a:rPr>
              <a:t>고객 대응</a:t>
            </a:r>
            <a:r>
              <a:rPr sz="1600" dirty="0" smtClean="0">
                <a:solidFill>
                  <a:schemeClr val="accent1"/>
                </a:solidFill>
              </a:rPr>
              <a:t> </a:t>
            </a:r>
            <a:r>
              <a:rPr sz="1600" dirty="0" err="1" smtClean="0">
                <a:solidFill>
                  <a:schemeClr val="accent1"/>
                </a:solidFill>
              </a:rPr>
              <a:t>업무와</a:t>
            </a:r>
            <a:r>
              <a:rPr sz="1600" dirty="0" smtClean="0">
                <a:solidFill>
                  <a:schemeClr val="accent1"/>
                </a:solidFill>
              </a:rPr>
              <a:t> </a:t>
            </a:r>
            <a:r>
              <a:rPr sz="1600" dirty="0" err="1" smtClean="0">
                <a:solidFill>
                  <a:schemeClr val="accent1"/>
                </a:solidFill>
              </a:rPr>
              <a:t>유사</a:t>
            </a:r>
            <a:r>
              <a:rPr lang="ko-KR" altLang="en-US" sz="1600" dirty="0" smtClean="0">
                <a:solidFill>
                  <a:schemeClr val="accent1"/>
                </a:solidFill>
              </a:rPr>
              <a:t>하다고 보면 됨</a:t>
            </a:r>
            <a:endParaRPr lang="en-US" altLang="zh-CN" sz="16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1600" dirty="0"/>
              <a:t>온라인으로 </a:t>
            </a:r>
            <a:r>
              <a:rPr lang="ko-KR" altLang="en-US" sz="1600" dirty="0" smtClean="0"/>
              <a:t>유저가 문제를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제출하면 </a:t>
            </a:r>
            <a:r>
              <a:rPr lang="ko-KR" altLang="en-US" sz="1600" dirty="0" smtClean="0"/>
              <a:t>온라인으로 처리하여 </a:t>
            </a:r>
            <a:r>
              <a:rPr lang="zh-CN" altLang="en-US" sz="1600" dirty="0" smtClean="0"/>
              <a:t>시간을 </a:t>
            </a:r>
            <a:r>
              <a:rPr lang="zh-CN" altLang="en-US" sz="1600" dirty="0"/>
              <a:t>단축할 수 </a:t>
            </a:r>
            <a:r>
              <a:rPr lang="zh-CN" altLang="en-US" sz="1600" dirty="0" smtClean="0"/>
              <a:t>있</a:t>
            </a:r>
            <a:r>
              <a:rPr lang="ko-KR" altLang="en-US" sz="1600" dirty="0" smtClean="0"/>
              <a:t>음</a:t>
            </a:r>
            <a:endParaRPr lang="zh-CN" altLang="en-US" sz="1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1600" dirty="0" smtClean="0"/>
              <a:t>Case</a:t>
            </a:r>
            <a:r>
              <a:rPr lang="ko-KR" altLang="en-US" sz="1600" dirty="0" smtClean="0"/>
              <a:t>모듈은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여러 가지 유형을 </a:t>
            </a:r>
            <a:r>
              <a:rPr lang="zh-CN" altLang="en-US" sz="1600" dirty="0" smtClean="0"/>
              <a:t>지</a:t>
            </a:r>
            <a:r>
              <a:rPr lang="ko-KR" altLang="en-US" sz="1600" dirty="0" smtClean="0"/>
              <a:t>원함</a:t>
            </a:r>
            <a:endParaRPr lang="zh-CN" altLang="en-US" sz="1600" dirty="0"/>
          </a:p>
          <a:p>
            <a:pPr lvl="1"/>
            <a:r>
              <a:rPr lang="zh-CN" altLang="en-US" sz="1600" dirty="0"/>
              <a:t>"장치 암호 재설정"</a:t>
            </a:r>
          </a:p>
          <a:p>
            <a:pPr lvl="1"/>
            <a:r>
              <a:rPr lang="zh-CN" altLang="en-US" sz="1600" dirty="0"/>
              <a:t>"하드웨어 문제"</a:t>
            </a:r>
          </a:p>
          <a:p>
            <a:pPr lvl="1"/>
            <a:r>
              <a:rPr lang="zh-CN" altLang="en-US" sz="1600" dirty="0"/>
              <a:t>"소프트웨어 문제“</a:t>
            </a:r>
            <a:endParaRPr lang="en-US" altLang="zh-CN" sz="1600" dirty="0"/>
          </a:p>
          <a:p>
            <a:pPr lvl="1">
              <a:buFont typeface="Wingdings" panose="05000000000000000000" pitchFamily="2" charset="2"/>
              <a:buChar char="Ø"/>
            </a:pPr>
            <a:endParaRPr lang="zh-CN" altLang="en-US" sz="1600" dirty="0"/>
          </a:p>
          <a:p>
            <a:pPr lvl="1"/>
            <a:r>
              <a:rPr lang="zh-CN" altLang="en-US" sz="1600" dirty="0" smtClean="0"/>
              <a:t>장점:</a:t>
            </a:r>
          </a:p>
          <a:p>
            <a:pPr lvl="2"/>
            <a:r>
              <a:rPr lang="zh-CN" altLang="en-US" sz="1400" dirty="0" smtClean="0"/>
              <a:t>비밀번호 재설정</a:t>
            </a:r>
            <a:r>
              <a:rPr lang="ko-KR" altLang="en-US" sz="1400" dirty="0" smtClean="0"/>
              <a:t>에서</a:t>
            </a:r>
            <a:r>
              <a:rPr lang="zh-CN" altLang="en-US" sz="1400" dirty="0" smtClean="0"/>
              <a:t> xml 파일 원클릭 생성 가능</a:t>
            </a:r>
          </a:p>
          <a:p>
            <a:pPr lvl="2"/>
            <a:r>
              <a:rPr lang="zh-CN" altLang="en-US" sz="1400" dirty="0" smtClean="0"/>
              <a:t>온라인으로 </a:t>
            </a:r>
            <a:r>
              <a:rPr lang="ko-KR" altLang="en-US" sz="1400" dirty="0"/>
              <a:t>폰</a:t>
            </a:r>
            <a:r>
              <a:rPr lang="zh-CN" altLang="en-US" sz="1400" dirty="0" smtClean="0"/>
              <a:t>으로 </a:t>
            </a:r>
            <a:r>
              <a:rPr lang="ko-KR" altLang="en-US" sz="1400" dirty="0" smtClean="0"/>
              <a:t>시리얼 넘버</a:t>
            </a:r>
            <a:r>
              <a:rPr lang="zh-CN" altLang="en-US" sz="1400" dirty="0" smtClean="0"/>
              <a:t> 등 관련 정보를 기입할 수 있</a:t>
            </a:r>
            <a:r>
              <a:rPr lang="ko-KR" altLang="en-US" sz="1400" dirty="0" smtClean="0"/>
              <a:t>음</a:t>
            </a:r>
            <a:endParaRPr lang="zh-CN" altLang="en-US" sz="1400" dirty="0" smtClean="0"/>
          </a:p>
          <a:p>
            <a:pPr lvl="3"/>
            <a:r>
              <a:rPr lang="zh-CN" altLang="en-US" sz="1200" dirty="0" smtClean="0"/>
              <a:t>하이</a:t>
            </a:r>
            <a:r>
              <a:rPr lang="ko-KR" altLang="zh-CN" sz="1200" dirty="0" smtClean="0"/>
              <a:t>크비전</a:t>
            </a:r>
            <a:r>
              <a:rPr lang="zh-CN" altLang="en-US" sz="1200" dirty="0" smtClean="0"/>
              <a:t> 측: </a:t>
            </a:r>
            <a:r>
              <a:rPr lang="ko-KR" altLang="en-US" sz="1200" dirty="0" smtClean="0"/>
              <a:t>범용적</a:t>
            </a:r>
            <a:r>
              <a:rPr lang="zh-CN" altLang="en-US" sz="1200" dirty="0" smtClean="0"/>
              <a:t> 답변 템플릿이 있으며 빠른 답변이 가능</a:t>
            </a:r>
            <a:r>
              <a:rPr lang="ko-KR" altLang="en-US" sz="1200" dirty="0" smtClean="0"/>
              <a:t>함</a:t>
            </a:r>
            <a:endParaRPr lang="zh-CN" altLang="en-US" sz="1200" dirty="0" smtClean="0"/>
          </a:p>
          <a:p>
            <a:pPr lvl="2"/>
            <a:r>
              <a:rPr lang="zh-CN" altLang="en-US" sz="1400" dirty="0" smtClean="0"/>
              <a:t>ND에</a:t>
            </a:r>
            <a:r>
              <a:rPr lang="ko-KR" altLang="en-US" sz="1400" dirty="0" smtClean="0"/>
              <a:t>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본 모듈 답변 권한 오픈 가능</a:t>
            </a:r>
            <a:endParaRPr lang="zh-CN" altLang="en-US" sz="1400" dirty="0"/>
          </a:p>
          <a:p>
            <a:pPr marL="457200" lvl="1" indent="0">
              <a:buNone/>
            </a:pPr>
            <a:endParaRPr lang="en-US" altLang="zh-CN" sz="1600" dirty="0" smtClean="0"/>
          </a:p>
          <a:p>
            <a:pPr marL="914400" lvl="2" indent="0">
              <a:buNone/>
            </a:pPr>
            <a:endParaRPr lang="en-US" altLang="zh-CN" sz="1200" dirty="0"/>
          </a:p>
          <a:p>
            <a:pPr lvl="2"/>
            <a:endParaRPr lang="en-US" altLang="zh-CN" sz="1200" dirty="0" smtClean="0"/>
          </a:p>
          <a:p>
            <a:pPr lvl="2"/>
            <a:endParaRPr lang="en-US" altLang="zh-CN" sz="1200" dirty="0"/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452" y="746734"/>
            <a:ext cx="1399434" cy="30285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195" y="912110"/>
            <a:ext cx="1443647" cy="312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109" y="3775253"/>
            <a:ext cx="1312863" cy="2841171"/>
          </a:xfrm>
          <a:prstGeom prst="rect">
            <a:avLst/>
          </a:prstGeom>
        </p:spPr>
      </p:pic>
      <p:cxnSp>
        <p:nvCxnSpPr>
          <p:cNvPr id="27" name="Straight Arrow Connector 119"/>
          <p:cNvCxnSpPr/>
          <p:nvPr/>
        </p:nvCxnSpPr>
        <p:spPr>
          <a:xfrm>
            <a:off x="8893629" y="2383971"/>
            <a:ext cx="1133762" cy="510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119"/>
          <p:cNvCxnSpPr/>
          <p:nvPr/>
        </p:nvCxnSpPr>
        <p:spPr>
          <a:xfrm flipH="1">
            <a:off x="10482943" y="4376057"/>
            <a:ext cx="587828" cy="12192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364616" y="1858196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Support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클릭하여 </a:t>
            </a:r>
            <a:r>
              <a:rPr lang="en-US" altLang="zh-CN" sz="1100" b="1" dirty="0" smtClean="0">
                <a:solidFill>
                  <a:schemeClr val="tx1"/>
                </a:solidFill>
              </a:rPr>
              <a:t>Case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진입</a:t>
            </a:r>
            <a:endParaRPr lang="en-US" altLang="zh-CN" sz="1100" b="1" dirty="0" smtClean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236959" y="5573485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종류를 선택하여 내용 작성</a:t>
            </a:r>
            <a:endParaRPr lang="en-US" altLang="zh-CN" sz="11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0546316" cy="5470660"/>
          </a:xfrm>
        </p:spPr>
        <p:txBody>
          <a:bodyPr/>
          <a:lstStyle/>
          <a:p>
            <a:r>
              <a:rPr lang="en-US" altLang="zh-CN" sz="2000" dirty="0" smtClean="0"/>
              <a:t>Solution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한국 </a:t>
            </a:r>
            <a:r>
              <a:rPr lang="ko-KR" altLang="en-US" sz="1600" dirty="0" smtClean="0"/>
              <a:t>지역</a:t>
            </a:r>
            <a:r>
              <a:rPr lang="zh-CN" altLang="en-US" sz="1600" dirty="0" smtClean="0"/>
              <a:t> 미개방</a:t>
            </a:r>
          </a:p>
          <a:p>
            <a:pPr lvl="1"/>
            <a:r>
              <a:rPr lang="ko-KR" altLang="en-US" sz="1600" dirty="0"/>
              <a:t>릴리즈 여부와</a:t>
            </a:r>
            <a:r>
              <a:rPr lang="zh-CN" altLang="en-US" sz="1600" dirty="0"/>
              <a:t> 시간 아</a:t>
            </a:r>
            <a:r>
              <a:rPr lang="ko-KR" altLang="en-US" sz="1600" dirty="0"/>
              <a:t>직 미정</a:t>
            </a:r>
            <a:endParaRPr lang="zh-CN" altLang="en-US" sz="1600" dirty="0"/>
          </a:p>
          <a:p>
            <a:pPr lvl="2"/>
            <a:r>
              <a:rPr lang="zh-CN" altLang="en-US" sz="1200" dirty="0"/>
              <a:t>팀 </a:t>
            </a:r>
            <a:r>
              <a:rPr lang="ko-KR" altLang="en-US" sz="1200" dirty="0"/>
              <a:t>내부 </a:t>
            </a:r>
            <a:r>
              <a:rPr lang="ko-KR" altLang="en-US" sz="1200" dirty="0" smtClean="0"/>
              <a:t>검토와 본사 지원 필요</a:t>
            </a:r>
            <a:endParaRPr lang="en-US" altLang="ko-KR" sz="1200" dirty="0" smtClean="0"/>
          </a:p>
          <a:p>
            <a:pPr lvl="2"/>
            <a:endParaRPr lang="zh-CN" altLang="en-US" sz="1200" dirty="0"/>
          </a:p>
          <a:p>
            <a:pPr lvl="1"/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솔루션 </a:t>
            </a:r>
            <a:r>
              <a:rPr lang="ko-KR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배포 </a:t>
            </a:r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모듈용</a:t>
            </a:r>
          </a:p>
          <a:p>
            <a:pPr lvl="1"/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 사업자를 위한 모듈</a:t>
            </a:r>
          </a:p>
          <a:p>
            <a:pPr lvl="2"/>
            <a:r>
              <a:rPr lang="zh-CN" altLang="en-US" sz="1200" dirty="0" smtClean="0"/>
              <a:t>풍부한 솔루션을 제공하여 프로젝트 설계 </a:t>
            </a:r>
            <a:endParaRPr lang="en-US" altLang="zh-CN" sz="1200" dirty="0" smtClean="0"/>
          </a:p>
          <a:p>
            <a:pPr marL="914400" lvl="2" indent="0">
              <a:buNone/>
            </a:pPr>
            <a:r>
              <a:rPr lang="zh-CN" altLang="en-US" sz="1200" dirty="0" smtClean="0"/>
              <a:t>및  마케팅 능력을 향상</a:t>
            </a:r>
            <a:endParaRPr lang="en-US" altLang="zh-CN" sz="800" dirty="0" smtClean="0"/>
          </a:p>
          <a:p>
            <a:pPr lvl="2"/>
            <a:endParaRPr lang="en-US" altLang="zh-CN" sz="1200" dirty="0"/>
          </a:p>
          <a:p>
            <a:pPr lvl="1"/>
            <a:endParaRPr lang="en-US" altLang="zh-CN" sz="1200" dirty="0"/>
          </a:p>
          <a:p>
            <a:pPr lvl="2"/>
            <a:endParaRPr lang="en-US" altLang="zh-CN" sz="1200" dirty="0" smtClean="0"/>
          </a:p>
          <a:p>
            <a:pPr lvl="2"/>
            <a:endParaRPr lang="en-US" altLang="zh-CN" sz="1200" dirty="0"/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316" y="770845"/>
            <a:ext cx="5328658" cy="2544314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8867431" y="3482064"/>
            <a:ext cx="24053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1400" dirty="0">
                <a:cs typeface="+mn-ea"/>
                <a:sym typeface="+mn-lt"/>
              </a:rPr>
              <a:t>솔루션 홈 페이지(웹 페이지)</a:t>
            </a:r>
          </a:p>
        </p:txBody>
      </p:sp>
      <p:sp>
        <p:nvSpPr>
          <p:cNvPr id="54" name="矩形 53"/>
          <p:cNvSpPr/>
          <p:nvPr/>
        </p:nvSpPr>
        <p:spPr>
          <a:xfrm>
            <a:off x="594305" y="3490305"/>
            <a:ext cx="636397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ko-KR" altLang="en-US" b="1" dirty="0" smtClean="0">
                <a:cs typeface="+mn-ea"/>
                <a:sym typeface="+mn-lt"/>
              </a:rPr>
              <a:t>주요</a:t>
            </a:r>
            <a:r>
              <a:rPr lang="zh-CN" altLang="en-US" b="1" dirty="0" smtClean="0">
                <a:cs typeface="+mn-ea"/>
                <a:sym typeface="+mn-lt"/>
              </a:rPr>
              <a:t> 특성</a:t>
            </a: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cs typeface="+mn-ea"/>
                <a:sym typeface="+mn-lt"/>
              </a:rPr>
              <a:t>풍부한 솔루션 제공: 업종별 솔루션 기반, 비즈니스, 주택, 제조공업, </a:t>
            </a:r>
            <a:r>
              <a:rPr lang="zh-CN" altLang="en-US" sz="1600" dirty="0" smtClean="0">
                <a:cs typeface="+mn-ea"/>
                <a:sym typeface="+mn-lt"/>
              </a:rPr>
              <a:t>체인</a:t>
            </a:r>
            <a:r>
              <a:rPr lang="ko-KR" altLang="en-US" sz="1600" dirty="0" smtClean="0">
                <a:cs typeface="+mn-ea"/>
                <a:sym typeface="+mn-lt"/>
              </a:rPr>
              <a:t>점</a:t>
            </a:r>
            <a:r>
              <a:rPr lang="zh-CN" altLang="en-US" sz="1600" dirty="0" smtClean="0">
                <a:cs typeface="+mn-ea"/>
                <a:sym typeface="+mn-lt"/>
              </a:rPr>
              <a:t>, </a:t>
            </a:r>
            <a:r>
              <a:rPr lang="zh-CN" altLang="en-US" sz="1600" dirty="0">
                <a:cs typeface="+mn-ea"/>
                <a:sym typeface="+mn-lt"/>
              </a:rPr>
              <a:t>에너지, 교육, 건강 등 각 업종을 </a:t>
            </a:r>
            <a:r>
              <a:rPr lang="zh-CN" altLang="en-US" sz="1600" dirty="0" smtClean="0">
                <a:cs typeface="+mn-ea"/>
                <a:sym typeface="+mn-lt"/>
              </a:rPr>
              <a:t>포괄</a:t>
            </a:r>
            <a:r>
              <a:rPr lang="ko-KR" altLang="en-US" sz="1600" dirty="0" smtClean="0">
                <a:cs typeface="+mn-ea"/>
                <a:sym typeface="+mn-lt"/>
              </a:rPr>
              <a:t>함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cs typeface="+mn-ea"/>
                <a:sym typeface="+mn-lt"/>
              </a:rPr>
              <a:t>다양한 시나리오에 기반한 솔루션 제공</a:t>
            </a: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cs typeface="+mn-ea"/>
                <a:sym typeface="+mn-lt"/>
              </a:rPr>
              <a:t>서로 다른 기능에 기반한 솔루션을 </a:t>
            </a:r>
            <a:r>
              <a:rPr lang="zh-CN" altLang="en-US" sz="1600" dirty="0" smtClean="0">
                <a:cs typeface="+mn-ea"/>
                <a:sym typeface="+mn-lt"/>
              </a:rPr>
              <a:t>제공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cs typeface="+mn-ea"/>
                <a:sym typeface="+mn-lt"/>
              </a:rPr>
              <a:t>솔루션별 고정 콘텐츠 제공(</a:t>
            </a:r>
            <a:r>
              <a:rPr lang="zh-CN" altLang="en-US" sz="1600" dirty="0" smtClean="0">
                <a:cs typeface="+mn-ea"/>
                <a:sym typeface="+mn-lt"/>
              </a:rPr>
              <a:t>응용 </a:t>
            </a:r>
            <a:r>
              <a:rPr lang="ko-KR" altLang="en-US" sz="1600" dirty="0" smtClean="0">
                <a:cs typeface="+mn-ea"/>
                <a:sym typeface="+mn-lt"/>
              </a:rPr>
              <a:t>시나리요</a:t>
            </a:r>
            <a:r>
              <a:rPr lang="zh-CN" altLang="en-US" sz="1600" dirty="0" smtClean="0">
                <a:cs typeface="+mn-ea"/>
                <a:sym typeface="+mn-lt"/>
              </a:rPr>
              <a:t>, </a:t>
            </a:r>
            <a:r>
              <a:rPr lang="ko-KR" altLang="en-US" sz="1600" dirty="0" smtClean="0">
                <a:cs typeface="+mn-ea"/>
                <a:sym typeface="+mn-lt"/>
              </a:rPr>
              <a:t>페인 포인트</a:t>
            </a:r>
            <a:r>
              <a:rPr lang="zh-CN" altLang="en-US" sz="1600" dirty="0" smtClean="0">
                <a:cs typeface="+mn-ea"/>
                <a:sym typeface="+mn-lt"/>
              </a:rPr>
              <a:t>, </a:t>
            </a:r>
            <a:r>
              <a:rPr lang="zh-CN" altLang="en-US" sz="1600" dirty="0">
                <a:cs typeface="+mn-ea"/>
                <a:sym typeface="+mn-lt"/>
              </a:rPr>
              <a:t>솔루션, </a:t>
            </a:r>
            <a:r>
              <a:rPr lang="zh-CN" altLang="en-US" sz="1600" dirty="0" smtClean="0">
                <a:cs typeface="+mn-ea"/>
                <a:sym typeface="+mn-lt"/>
              </a:rPr>
              <a:t>주문서 </a:t>
            </a:r>
            <a:r>
              <a:rPr lang="ko-KR" altLang="en-US" sz="1600" dirty="0" smtClean="0">
                <a:cs typeface="+mn-ea"/>
                <a:sym typeface="+mn-lt"/>
              </a:rPr>
              <a:t>작성</a:t>
            </a:r>
            <a:r>
              <a:rPr lang="zh-CN" altLang="en-US" sz="1600" dirty="0" smtClean="0">
                <a:cs typeface="+mn-ea"/>
                <a:sym typeface="+mn-lt"/>
              </a:rPr>
              <a:t> </a:t>
            </a:r>
            <a:r>
              <a:rPr lang="zh-CN" altLang="en-US" sz="1600" dirty="0">
                <a:cs typeface="+mn-ea"/>
                <a:sym typeface="+mn-lt"/>
              </a:rPr>
              <a:t>등)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5174343" cy="5470660"/>
          </a:xfrm>
        </p:spPr>
        <p:txBody>
          <a:bodyPr/>
          <a:lstStyle/>
          <a:p>
            <a:r>
              <a:rPr lang="en-US" altLang="zh-CN" sz="2000" dirty="0" smtClean="0"/>
              <a:t>Project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ko-KR" altLang="en-US" sz="1600" dirty="0"/>
              <a:t>한국 지역 </a:t>
            </a:r>
            <a:r>
              <a:rPr lang="ko-KR" altLang="en-US" sz="1600" dirty="0" smtClean="0"/>
              <a:t>미개방</a:t>
            </a:r>
            <a:endParaRPr lang="zh-CN" altLang="en-US" sz="1600" dirty="0" smtClean="0"/>
          </a:p>
          <a:p>
            <a:pPr lvl="1"/>
            <a:r>
              <a:rPr lang="ko-KR" altLang="en-US" sz="1600" dirty="0"/>
              <a:t>릴리즈 여부와</a:t>
            </a:r>
            <a:r>
              <a:rPr lang="zh-CN" altLang="en-US" sz="1600" dirty="0"/>
              <a:t> 시간 아</a:t>
            </a:r>
            <a:r>
              <a:rPr lang="ko-KR" altLang="en-US" sz="1600" dirty="0"/>
              <a:t>직 미정</a:t>
            </a:r>
            <a:endParaRPr lang="zh-CN" altLang="en-US" sz="1600" dirty="0"/>
          </a:p>
          <a:p>
            <a:pPr lvl="2"/>
            <a:r>
              <a:rPr lang="zh-CN" altLang="en-US" sz="1200" dirty="0"/>
              <a:t>팀 </a:t>
            </a:r>
            <a:r>
              <a:rPr lang="ko-KR" altLang="en-US" sz="1200" dirty="0"/>
              <a:t>내부 검토와 본사 지원 필요</a:t>
            </a:r>
            <a:endParaRPr lang="zh-CN" altLang="en-US" sz="1200" dirty="0"/>
          </a:p>
          <a:p>
            <a:pPr lvl="2"/>
            <a:endParaRPr lang="en-US" altLang="zh-CN" sz="1200" dirty="0"/>
          </a:p>
          <a:p>
            <a:pPr lvl="1"/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비즈니스 </a:t>
            </a:r>
            <a:r>
              <a:rPr lang="ko-KR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포인트 관리를 </a:t>
            </a:r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위한 모듈</a:t>
            </a:r>
          </a:p>
          <a:p>
            <a:pPr lvl="1"/>
            <a:r>
              <a:rPr lang="zh-CN" altLang="en-US" sz="1600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 사업자</a:t>
            </a:r>
            <a:r>
              <a:rPr lang="zh-CN" altLang="en-US" sz="1600" dirty="0" smtClean="0"/>
              <a:t>를 </a:t>
            </a:r>
            <a:r>
              <a:rPr lang="ko-KR" altLang="en-US" sz="1600" dirty="0" smtClean="0"/>
              <a:t>위한</a:t>
            </a:r>
            <a:r>
              <a:rPr lang="zh-CN" altLang="en-US" sz="1600" dirty="0" smtClean="0"/>
              <a:t> 모듈</a:t>
            </a:r>
          </a:p>
          <a:p>
            <a:pPr lvl="2"/>
            <a:r>
              <a:rPr lang="zh-CN" altLang="en-US" sz="1200" dirty="0" smtClean="0"/>
              <a:t>비즈니스 </a:t>
            </a:r>
            <a:r>
              <a:rPr lang="ko-KR" altLang="en-US" sz="1200" dirty="0" smtClean="0"/>
              <a:t>포인트에 대한 지원과 보호를 입찰율 향상</a:t>
            </a:r>
            <a:endParaRPr lang="zh-CN" altLang="en-US" sz="1200" dirty="0" smtClean="0"/>
          </a:p>
          <a:p>
            <a:pPr lvl="2"/>
            <a:r>
              <a:rPr lang="ko-KR" altLang="en-US" sz="1200" dirty="0" smtClean="0"/>
              <a:t>하이크비전 본부와</a:t>
            </a:r>
            <a:r>
              <a:rPr lang="zh-CN" altLang="en-US" sz="1200" dirty="0" smtClean="0"/>
              <a:t> ND의 직접적인 지원을 받을 수 </a:t>
            </a:r>
            <a:r>
              <a:rPr lang="ko-KR" altLang="en-US" sz="1200" dirty="0" smtClean="0"/>
              <a:t>있음</a:t>
            </a:r>
            <a:r>
              <a:rPr lang="zh-CN" altLang="en-US" sz="1200" dirty="0" smtClean="0"/>
              <a:t>(</a:t>
            </a:r>
            <a:r>
              <a:rPr lang="ko-KR" altLang="en-US" sz="1200" dirty="0" smtClean="0"/>
              <a:t>프로젝트형 </a:t>
            </a:r>
            <a:r>
              <a:rPr lang="zh-CN" altLang="en-US" sz="1200" dirty="0" smtClean="0"/>
              <a:t>제품 선정, </a:t>
            </a:r>
            <a:r>
              <a:rPr lang="ko-KR" altLang="en-US" sz="1200" dirty="0" smtClean="0"/>
              <a:t>솔루션</a:t>
            </a:r>
            <a:r>
              <a:rPr lang="zh-CN" altLang="en-US" sz="1200" dirty="0" smtClean="0"/>
              <a:t> 설계, 프로젝트 보호 </a:t>
            </a:r>
            <a:r>
              <a:rPr lang="ko-KR" altLang="en-US" sz="1200" dirty="0" smtClean="0"/>
              <a:t>등</a:t>
            </a:r>
            <a:r>
              <a:rPr lang="zh-CN" altLang="en-US" sz="1200" dirty="0" smtClean="0"/>
              <a:t>)</a:t>
            </a:r>
          </a:p>
          <a:p>
            <a:pPr lvl="2"/>
            <a:r>
              <a:rPr lang="ko-KR" altLang="en-US" sz="1200" dirty="0" smtClean="0"/>
              <a:t>보다</a:t>
            </a:r>
            <a:r>
              <a:rPr lang="zh-CN" altLang="en-US" sz="1200" dirty="0" smtClean="0"/>
              <a:t> 낮은 가격</a:t>
            </a:r>
            <a:r>
              <a:rPr lang="ko-KR" altLang="en-US" sz="1200" dirty="0" smtClean="0"/>
              <a:t>의</a:t>
            </a:r>
            <a:r>
              <a:rPr lang="zh-CN" altLang="en-US" sz="1200" dirty="0" smtClean="0"/>
              <a:t> </a:t>
            </a:r>
            <a:r>
              <a:rPr lang="ko-KR" altLang="en-US" sz="1200" dirty="0" smtClean="0"/>
              <a:t>혜택 획득 가능</a:t>
            </a:r>
            <a:endParaRPr lang="zh-CN" altLang="en-US" sz="1200" dirty="0" smtClean="0"/>
          </a:p>
          <a:p>
            <a:pPr lvl="2"/>
            <a:endParaRPr lang="en-US" altLang="zh-CN" sz="1200" dirty="0" smtClean="0"/>
          </a:p>
          <a:p>
            <a:pPr lvl="2"/>
            <a:endParaRPr lang="en-US" altLang="zh-CN" sz="1200" dirty="0"/>
          </a:p>
          <a:p>
            <a:pPr marL="914400" lvl="2" indent="0">
              <a:buNone/>
            </a:pPr>
            <a:endParaRPr lang="en-US" altLang="zh-CN" sz="1200" dirty="0" smtClean="0"/>
          </a:p>
          <a:p>
            <a:pPr marL="457200" lvl="1" indent="0">
              <a:buNone/>
            </a:pPr>
            <a:endParaRPr lang="zh-CN" altLang="en-US" sz="120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44" y="4089579"/>
            <a:ext cx="4407290" cy="21278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096000" y="1704654"/>
            <a:ext cx="577331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cs typeface="+mn-ea"/>
                <a:sym typeface="+mn-lt"/>
              </a:rPr>
              <a:t>핵심 특성</a:t>
            </a: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cs typeface="+mn-ea"/>
                <a:sym typeface="+mn-lt"/>
              </a:rPr>
              <a:t>본 모듈은 비즈니스 포인트 관리를 클로징 까지 지원하여</a:t>
            </a:r>
            <a:r>
              <a:rPr lang="en-US" altLang="ko-KR" sz="1600" dirty="0" smtClean="0">
                <a:cs typeface="+mn-ea"/>
                <a:sym typeface="+mn-lt"/>
              </a:rPr>
              <a:t>, SI</a:t>
            </a:r>
            <a:r>
              <a:rPr lang="ko-KR" altLang="en-US" sz="1600" dirty="0" smtClean="0">
                <a:cs typeface="+mn-ea"/>
                <a:sym typeface="+mn-lt"/>
              </a:rPr>
              <a:t>업체가 입찰을 성공할 수 있도록 지원함</a:t>
            </a:r>
            <a:endParaRPr lang="en-US" altLang="ko-KR" sz="1600" dirty="0" smtClean="0">
              <a:cs typeface="+mn-ea"/>
              <a:sym typeface="+mn-lt"/>
            </a:endParaRP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cs typeface="+mn-ea"/>
                <a:sym typeface="+mn-lt"/>
              </a:rPr>
              <a:t>비즈니스 포인트 </a:t>
            </a:r>
            <a:r>
              <a:rPr sz="1600" dirty="0" err="1" smtClean="0">
                <a:cs typeface="+mn-ea"/>
                <a:sym typeface="+mn-lt"/>
              </a:rPr>
              <a:t>등록절차</a:t>
            </a:r>
            <a:endParaRPr sz="1600" dirty="0">
              <a:cs typeface="+mn-ea"/>
              <a:sym typeface="+mn-lt"/>
            </a:endParaRP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sz="1600" dirty="0" smtClean="0">
                <a:cs typeface="+mn-ea"/>
                <a:sym typeface="+mn-lt"/>
              </a:rPr>
              <a:t>SI </a:t>
            </a:r>
            <a:r>
              <a:rPr lang="ko-KR" altLang="en-US" sz="1600" dirty="0" smtClean="0">
                <a:cs typeface="+mn-ea"/>
                <a:sym typeface="+mn-lt"/>
              </a:rPr>
              <a:t>업체 측</a:t>
            </a:r>
            <a:r>
              <a:rPr lang="en-US" altLang="ko-KR" sz="1600" dirty="0" smtClean="0">
                <a:cs typeface="+mn-ea"/>
                <a:sym typeface="+mn-lt"/>
              </a:rPr>
              <a:t>: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sz="1600" dirty="0" err="1" smtClean="0">
                <a:cs typeface="+mn-ea"/>
                <a:sym typeface="+mn-lt"/>
              </a:rPr>
              <a:t>비즈니스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포인트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신청</a:t>
            </a:r>
            <a:r>
              <a:rPr sz="1600" dirty="0" smtClean="0">
                <a:cs typeface="+mn-ea"/>
                <a:sym typeface="+mn-lt"/>
              </a:rPr>
              <a:t> 양식을 작성하고 </a:t>
            </a:r>
            <a:r>
              <a:rPr sz="1600" dirty="0" err="1" smtClean="0">
                <a:cs typeface="+mn-ea"/>
                <a:sym typeface="+mn-lt"/>
              </a:rPr>
              <a:t>제품을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sz="1600" dirty="0" err="1" smtClean="0">
                <a:cs typeface="+mn-ea"/>
                <a:sym typeface="+mn-lt"/>
              </a:rPr>
              <a:t>선택</a:t>
            </a:r>
            <a:r>
              <a:rPr lang="ko-KR" altLang="en-US" sz="1600" dirty="0" smtClean="0">
                <a:cs typeface="+mn-ea"/>
                <a:sym typeface="+mn-lt"/>
              </a:rPr>
              <a:t>함</a:t>
            </a:r>
            <a:r>
              <a:rPr sz="1600" dirty="0" smtClean="0">
                <a:cs typeface="+mn-ea"/>
                <a:sym typeface="+mn-lt"/>
              </a:rPr>
              <a:t>.</a:t>
            </a: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lang="ko-KR" altLang="en-US" sz="1600" dirty="0" smtClean="0">
                <a:cs typeface="+mn-ea"/>
                <a:sym typeface="+mn-lt"/>
              </a:rPr>
              <a:t>하이크비전</a:t>
            </a:r>
            <a:r>
              <a:rPr sz="1600" dirty="0" smtClean="0">
                <a:cs typeface="+mn-ea"/>
                <a:sym typeface="+mn-lt"/>
              </a:rPr>
              <a:t>: </a:t>
            </a:r>
            <a:r>
              <a:rPr lang="ko-KR" altLang="en-US" sz="1600" dirty="0" smtClean="0">
                <a:cs typeface="+mn-ea"/>
                <a:sym typeface="+mn-lt"/>
              </a:rPr>
              <a:t>작성된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sz="1600" dirty="0" err="1" smtClean="0">
                <a:cs typeface="+mn-ea"/>
                <a:sym typeface="+mn-lt"/>
              </a:rPr>
              <a:t>비즈니스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포인트를</a:t>
            </a:r>
            <a:r>
              <a:rPr sz="1600" dirty="0" smtClean="0">
                <a:cs typeface="+mn-ea"/>
                <a:sym typeface="+mn-lt"/>
              </a:rPr>
              <a:t> 보고 지원 </a:t>
            </a:r>
            <a:r>
              <a:rPr sz="1600" dirty="0" err="1" smtClean="0">
                <a:cs typeface="+mn-ea"/>
                <a:sym typeface="+mn-lt"/>
              </a:rPr>
              <a:t>여부를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sz="1600" dirty="0" err="1" smtClean="0">
                <a:cs typeface="+mn-ea"/>
                <a:sym typeface="+mn-lt"/>
              </a:rPr>
              <a:t>판단</a:t>
            </a:r>
            <a:r>
              <a:rPr lang="ko-KR" altLang="en-US" sz="1600" dirty="0" smtClean="0">
                <a:cs typeface="+mn-ea"/>
                <a:sym typeface="+mn-lt"/>
              </a:rPr>
              <a:t>함</a:t>
            </a:r>
            <a:endParaRPr sz="1600" dirty="0" smtClean="0">
              <a:cs typeface="+mn-ea"/>
              <a:sym typeface="+mn-lt"/>
            </a:endParaRP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sz="1600" dirty="0" err="1" smtClean="0">
                <a:cs typeface="+mn-ea"/>
                <a:sym typeface="+mn-lt"/>
              </a:rPr>
              <a:t>통과되면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sz="1600" dirty="0" err="1" smtClean="0">
                <a:cs typeface="+mn-ea"/>
                <a:sym typeface="+mn-lt"/>
              </a:rPr>
              <a:t>비즈니스</a:t>
            </a:r>
            <a:r>
              <a:rPr lang="en-US" sz="1600" dirty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포인트를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sz="1600" dirty="0" err="1" smtClean="0">
                <a:cs typeface="+mn-ea"/>
                <a:sym typeface="+mn-lt"/>
              </a:rPr>
              <a:t>확인하고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클로징까지 프고젝트 지원함</a:t>
            </a:r>
            <a:endParaRPr sz="1600" dirty="0" smtClean="0">
              <a:cs typeface="+mn-ea"/>
              <a:sym typeface="+mn-lt"/>
            </a:endParaRP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lang="ko-KR" altLang="en-US" sz="1600" dirty="0" smtClean="0">
                <a:cs typeface="+mn-ea"/>
                <a:sym typeface="+mn-lt"/>
              </a:rPr>
              <a:t>미 통과시 </a:t>
            </a:r>
            <a:r>
              <a:rPr sz="1600" dirty="0" err="1" smtClean="0">
                <a:cs typeface="+mn-ea"/>
                <a:sym typeface="+mn-lt"/>
              </a:rPr>
              <a:t>비즈니스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포인트에 대한 정보</a:t>
            </a:r>
            <a:r>
              <a:rPr sz="1600" dirty="0" smtClean="0">
                <a:cs typeface="+mn-ea"/>
                <a:sym typeface="+mn-lt"/>
              </a:rPr>
              <a:t> </a:t>
            </a:r>
            <a:r>
              <a:rPr lang="ko-KR" altLang="en-US" sz="1600" dirty="0" smtClean="0">
                <a:cs typeface="+mn-ea"/>
                <a:sym typeface="+mn-lt"/>
              </a:rPr>
              <a:t>보완 필요</a:t>
            </a:r>
            <a:endParaRPr sz="1600" dirty="0" smtClean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4347029" cy="547066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B2B platform</a:t>
            </a:r>
            <a:r>
              <a:rPr lang="zh-CN" altLang="en-US" sz="2000" dirty="0" smtClean="0"/>
              <a:t> 모듈.</a:t>
            </a:r>
          </a:p>
          <a:p>
            <a:pPr lvl="1"/>
            <a:r>
              <a:rPr lang="zh-CN" altLang="en-US" sz="1600" dirty="0" smtClean="0"/>
              <a:t>한국 </a:t>
            </a:r>
            <a:r>
              <a:rPr lang="ko-KR" altLang="en-US" sz="1600" dirty="0" smtClean="0"/>
              <a:t>지역</a:t>
            </a:r>
            <a:r>
              <a:rPr lang="zh-CN" altLang="en-US" sz="1600" dirty="0" smtClean="0"/>
              <a:t> 미개방</a:t>
            </a:r>
          </a:p>
          <a:p>
            <a:pPr lvl="1"/>
            <a:r>
              <a:rPr lang="ko-KR" altLang="en-US" sz="1600" dirty="0"/>
              <a:t>본</a:t>
            </a:r>
            <a:r>
              <a:rPr lang="zh-CN" altLang="en-US" sz="1600" dirty="0" smtClean="0"/>
              <a:t> 모듈은 ND에</a:t>
            </a:r>
            <a:r>
              <a:rPr lang="ko-KR" altLang="en-US" sz="1600" dirty="0" smtClean="0"/>
              <a:t>게만 오픈 가능</a:t>
            </a:r>
            <a:endParaRPr lang="zh-CN" altLang="en-US" sz="1600" dirty="0" smtClean="0"/>
          </a:p>
          <a:p>
            <a:pPr lvl="1"/>
            <a:endParaRPr lang="en-US" altLang="zh-CN" sz="1600" dirty="0" smtClean="0"/>
          </a:p>
          <a:p>
            <a:r>
              <a:rPr lang="zh-CN" altLang="en-US" sz="2000" dirty="0" smtClean="0"/>
              <a:t>기능적 가치</a:t>
            </a:r>
          </a:p>
          <a:p>
            <a:pPr lvl="1"/>
            <a:r>
              <a:rPr sz="1600" dirty="0"/>
              <a:t>B2B몰에서 </a:t>
            </a:r>
            <a:r>
              <a:rPr sz="1600" dirty="0" smtClean="0"/>
              <a:t> </a:t>
            </a:r>
            <a:r>
              <a:rPr sz="1600" dirty="0"/>
              <a:t>주문, 프로모션, 마케팅, 지원 서비스 및 계정에 관한 더 </a:t>
            </a:r>
            <a:r>
              <a:rPr sz="1600" dirty="0" err="1"/>
              <a:t>많은</a:t>
            </a:r>
            <a:r>
              <a:rPr sz="1600" dirty="0"/>
              <a:t> </a:t>
            </a:r>
            <a:r>
              <a:rPr sz="1600" dirty="0" err="1" smtClean="0"/>
              <a:t>정보</a:t>
            </a:r>
            <a:r>
              <a:rPr lang="ko-KR" altLang="en-US" sz="1600" dirty="0" smtClean="0"/>
              <a:t>를 제공함</a:t>
            </a:r>
            <a:endParaRPr sz="1600" dirty="0"/>
          </a:p>
          <a:p>
            <a:pPr lvl="1"/>
            <a:r>
              <a:rPr sz="1600" dirty="0"/>
              <a:t>온라인으로 주문하고, 주문의 전 과정 상태를 즉시 파악하여, 거래 </a:t>
            </a:r>
            <a:r>
              <a:rPr sz="1600" dirty="0" err="1"/>
              <a:t>효율을</a:t>
            </a:r>
            <a:r>
              <a:rPr sz="1600" dirty="0"/>
              <a:t> </a:t>
            </a:r>
            <a:r>
              <a:rPr lang="ko-KR" altLang="en-US" sz="1600" dirty="0" smtClean="0"/>
              <a:t>향상함</a:t>
            </a:r>
            <a:endParaRPr sz="1600" dirty="0"/>
          </a:p>
          <a:p>
            <a:r>
              <a:rPr sz="2000" dirty="0" smtClean="0"/>
              <a:t>B2B 플랫폼 주문 프로세스</a:t>
            </a:r>
          </a:p>
          <a:p>
            <a:pPr lvl="1"/>
            <a:r>
              <a:rPr lang="ko-KR" altLang="en-US" sz="1600" dirty="0" smtClean="0"/>
              <a:t>제품</a:t>
            </a:r>
            <a:r>
              <a:rPr lang="zh-CN" altLang="en-US" sz="1600" dirty="0" smtClean="0"/>
              <a:t>을 선택</a:t>
            </a:r>
            <a:endParaRPr lang="zh-CN" altLang="en-US" sz="1600" dirty="0"/>
          </a:p>
          <a:p>
            <a:pPr lvl="1"/>
            <a:r>
              <a:rPr lang="zh-CN" altLang="en-US" sz="1600" dirty="0"/>
              <a:t>제품 정보 </a:t>
            </a:r>
            <a:r>
              <a:rPr lang="ko-KR" altLang="en-US" sz="1600" dirty="0" smtClean="0"/>
              <a:t>확인</a:t>
            </a:r>
            <a:endParaRPr lang="zh-CN" altLang="en-US" sz="1600" dirty="0"/>
          </a:p>
          <a:p>
            <a:pPr lvl="1"/>
            <a:r>
              <a:rPr lang="zh-CN" altLang="en-US" sz="1600" dirty="0"/>
              <a:t>쇼핑 카트에 추가</a:t>
            </a:r>
          </a:p>
          <a:p>
            <a:pPr lvl="1"/>
            <a:r>
              <a:rPr lang="zh-CN" altLang="en-US" sz="1600" dirty="0"/>
              <a:t>주문서를 </a:t>
            </a:r>
            <a:r>
              <a:rPr lang="zh-CN" altLang="en-US" sz="1600" dirty="0" smtClean="0"/>
              <a:t>제</a:t>
            </a:r>
            <a:r>
              <a:rPr lang="ko-KR" altLang="en-US" sz="1600" dirty="0" smtClean="0"/>
              <a:t>출</a:t>
            </a:r>
            <a:endParaRPr lang="zh-CN" altLang="en-US" sz="1600" dirty="0"/>
          </a:p>
          <a:p>
            <a:pPr lvl="1"/>
            <a:r>
              <a:rPr lang="zh-CN" altLang="en-US" sz="1600" dirty="0"/>
              <a:t>주문확인</a:t>
            </a:r>
          </a:p>
          <a:p>
            <a:pPr lvl="1"/>
            <a:r>
              <a:rPr lang="zh-CN" altLang="en-US" sz="1600" dirty="0"/>
              <a:t>전자서명 </a:t>
            </a:r>
            <a:r>
              <a:rPr lang="zh-CN" altLang="en-US" sz="1600" dirty="0" smtClean="0"/>
              <a:t>회신</a:t>
            </a:r>
            <a:endParaRPr lang="zh-CN" altLang="en-US" sz="1600" dirty="0"/>
          </a:p>
          <a:p>
            <a:pPr lvl="1"/>
            <a:endParaRPr lang="zh-CN" altLang="en-US" sz="1600" dirty="0" smtClean="0"/>
          </a:p>
          <a:p>
            <a:pPr lvl="1"/>
            <a:endParaRPr lang="en-US" altLang="zh-CN" sz="1600" dirty="0"/>
          </a:p>
          <a:p>
            <a:pPr marL="914400" lvl="2" indent="0">
              <a:buNone/>
            </a:pPr>
            <a:endParaRPr lang="en-US" altLang="zh-CN" sz="1200" dirty="0" smtClean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820" y="2184961"/>
            <a:ext cx="6394023" cy="2920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4347029" cy="547066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Points Mall</a:t>
            </a:r>
            <a:r>
              <a:rPr lang="ko-KR" altLang="zh-CN" sz="2000" dirty="0" smtClean="0"/>
              <a:t>모듈</a:t>
            </a:r>
            <a:endParaRPr lang="en-US" altLang="zh-CN" sz="1600" dirty="0" smtClean="0"/>
          </a:p>
          <a:p>
            <a:pPr lvl="1"/>
            <a:r>
              <a:rPr lang="ko-KR" altLang="en-US" sz="1600" dirty="0"/>
              <a:t>한국 지역 </a:t>
            </a:r>
            <a:r>
              <a:rPr lang="ko-KR" altLang="en-US" sz="1600" dirty="0" smtClean="0"/>
              <a:t>미개방</a:t>
            </a:r>
            <a:endParaRPr lang="zh-CN" altLang="en-US" sz="1600" dirty="0" smtClean="0"/>
          </a:p>
          <a:p>
            <a:pPr lvl="1"/>
            <a:r>
              <a:rPr lang="ko-KR" altLang="en-US" sz="1600" dirty="0"/>
              <a:t>팀 내부 검토와 본사 지원 </a:t>
            </a:r>
            <a:r>
              <a:rPr lang="ko-KR" altLang="en-US" sz="1600" dirty="0" smtClean="0"/>
              <a:t>필요</a:t>
            </a:r>
            <a:endParaRPr lang="zh-CN" altLang="en-US" sz="1600" dirty="0" smtClean="0"/>
          </a:p>
          <a:p>
            <a:pPr marL="457200" lvl="1" indent="0">
              <a:buNone/>
            </a:pPr>
            <a:endParaRPr lang="en-US" altLang="zh-CN" sz="1600" dirty="0" smtClean="0"/>
          </a:p>
          <a:p>
            <a:r>
              <a:rPr lang="zh-CN" altLang="en-US" sz="2000" dirty="0" smtClean="0"/>
              <a:t>기능 소개</a:t>
            </a:r>
          </a:p>
          <a:p>
            <a:pPr lvl="1"/>
            <a:r>
              <a:rPr lang="zh-CN" altLang="en-US" sz="1600" dirty="0" smtClean="0"/>
              <a:t>포인트를 통해 고객의 </a:t>
            </a:r>
            <a:r>
              <a:rPr lang="ko-KR" altLang="en-US" sz="1600" dirty="0" smtClean="0"/>
              <a:t>하이크비전에 대한</a:t>
            </a:r>
            <a:r>
              <a:rPr lang="zh-CN" altLang="en-US" sz="1600" dirty="0" smtClean="0"/>
              <a:t> 점성과 </a:t>
            </a:r>
            <a:r>
              <a:rPr lang="ko-KR" altLang="en-US" sz="1600" dirty="0" smtClean="0"/>
              <a:t>앱 활용도</a:t>
            </a:r>
            <a:r>
              <a:rPr lang="zh-CN" altLang="en-US" sz="1600" dirty="0" smtClean="0"/>
              <a:t> 증가</a:t>
            </a:r>
          </a:p>
          <a:p>
            <a:pPr lvl="1"/>
            <a:r>
              <a:rPr lang="zh-CN" altLang="en-US" sz="1600" dirty="0" smtClean="0"/>
              <a:t>지사 </a:t>
            </a:r>
            <a:r>
              <a:rPr lang="ko-KR" altLang="en-US" sz="1600" dirty="0" smtClean="0"/>
              <a:t>입장에서는 프로모션 수단으로도 가능함</a:t>
            </a:r>
            <a:endParaRPr lang="en-US" altLang="zh-CN" sz="1600" dirty="0" smtClean="0"/>
          </a:p>
          <a:p>
            <a:pPr lvl="1"/>
            <a:endParaRPr lang="en-US" altLang="zh-CN" sz="1600" dirty="0"/>
          </a:p>
          <a:p>
            <a:r>
              <a:rPr lang="ko-KR" altLang="en-US" sz="1600" dirty="0" smtClean="0"/>
              <a:t>이벤트 관리</a:t>
            </a:r>
            <a:endParaRPr lang="en-US" altLang="zh-CN" sz="1600" dirty="0" smtClean="0"/>
          </a:p>
          <a:p>
            <a:r>
              <a:rPr lang="zh-CN" altLang="en-US" sz="1400" b="0" dirty="0"/>
              <a:t>사용자</a:t>
            </a:r>
            <a:r>
              <a:rPr lang="zh-CN" altLang="en-US" sz="1400" b="0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포인트 적립 이벤트와 구매 교환</a:t>
            </a:r>
            <a:r>
              <a:rPr lang="zh-CN" altLang="en-US" sz="1400" b="0" dirty="0"/>
              <a:t>이 </a:t>
            </a:r>
            <a:r>
              <a:rPr lang="ko-KR" altLang="en-US" sz="1400" b="0" dirty="0" smtClean="0"/>
              <a:t>흥미도 증가</a:t>
            </a:r>
            <a:endParaRPr lang="zh-CN" altLang="en-US" sz="1400" b="0" dirty="0"/>
          </a:p>
          <a:p>
            <a:r>
              <a:rPr lang="zh-CN" altLang="en-US" sz="1400" b="0" dirty="0"/>
              <a:t>사용자 계정에서 포인트를 확인하고 포인트몰에서 원하는 제품을 구매할 수 </a:t>
            </a:r>
            <a:r>
              <a:rPr lang="zh-CN" altLang="en-US" sz="1400" b="0" dirty="0" smtClean="0"/>
              <a:t>있</a:t>
            </a:r>
            <a:r>
              <a:rPr lang="ko-KR" altLang="en-US" sz="1400" b="0" dirty="0" smtClean="0"/>
              <a:t>음</a:t>
            </a:r>
            <a:endParaRPr lang="zh-CN" altLang="en-US" sz="1400" b="0" dirty="0"/>
          </a:p>
          <a:p>
            <a:r>
              <a:rPr lang="zh-CN" altLang="en-US" sz="1400" b="0" dirty="0" smtClean="0"/>
              <a:t>＇</a:t>
            </a:r>
            <a:r>
              <a:rPr lang="ko-KR" altLang="en-US" sz="1400" b="0" dirty="0"/>
              <a:t>데</a:t>
            </a:r>
            <a:r>
              <a:rPr lang="ko-KR" altLang="en-US" sz="1400" b="0" dirty="0" smtClean="0"/>
              <a:t>일리</a:t>
            </a:r>
            <a:r>
              <a:rPr lang="zh-CN" altLang="en-US" sz="1400" b="0" dirty="0" smtClean="0"/>
              <a:t> 출석체크＇, ＇</a:t>
            </a:r>
            <a:r>
              <a:rPr lang="ko-KR" altLang="en-US" sz="1400" b="0" dirty="0" smtClean="0"/>
              <a:t>데일리</a:t>
            </a:r>
            <a:r>
              <a:rPr lang="zh-CN" altLang="en-US" sz="1400" b="0" dirty="0" smtClean="0"/>
              <a:t> </a:t>
            </a:r>
            <a:r>
              <a:rPr lang="zh-CN" altLang="en-US" sz="1400" b="0" dirty="0"/>
              <a:t>퀴즈' 등 '포인트 적립' 이벤트를 통해 해당 포인트를 획득할 수 있으며, </a:t>
            </a:r>
            <a:r>
              <a:rPr lang="zh-CN" altLang="en-US" sz="1400" b="0" dirty="0" smtClean="0"/>
              <a:t>해당 </a:t>
            </a:r>
            <a:r>
              <a:rPr lang="zh-CN" altLang="en-US" sz="1400" b="0" dirty="0"/>
              <a:t>상품을 획득할 수 </a:t>
            </a:r>
            <a:r>
              <a:rPr lang="zh-CN" altLang="en-US" sz="1400" b="0" dirty="0" smtClean="0"/>
              <a:t>있</a:t>
            </a:r>
            <a:r>
              <a:rPr lang="ko-KR" altLang="en-US" sz="1400" b="0" dirty="0" smtClean="0"/>
              <a:t>음</a:t>
            </a:r>
            <a:endParaRPr lang="zh-CN" altLang="en-US" sz="1400" b="0" dirty="0"/>
          </a:p>
          <a:p>
            <a:r>
              <a:rPr lang="zh-CN" altLang="en-US" sz="1400" b="0" dirty="0" smtClean="0"/>
              <a:t>운영의 형</a:t>
            </a:r>
            <a:r>
              <a:rPr lang="ko-KR" altLang="en-US" sz="1400" b="0" dirty="0" smtClean="0"/>
              <a:t>태의 다양성 증가</a:t>
            </a:r>
            <a:endParaRPr lang="zh-CN" altLang="en-US" sz="1400" b="0" dirty="0"/>
          </a:p>
          <a:p>
            <a:endParaRPr lang="zh-CN" altLang="en-US" sz="2000" dirty="0" smtClean="0"/>
          </a:p>
          <a:p>
            <a:pPr lvl="1"/>
            <a:endParaRPr lang="en-US" altLang="zh-CN" sz="1600" dirty="0"/>
          </a:p>
          <a:p>
            <a:pPr marL="914400" lvl="2" indent="0">
              <a:buNone/>
            </a:pPr>
            <a:endParaRPr lang="en-US" altLang="zh-CN" sz="1200" dirty="0" smtClean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922330" y="1888902"/>
            <a:ext cx="2931503" cy="3839817"/>
            <a:chOff x="5729416" y="1126902"/>
            <a:chExt cx="2931503" cy="383981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416" y="1126902"/>
              <a:ext cx="2562868" cy="3262318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6351243" y="4691129"/>
              <a:ext cx="2309676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200" b="1" dirty="0">
                  <a:cs typeface="+mn-ea"/>
                  <a:sym typeface="+mn-lt"/>
                </a:rPr>
                <a:t>포인트 스토어 홈페이지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30191" y="1591496"/>
            <a:ext cx="3059823" cy="3998723"/>
            <a:chOff x="9030191" y="1106495"/>
            <a:chExt cx="3059823" cy="3998723"/>
          </a:xfrm>
        </p:grpSpPr>
        <p:grpSp>
          <p:nvGrpSpPr>
            <p:cNvPr id="15" name="组合 14"/>
            <p:cNvGrpSpPr/>
            <p:nvPr/>
          </p:nvGrpSpPr>
          <p:grpSpPr>
            <a:xfrm>
              <a:off x="9030191" y="1106495"/>
              <a:ext cx="2495059" cy="3584634"/>
              <a:chOff x="8525129" y="1705213"/>
              <a:chExt cx="3025188" cy="4346266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2567"/>
              <a:stretch>
                <a:fillRect/>
              </a:stretch>
            </p:blipFill>
            <p:spPr>
              <a:xfrm>
                <a:off x="8525129" y="1705213"/>
                <a:ext cx="3025188" cy="1672301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40" t="8245" r="21376" b="51404"/>
              <a:stretch>
                <a:fillRect/>
              </a:stretch>
            </p:blipFill>
            <p:spPr>
              <a:xfrm>
                <a:off x="8952786" y="3324315"/>
                <a:ext cx="2169874" cy="2727164"/>
              </a:xfrm>
              <a:prstGeom prst="rect">
                <a:avLst/>
              </a:prstGeom>
            </p:spPr>
          </p:pic>
        </p:grpSp>
        <p:sp>
          <p:nvSpPr>
            <p:cNvPr id="18" name="文本框 17"/>
            <p:cNvSpPr txBox="1"/>
            <p:nvPr/>
          </p:nvSpPr>
          <p:spPr>
            <a:xfrm>
              <a:off x="9780338" y="4829628"/>
              <a:ext cx="2309676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ko-KR" altLang="en-US" sz="1200" b="1" dirty="0" smtClean="0">
                  <a:cs typeface="+mn-ea"/>
                  <a:sym typeface="+mn-lt"/>
                </a:rPr>
                <a:t>데일리</a:t>
              </a:r>
              <a:r>
                <a:rPr lang="zh-CN" altLang="en-US" sz="1200" b="1" dirty="0" smtClean="0"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cs typeface="+mn-ea"/>
                  <a:sym typeface="+mn-lt"/>
                </a:rPr>
                <a:t>테스트 및 출석 체크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모듈 소개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400" y="746734"/>
            <a:ext cx="11085286" cy="5470660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모듈 정보맵</a:t>
            </a:r>
            <a:endParaRPr lang="en-US" altLang="zh-CN" sz="2000" dirty="0" smtClean="0"/>
          </a:p>
          <a:p>
            <a:pPr lvl="1"/>
            <a:r>
              <a:rPr lang="ko-KR" altLang="en-US" sz="1400" dirty="0" smtClean="0">
                <a:solidFill>
                  <a:schemeClr val="accent1"/>
                </a:solidFill>
              </a:rPr>
              <a:t>한국 지역 현황</a:t>
            </a:r>
            <a:r>
              <a:rPr lang="zh-CN" altLang="en-US" sz="1400" dirty="0" smtClean="0">
                <a:solidFill>
                  <a:schemeClr val="accent1"/>
                </a:solidFill>
              </a:rPr>
              <a:t> （</a:t>
            </a:r>
            <a:r>
              <a:rPr lang="en-US" altLang="zh-CN" sz="1400" dirty="0" smtClean="0">
                <a:solidFill>
                  <a:schemeClr val="accent1"/>
                </a:solidFill>
              </a:rPr>
              <a:t>2022.11.1</a:t>
            </a:r>
            <a:r>
              <a:rPr lang="zh-CN" altLang="en-US" sz="1400" dirty="0" smtClean="0">
                <a:solidFill>
                  <a:schemeClr val="accent1"/>
                </a:solidFill>
              </a:rPr>
              <a:t>）</a:t>
            </a:r>
            <a:endParaRPr lang="en-US" altLang="zh-CN" sz="1400" dirty="0" smtClean="0">
              <a:solidFill>
                <a:schemeClr val="accent1"/>
              </a:solidFill>
            </a:endParaRPr>
          </a:p>
          <a:p>
            <a:pPr lvl="1"/>
            <a:endParaRPr lang="en-US" altLang="zh-CN" sz="1600" dirty="0" smtClean="0"/>
          </a:p>
          <a:p>
            <a:pPr lvl="1"/>
            <a:endParaRPr lang="en-US" altLang="zh-CN" sz="1600" dirty="0" smtClean="0"/>
          </a:p>
          <a:p>
            <a:pPr marL="0" indent="0">
              <a:buNone/>
            </a:pPr>
            <a:endParaRPr lang="zh-CN" altLang="en-US" sz="2000" dirty="0" smtClean="0"/>
          </a:p>
          <a:p>
            <a:pPr lvl="1"/>
            <a:endParaRPr lang="en-US" altLang="zh-CN" sz="1600" dirty="0"/>
          </a:p>
          <a:p>
            <a:pPr marL="914400" lvl="2" indent="0">
              <a:buNone/>
            </a:pPr>
            <a:endParaRPr lang="en-US" altLang="zh-CN" sz="1200" dirty="0" smtClean="0"/>
          </a:p>
        </p:txBody>
      </p:sp>
      <p:grpSp>
        <p:nvGrpSpPr>
          <p:cNvPr id="43" name="组合 42"/>
          <p:cNvGrpSpPr/>
          <p:nvPr/>
        </p:nvGrpSpPr>
        <p:grpSpPr>
          <a:xfrm>
            <a:off x="4871099" y="1133884"/>
            <a:ext cx="2538408" cy="4461704"/>
            <a:chOff x="4871099" y="1133884"/>
            <a:chExt cx="2538408" cy="446170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6154" y="1452404"/>
              <a:ext cx="862755" cy="716605"/>
            </a:xfrm>
            <a:prstGeom prst="rect">
              <a:avLst/>
            </a:prstGeom>
          </p:spPr>
        </p:pic>
        <p:sp>
          <p:nvSpPr>
            <p:cNvPr id="21" name="îslîďé"/>
            <p:cNvSpPr txBox="1"/>
            <p:nvPr/>
          </p:nvSpPr>
          <p:spPr bwMode="auto">
            <a:xfrm>
              <a:off x="5156494" y="1133884"/>
              <a:ext cx="2170743" cy="37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 dirty="0" err="1" smtClean="0"/>
                <a:t>Hik-ProConnect</a:t>
              </a:r>
              <a:endParaRPr lang="en-US" altLang="zh-CN" sz="14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71099" y="2169009"/>
              <a:ext cx="2538408" cy="3426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kern="2000" spc="80" dirty="0" smtClean="0">
                  <a:solidFill>
                    <a:schemeClr val="accent1"/>
                  </a:solidFill>
                  <a:cs typeface="+mn-ea"/>
                  <a:sym typeface="+mn-lt"/>
                </a:rPr>
                <a:t>원 기능</a:t>
              </a:r>
              <a:endParaRPr lang="en-US" altLang="zh-CN" sz="1400" kern="2000" spc="80" dirty="0" smtClean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Site</a:t>
              </a:r>
              <a:r>
                <a:rPr lang="ko-KR" altLang="en-US" sz="1400" kern="2000" spc="80" dirty="0" smtClean="0">
                  <a:cs typeface="+mn-ea"/>
                  <a:sym typeface="+mn-lt"/>
                </a:rPr>
                <a:t>별</a:t>
              </a:r>
              <a:r>
                <a:rPr sz="1400" kern="2000" spc="80" dirty="0" smtClean="0">
                  <a:cs typeface="+mn-ea"/>
                  <a:sym typeface="+mn-lt"/>
                </a:rPr>
                <a:t> </a:t>
              </a:r>
              <a:r>
                <a:rPr sz="1400" kern="2000" spc="80" dirty="0" err="1" smtClean="0">
                  <a:cs typeface="+mn-ea"/>
                  <a:sym typeface="+mn-lt"/>
                </a:rPr>
                <a:t>장치</a:t>
              </a:r>
              <a:r>
                <a:rPr lang="en-US" sz="1400" kern="2000" spc="80" dirty="0" smtClean="0">
                  <a:cs typeface="+mn-ea"/>
                  <a:sym typeface="+mn-lt"/>
                </a:rPr>
                <a:t> </a:t>
              </a:r>
              <a:r>
                <a:rPr sz="1400" kern="2000" spc="80" dirty="0" err="1" smtClean="0">
                  <a:cs typeface="+mn-ea"/>
                  <a:sym typeface="+mn-lt"/>
                </a:rPr>
                <a:t>그룹</a:t>
              </a:r>
              <a:r>
                <a:rPr sz="1400" kern="2000" spc="80" dirty="0" smtClean="0">
                  <a:cs typeface="+mn-ea"/>
                  <a:sym typeface="+mn-lt"/>
                </a:rPr>
                <a:t> 관리</a:t>
              </a: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err="1" smtClean="0">
                  <a:cs typeface="+mn-ea"/>
                  <a:sym typeface="+mn-lt"/>
                </a:rPr>
                <a:t>장치</a:t>
              </a:r>
              <a:r>
                <a:rPr lang="en-US" sz="1400" kern="2000" spc="80" dirty="0">
                  <a:cs typeface="+mn-ea"/>
                  <a:sym typeface="+mn-lt"/>
                </a:rPr>
                <a:t> </a:t>
              </a:r>
              <a:r>
                <a:rPr lang="ko-KR" altLang="en-US" sz="1400" kern="2000" spc="80" dirty="0" smtClean="0">
                  <a:cs typeface="+mn-ea"/>
                  <a:sym typeface="+mn-lt"/>
                </a:rPr>
                <a:t>파라미터</a:t>
              </a:r>
              <a:r>
                <a:rPr sz="1400" kern="2000" spc="80" dirty="0" smtClean="0">
                  <a:cs typeface="+mn-ea"/>
                  <a:sym typeface="+mn-lt"/>
                </a:rPr>
                <a:t> </a:t>
              </a:r>
              <a:r>
                <a:rPr lang="ko-KR" altLang="en-US" sz="1400" kern="2000" spc="80" dirty="0" smtClean="0">
                  <a:cs typeface="+mn-ea"/>
                  <a:sym typeface="+mn-lt"/>
                </a:rPr>
                <a:t>배치</a:t>
              </a:r>
              <a:r>
                <a:rPr sz="1400" kern="2000" spc="80" dirty="0" smtClean="0">
                  <a:cs typeface="+mn-ea"/>
                  <a:sym typeface="+mn-lt"/>
                </a:rPr>
                <a:t> 설정</a:t>
              </a: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원격 설정</a:t>
              </a: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원격 네트워크 관리</a:t>
              </a: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kern="2000" spc="80" dirty="0" smtClean="0">
                  <a:cs typeface="+mn-ea"/>
                  <a:sym typeface="+mn-lt"/>
                </a:rPr>
                <a:t>헬스 모니터링</a:t>
              </a:r>
              <a:endParaRPr sz="1400" kern="2000" spc="80" dirty="0" smtClean="0">
                <a:cs typeface="+mn-ea"/>
                <a:sym typeface="+mn-lt"/>
              </a:endParaRP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err="1" smtClean="0">
                  <a:cs typeface="+mn-ea"/>
                  <a:sym typeface="+mn-lt"/>
                </a:rPr>
                <a:t>다양한</a:t>
              </a:r>
              <a:r>
                <a:rPr sz="1400" kern="2000" spc="80" dirty="0" smtClean="0">
                  <a:cs typeface="+mn-ea"/>
                  <a:sym typeface="+mn-lt"/>
                </a:rPr>
                <a:t> Tool</a:t>
              </a:r>
            </a:p>
            <a:p>
              <a:pPr marL="628650" lvl="1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대역폭 계산기</a:t>
              </a:r>
            </a:p>
            <a:p>
              <a:pPr marL="628650" lvl="1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NVR 채널 계산기</a:t>
              </a:r>
            </a:p>
            <a:p>
              <a:pPr marL="171450" lvl="0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err="1" smtClean="0">
                  <a:cs typeface="+mn-ea"/>
                  <a:sym typeface="+mn-lt"/>
                </a:rPr>
                <a:t>부가</a:t>
              </a:r>
              <a:r>
                <a:rPr lang="en-US" sz="1400" kern="2000" spc="80" dirty="0" smtClean="0">
                  <a:cs typeface="+mn-ea"/>
                  <a:sym typeface="+mn-lt"/>
                </a:rPr>
                <a:t> </a:t>
              </a:r>
              <a:r>
                <a:rPr sz="1400" kern="2000" spc="80" dirty="0" err="1" smtClean="0">
                  <a:cs typeface="+mn-ea"/>
                  <a:sym typeface="+mn-lt"/>
                </a:rPr>
                <a:t>가치</a:t>
              </a:r>
              <a:r>
                <a:rPr lang="en-US" sz="1400" kern="2000" spc="80" dirty="0" smtClean="0">
                  <a:cs typeface="+mn-ea"/>
                  <a:sym typeface="+mn-lt"/>
                </a:rPr>
                <a:t> </a:t>
              </a:r>
              <a:r>
                <a:rPr sz="1400" kern="2000" spc="80" dirty="0" err="1" smtClean="0">
                  <a:cs typeface="+mn-ea"/>
                  <a:sym typeface="+mn-lt"/>
                </a:rPr>
                <a:t>서비스</a:t>
              </a:r>
              <a:endParaRPr sz="1400" kern="2000" spc="80" dirty="0" smtClean="0">
                <a:cs typeface="+mn-ea"/>
                <a:sym typeface="+mn-lt"/>
              </a:endParaRPr>
            </a:p>
            <a:p>
              <a:pPr marL="628650" lvl="1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클라우드 스토리지</a:t>
              </a:r>
            </a:p>
            <a:p>
              <a:pPr marL="628650" lvl="1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sz="1400" kern="2000" spc="80" dirty="0" smtClean="0">
                  <a:cs typeface="+mn-ea"/>
                  <a:sym typeface="+mn-lt"/>
                </a:rPr>
                <a:t>Co-branding </a:t>
              </a:r>
            </a:p>
            <a:p>
              <a:pPr marL="628650" lvl="1" indent="-1714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endParaRPr lang="en-US" altLang="zh-CN" sz="1400" kern="2000" spc="80" dirty="0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00599" y="1375254"/>
            <a:ext cx="2296284" cy="2746549"/>
            <a:chOff x="1500599" y="1375254"/>
            <a:chExt cx="2296284" cy="2746549"/>
          </a:xfrm>
        </p:grpSpPr>
        <p:sp>
          <p:nvSpPr>
            <p:cNvPr id="23" name="矩形 44"/>
            <p:cNvSpPr/>
            <p:nvPr/>
          </p:nvSpPr>
          <p:spPr>
            <a:xfrm>
              <a:off x="1765874" y="1750669"/>
              <a:ext cx="1678414" cy="814328"/>
            </a:xfrm>
            <a:prstGeom prst="rect">
              <a:avLst/>
            </a:prstGeom>
            <a:solidFill>
              <a:srgbClr val="FFE8D1"/>
            </a:solidFill>
            <a:ln w="2857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65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Product</a:t>
              </a:r>
              <a:endParaRPr lang="zh-CN" altLang="en-US" sz="14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44"/>
            <p:cNvSpPr/>
            <p:nvPr/>
          </p:nvSpPr>
          <p:spPr>
            <a:xfrm>
              <a:off x="1791687" y="2968723"/>
              <a:ext cx="1678414" cy="814328"/>
            </a:xfrm>
            <a:prstGeom prst="rect">
              <a:avLst/>
            </a:prstGeom>
            <a:solidFill>
              <a:srgbClr val="FFE8D1"/>
            </a:solidFill>
            <a:ln w="2857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65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Explore</a:t>
              </a:r>
              <a:endParaRPr lang="zh-CN" altLang="en-US" sz="14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500599" y="1375254"/>
              <a:ext cx="2296284" cy="274654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 smtClean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2132930" y="3783750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B050"/>
                </a:solidFill>
              </a:rPr>
              <a:t>릴리즈 됨</a:t>
            </a:r>
            <a:endParaRPr lang="en-US" altLang="zh-CN" sz="1100" b="1" dirty="0" smtClean="0">
              <a:solidFill>
                <a:srgbClr val="00B050"/>
              </a:solidFill>
            </a:endParaRPr>
          </a:p>
        </p:txBody>
      </p:sp>
      <p:sp>
        <p:nvSpPr>
          <p:cNvPr id="27" name="矩形 44"/>
          <p:cNvSpPr/>
          <p:nvPr/>
        </p:nvSpPr>
        <p:spPr>
          <a:xfrm>
            <a:off x="1860086" y="4343159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RMA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738185" y="916759"/>
            <a:ext cx="2483395" cy="458333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 smtClean="0">
              <a:solidFill>
                <a:schemeClr val="tx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594" y="5910013"/>
            <a:ext cx="954812" cy="954812"/>
          </a:xfrm>
          <a:prstGeom prst="rect">
            <a:avLst/>
          </a:prstGeom>
        </p:spPr>
      </p:pic>
      <p:cxnSp>
        <p:nvCxnSpPr>
          <p:cNvPr id="30" name="Straight Arrow Connector 119"/>
          <p:cNvCxnSpPr/>
          <p:nvPr/>
        </p:nvCxnSpPr>
        <p:spPr>
          <a:xfrm>
            <a:off x="6094352" y="5500095"/>
            <a:ext cx="1648" cy="49090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5602691" y="5503304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accent1"/>
                </a:solidFill>
              </a:rPr>
              <a:t>+</a:t>
            </a:r>
            <a:r>
              <a:rPr lang="ko-KR" altLang="en-US" sz="1100" b="1" dirty="0" smtClean="0">
                <a:solidFill>
                  <a:schemeClr val="accent1"/>
                </a:solidFill>
              </a:rPr>
              <a:t>새로운 모듈</a:t>
            </a:r>
            <a:endParaRPr lang="en-US" altLang="zh-CN" sz="1100" b="1" dirty="0" smtClean="0">
              <a:solidFill>
                <a:schemeClr val="accent1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500599" y="4243901"/>
            <a:ext cx="2411118" cy="238949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 smtClean="0">
              <a:solidFill>
                <a:schemeClr val="tx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54193" y="6234561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2060"/>
                </a:solidFill>
              </a:rPr>
              <a:t>릴리즈 대기</a:t>
            </a:r>
            <a:endParaRPr lang="en-US" altLang="zh-CN" sz="1100" b="1" dirty="0" smtClean="0">
              <a:solidFill>
                <a:srgbClr val="002060"/>
              </a:solidFill>
            </a:endParaRPr>
          </a:p>
        </p:txBody>
      </p:sp>
      <p:sp>
        <p:nvSpPr>
          <p:cNvPr id="34" name="矩形 44"/>
          <p:cNvSpPr/>
          <p:nvPr/>
        </p:nvSpPr>
        <p:spPr>
          <a:xfrm>
            <a:off x="8162882" y="1123275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4"/>
          <p:cNvSpPr/>
          <p:nvPr/>
        </p:nvSpPr>
        <p:spPr>
          <a:xfrm>
            <a:off x="8140714" y="2277455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Straight Arrow Connector 119"/>
          <p:cNvCxnSpPr/>
          <p:nvPr/>
        </p:nvCxnSpPr>
        <p:spPr>
          <a:xfrm>
            <a:off x="3972777" y="3482064"/>
            <a:ext cx="1576595" cy="27009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44"/>
          <p:cNvSpPr/>
          <p:nvPr/>
        </p:nvSpPr>
        <p:spPr>
          <a:xfrm>
            <a:off x="1887084" y="5368730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4"/>
          <p:cNvSpPr/>
          <p:nvPr/>
        </p:nvSpPr>
        <p:spPr>
          <a:xfrm>
            <a:off x="8162882" y="3405723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B2B </a:t>
            </a:r>
            <a:r>
              <a:rPr lang="en-US" altLang="zh-CN" sz="1465" dirty="0" err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Platfrom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4"/>
          <p:cNvSpPr/>
          <p:nvPr/>
        </p:nvSpPr>
        <p:spPr>
          <a:xfrm>
            <a:off x="8162882" y="4572862"/>
            <a:ext cx="1678414" cy="814328"/>
          </a:xfrm>
          <a:prstGeom prst="rect">
            <a:avLst/>
          </a:prstGeom>
          <a:solidFill>
            <a:srgbClr val="FFE8D1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65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Points Mall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7809773" y="859262"/>
            <a:ext cx="2607855" cy="505075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 smtClean="0">
              <a:solidFill>
                <a:schemeClr val="tx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621974" y="5469636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FF0000"/>
                </a:solidFill>
              </a:rPr>
              <a:t>한국지역 릴리즈 여부 미결정</a:t>
            </a:r>
            <a:endParaRPr lang="en-US" altLang="zh-CN" sz="1100" b="1" dirty="0" smtClean="0">
              <a:solidFill>
                <a:srgbClr val="FF0000"/>
              </a:solidFill>
            </a:endParaRPr>
          </a:p>
        </p:txBody>
      </p:sp>
      <p:cxnSp>
        <p:nvCxnSpPr>
          <p:cNvPr id="44" name="Straight Arrow Connector 119"/>
          <p:cNvCxnSpPr/>
          <p:nvPr/>
        </p:nvCxnSpPr>
        <p:spPr>
          <a:xfrm>
            <a:off x="9901667" y="1606897"/>
            <a:ext cx="691994" cy="33902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19"/>
          <p:cNvCxnSpPr/>
          <p:nvPr/>
        </p:nvCxnSpPr>
        <p:spPr>
          <a:xfrm flipV="1">
            <a:off x="9982200" y="2066053"/>
            <a:ext cx="611461" cy="49894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10273181" y="1844977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For SI</a:t>
            </a:r>
          </a:p>
        </p:txBody>
      </p:sp>
      <p:sp>
        <p:nvSpPr>
          <p:cNvPr id="47" name="矩形 46"/>
          <p:cNvSpPr/>
          <p:nvPr/>
        </p:nvSpPr>
        <p:spPr>
          <a:xfrm>
            <a:off x="10161741" y="3705804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For ND</a:t>
            </a:r>
          </a:p>
        </p:txBody>
      </p:sp>
      <p:cxnSp>
        <p:nvCxnSpPr>
          <p:cNvPr id="48" name="Straight Arrow Connector 119"/>
          <p:cNvCxnSpPr/>
          <p:nvPr/>
        </p:nvCxnSpPr>
        <p:spPr>
          <a:xfrm>
            <a:off x="10127695" y="3882153"/>
            <a:ext cx="475481" cy="14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119"/>
          <p:cNvCxnSpPr/>
          <p:nvPr/>
        </p:nvCxnSpPr>
        <p:spPr>
          <a:xfrm>
            <a:off x="10161741" y="5064173"/>
            <a:ext cx="475481" cy="14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10161741" y="4832561"/>
            <a:ext cx="1955041" cy="415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smtClean="0">
                <a:solidFill>
                  <a:schemeClr val="tx1"/>
                </a:solidFill>
              </a:rPr>
              <a:t>For All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THANK YOU</a:t>
            </a:r>
          </a:p>
        </p:txBody>
      </p:sp>
      <p:sp>
        <p:nvSpPr>
          <p:cNvPr id="3" name="文本占位符 5"/>
          <p:cNvSpPr txBox="1"/>
          <p:nvPr/>
        </p:nvSpPr>
        <p:spPr>
          <a:xfrm>
            <a:off x="563880" y="2725665"/>
            <a:ext cx="3726180" cy="114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杭州海康威视数字技术股份有限公司版权所有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 rot="5400000">
            <a:off x="4013010" y="2244523"/>
            <a:ext cx="6528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en-US" altLang="zh-CN" sz="2000" b="1" dirty="0">
                <a:solidFill>
                  <a:srgbClr val="D700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^</a:t>
            </a:r>
            <a:endParaRPr lang="zh-CN" altLang="en-US" sz="2000" b="1" dirty="0">
              <a:solidFill>
                <a:srgbClr val="D7000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5"/>
          <p:cNvSpPr txBox="1"/>
          <p:nvPr/>
        </p:nvSpPr>
        <p:spPr>
          <a:xfrm>
            <a:off x="534924" y="2338134"/>
            <a:ext cx="1575816" cy="155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800" spc="23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见远 行更远</a:t>
            </a:r>
            <a:endParaRPr lang="en-US" altLang="zh-CN" sz="1800" kern="1800" spc="23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65768" y="2327499"/>
            <a:ext cx="2047457" cy="212722"/>
            <a:chOff x="1751013" y="5259388"/>
            <a:chExt cx="2566988" cy="266701"/>
          </a:xfrm>
        </p:grpSpPr>
        <p:sp>
          <p:nvSpPr>
            <p:cNvPr id="7" name="Freeform 1716"/>
            <p:cNvSpPr/>
            <p:nvPr/>
          </p:nvSpPr>
          <p:spPr bwMode="auto">
            <a:xfrm>
              <a:off x="1751013" y="5259388"/>
              <a:ext cx="136525" cy="234950"/>
            </a:xfrm>
            <a:custGeom>
              <a:avLst/>
              <a:gdLst>
                <a:gd name="T0" fmla="*/ 28 w 56"/>
                <a:gd name="T1" fmla="*/ 96 h 96"/>
                <a:gd name="T2" fmla="*/ 0 w 56"/>
                <a:gd name="T3" fmla="*/ 71 h 96"/>
                <a:gd name="T4" fmla="*/ 11 w 56"/>
                <a:gd name="T5" fmla="*/ 71 h 96"/>
                <a:gd name="T6" fmla="*/ 28 w 56"/>
                <a:gd name="T7" fmla="*/ 87 h 96"/>
                <a:gd name="T8" fmla="*/ 46 w 56"/>
                <a:gd name="T9" fmla="*/ 71 h 96"/>
                <a:gd name="T10" fmla="*/ 37 w 56"/>
                <a:gd name="T11" fmla="*/ 56 h 96"/>
                <a:gd name="T12" fmla="*/ 15 w 56"/>
                <a:gd name="T13" fmla="*/ 44 h 96"/>
                <a:gd name="T14" fmla="*/ 2 w 56"/>
                <a:gd name="T15" fmla="*/ 24 h 96"/>
                <a:gd name="T16" fmla="*/ 28 w 56"/>
                <a:gd name="T17" fmla="*/ 0 h 96"/>
                <a:gd name="T18" fmla="*/ 55 w 56"/>
                <a:gd name="T19" fmla="*/ 25 h 96"/>
                <a:gd name="T20" fmla="*/ 45 w 56"/>
                <a:gd name="T21" fmla="*/ 25 h 96"/>
                <a:gd name="T22" fmla="*/ 28 w 56"/>
                <a:gd name="T23" fmla="*/ 10 h 96"/>
                <a:gd name="T24" fmla="*/ 12 w 56"/>
                <a:gd name="T25" fmla="*/ 24 h 96"/>
                <a:gd name="T26" fmla="*/ 20 w 56"/>
                <a:gd name="T27" fmla="*/ 36 h 96"/>
                <a:gd name="T28" fmla="*/ 42 w 56"/>
                <a:gd name="T29" fmla="*/ 47 h 96"/>
                <a:gd name="T30" fmla="*/ 56 w 56"/>
                <a:gd name="T31" fmla="*/ 71 h 96"/>
                <a:gd name="T32" fmla="*/ 28 w 56"/>
                <a:gd name="T3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6">
                  <a:moveTo>
                    <a:pt x="28" y="96"/>
                  </a:moveTo>
                  <a:cubicBezTo>
                    <a:pt x="11" y="96"/>
                    <a:pt x="0" y="85"/>
                    <a:pt x="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81"/>
                    <a:pt x="18" y="87"/>
                    <a:pt x="28" y="87"/>
                  </a:cubicBezTo>
                  <a:cubicBezTo>
                    <a:pt x="39" y="87"/>
                    <a:pt x="46" y="80"/>
                    <a:pt x="46" y="71"/>
                  </a:cubicBezTo>
                  <a:cubicBezTo>
                    <a:pt x="46" y="64"/>
                    <a:pt x="42" y="59"/>
                    <a:pt x="37" y="56"/>
                  </a:cubicBezTo>
                  <a:cubicBezTo>
                    <a:pt x="30" y="52"/>
                    <a:pt x="23" y="49"/>
                    <a:pt x="15" y="44"/>
                  </a:cubicBezTo>
                  <a:cubicBezTo>
                    <a:pt x="7" y="40"/>
                    <a:pt x="2" y="33"/>
                    <a:pt x="2" y="24"/>
                  </a:cubicBezTo>
                  <a:cubicBezTo>
                    <a:pt x="2" y="10"/>
                    <a:pt x="13" y="0"/>
                    <a:pt x="28" y="0"/>
                  </a:cubicBezTo>
                  <a:cubicBezTo>
                    <a:pt x="44" y="0"/>
                    <a:pt x="55" y="10"/>
                    <a:pt x="5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5"/>
                    <a:pt x="38" y="10"/>
                    <a:pt x="28" y="10"/>
                  </a:cubicBezTo>
                  <a:cubicBezTo>
                    <a:pt x="19" y="10"/>
                    <a:pt x="12" y="15"/>
                    <a:pt x="12" y="24"/>
                  </a:cubicBezTo>
                  <a:cubicBezTo>
                    <a:pt x="12" y="29"/>
                    <a:pt x="15" y="33"/>
                    <a:pt x="20" y="36"/>
                  </a:cubicBezTo>
                  <a:cubicBezTo>
                    <a:pt x="29" y="40"/>
                    <a:pt x="35" y="43"/>
                    <a:pt x="42" y="47"/>
                  </a:cubicBezTo>
                  <a:cubicBezTo>
                    <a:pt x="51" y="52"/>
                    <a:pt x="56" y="61"/>
                    <a:pt x="56" y="71"/>
                  </a:cubicBezTo>
                  <a:cubicBezTo>
                    <a:pt x="56" y="86"/>
                    <a:pt x="44" y="96"/>
                    <a:pt x="28" y="96"/>
                  </a:cubicBezTo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717"/>
            <p:cNvSpPr>
              <a:spLocks noEditPoints="1"/>
            </p:cNvSpPr>
            <p:nvPr/>
          </p:nvSpPr>
          <p:spPr bwMode="auto">
            <a:xfrm>
              <a:off x="1924050" y="5318126"/>
              <a:ext cx="127000" cy="176213"/>
            </a:xfrm>
            <a:custGeom>
              <a:avLst/>
              <a:gdLst>
                <a:gd name="T0" fmla="*/ 52 w 52"/>
                <a:gd name="T1" fmla="*/ 39 h 72"/>
                <a:gd name="T2" fmla="*/ 10 w 52"/>
                <a:gd name="T3" fmla="*/ 39 h 72"/>
                <a:gd name="T4" fmla="*/ 10 w 52"/>
                <a:gd name="T5" fmla="*/ 47 h 72"/>
                <a:gd name="T6" fmla="*/ 26 w 52"/>
                <a:gd name="T7" fmla="*/ 63 h 72"/>
                <a:gd name="T8" fmla="*/ 42 w 52"/>
                <a:gd name="T9" fmla="*/ 48 h 72"/>
                <a:gd name="T10" fmla="*/ 52 w 52"/>
                <a:gd name="T11" fmla="*/ 48 h 72"/>
                <a:gd name="T12" fmla="*/ 26 w 52"/>
                <a:gd name="T13" fmla="*/ 72 h 72"/>
                <a:gd name="T14" fmla="*/ 0 w 52"/>
                <a:gd name="T15" fmla="*/ 47 h 72"/>
                <a:gd name="T16" fmla="*/ 0 w 52"/>
                <a:gd name="T17" fmla="*/ 25 h 72"/>
                <a:gd name="T18" fmla="*/ 26 w 52"/>
                <a:gd name="T19" fmla="*/ 0 h 72"/>
                <a:gd name="T20" fmla="*/ 52 w 52"/>
                <a:gd name="T21" fmla="*/ 25 h 72"/>
                <a:gd name="T22" fmla="*/ 52 w 52"/>
                <a:gd name="T23" fmla="*/ 39 h 72"/>
                <a:gd name="T24" fmla="*/ 42 w 52"/>
                <a:gd name="T25" fmla="*/ 25 h 72"/>
                <a:gd name="T26" fmla="*/ 26 w 52"/>
                <a:gd name="T27" fmla="*/ 10 h 72"/>
                <a:gd name="T28" fmla="*/ 10 w 52"/>
                <a:gd name="T29" fmla="*/ 25 h 72"/>
                <a:gd name="T30" fmla="*/ 10 w 52"/>
                <a:gd name="T31" fmla="*/ 30 h 72"/>
                <a:gd name="T32" fmla="*/ 42 w 52"/>
                <a:gd name="T33" fmla="*/ 30 h 72"/>
                <a:gd name="T34" fmla="*/ 42 w 52"/>
                <a:gd name="T35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2">
                  <a:moveTo>
                    <a:pt x="52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3" y="63"/>
                    <a:pt x="26" y="63"/>
                  </a:cubicBezTo>
                  <a:cubicBezTo>
                    <a:pt x="35" y="63"/>
                    <a:pt x="41" y="57"/>
                    <a:pt x="4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63"/>
                    <a:pt x="41" y="72"/>
                    <a:pt x="26" y="72"/>
                  </a:cubicBezTo>
                  <a:cubicBezTo>
                    <a:pt x="10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6" y="0"/>
                  </a:cubicBezTo>
                  <a:cubicBezTo>
                    <a:pt x="42" y="0"/>
                    <a:pt x="52" y="10"/>
                    <a:pt x="52" y="25"/>
                  </a:cubicBezTo>
                  <a:lnTo>
                    <a:pt x="52" y="39"/>
                  </a:lnTo>
                  <a:close/>
                  <a:moveTo>
                    <a:pt x="42" y="25"/>
                  </a:moveTo>
                  <a:cubicBezTo>
                    <a:pt x="42" y="18"/>
                    <a:pt x="39" y="10"/>
                    <a:pt x="26" y="10"/>
                  </a:cubicBezTo>
                  <a:cubicBezTo>
                    <a:pt x="16" y="10"/>
                    <a:pt x="10" y="16"/>
                    <a:pt x="10" y="2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718"/>
            <p:cNvSpPr>
              <a:spLocks noEditPoints="1"/>
            </p:cNvSpPr>
            <p:nvPr/>
          </p:nvSpPr>
          <p:spPr bwMode="auto">
            <a:xfrm>
              <a:off x="2093913" y="5318126"/>
              <a:ext cx="127000" cy="176213"/>
            </a:xfrm>
            <a:custGeom>
              <a:avLst/>
              <a:gdLst>
                <a:gd name="T0" fmla="*/ 52 w 52"/>
                <a:gd name="T1" fmla="*/ 39 h 72"/>
                <a:gd name="T2" fmla="*/ 10 w 52"/>
                <a:gd name="T3" fmla="*/ 39 h 72"/>
                <a:gd name="T4" fmla="*/ 10 w 52"/>
                <a:gd name="T5" fmla="*/ 47 h 72"/>
                <a:gd name="T6" fmla="*/ 26 w 52"/>
                <a:gd name="T7" fmla="*/ 63 h 72"/>
                <a:gd name="T8" fmla="*/ 42 w 52"/>
                <a:gd name="T9" fmla="*/ 48 h 72"/>
                <a:gd name="T10" fmla="*/ 52 w 52"/>
                <a:gd name="T11" fmla="*/ 48 h 72"/>
                <a:gd name="T12" fmla="*/ 26 w 52"/>
                <a:gd name="T13" fmla="*/ 72 h 72"/>
                <a:gd name="T14" fmla="*/ 0 w 52"/>
                <a:gd name="T15" fmla="*/ 47 h 72"/>
                <a:gd name="T16" fmla="*/ 0 w 52"/>
                <a:gd name="T17" fmla="*/ 25 h 72"/>
                <a:gd name="T18" fmla="*/ 26 w 52"/>
                <a:gd name="T19" fmla="*/ 0 h 72"/>
                <a:gd name="T20" fmla="*/ 52 w 52"/>
                <a:gd name="T21" fmla="*/ 25 h 72"/>
                <a:gd name="T22" fmla="*/ 52 w 52"/>
                <a:gd name="T23" fmla="*/ 39 h 72"/>
                <a:gd name="T24" fmla="*/ 42 w 52"/>
                <a:gd name="T25" fmla="*/ 25 h 72"/>
                <a:gd name="T26" fmla="*/ 26 w 52"/>
                <a:gd name="T27" fmla="*/ 10 h 72"/>
                <a:gd name="T28" fmla="*/ 10 w 52"/>
                <a:gd name="T29" fmla="*/ 25 h 72"/>
                <a:gd name="T30" fmla="*/ 10 w 52"/>
                <a:gd name="T31" fmla="*/ 30 h 72"/>
                <a:gd name="T32" fmla="*/ 42 w 52"/>
                <a:gd name="T33" fmla="*/ 30 h 72"/>
                <a:gd name="T34" fmla="*/ 42 w 52"/>
                <a:gd name="T35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2">
                  <a:moveTo>
                    <a:pt x="52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3" y="63"/>
                    <a:pt x="26" y="63"/>
                  </a:cubicBezTo>
                  <a:cubicBezTo>
                    <a:pt x="35" y="63"/>
                    <a:pt x="41" y="57"/>
                    <a:pt x="4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63"/>
                    <a:pt x="41" y="72"/>
                    <a:pt x="26" y="72"/>
                  </a:cubicBezTo>
                  <a:cubicBezTo>
                    <a:pt x="11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6" y="0"/>
                  </a:cubicBezTo>
                  <a:cubicBezTo>
                    <a:pt x="42" y="0"/>
                    <a:pt x="52" y="10"/>
                    <a:pt x="52" y="25"/>
                  </a:cubicBezTo>
                  <a:lnTo>
                    <a:pt x="52" y="39"/>
                  </a:lnTo>
                  <a:close/>
                  <a:moveTo>
                    <a:pt x="42" y="25"/>
                  </a:moveTo>
                  <a:cubicBezTo>
                    <a:pt x="42" y="18"/>
                    <a:pt x="39" y="10"/>
                    <a:pt x="26" y="10"/>
                  </a:cubicBezTo>
                  <a:cubicBezTo>
                    <a:pt x="16" y="10"/>
                    <a:pt x="10" y="16"/>
                    <a:pt x="10" y="2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719"/>
            <p:cNvSpPr/>
            <p:nvPr/>
          </p:nvSpPr>
          <p:spPr bwMode="auto">
            <a:xfrm>
              <a:off x="2347913" y="5260976"/>
              <a:ext cx="123825" cy="230188"/>
            </a:xfrm>
            <a:custGeom>
              <a:avLst/>
              <a:gdLst>
                <a:gd name="T0" fmla="*/ 15 w 78"/>
                <a:gd name="T1" fmla="*/ 16 h 145"/>
                <a:gd name="T2" fmla="*/ 15 w 78"/>
                <a:gd name="T3" fmla="*/ 60 h 145"/>
                <a:gd name="T4" fmla="*/ 74 w 78"/>
                <a:gd name="T5" fmla="*/ 60 h 145"/>
                <a:gd name="T6" fmla="*/ 74 w 78"/>
                <a:gd name="T7" fmla="*/ 76 h 145"/>
                <a:gd name="T8" fmla="*/ 15 w 78"/>
                <a:gd name="T9" fmla="*/ 76 h 145"/>
                <a:gd name="T10" fmla="*/ 15 w 78"/>
                <a:gd name="T11" fmla="*/ 145 h 145"/>
                <a:gd name="T12" fmla="*/ 0 w 78"/>
                <a:gd name="T13" fmla="*/ 145 h 145"/>
                <a:gd name="T14" fmla="*/ 0 w 78"/>
                <a:gd name="T15" fmla="*/ 0 h 145"/>
                <a:gd name="T16" fmla="*/ 78 w 78"/>
                <a:gd name="T17" fmla="*/ 0 h 145"/>
                <a:gd name="T18" fmla="*/ 78 w 78"/>
                <a:gd name="T19" fmla="*/ 16 h 145"/>
                <a:gd name="T20" fmla="*/ 15 w 78"/>
                <a:gd name="T21" fmla="*/ 1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45">
                  <a:moveTo>
                    <a:pt x="15" y="16"/>
                  </a:moveTo>
                  <a:lnTo>
                    <a:pt x="15" y="60"/>
                  </a:lnTo>
                  <a:lnTo>
                    <a:pt x="74" y="60"/>
                  </a:lnTo>
                  <a:lnTo>
                    <a:pt x="74" y="76"/>
                  </a:lnTo>
                  <a:lnTo>
                    <a:pt x="15" y="76"/>
                  </a:lnTo>
                  <a:lnTo>
                    <a:pt x="15" y="145"/>
                  </a:lnTo>
                  <a:lnTo>
                    <a:pt x="0" y="145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6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720"/>
            <p:cNvSpPr>
              <a:spLocks noEditPoints="1"/>
            </p:cNvSpPr>
            <p:nvPr/>
          </p:nvSpPr>
          <p:spPr bwMode="auto">
            <a:xfrm>
              <a:off x="2498725" y="5318126"/>
              <a:ext cx="127000" cy="176213"/>
            </a:xfrm>
            <a:custGeom>
              <a:avLst/>
              <a:gdLst>
                <a:gd name="T0" fmla="*/ 52 w 52"/>
                <a:gd name="T1" fmla="*/ 71 h 72"/>
                <a:gd name="T2" fmla="*/ 42 w 52"/>
                <a:gd name="T3" fmla="*/ 71 h 72"/>
                <a:gd name="T4" fmla="*/ 42 w 52"/>
                <a:gd name="T5" fmla="*/ 65 h 72"/>
                <a:gd name="T6" fmla="*/ 23 w 52"/>
                <a:gd name="T7" fmla="*/ 72 h 72"/>
                <a:gd name="T8" fmla="*/ 0 w 52"/>
                <a:gd name="T9" fmla="*/ 50 h 72"/>
                <a:gd name="T10" fmla="*/ 23 w 52"/>
                <a:gd name="T11" fmla="*/ 30 h 72"/>
                <a:gd name="T12" fmla="*/ 42 w 52"/>
                <a:gd name="T13" fmla="*/ 30 h 72"/>
                <a:gd name="T14" fmla="*/ 42 w 52"/>
                <a:gd name="T15" fmla="*/ 23 h 72"/>
                <a:gd name="T16" fmla="*/ 28 w 52"/>
                <a:gd name="T17" fmla="*/ 10 h 72"/>
                <a:gd name="T18" fmla="*/ 13 w 52"/>
                <a:gd name="T19" fmla="*/ 23 h 72"/>
                <a:gd name="T20" fmla="*/ 3 w 52"/>
                <a:gd name="T21" fmla="*/ 23 h 72"/>
                <a:gd name="T22" fmla="*/ 27 w 52"/>
                <a:gd name="T23" fmla="*/ 0 h 72"/>
                <a:gd name="T24" fmla="*/ 52 w 52"/>
                <a:gd name="T25" fmla="*/ 23 h 72"/>
                <a:gd name="T26" fmla="*/ 52 w 52"/>
                <a:gd name="T27" fmla="*/ 71 h 72"/>
                <a:gd name="T28" fmla="*/ 42 w 52"/>
                <a:gd name="T29" fmla="*/ 39 h 72"/>
                <a:gd name="T30" fmla="*/ 23 w 52"/>
                <a:gd name="T31" fmla="*/ 39 h 72"/>
                <a:gd name="T32" fmla="*/ 10 w 52"/>
                <a:gd name="T33" fmla="*/ 50 h 72"/>
                <a:gd name="T34" fmla="*/ 25 w 52"/>
                <a:gd name="T35" fmla="*/ 63 h 72"/>
                <a:gd name="T36" fmla="*/ 42 w 52"/>
                <a:gd name="T37" fmla="*/ 47 h 72"/>
                <a:gd name="T38" fmla="*/ 42 w 52"/>
                <a:gd name="T3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2">
                  <a:moveTo>
                    <a:pt x="52" y="71"/>
                  </a:moveTo>
                  <a:cubicBezTo>
                    <a:pt x="42" y="71"/>
                    <a:pt x="42" y="71"/>
                    <a:pt x="42" y="71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9"/>
                    <a:pt x="31" y="72"/>
                    <a:pt x="23" y="72"/>
                  </a:cubicBezTo>
                  <a:cubicBezTo>
                    <a:pt x="12" y="72"/>
                    <a:pt x="0" y="66"/>
                    <a:pt x="0" y="50"/>
                  </a:cubicBezTo>
                  <a:cubicBezTo>
                    <a:pt x="0" y="37"/>
                    <a:pt x="10" y="30"/>
                    <a:pt x="23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3"/>
                    <a:pt x="36" y="10"/>
                    <a:pt x="28" y="10"/>
                  </a:cubicBezTo>
                  <a:cubicBezTo>
                    <a:pt x="20" y="10"/>
                    <a:pt x="13" y="14"/>
                    <a:pt x="1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7"/>
                    <a:pt x="17" y="0"/>
                    <a:pt x="27" y="0"/>
                  </a:cubicBezTo>
                  <a:cubicBezTo>
                    <a:pt x="39" y="0"/>
                    <a:pt x="52" y="6"/>
                    <a:pt x="52" y="23"/>
                  </a:cubicBezTo>
                  <a:lnTo>
                    <a:pt x="52" y="71"/>
                  </a:lnTo>
                  <a:close/>
                  <a:moveTo>
                    <a:pt x="42" y="39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15" y="39"/>
                    <a:pt x="10" y="42"/>
                    <a:pt x="10" y="50"/>
                  </a:cubicBezTo>
                  <a:cubicBezTo>
                    <a:pt x="10" y="60"/>
                    <a:pt x="18" y="63"/>
                    <a:pt x="25" y="63"/>
                  </a:cubicBezTo>
                  <a:cubicBezTo>
                    <a:pt x="33" y="63"/>
                    <a:pt x="42" y="57"/>
                    <a:pt x="42" y="47"/>
                  </a:cubicBezTo>
                  <a:lnTo>
                    <a:pt x="42" y="39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721"/>
            <p:cNvSpPr/>
            <p:nvPr/>
          </p:nvSpPr>
          <p:spPr bwMode="auto">
            <a:xfrm>
              <a:off x="2673350" y="5319713"/>
              <a:ext cx="68263" cy="171450"/>
            </a:xfrm>
            <a:custGeom>
              <a:avLst/>
              <a:gdLst>
                <a:gd name="T0" fmla="*/ 23 w 28"/>
                <a:gd name="T1" fmla="*/ 10 h 70"/>
                <a:gd name="T2" fmla="*/ 10 w 28"/>
                <a:gd name="T3" fmla="*/ 26 h 70"/>
                <a:gd name="T4" fmla="*/ 10 w 28"/>
                <a:gd name="T5" fmla="*/ 70 h 70"/>
                <a:gd name="T6" fmla="*/ 0 w 28"/>
                <a:gd name="T7" fmla="*/ 70 h 70"/>
                <a:gd name="T8" fmla="*/ 0 w 28"/>
                <a:gd name="T9" fmla="*/ 0 h 70"/>
                <a:gd name="T10" fmla="*/ 10 w 28"/>
                <a:gd name="T11" fmla="*/ 0 h 70"/>
                <a:gd name="T12" fmla="*/ 10 w 28"/>
                <a:gd name="T13" fmla="*/ 7 h 70"/>
                <a:gd name="T14" fmla="*/ 23 w 28"/>
                <a:gd name="T15" fmla="*/ 0 h 70"/>
                <a:gd name="T16" fmla="*/ 28 w 28"/>
                <a:gd name="T17" fmla="*/ 0 h 70"/>
                <a:gd name="T18" fmla="*/ 28 w 28"/>
                <a:gd name="T19" fmla="*/ 10 h 70"/>
                <a:gd name="T20" fmla="*/ 23 w 28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70">
                  <a:moveTo>
                    <a:pt x="23" y="10"/>
                  </a:moveTo>
                  <a:cubicBezTo>
                    <a:pt x="17" y="10"/>
                    <a:pt x="10" y="15"/>
                    <a:pt x="10" y="26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4" y="3"/>
                    <a:pt x="19" y="0"/>
                    <a:pt x="2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3" y="1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722"/>
            <p:cNvSpPr/>
            <p:nvPr/>
          </p:nvSpPr>
          <p:spPr bwMode="auto">
            <a:xfrm>
              <a:off x="2746375" y="5457826"/>
              <a:ext cx="58738" cy="68263"/>
            </a:xfrm>
            <a:custGeom>
              <a:avLst/>
              <a:gdLst>
                <a:gd name="T0" fmla="*/ 0 w 37"/>
                <a:gd name="T1" fmla="*/ 43 h 43"/>
                <a:gd name="T2" fmla="*/ 17 w 37"/>
                <a:gd name="T3" fmla="*/ 0 h 43"/>
                <a:gd name="T4" fmla="*/ 37 w 37"/>
                <a:gd name="T5" fmla="*/ 0 h 43"/>
                <a:gd name="T6" fmla="*/ 15 w 37"/>
                <a:gd name="T7" fmla="*/ 43 h 43"/>
                <a:gd name="T8" fmla="*/ 0 w 37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3">
                  <a:moveTo>
                    <a:pt x="0" y="43"/>
                  </a:moveTo>
                  <a:lnTo>
                    <a:pt x="17" y="0"/>
                  </a:lnTo>
                  <a:lnTo>
                    <a:pt x="37" y="0"/>
                  </a:lnTo>
                  <a:lnTo>
                    <a:pt x="15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723"/>
            <p:cNvSpPr/>
            <p:nvPr/>
          </p:nvSpPr>
          <p:spPr bwMode="auto">
            <a:xfrm>
              <a:off x="2933700" y="5259388"/>
              <a:ext cx="130175" cy="234950"/>
            </a:xfrm>
            <a:custGeom>
              <a:avLst/>
              <a:gdLst>
                <a:gd name="T0" fmla="*/ 26 w 53"/>
                <a:gd name="T1" fmla="*/ 96 h 96"/>
                <a:gd name="T2" fmla="*/ 0 w 53"/>
                <a:gd name="T3" fmla="*/ 71 h 96"/>
                <a:gd name="T4" fmla="*/ 0 w 53"/>
                <a:gd name="T5" fmla="*/ 25 h 96"/>
                <a:gd name="T6" fmla="*/ 27 w 53"/>
                <a:gd name="T7" fmla="*/ 0 h 96"/>
                <a:gd name="T8" fmla="*/ 53 w 53"/>
                <a:gd name="T9" fmla="*/ 25 h 96"/>
                <a:gd name="T10" fmla="*/ 43 w 53"/>
                <a:gd name="T11" fmla="*/ 25 h 96"/>
                <a:gd name="T12" fmla="*/ 27 w 53"/>
                <a:gd name="T13" fmla="*/ 10 h 96"/>
                <a:gd name="T14" fmla="*/ 10 w 53"/>
                <a:gd name="T15" fmla="*/ 25 h 96"/>
                <a:gd name="T16" fmla="*/ 10 w 53"/>
                <a:gd name="T17" fmla="*/ 71 h 96"/>
                <a:gd name="T18" fmla="*/ 27 w 53"/>
                <a:gd name="T19" fmla="*/ 86 h 96"/>
                <a:gd name="T20" fmla="*/ 43 w 53"/>
                <a:gd name="T21" fmla="*/ 71 h 96"/>
                <a:gd name="T22" fmla="*/ 43 w 53"/>
                <a:gd name="T23" fmla="*/ 53 h 96"/>
                <a:gd name="T24" fmla="*/ 24 w 53"/>
                <a:gd name="T25" fmla="*/ 53 h 96"/>
                <a:gd name="T26" fmla="*/ 24 w 53"/>
                <a:gd name="T27" fmla="*/ 43 h 96"/>
                <a:gd name="T28" fmla="*/ 53 w 53"/>
                <a:gd name="T29" fmla="*/ 43 h 96"/>
                <a:gd name="T30" fmla="*/ 53 w 53"/>
                <a:gd name="T31" fmla="*/ 71 h 96"/>
                <a:gd name="T32" fmla="*/ 26 w 53"/>
                <a:gd name="T3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96">
                  <a:moveTo>
                    <a:pt x="26" y="96"/>
                  </a:moveTo>
                  <a:cubicBezTo>
                    <a:pt x="6" y="96"/>
                    <a:pt x="0" y="79"/>
                    <a:pt x="0" y="7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5" y="0"/>
                    <a:pt x="27" y="0"/>
                  </a:cubicBezTo>
                  <a:cubicBezTo>
                    <a:pt x="47" y="0"/>
                    <a:pt x="53" y="16"/>
                    <a:pt x="5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12"/>
                    <a:pt x="32" y="10"/>
                    <a:pt x="27" y="10"/>
                  </a:cubicBezTo>
                  <a:cubicBezTo>
                    <a:pt x="21" y="10"/>
                    <a:pt x="10" y="12"/>
                    <a:pt x="10" y="25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84"/>
                    <a:pt x="21" y="86"/>
                    <a:pt x="27" y="86"/>
                  </a:cubicBezTo>
                  <a:cubicBezTo>
                    <a:pt x="32" y="86"/>
                    <a:pt x="43" y="84"/>
                    <a:pt x="43" y="71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9"/>
                    <a:pt x="47" y="96"/>
                    <a:pt x="26" y="96"/>
                  </a:cubicBezTo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24"/>
            <p:cNvSpPr>
              <a:spLocks noEditPoints="1"/>
            </p:cNvSpPr>
            <p:nvPr/>
          </p:nvSpPr>
          <p:spPr bwMode="auto">
            <a:xfrm>
              <a:off x="3105150" y="5318126"/>
              <a:ext cx="130175" cy="176213"/>
            </a:xfrm>
            <a:custGeom>
              <a:avLst/>
              <a:gdLst>
                <a:gd name="T0" fmla="*/ 27 w 53"/>
                <a:gd name="T1" fmla="*/ 72 h 72"/>
                <a:gd name="T2" fmla="*/ 0 w 53"/>
                <a:gd name="T3" fmla="*/ 47 h 72"/>
                <a:gd name="T4" fmla="*/ 0 w 53"/>
                <a:gd name="T5" fmla="*/ 25 h 72"/>
                <a:gd name="T6" fmla="*/ 27 w 53"/>
                <a:gd name="T7" fmla="*/ 0 h 72"/>
                <a:gd name="T8" fmla="*/ 53 w 53"/>
                <a:gd name="T9" fmla="*/ 25 h 72"/>
                <a:gd name="T10" fmla="*/ 53 w 53"/>
                <a:gd name="T11" fmla="*/ 47 h 72"/>
                <a:gd name="T12" fmla="*/ 27 w 53"/>
                <a:gd name="T13" fmla="*/ 72 h 72"/>
                <a:gd name="T14" fmla="*/ 43 w 53"/>
                <a:gd name="T15" fmla="*/ 25 h 72"/>
                <a:gd name="T16" fmla="*/ 27 w 53"/>
                <a:gd name="T17" fmla="*/ 10 h 72"/>
                <a:gd name="T18" fmla="*/ 10 w 53"/>
                <a:gd name="T19" fmla="*/ 25 h 72"/>
                <a:gd name="T20" fmla="*/ 10 w 53"/>
                <a:gd name="T21" fmla="*/ 47 h 72"/>
                <a:gd name="T22" fmla="*/ 27 w 53"/>
                <a:gd name="T23" fmla="*/ 63 h 72"/>
                <a:gd name="T24" fmla="*/ 43 w 53"/>
                <a:gd name="T25" fmla="*/ 47 h 72"/>
                <a:gd name="T26" fmla="*/ 43 w 53"/>
                <a:gd name="T2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2">
                  <a:moveTo>
                    <a:pt x="27" y="72"/>
                  </a:moveTo>
                  <a:cubicBezTo>
                    <a:pt x="11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7" y="0"/>
                  </a:cubicBezTo>
                  <a:cubicBezTo>
                    <a:pt x="42" y="0"/>
                    <a:pt x="53" y="10"/>
                    <a:pt x="53" y="25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63"/>
                    <a:pt x="42" y="72"/>
                    <a:pt x="27" y="72"/>
                  </a:cubicBezTo>
                  <a:moveTo>
                    <a:pt x="43" y="25"/>
                  </a:moveTo>
                  <a:cubicBezTo>
                    <a:pt x="43" y="18"/>
                    <a:pt x="39" y="10"/>
                    <a:pt x="27" y="10"/>
                  </a:cubicBezTo>
                  <a:cubicBezTo>
                    <a:pt x="17" y="10"/>
                    <a:pt x="10" y="16"/>
                    <a:pt x="10" y="2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4" y="63"/>
                    <a:pt x="27" y="63"/>
                  </a:cubicBezTo>
                  <a:cubicBezTo>
                    <a:pt x="36" y="63"/>
                    <a:pt x="43" y="57"/>
                    <a:pt x="43" y="47"/>
                  </a:cubicBezTo>
                  <a:lnTo>
                    <a:pt x="43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725"/>
            <p:cNvSpPr/>
            <p:nvPr/>
          </p:nvSpPr>
          <p:spPr bwMode="auto">
            <a:xfrm>
              <a:off x="3359150" y="5260976"/>
              <a:ext cx="125413" cy="230188"/>
            </a:xfrm>
            <a:custGeom>
              <a:avLst/>
              <a:gdLst>
                <a:gd name="T0" fmla="*/ 16 w 79"/>
                <a:gd name="T1" fmla="*/ 16 h 145"/>
                <a:gd name="T2" fmla="*/ 16 w 79"/>
                <a:gd name="T3" fmla="*/ 60 h 145"/>
                <a:gd name="T4" fmla="*/ 74 w 79"/>
                <a:gd name="T5" fmla="*/ 60 h 145"/>
                <a:gd name="T6" fmla="*/ 74 w 79"/>
                <a:gd name="T7" fmla="*/ 76 h 145"/>
                <a:gd name="T8" fmla="*/ 16 w 79"/>
                <a:gd name="T9" fmla="*/ 76 h 145"/>
                <a:gd name="T10" fmla="*/ 16 w 79"/>
                <a:gd name="T11" fmla="*/ 145 h 145"/>
                <a:gd name="T12" fmla="*/ 0 w 79"/>
                <a:gd name="T13" fmla="*/ 145 h 145"/>
                <a:gd name="T14" fmla="*/ 0 w 79"/>
                <a:gd name="T15" fmla="*/ 0 h 145"/>
                <a:gd name="T16" fmla="*/ 79 w 79"/>
                <a:gd name="T17" fmla="*/ 0 h 145"/>
                <a:gd name="T18" fmla="*/ 79 w 79"/>
                <a:gd name="T19" fmla="*/ 16 h 145"/>
                <a:gd name="T20" fmla="*/ 16 w 79"/>
                <a:gd name="T21" fmla="*/ 1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45">
                  <a:moveTo>
                    <a:pt x="16" y="16"/>
                  </a:moveTo>
                  <a:lnTo>
                    <a:pt x="16" y="60"/>
                  </a:lnTo>
                  <a:lnTo>
                    <a:pt x="74" y="60"/>
                  </a:lnTo>
                  <a:lnTo>
                    <a:pt x="74" y="76"/>
                  </a:lnTo>
                  <a:lnTo>
                    <a:pt x="16" y="76"/>
                  </a:lnTo>
                  <a:lnTo>
                    <a:pt x="16" y="145"/>
                  </a:lnTo>
                  <a:lnTo>
                    <a:pt x="0" y="145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16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26"/>
            <p:cNvSpPr/>
            <p:nvPr/>
          </p:nvSpPr>
          <p:spPr bwMode="auto">
            <a:xfrm>
              <a:off x="3517900" y="5319713"/>
              <a:ext cx="128588" cy="174625"/>
            </a:xfrm>
            <a:custGeom>
              <a:avLst/>
              <a:gdLst>
                <a:gd name="T0" fmla="*/ 42 w 52"/>
                <a:gd name="T1" fmla="*/ 70 h 71"/>
                <a:gd name="T2" fmla="*/ 42 w 52"/>
                <a:gd name="T3" fmla="*/ 65 h 71"/>
                <a:gd name="T4" fmla="*/ 26 w 52"/>
                <a:gd name="T5" fmla="*/ 71 h 71"/>
                <a:gd name="T6" fmla="*/ 0 w 52"/>
                <a:gd name="T7" fmla="*/ 46 h 71"/>
                <a:gd name="T8" fmla="*/ 0 w 52"/>
                <a:gd name="T9" fmla="*/ 0 h 71"/>
                <a:gd name="T10" fmla="*/ 10 w 52"/>
                <a:gd name="T11" fmla="*/ 0 h 71"/>
                <a:gd name="T12" fmla="*/ 10 w 52"/>
                <a:gd name="T13" fmla="*/ 46 h 71"/>
                <a:gd name="T14" fmla="*/ 26 w 52"/>
                <a:gd name="T15" fmla="*/ 62 h 71"/>
                <a:gd name="T16" fmla="*/ 42 w 52"/>
                <a:gd name="T17" fmla="*/ 47 h 71"/>
                <a:gd name="T18" fmla="*/ 42 w 52"/>
                <a:gd name="T19" fmla="*/ 0 h 71"/>
                <a:gd name="T20" fmla="*/ 52 w 52"/>
                <a:gd name="T21" fmla="*/ 0 h 71"/>
                <a:gd name="T22" fmla="*/ 52 w 52"/>
                <a:gd name="T23" fmla="*/ 70 h 71"/>
                <a:gd name="T24" fmla="*/ 42 w 52"/>
                <a:gd name="T25" fmla="*/ 7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71">
                  <a:moveTo>
                    <a:pt x="42" y="70"/>
                  </a:moveTo>
                  <a:cubicBezTo>
                    <a:pt x="42" y="65"/>
                    <a:pt x="42" y="65"/>
                    <a:pt x="42" y="65"/>
                  </a:cubicBezTo>
                  <a:cubicBezTo>
                    <a:pt x="39" y="69"/>
                    <a:pt x="32" y="71"/>
                    <a:pt x="26" y="71"/>
                  </a:cubicBezTo>
                  <a:cubicBezTo>
                    <a:pt x="10" y="71"/>
                    <a:pt x="0" y="62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53"/>
                    <a:pt x="13" y="62"/>
                    <a:pt x="26" y="62"/>
                  </a:cubicBezTo>
                  <a:cubicBezTo>
                    <a:pt x="35" y="62"/>
                    <a:pt x="42" y="56"/>
                    <a:pt x="42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0"/>
                    <a:pt x="52" y="70"/>
                    <a:pt x="52" y="70"/>
                  </a:cubicBezTo>
                  <a:lnTo>
                    <a:pt x="42" y="7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27"/>
            <p:cNvSpPr/>
            <p:nvPr/>
          </p:nvSpPr>
          <p:spPr bwMode="auto">
            <a:xfrm>
              <a:off x="3694113" y="5319713"/>
              <a:ext cx="68263" cy="171450"/>
            </a:xfrm>
            <a:custGeom>
              <a:avLst/>
              <a:gdLst>
                <a:gd name="T0" fmla="*/ 22 w 28"/>
                <a:gd name="T1" fmla="*/ 10 h 70"/>
                <a:gd name="T2" fmla="*/ 10 w 28"/>
                <a:gd name="T3" fmla="*/ 26 h 70"/>
                <a:gd name="T4" fmla="*/ 10 w 28"/>
                <a:gd name="T5" fmla="*/ 70 h 70"/>
                <a:gd name="T6" fmla="*/ 0 w 28"/>
                <a:gd name="T7" fmla="*/ 70 h 70"/>
                <a:gd name="T8" fmla="*/ 0 w 28"/>
                <a:gd name="T9" fmla="*/ 0 h 70"/>
                <a:gd name="T10" fmla="*/ 10 w 28"/>
                <a:gd name="T11" fmla="*/ 0 h 70"/>
                <a:gd name="T12" fmla="*/ 10 w 28"/>
                <a:gd name="T13" fmla="*/ 7 h 70"/>
                <a:gd name="T14" fmla="*/ 22 w 28"/>
                <a:gd name="T15" fmla="*/ 0 h 70"/>
                <a:gd name="T16" fmla="*/ 28 w 28"/>
                <a:gd name="T17" fmla="*/ 0 h 70"/>
                <a:gd name="T18" fmla="*/ 28 w 28"/>
                <a:gd name="T19" fmla="*/ 10 h 70"/>
                <a:gd name="T20" fmla="*/ 22 w 28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70">
                  <a:moveTo>
                    <a:pt x="22" y="10"/>
                  </a:moveTo>
                  <a:cubicBezTo>
                    <a:pt x="17" y="10"/>
                    <a:pt x="10" y="15"/>
                    <a:pt x="10" y="26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3"/>
                    <a:pt x="18" y="0"/>
                    <a:pt x="2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28"/>
            <p:cNvSpPr/>
            <p:nvPr/>
          </p:nvSpPr>
          <p:spPr bwMode="auto">
            <a:xfrm>
              <a:off x="3775075" y="5260976"/>
              <a:ext cx="95250" cy="230188"/>
            </a:xfrm>
            <a:custGeom>
              <a:avLst/>
              <a:gdLst>
                <a:gd name="T0" fmla="*/ 0 w 39"/>
                <a:gd name="T1" fmla="*/ 24 h 94"/>
                <a:gd name="T2" fmla="*/ 13 w 39"/>
                <a:gd name="T3" fmla="*/ 24 h 94"/>
                <a:gd name="T4" fmla="*/ 13 w 39"/>
                <a:gd name="T5" fmla="*/ 0 h 94"/>
                <a:gd name="T6" fmla="*/ 23 w 39"/>
                <a:gd name="T7" fmla="*/ 0 h 94"/>
                <a:gd name="T8" fmla="*/ 23 w 39"/>
                <a:gd name="T9" fmla="*/ 24 h 94"/>
                <a:gd name="T10" fmla="*/ 39 w 39"/>
                <a:gd name="T11" fmla="*/ 24 h 94"/>
                <a:gd name="T12" fmla="*/ 39 w 39"/>
                <a:gd name="T13" fmla="*/ 34 h 94"/>
                <a:gd name="T14" fmla="*/ 23 w 39"/>
                <a:gd name="T15" fmla="*/ 34 h 94"/>
                <a:gd name="T16" fmla="*/ 23 w 39"/>
                <a:gd name="T17" fmla="*/ 77 h 94"/>
                <a:gd name="T18" fmla="*/ 31 w 39"/>
                <a:gd name="T19" fmla="*/ 84 h 94"/>
                <a:gd name="T20" fmla="*/ 39 w 39"/>
                <a:gd name="T21" fmla="*/ 84 h 94"/>
                <a:gd name="T22" fmla="*/ 39 w 39"/>
                <a:gd name="T23" fmla="*/ 94 h 94"/>
                <a:gd name="T24" fmla="*/ 30 w 39"/>
                <a:gd name="T25" fmla="*/ 94 h 94"/>
                <a:gd name="T26" fmla="*/ 13 w 39"/>
                <a:gd name="T27" fmla="*/ 76 h 94"/>
                <a:gd name="T28" fmla="*/ 13 w 39"/>
                <a:gd name="T29" fmla="*/ 34 h 94"/>
                <a:gd name="T30" fmla="*/ 0 w 39"/>
                <a:gd name="T31" fmla="*/ 34 h 94"/>
                <a:gd name="T32" fmla="*/ 0 w 39"/>
                <a:gd name="T33" fmla="*/ 2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94">
                  <a:moveTo>
                    <a:pt x="0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82"/>
                    <a:pt x="27" y="84"/>
                    <a:pt x="31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21" y="94"/>
                    <a:pt x="13" y="89"/>
                    <a:pt x="13" y="76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729"/>
            <p:cNvSpPr/>
            <p:nvPr/>
          </p:nvSpPr>
          <p:spPr bwMode="auto">
            <a:xfrm>
              <a:off x="3906838" y="5260976"/>
              <a:ext cx="125413" cy="230188"/>
            </a:xfrm>
            <a:custGeom>
              <a:avLst/>
              <a:gdLst>
                <a:gd name="T0" fmla="*/ 41 w 51"/>
                <a:gd name="T1" fmla="*/ 94 h 94"/>
                <a:gd name="T2" fmla="*/ 41 w 51"/>
                <a:gd name="T3" fmla="*/ 48 h 94"/>
                <a:gd name="T4" fmla="*/ 27 w 51"/>
                <a:gd name="T5" fmla="*/ 33 h 94"/>
                <a:gd name="T6" fmla="*/ 10 w 51"/>
                <a:gd name="T7" fmla="*/ 48 h 94"/>
                <a:gd name="T8" fmla="*/ 10 w 51"/>
                <a:gd name="T9" fmla="*/ 94 h 94"/>
                <a:gd name="T10" fmla="*/ 0 w 51"/>
                <a:gd name="T11" fmla="*/ 94 h 94"/>
                <a:gd name="T12" fmla="*/ 0 w 51"/>
                <a:gd name="T13" fmla="*/ 0 h 94"/>
                <a:gd name="T14" fmla="*/ 10 w 51"/>
                <a:gd name="T15" fmla="*/ 0 h 94"/>
                <a:gd name="T16" fmla="*/ 10 w 51"/>
                <a:gd name="T17" fmla="*/ 31 h 94"/>
                <a:gd name="T18" fmla="*/ 27 w 51"/>
                <a:gd name="T19" fmla="*/ 23 h 94"/>
                <a:gd name="T20" fmla="*/ 51 w 51"/>
                <a:gd name="T21" fmla="*/ 48 h 94"/>
                <a:gd name="T22" fmla="*/ 51 w 51"/>
                <a:gd name="T23" fmla="*/ 94 h 94"/>
                <a:gd name="T24" fmla="*/ 41 w 51"/>
                <a:gd name="T2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94">
                  <a:moveTo>
                    <a:pt x="41" y="94"/>
                  </a:moveTo>
                  <a:cubicBezTo>
                    <a:pt x="41" y="48"/>
                    <a:pt x="41" y="48"/>
                    <a:pt x="41" y="48"/>
                  </a:cubicBezTo>
                  <a:cubicBezTo>
                    <a:pt x="41" y="42"/>
                    <a:pt x="40" y="33"/>
                    <a:pt x="27" y="33"/>
                  </a:cubicBezTo>
                  <a:cubicBezTo>
                    <a:pt x="18" y="33"/>
                    <a:pt x="10" y="39"/>
                    <a:pt x="10" y="48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6"/>
                    <a:pt x="21" y="23"/>
                    <a:pt x="27" y="23"/>
                  </a:cubicBezTo>
                  <a:cubicBezTo>
                    <a:pt x="43" y="23"/>
                    <a:pt x="51" y="33"/>
                    <a:pt x="51" y="48"/>
                  </a:cubicBezTo>
                  <a:cubicBezTo>
                    <a:pt x="51" y="94"/>
                    <a:pt x="51" y="94"/>
                    <a:pt x="51" y="94"/>
                  </a:cubicBezTo>
                  <a:lnTo>
                    <a:pt x="41" y="94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730"/>
            <p:cNvSpPr>
              <a:spLocks noEditPoints="1"/>
            </p:cNvSpPr>
            <p:nvPr/>
          </p:nvSpPr>
          <p:spPr bwMode="auto">
            <a:xfrm>
              <a:off x="4076700" y="5318126"/>
              <a:ext cx="127000" cy="176213"/>
            </a:xfrm>
            <a:custGeom>
              <a:avLst/>
              <a:gdLst>
                <a:gd name="T0" fmla="*/ 52 w 52"/>
                <a:gd name="T1" fmla="*/ 39 h 72"/>
                <a:gd name="T2" fmla="*/ 10 w 52"/>
                <a:gd name="T3" fmla="*/ 39 h 72"/>
                <a:gd name="T4" fmla="*/ 10 w 52"/>
                <a:gd name="T5" fmla="*/ 47 h 72"/>
                <a:gd name="T6" fmla="*/ 26 w 52"/>
                <a:gd name="T7" fmla="*/ 63 h 72"/>
                <a:gd name="T8" fmla="*/ 42 w 52"/>
                <a:gd name="T9" fmla="*/ 48 h 72"/>
                <a:gd name="T10" fmla="*/ 52 w 52"/>
                <a:gd name="T11" fmla="*/ 48 h 72"/>
                <a:gd name="T12" fmla="*/ 26 w 52"/>
                <a:gd name="T13" fmla="*/ 72 h 72"/>
                <a:gd name="T14" fmla="*/ 0 w 52"/>
                <a:gd name="T15" fmla="*/ 47 h 72"/>
                <a:gd name="T16" fmla="*/ 0 w 52"/>
                <a:gd name="T17" fmla="*/ 25 h 72"/>
                <a:gd name="T18" fmla="*/ 26 w 52"/>
                <a:gd name="T19" fmla="*/ 0 h 72"/>
                <a:gd name="T20" fmla="*/ 52 w 52"/>
                <a:gd name="T21" fmla="*/ 25 h 72"/>
                <a:gd name="T22" fmla="*/ 52 w 52"/>
                <a:gd name="T23" fmla="*/ 39 h 72"/>
                <a:gd name="T24" fmla="*/ 42 w 52"/>
                <a:gd name="T25" fmla="*/ 25 h 72"/>
                <a:gd name="T26" fmla="*/ 26 w 52"/>
                <a:gd name="T27" fmla="*/ 10 h 72"/>
                <a:gd name="T28" fmla="*/ 10 w 52"/>
                <a:gd name="T29" fmla="*/ 25 h 72"/>
                <a:gd name="T30" fmla="*/ 10 w 52"/>
                <a:gd name="T31" fmla="*/ 30 h 72"/>
                <a:gd name="T32" fmla="*/ 42 w 52"/>
                <a:gd name="T33" fmla="*/ 30 h 72"/>
                <a:gd name="T34" fmla="*/ 42 w 52"/>
                <a:gd name="T35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2">
                  <a:moveTo>
                    <a:pt x="52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4" y="63"/>
                    <a:pt x="26" y="63"/>
                  </a:cubicBezTo>
                  <a:cubicBezTo>
                    <a:pt x="35" y="63"/>
                    <a:pt x="41" y="57"/>
                    <a:pt x="4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63"/>
                    <a:pt x="41" y="72"/>
                    <a:pt x="26" y="72"/>
                  </a:cubicBezTo>
                  <a:cubicBezTo>
                    <a:pt x="11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6" y="0"/>
                  </a:cubicBezTo>
                  <a:cubicBezTo>
                    <a:pt x="42" y="0"/>
                    <a:pt x="52" y="10"/>
                    <a:pt x="52" y="25"/>
                  </a:cubicBezTo>
                  <a:lnTo>
                    <a:pt x="52" y="39"/>
                  </a:lnTo>
                  <a:close/>
                  <a:moveTo>
                    <a:pt x="42" y="25"/>
                  </a:moveTo>
                  <a:cubicBezTo>
                    <a:pt x="42" y="18"/>
                    <a:pt x="39" y="10"/>
                    <a:pt x="26" y="10"/>
                  </a:cubicBezTo>
                  <a:cubicBezTo>
                    <a:pt x="16" y="10"/>
                    <a:pt x="10" y="16"/>
                    <a:pt x="10" y="2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731"/>
            <p:cNvSpPr/>
            <p:nvPr/>
          </p:nvSpPr>
          <p:spPr bwMode="auto">
            <a:xfrm>
              <a:off x="4249738" y="5319713"/>
              <a:ext cx="68263" cy="171450"/>
            </a:xfrm>
            <a:custGeom>
              <a:avLst/>
              <a:gdLst>
                <a:gd name="T0" fmla="*/ 22 w 28"/>
                <a:gd name="T1" fmla="*/ 10 h 70"/>
                <a:gd name="T2" fmla="*/ 10 w 28"/>
                <a:gd name="T3" fmla="*/ 26 h 70"/>
                <a:gd name="T4" fmla="*/ 10 w 28"/>
                <a:gd name="T5" fmla="*/ 70 h 70"/>
                <a:gd name="T6" fmla="*/ 0 w 28"/>
                <a:gd name="T7" fmla="*/ 70 h 70"/>
                <a:gd name="T8" fmla="*/ 0 w 28"/>
                <a:gd name="T9" fmla="*/ 0 h 70"/>
                <a:gd name="T10" fmla="*/ 10 w 28"/>
                <a:gd name="T11" fmla="*/ 0 h 70"/>
                <a:gd name="T12" fmla="*/ 10 w 28"/>
                <a:gd name="T13" fmla="*/ 7 h 70"/>
                <a:gd name="T14" fmla="*/ 22 w 28"/>
                <a:gd name="T15" fmla="*/ 0 h 70"/>
                <a:gd name="T16" fmla="*/ 28 w 28"/>
                <a:gd name="T17" fmla="*/ 0 h 70"/>
                <a:gd name="T18" fmla="*/ 28 w 28"/>
                <a:gd name="T19" fmla="*/ 10 h 70"/>
                <a:gd name="T20" fmla="*/ 22 w 28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70">
                  <a:moveTo>
                    <a:pt x="22" y="10"/>
                  </a:moveTo>
                  <a:cubicBezTo>
                    <a:pt x="17" y="10"/>
                    <a:pt x="10" y="15"/>
                    <a:pt x="10" y="26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3"/>
                    <a:pt x="18" y="0"/>
                    <a:pt x="2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H="1">
            <a:off x="2033397" y="2333625"/>
            <a:ext cx="80744" cy="198755"/>
          </a:xfrm>
          <a:prstGeom prst="line">
            <a:avLst/>
          </a:prstGeom>
          <a:ln w="9525">
            <a:solidFill>
              <a:srgbClr val="71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db01b77b-1602-48ac-bb4e-6851b02c09fb&quot;,&quot;Name&quot;:&quot;海康威视&quot;,&quot;Kind&quot;:&quot;Custom&quot;,&quot;OldGuidesSetting&quot;:{&quot;HeaderHeight&quot;:10.0,&quot;FooterHeight&quot;:10.0,&quot;SideMargin&quot;:5.5,&quot;TopMargin&quot;:0.0,&quot;BottomMargin&quot;:0.0,&quot;IntervalMargin&quot;:1.5}}"/>
  <p:tag name="KSO_WPP_MARK_KEY" val="89a4f59b-e191-474d-ac22-b45ce9c2eff9"/>
  <p:tag name="COMMONDATA" val="eyJoZGlkIjoiZDg0YTFmMWU1ZmMxZmRlODc4ZWZhODVjNGNiODc5OD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VCG41N805054938;#VCG41531398445;#VCG41N924908526;#VCG41588257722;#VCG41N89895552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50.8897637795276,&quot;width&quot;:6940.614173228347}"/>
</p:tagLst>
</file>

<file path=ppt/theme/theme1.xml><?xml version="1.0" encoding="utf-8"?>
<a:theme xmlns:a="http://schemas.openxmlformats.org/drawingml/2006/main" name="海康威视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000F"/>
      </a:accent1>
      <a:accent2>
        <a:srgbClr val="717171"/>
      </a:accent2>
      <a:accent3>
        <a:srgbClr val="A5A5A5"/>
      </a:accent3>
      <a:accent4>
        <a:srgbClr val="A9A9A9"/>
      </a:accent4>
      <a:accent5>
        <a:srgbClr val="C6C6C6"/>
      </a:accent5>
      <a:accent6>
        <a:srgbClr val="E2E2E2"/>
      </a:accent6>
      <a:hlink>
        <a:srgbClr val="0077C8"/>
      </a:hlink>
      <a:folHlink>
        <a:srgbClr val="717171"/>
      </a:folHlink>
    </a:clrScheme>
    <a:fontScheme name="标准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7000F"/>
    </a:accent1>
    <a:accent2>
      <a:srgbClr val="717171"/>
    </a:accent2>
    <a:accent3>
      <a:srgbClr val="A5A5A5"/>
    </a:accent3>
    <a:accent4>
      <a:srgbClr val="A9A9A9"/>
    </a:accent4>
    <a:accent5>
      <a:srgbClr val="C6C6C6"/>
    </a:accent5>
    <a:accent6>
      <a:srgbClr val="E2E2E2"/>
    </a:accent6>
    <a:hlink>
      <a:srgbClr val="0077C8"/>
    </a:hlink>
    <a:folHlink>
      <a:srgbClr val="717171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7000F"/>
    </a:accent1>
    <a:accent2>
      <a:srgbClr val="717171"/>
    </a:accent2>
    <a:accent3>
      <a:srgbClr val="A5A5A5"/>
    </a:accent3>
    <a:accent4>
      <a:srgbClr val="A9A9A9"/>
    </a:accent4>
    <a:accent5>
      <a:srgbClr val="C6C6C6"/>
    </a:accent5>
    <a:accent6>
      <a:srgbClr val="E2E2E2"/>
    </a:accent6>
    <a:hlink>
      <a:srgbClr val="0077C8"/>
    </a:hlink>
    <a:folHlink>
      <a:srgbClr val="71717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1865</Words>
  <Application>Microsoft Office PowerPoint</Application>
  <PresentationFormat>宽屏</PresentationFormat>
  <Paragraphs>418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Helvetica Now Text</vt:lpstr>
      <vt:lpstr>等线</vt:lpstr>
      <vt:lpstr>迷你简汉真广标</vt:lpstr>
      <vt:lpstr>微软雅黑</vt:lpstr>
      <vt:lpstr>조선일보명조</vt:lpstr>
      <vt:lpstr>Arial</vt:lpstr>
      <vt:lpstr>Helvetica</vt:lpstr>
      <vt:lpstr>Impact</vt:lpstr>
      <vt:lpstr>Wingdings</vt:lpstr>
      <vt:lpstr>海康威视</vt:lpstr>
      <vt:lpstr>Hik PartnerPro소개</vt:lpstr>
      <vt:lpstr>PowerPoint 演示文稿</vt:lpstr>
      <vt:lpstr>PowerPoint 演示文稿</vt:lpstr>
      <vt:lpstr>제품 개요 </vt:lpstr>
      <vt:lpstr>제품 개요 </vt:lpstr>
      <vt:lpstr>제품 개요 </vt:lpstr>
      <vt:lpstr>제품 개요 </vt:lpstr>
      <vt:lpstr>제품 개요 </vt:lpstr>
      <vt:lpstr>제품 개요 </vt:lpstr>
      <vt:lpstr>제품 개요 </vt:lpstr>
      <vt:lpstr>PowerPoint 演示文稿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모듈 소개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deng</dc:creator>
  <cp:lastModifiedBy>Whitby.Piao</cp:lastModifiedBy>
  <cp:revision>543</cp:revision>
  <dcterms:created xsi:type="dcterms:W3CDTF">2021-04-08T02:04:00Z</dcterms:created>
  <dcterms:modified xsi:type="dcterms:W3CDTF">2022-11-07T03:12:26Z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B969946935124BA5BAA612820C914BFD</vt:lpwstr>
  </property>
  <property fmtid="{D5CDD505-2E9C-101B-9397-08002B2CF9AE}" pid="3" name="KSOProductBuildVer">
    <vt:lpwstr>2052-11.1.0.12763</vt:lpwstr>
  </property>
</Properties>
</file>