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2.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32"/>
  </p:notesMasterIdLst>
  <p:sldIdLst>
    <p:sldId id="264" r:id="rId2"/>
    <p:sldId id="265" r:id="rId3"/>
    <p:sldId id="274" r:id="rId4"/>
    <p:sldId id="313" r:id="rId5"/>
    <p:sldId id="269" r:id="rId6"/>
    <p:sldId id="270" r:id="rId7"/>
    <p:sldId id="331" r:id="rId8"/>
    <p:sldId id="317" r:id="rId9"/>
    <p:sldId id="318" r:id="rId10"/>
    <p:sldId id="319" r:id="rId11"/>
    <p:sldId id="327" r:id="rId12"/>
    <p:sldId id="338" r:id="rId13"/>
    <p:sldId id="339" r:id="rId14"/>
    <p:sldId id="340" r:id="rId15"/>
    <p:sldId id="362" r:id="rId16"/>
    <p:sldId id="333" r:id="rId17"/>
    <p:sldId id="314" r:id="rId18"/>
    <p:sldId id="336" r:id="rId19"/>
    <p:sldId id="352" r:id="rId20"/>
    <p:sldId id="305" r:id="rId21"/>
    <p:sldId id="306" r:id="rId22"/>
    <p:sldId id="334" r:id="rId23"/>
    <p:sldId id="278" r:id="rId24"/>
    <p:sldId id="300" r:id="rId25"/>
    <p:sldId id="297" r:id="rId26"/>
    <p:sldId id="298" r:id="rId27"/>
    <p:sldId id="299" r:id="rId28"/>
    <p:sldId id="363" r:id="rId29"/>
    <p:sldId id="364" r:id="rId30"/>
    <p:sldId id="365" r:id="rId31"/>
  </p:sldIdLst>
  <p:sldSz cx="12192000" cy="6858000"/>
  <p:notesSz cx="6858000" cy="9144000"/>
  <p:embeddedFontLst>
    <p:embeddedFont>
      <p:font typeface="Gilroy Light" panose="00000400000000000000" pitchFamily="50" charset="0"/>
      <p:regular r:id="rId33"/>
    </p:embeddedFont>
    <p:embeddedFont>
      <p:font typeface="TSTAR PRO Medium" panose="02000806030000020004" pitchFamily="50" charset="0"/>
      <p:regular r:id="rId34"/>
    </p:embeddedFont>
    <p:embeddedFont>
      <p:font typeface="Gilroy Black" panose="00000A00000000000000" pitchFamily="50" charset="0"/>
      <p:bold r:id="rId35"/>
    </p:embeddedFont>
    <p:embeddedFont>
      <p:font typeface="等线" panose="02010600030101010101" pitchFamily="2" charset="-122"/>
      <p:regular r:id="rId36"/>
      <p:bold r:id="rId37"/>
    </p:embeddedFont>
    <p:embeddedFont>
      <p:font typeface="Calibri" panose="020F0502020204030204" pitchFamily="34" charset="0"/>
      <p:regular r:id="rId38"/>
      <p:bold r:id="rId39"/>
      <p:italic r:id="rId40"/>
      <p:boldItalic r:id="rId41"/>
    </p:embeddedFont>
    <p:embeddedFont>
      <p:font typeface="华文细黑" panose="02010600040101010101" pitchFamily="2" charset="-122"/>
      <p:regular r:id="rId42"/>
    </p:embeddedFont>
    <p:embeddedFont>
      <p:font typeface="TSTAR PRO" panose="02000806030000020004" pitchFamily="50" charset="0"/>
      <p:regular r:id="rId43"/>
      <p:bold r:id="rId44"/>
      <p:italic r:id="rId45"/>
      <p:boldItalic r:id="rId46"/>
    </p:embeddedFont>
    <p:embeddedFont>
      <p:font typeface="等线 Light" panose="02010600030101010101" pitchFamily="2" charset="-122"/>
      <p:regular r:id="rId47"/>
    </p:embeddedFont>
    <p:embeddedFont>
      <p:font typeface="TSTAR PRO Heavy" panose="02000806030000020004" pitchFamily="50" charset="0"/>
      <p:bold r:id="rId4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17171"/>
    <a:srgbClr val="70AD47"/>
    <a:srgbClr val="9DBB61"/>
    <a:srgbClr val="000000"/>
    <a:srgbClr val="D7000F"/>
    <a:srgbClr val="E0001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E9639D4-E3E2-4D34-9284-5A2195B3D0D7}" styleName="浅色样式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816" autoAdjust="0"/>
    <p:restoredTop sz="79826" autoAdjust="0"/>
  </p:normalViewPr>
  <p:slideViewPr>
    <p:cSldViewPr snapToGrid="0">
      <p:cViewPr>
        <p:scale>
          <a:sx n="75" d="100"/>
          <a:sy n="75" d="100"/>
        </p:scale>
        <p:origin x="-300"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7.fntdata"/><Relationship Id="rId21" Type="http://schemas.openxmlformats.org/officeDocument/2006/relationships/slide" Target="slides/slide20.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font" Target="fonts/font15.fntdata"/><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font" Target="fonts/font13.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2.fntdata"/><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font" Target="fonts/font16.fntdata"/><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font" Target="fonts/font14.fntdata"/><Relationship Id="rId20" Type="http://schemas.openxmlformats.org/officeDocument/2006/relationships/slide" Target="slides/slide19.xml"/><Relationship Id="rId41"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8A918C-7CD2-4840-BA42-5AA66ACA67C3}" type="datetimeFigureOut">
              <a:rPr lang="zh-CN" altLang="en-US" smtClean="0"/>
              <a:t>2023/3/3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92246A2-EF12-4367-BE93-E8A13513C107}" type="slidenum">
              <a:rPr lang="zh-CN" altLang="en-US" smtClean="0"/>
              <a:t>‹#›</a:t>
            </a:fld>
            <a:endParaRPr lang="zh-CN" altLang="en-US"/>
          </a:p>
        </p:txBody>
      </p:sp>
    </p:spTree>
    <p:extLst>
      <p:ext uri="{BB962C8B-B14F-4D97-AF65-F5344CB8AC3E}">
        <p14:creationId xmlns:p14="http://schemas.microsoft.com/office/powerpoint/2010/main" val="12808051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92246A2-EF12-4367-BE93-E8A13513C107}" type="slidenum">
              <a:rPr lang="zh-CN" altLang="en-US" smtClean="0"/>
              <a:t>1</a:t>
            </a:fld>
            <a:endParaRPr lang="zh-CN" altLang="en-US"/>
          </a:p>
        </p:txBody>
      </p:sp>
    </p:spTree>
    <p:extLst>
      <p:ext uri="{BB962C8B-B14F-4D97-AF65-F5344CB8AC3E}">
        <p14:creationId xmlns:p14="http://schemas.microsoft.com/office/powerpoint/2010/main" val="7518123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首先</a:t>
            </a:r>
            <a:r>
              <a:rPr lang="en-US" altLang="zh-CN" dirty="0" smtClean="0"/>
              <a:t>HPP</a:t>
            </a:r>
            <a:r>
              <a:rPr lang="zh-CN" altLang="en-US" dirty="0" smtClean="0"/>
              <a:t>会先进行激活过程中必要的信息确认：</a:t>
            </a:r>
            <a:endParaRPr lang="en-US" altLang="zh-CN" dirty="0" smtClean="0"/>
          </a:p>
          <a:p>
            <a:r>
              <a:rPr lang="zh-CN" altLang="en-US" dirty="0" smtClean="0"/>
              <a:t>用于激活设备的</a:t>
            </a:r>
            <a:r>
              <a:rPr lang="en-US" altLang="zh-CN" dirty="0" smtClean="0"/>
              <a:t>admin</a:t>
            </a:r>
            <a:r>
              <a:rPr lang="zh-CN" altLang="en-US" dirty="0" smtClean="0"/>
              <a:t>密码和验证码，在第一次使用</a:t>
            </a:r>
            <a:r>
              <a:rPr lang="en-US" altLang="zh-CN" dirty="0" smtClean="0"/>
              <a:t>HPP</a:t>
            </a:r>
            <a:r>
              <a:rPr lang="zh-CN" altLang="en-US" dirty="0" smtClean="0"/>
              <a:t>激活设备的时候，安装商需要手动输入，通过勾选作为默认密码，</a:t>
            </a:r>
            <a:r>
              <a:rPr lang="en-US" altLang="zh-CN" dirty="0" smtClean="0"/>
              <a:t>HPP</a:t>
            </a:r>
            <a:r>
              <a:rPr lang="zh-CN" altLang="en-US" dirty="0" smtClean="0"/>
              <a:t>会将密码保存，下次激活设备的时候，不需要重复再次输入，极大减少了激活配置的繁琐输入过程。</a:t>
            </a:r>
            <a:endParaRPr lang="en-US" altLang="zh-CN" dirty="0" smtClean="0"/>
          </a:p>
          <a:p>
            <a:r>
              <a:rPr lang="zh-CN" altLang="en-US" dirty="0" smtClean="0"/>
              <a:t>点击</a:t>
            </a:r>
            <a:r>
              <a:rPr lang="en-US" altLang="zh-CN" dirty="0" smtClean="0"/>
              <a:t>【OK】</a:t>
            </a:r>
            <a:r>
              <a:rPr lang="zh-CN" altLang="en-US" dirty="0" smtClean="0"/>
              <a:t>完成激活密码的确认。</a:t>
            </a:r>
            <a:endParaRPr lang="en-US" altLang="zh-CN" dirty="0" smtClean="0"/>
          </a:p>
          <a:p>
            <a:endParaRPr lang="en-US" altLang="zh-CN" dirty="0" smtClean="0"/>
          </a:p>
          <a:p>
            <a:r>
              <a:rPr lang="zh-CN" altLang="en-US" dirty="0" smtClean="0"/>
              <a:t>在这个典型场景中，我们发现存在</a:t>
            </a:r>
            <a:r>
              <a:rPr lang="en-US" altLang="zh-CN" dirty="0" smtClean="0"/>
              <a:t>NVR</a:t>
            </a:r>
            <a:r>
              <a:rPr lang="zh-CN" altLang="en-US" dirty="0" smtClean="0"/>
              <a:t>和</a:t>
            </a:r>
            <a:r>
              <a:rPr lang="en-US" altLang="zh-CN" dirty="0" smtClean="0"/>
              <a:t>IPC</a:t>
            </a:r>
            <a:r>
              <a:rPr lang="zh-CN" altLang="en-US" dirty="0" smtClean="0"/>
              <a:t>，所以我们会询问是否需要自动完成</a:t>
            </a:r>
            <a:r>
              <a:rPr lang="en-US" altLang="zh-CN" dirty="0" smtClean="0"/>
              <a:t>IPC</a:t>
            </a:r>
            <a:r>
              <a:rPr lang="zh-CN" altLang="en-US" dirty="0" smtClean="0"/>
              <a:t>和通道的关联，如果选择自动关联，则在</a:t>
            </a:r>
            <a:r>
              <a:rPr lang="en-US" altLang="zh-CN" dirty="0" smtClean="0"/>
              <a:t>HPP</a:t>
            </a:r>
            <a:r>
              <a:rPr lang="zh-CN" altLang="en-US" dirty="0" smtClean="0"/>
              <a:t>完成</a:t>
            </a:r>
            <a:r>
              <a:rPr lang="en-US" altLang="zh-CN" dirty="0" smtClean="0"/>
              <a:t>NVR</a:t>
            </a:r>
            <a:r>
              <a:rPr lang="zh-CN" altLang="en-US" dirty="0" smtClean="0"/>
              <a:t>的激活后，会自动将这些</a:t>
            </a:r>
            <a:r>
              <a:rPr lang="en-US" altLang="zh-CN" dirty="0" smtClean="0"/>
              <a:t>IPC</a:t>
            </a:r>
            <a:r>
              <a:rPr lang="zh-CN" altLang="en-US" dirty="0" smtClean="0"/>
              <a:t>关联到</a:t>
            </a:r>
            <a:r>
              <a:rPr lang="en-US" altLang="zh-CN" dirty="0" smtClean="0"/>
              <a:t>NVR</a:t>
            </a:r>
            <a:r>
              <a:rPr lang="zh-CN" altLang="en-US" dirty="0" smtClean="0"/>
              <a:t>，当然也可以点击手动关联，在设备初始化完成后，可以手动进行关联。这里我们点击自动关联，让</a:t>
            </a:r>
            <a:r>
              <a:rPr lang="en-US" altLang="zh-CN" dirty="0" smtClean="0"/>
              <a:t>HPP</a:t>
            </a:r>
            <a:r>
              <a:rPr lang="zh-CN" altLang="en-US" dirty="0" smtClean="0"/>
              <a:t>帮我们完成通道关联</a:t>
            </a:r>
            <a:endParaRPr lang="zh-CN" altLang="en-US" dirty="0"/>
          </a:p>
        </p:txBody>
      </p:sp>
      <p:sp>
        <p:nvSpPr>
          <p:cNvPr id="4" name="灯片编号占位符 3"/>
          <p:cNvSpPr>
            <a:spLocks noGrp="1"/>
          </p:cNvSpPr>
          <p:nvPr>
            <p:ph type="sldNum" sz="quarter" idx="10"/>
          </p:nvPr>
        </p:nvSpPr>
        <p:spPr/>
        <p:txBody>
          <a:bodyPr/>
          <a:lstStyle/>
          <a:p>
            <a:fld id="{A92246A2-EF12-4367-BE93-E8A13513C107}" type="slidenum">
              <a:rPr lang="zh-CN" altLang="en-US" smtClean="0"/>
              <a:t>10</a:t>
            </a:fld>
            <a:endParaRPr lang="zh-CN" altLang="en-US"/>
          </a:p>
        </p:txBody>
      </p:sp>
    </p:spTree>
    <p:extLst>
      <p:ext uri="{BB962C8B-B14F-4D97-AF65-F5344CB8AC3E}">
        <p14:creationId xmlns:p14="http://schemas.microsoft.com/office/powerpoint/2010/main" val="326794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接下来，</a:t>
            </a:r>
            <a:r>
              <a:rPr lang="en-US" altLang="zh-CN" dirty="0" smtClean="0"/>
              <a:t>HPP</a:t>
            </a:r>
            <a:r>
              <a:rPr lang="zh-CN" altLang="en-US" dirty="0" smtClean="0"/>
              <a:t>可以自动完成设备的初始化，自动并且快速</a:t>
            </a:r>
            <a:endParaRPr lang="zh-CN" altLang="en-US" dirty="0"/>
          </a:p>
        </p:txBody>
      </p:sp>
      <p:sp>
        <p:nvSpPr>
          <p:cNvPr id="4" name="灯片编号占位符 3"/>
          <p:cNvSpPr>
            <a:spLocks noGrp="1"/>
          </p:cNvSpPr>
          <p:nvPr>
            <p:ph type="sldNum" sz="quarter" idx="10"/>
          </p:nvPr>
        </p:nvSpPr>
        <p:spPr/>
        <p:txBody>
          <a:bodyPr/>
          <a:lstStyle/>
          <a:p>
            <a:fld id="{A92246A2-EF12-4367-BE93-E8A13513C107}" type="slidenum">
              <a:rPr lang="zh-CN" altLang="en-US" smtClean="0"/>
              <a:t>11</a:t>
            </a:fld>
            <a:endParaRPr lang="zh-CN" altLang="en-US"/>
          </a:p>
        </p:txBody>
      </p:sp>
    </p:spTree>
    <p:extLst>
      <p:ext uri="{BB962C8B-B14F-4D97-AF65-F5344CB8AC3E}">
        <p14:creationId xmlns:p14="http://schemas.microsoft.com/office/powerpoint/2010/main" val="4999878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也符合安装商的习惯</a:t>
            </a:r>
            <a:endParaRPr lang="zh-CN" altLang="en-US" dirty="0"/>
          </a:p>
        </p:txBody>
      </p:sp>
      <p:sp>
        <p:nvSpPr>
          <p:cNvPr id="4" name="灯片编号占位符 3"/>
          <p:cNvSpPr>
            <a:spLocks noGrp="1"/>
          </p:cNvSpPr>
          <p:nvPr>
            <p:ph type="sldNum" sz="quarter" idx="10"/>
          </p:nvPr>
        </p:nvSpPr>
        <p:spPr/>
        <p:txBody>
          <a:bodyPr/>
          <a:lstStyle/>
          <a:p>
            <a:fld id="{A92246A2-EF12-4367-BE93-E8A13513C107}" type="slidenum">
              <a:rPr lang="zh-CN" altLang="en-US" smtClean="0"/>
              <a:t>12</a:t>
            </a:fld>
            <a:endParaRPr lang="zh-CN" altLang="en-US"/>
          </a:p>
        </p:txBody>
      </p:sp>
    </p:spTree>
    <p:extLst>
      <p:ext uri="{BB962C8B-B14F-4D97-AF65-F5344CB8AC3E}">
        <p14:creationId xmlns:p14="http://schemas.microsoft.com/office/powerpoint/2010/main" val="16469213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也符合安装商的习惯</a:t>
            </a:r>
            <a:endParaRPr lang="zh-CN" altLang="en-US" dirty="0"/>
          </a:p>
        </p:txBody>
      </p:sp>
      <p:sp>
        <p:nvSpPr>
          <p:cNvPr id="4" name="灯片编号占位符 3"/>
          <p:cNvSpPr>
            <a:spLocks noGrp="1"/>
          </p:cNvSpPr>
          <p:nvPr>
            <p:ph type="sldNum" sz="quarter" idx="10"/>
          </p:nvPr>
        </p:nvSpPr>
        <p:spPr/>
        <p:txBody>
          <a:bodyPr/>
          <a:lstStyle/>
          <a:p>
            <a:fld id="{A92246A2-EF12-4367-BE93-E8A13513C107}" type="slidenum">
              <a:rPr lang="zh-CN" altLang="en-US" smtClean="0"/>
              <a:t>13</a:t>
            </a:fld>
            <a:endParaRPr lang="zh-CN" altLang="en-US"/>
          </a:p>
        </p:txBody>
      </p:sp>
    </p:spTree>
    <p:extLst>
      <p:ext uri="{BB962C8B-B14F-4D97-AF65-F5344CB8AC3E}">
        <p14:creationId xmlns:p14="http://schemas.microsoft.com/office/powerpoint/2010/main" val="8552109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也符合安装商的习惯</a:t>
            </a:r>
            <a:endParaRPr lang="zh-CN" altLang="en-US" dirty="0"/>
          </a:p>
        </p:txBody>
      </p:sp>
      <p:sp>
        <p:nvSpPr>
          <p:cNvPr id="4" name="灯片编号占位符 3"/>
          <p:cNvSpPr>
            <a:spLocks noGrp="1"/>
          </p:cNvSpPr>
          <p:nvPr>
            <p:ph type="sldNum" sz="quarter" idx="10"/>
          </p:nvPr>
        </p:nvSpPr>
        <p:spPr/>
        <p:txBody>
          <a:bodyPr/>
          <a:lstStyle/>
          <a:p>
            <a:fld id="{A92246A2-EF12-4367-BE93-E8A13513C107}" type="slidenum">
              <a:rPr lang="zh-CN" altLang="en-US" smtClean="0"/>
              <a:t>14</a:t>
            </a:fld>
            <a:endParaRPr lang="zh-CN" altLang="en-US"/>
          </a:p>
        </p:txBody>
      </p:sp>
    </p:spTree>
    <p:extLst>
      <p:ext uri="{BB962C8B-B14F-4D97-AF65-F5344CB8AC3E}">
        <p14:creationId xmlns:p14="http://schemas.microsoft.com/office/powerpoint/2010/main" val="27433721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smtClean="0"/>
          </a:p>
        </p:txBody>
      </p:sp>
      <p:sp>
        <p:nvSpPr>
          <p:cNvPr id="4" name="灯片编号占位符 3"/>
          <p:cNvSpPr>
            <a:spLocks noGrp="1"/>
          </p:cNvSpPr>
          <p:nvPr>
            <p:ph type="sldNum" sz="quarter" idx="10"/>
          </p:nvPr>
        </p:nvSpPr>
        <p:spPr/>
        <p:txBody>
          <a:bodyPr/>
          <a:lstStyle/>
          <a:p>
            <a:fld id="{315C4D69-0E94-4D63-9D6B-A4A027FB251D}" type="slidenum">
              <a:rPr lang="en-US" smtClean="0"/>
              <a:t>15</a:t>
            </a:fld>
            <a:endParaRPr lang="en-US"/>
          </a:p>
        </p:txBody>
      </p:sp>
    </p:spTree>
    <p:extLst>
      <p:ext uri="{BB962C8B-B14F-4D97-AF65-F5344CB8AC3E}">
        <p14:creationId xmlns:p14="http://schemas.microsoft.com/office/powerpoint/2010/main" val="41204761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smtClean="0"/>
          </a:p>
        </p:txBody>
      </p:sp>
      <p:sp>
        <p:nvSpPr>
          <p:cNvPr id="4" name="灯片编号占位符 3"/>
          <p:cNvSpPr>
            <a:spLocks noGrp="1"/>
          </p:cNvSpPr>
          <p:nvPr>
            <p:ph type="sldNum" sz="quarter" idx="10"/>
          </p:nvPr>
        </p:nvSpPr>
        <p:spPr/>
        <p:txBody>
          <a:bodyPr/>
          <a:lstStyle/>
          <a:p>
            <a:fld id="{315C4D69-0E94-4D63-9D6B-A4A027FB251D}" type="slidenum">
              <a:rPr lang="en-US" smtClean="0"/>
              <a:t>16</a:t>
            </a:fld>
            <a:endParaRPr lang="en-US"/>
          </a:p>
        </p:txBody>
      </p:sp>
    </p:spTree>
    <p:extLst>
      <p:ext uri="{BB962C8B-B14F-4D97-AF65-F5344CB8AC3E}">
        <p14:creationId xmlns:p14="http://schemas.microsoft.com/office/powerpoint/2010/main" val="513313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对内的对比</a:t>
            </a:r>
            <a:endParaRPr lang="zh-CN" altLang="en-US" dirty="0"/>
          </a:p>
        </p:txBody>
      </p:sp>
      <p:sp>
        <p:nvSpPr>
          <p:cNvPr id="4" name="灯片编号占位符 3"/>
          <p:cNvSpPr>
            <a:spLocks noGrp="1"/>
          </p:cNvSpPr>
          <p:nvPr>
            <p:ph type="sldNum" sz="quarter" idx="10"/>
          </p:nvPr>
        </p:nvSpPr>
        <p:spPr/>
        <p:txBody>
          <a:bodyPr/>
          <a:lstStyle/>
          <a:p>
            <a:fld id="{7C65CB1C-FDB0-4713-B8B8-2DEEA6EBF396}" type="slidenum">
              <a:rPr lang="zh-CN" altLang="en-US" smtClean="0"/>
              <a:t>17</a:t>
            </a:fld>
            <a:endParaRPr lang="zh-CN" altLang="en-US"/>
          </a:p>
        </p:txBody>
      </p:sp>
    </p:spTree>
    <p:extLst>
      <p:ext uri="{BB962C8B-B14F-4D97-AF65-F5344CB8AC3E}">
        <p14:creationId xmlns:p14="http://schemas.microsoft.com/office/powerpoint/2010/main" val="20477088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对外的</a:t>
            </a:r>
            <a:endParaRPr lang="zh-CN" altLang="en-US" dirty="0"/>
          </a:p>
        </p:txBody>
      </p:sp>
      <p:sp>
        <p:nvSpPr>
          <p:cNvPr id="4" name="灯片编号占位符 3"/>
          <p:cNvSpPr>
            <a:spLocks noGrp="1"/>
          </p:cNvSpPr>
          <p:nvPr>
            <p:ph type="sldNum" sz="quarter" idx="10"/>
          </p:nvPr>
        </p:nvSpPr>
        <p:spPr/>
        <p:txBody>
          <a:bodyPr/>
          <a:lstStyle/>
          <a:p>
            <a:fld id="{A92246A2-EF12-4367-BE93-E8A13513C107}" type="slidenum">
              <a:rPr lang="zh-CN" altLang="en-US" smtClean="0"/>
              <a:t>18</a:t>
            </a:fld>
            <a:endParaRPr lang="zh-CN" altLang="en-US"/>
          </a:p>
        </p:txBody>
      </p:sp>
    </p:spTree>
    <p:extLst>
      <p:ext uri="{BB962C8B-B14F-4D97-AF65-F5344CB8AC3E}">
        <p14:creationId xmlns:p14="http://schemas.microsoft.com/office/powerpoint/2010/main" val="31379811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92246A2-EF12-4367-BE93-E8A13513C107}" type="slidenum">
              <a:rPr lang="zh-CN" altLang="en-US" smtClean="0"/>
              <a:t>19</a:t>
            </a:fld>
            <a:endParaRPr lang="zh-CN" altLang="en-US"/>
          </a:p>
        </p:txBody>
      </p:sp>
    </p:spTree>
    <p:extLst>
      <p:ext uri="{BB962C8B-B14F-4D97-AF65-F5344CB8AC3E}">
        <p14:creationId xmlns:p14="http://schemas.microsoft.com/office/powerpoint/2010/main" val="13093363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转场</a:t>
            </a:r>
            <a:endParaRPr lang="en-US" altLang="zh-CN" dirty="0" smtClean="0"/>
          </a:p>
          <a:p>
            <a:endParaRPr lang="en-US" dirty="0"/>
          </a:p>
        </p:txBody>
      </p:sp>
      <p:sp>
        <p:nvSpPr>
          <p:cNvPr id="4" name="灯片编号占位符 3"/>
          <p:cNvSpPr>
            <a:spLocks noGrp="1"/>
          </p:cNvSpPr>
          <p:nvPr>
            <p:ph type="sldNum" sz="quarter" idx="10"/>
          </p:nvPr>
        </p:nvSpPr>
        <p:spPr/>
        <p:txBody>
          <a:bodyPr/>
          <a:lstStyle/>
          <a:p>
            <a:fld id="{315C4D69-0E94-4D63-9D6B-A4A027FB251D}" type="slidenum">
              <a:rPr lang="en-US" smtClean="0"/>
              <a:t>2</a:t>
            </a:fld>
            <a:endParaRPr lang="en-US"/>
          </a:p>
        </p:txBody>
      </p:sp>
    </p:spTree>
    <p:extLst>
      <p:ext uri="{BB962C8B-B14F-4D97-AF65-F5344CB8AC3E}">
        <p14:creationId xmlns:p14="http://schemas.microsoft.com/office/powerpoint/2010/main" val="4670288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便捷</a:t>
            </a:r>
            <a:endParaRPr lang="en-US" altLang="zh-CN" dirty="0" smtClean="0"/>
          </a:p>
          <a:p>
            <a:endParaRPr lang="en-US" altLang="zh-CN" dirty="0" smtClean="0"/>
          </a:p>
          <a:p>
            <a:r>
              <a:rPr lang="zh-CN" altLang="en-US" dirty="0" smtClean="0"/>
              <a:t>保留</a:t>
            </a:r>
            <a:endParaRPr lang="zh-CN" altLang="en-US" dirty="0"/>
          </a:p>
        </p:txBody>
      </p:sp>
      <p:sp>
        <p:nvSpPr>
          <p:cNvPr id="4" name="灯片编号占位符 3"/>
          <p:cNvSpPr>
            <a:spLocks noGrp="1"/>
          </p:cNvSpPr>
          <p:nvPr>
            <p:ph type="sldNum" sz="quarter" idx="10"/>
          </p:nvPr>
        </p:nvSpPr>
        <p:spPr/>
        <p:txBody>
          <a:bodyPr/>
          <a:lstStyle/>
          <a:p>
            <a:fld id="{A92246A2-EF12-4367-BE93-E8A13513C107}" type="slidenum">
              <a:rPr lang="zh-CN" altLang="en-US" smtClean="0"/>
              <a:t>20</a:t>
            </a:fld>
            <a:endParaRPr lang="zh-CN" altLang="en-US"/>
          </a:p>
        </p:txBody>
      </p:sp>
    </p:spTree>
    <p:extLst>
      <p:ext uri="{BB962C8B-B14F-4D97-AF65-F5344CB8AC3E}">
        <p14:creationId xmlns:p14="http://schemas.microsoft.com/office/powerpoint/2010/main" val="2324617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保留，异常也放进来。点击画面，进入同屏配置</a:t>
            </a:r>
            <a:endParaRPr lang="zh-CN" altLang="en-US" dirty="0"/>
          </a:p>
        </p:txBody>
      </p:sp>
      <p:sp>
        <p:nvSpPr>
          <p:cNvPr id="4" name="灯片编号占位符 3"/>
          <p:cNvSpPr>
            <a:spLocks noGrp="1"/>
          </p:cNvSpPr>
          <p:nvPr>
            <p:ph type="sldNum" sz="quarter" idx="10"/>
          </p:nvPr>
        </p:nvSpPr>
        <p:spPr/>
        <p:txBody>
          <a:bodyPr/>
          <a:lstStyle/>
          <a:p>
            <a:fld id="{A92246A2-EF12-4367-BE93-E8A13513C107}" type="slidenum">
              <a:rPr lang="zh-CN" altLang="en-US" smtClean="0"/>
              <a:t>21</a:t>
            </a:fld>
            <a:endParaRPr lang="zh-CN" altLang="en-US"/>
          </a:p>
        </p:txBody>
      </p:sp>
    </p:spTree>
    <p:extLst>
      <p:ext uri="{BB962C8B-B14F-4D97-AF65-F5344CB8AC3E}">
        <p14:creationId xmlns:p14="http://schemas.microsoft.com/office/powerpoint/2010/main" val="28416087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说明</a:t>
            </a:r>
            <a:endParaRPr lang="en-US" altLang="zh-CN" dirty="0" smtClean="0"/>
          </a:p>
          <a:p>
            <a:endParaRPr lang="en-US" dirty="0"/>
          </a:p>
        </p:txBody>
      </p:sp>
      <p:sp>
        <p:nvSpPr>
          <p:cNvPr id="4" name="灯片编号占位符 3"/>
          <p:cNvSpPr>
            <a:spLocks noGrp="1"/>
          </p:cNvSpPr>
          <p:nvPr>
            <p:ph type="sldNum" sz="quarter" idx="10"/>
          </p:nvPr>
        </p:nvSpPr>
        <p:spPr/>
        <p:txBody>
          <a:bodyPr/>
          <a:lstStyle/>
          <a:p>
            <a:fld id="{315C4D69-0E94-4D63-9D6B-A4A027FB251D}" type="slidenum">
              <a:rPr lang="en-US" smtClean="0"/>
              <a:t>22</a:t>
            </a:fld>
            <a:endParaRPr lang="en-US"/>
          </a:p>
        </p:txBody>
      </p:sp>
    </p:spTree>
    <p:extLst>
      <p:ext uri="{BB962C8B-B14F-4D97-AF65-F5344CB8AC3E}">
        <p14:creationId xmlns:p14="http://schemas.microsoft.com/office/powerpoint/2010/main" val="13963988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最后的一个总结页</a:t>
            </a:r>
            <a:endParaRPr lang="en-US" altLang="zh-CN" dirty="0" smtClean="0"/>
          </a:p>
          <a:p>
            <a:endParaRPr lang="en-US" altLang="zh-CN" dirty="0" smtClean="0"/>
          </a:p>
          <a:p>
            <a:r>
              <a:rPr lang="zh-CN" altLang="en-US" dirty="0" smtClean="0"/>
              <a:t>去掉价格</a:t>
            </a:r>
            <a:endParaRPr lang="zh-CN" altLang="en-US" dirty="0"/>
          </a:p>
        </p:txBody>
      </p:sp>
      <p:sp>
        <p:nvSpPr>
          <p:cNvPr id="4" name="灯片编号占位符 3"/>
          <p:cNvSpPr>
            <a:spLocks noGrp="1"/>
          </p:cNvSpPr>
          <p:nvPr>
            <p:ph type="sldNum" sz="quarter" idx="10"/>
          </p:nvPr>
        </p:nvSpPr>
        <p:spPr/>
        <p:txBody>
          <a:bodyPr/>
          <a:lstStyle/>
          <a:p>
            <a:fld id="{221561A9-AB5C-476E-A1E1-183446AA944A}" type="slidenum">
              <a:rPr lang="zh-CN" altLang="en-US" smtClean="0"/>
              <a:t>27</a:t>
            </a:fld>
            <a:endParaRPr lang="zh-CN" altLang="en-US"/>
          </a:p>
        </p:txBody>
      </p:sp>
    </p:spTree>
    <p:extLst>
      <p:ext uri="{BB962C8B-B14F-4D97-AF65-F5344CB8AC3E}">
        <p14:creationId xmlns:p14="http://schemas.microsoft.com/office/powerpoint/2010/main" val="39809777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说明</a:t>
            </a:r>
            <a:endParaRPr lang="en-US" altLang="zh-CN" dirty="0" smtClean="0"/>
          </a:p>
          <a:p>
            <a:endParaRPr lang="en-US" dirty="0"/>
          </a:p>
        </p:txBody>
      </p:sp>
      <p:sp>
        <p:nvSpPr>
          <p:cNvPr id="4" name="灯片编号占位符 3"/>
          <p:cNvSpPr>
            <a:spLocks noGrp="1"/>
          </p:cNvSpPr>
          <p:nvPr>
            <p:ph type="sldNum" sz="quarter" idx="10"/>
          </p:nvPr>
        </p:nvSpPr>
        <p:spPr/>
        <p:txBody>
          <a:bodyPr/>
          <a:lstStyle/>
          <a:p>
            <a:fld id="{315C4D69-0E94-4D63-9D6B-A4A027FB251D}" type="slidenum">
              <a:rPr lang="en-US" smtClean="0"/>
              <a:t>28</a:t>
            </a:fld>
            <a:endParaRPr lang="en-US"/>
          </a:p>
        </p:txBody>
      </p:sp>
    </p:spTree>
    <p:extLst>
      <p:ext uri="{BB962C8B-B14F-4D97-AF65-F5344CB8AC3E}">
        <p14:creationId xmlns:p14="http://schemas.microsoft.com/office/powerpoint/2010/main" val="38235878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smtClean="0"/>
          </a:p>
        </p:txBody>
      </p:sp>
      <p:sp>
        <p:nvSpPr>
          <p:cNvPr id="4" name="灯片编号占位符 3"/>
          <p:cNvSpPr>
            <a:spLocks noGrp="1"/>
          </p:cNvSpPr>
          <p:nvPr>
            <p:ph type="sldNum" sz="quarter" idx="10"/>
          </p:nvPr>
        </p:nvSpPr>
        <p:spPr/>
        <p:txBody>
          <a:bodyPr/>
          <a:lstStyle/>
          <a:p>
            <a:fld id="{A92246A2-EF12-4367-BE93-E8A13513C107}" type="slidenum">
              <a:rPr lang="zh-CN" altLang="en-US" smtClean="0"/>
              <a:t>29</a:t>
            </a:fld>
            <a:endParaRPr lang="zh-CN" altLang="en-US"/>
          </a:p>
        </p:txBody>
      </p:sp>
    </p:spTree>
    <p:extLst>
      <p:ext uri="{BB962C8B-B14F-4D97-AF65-F5344CB8AC3E}">
        <p14:creationId xmlns:p14="http://schemas.microsoft.com/office/powerpoint/2010/main" val="9649402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315C4D69-0E94-4D63-9D6B-A4A027FB251D}" type="slidenum">
              <a:rPr lang="en-US" smtClean="0"/>
              <a:t>3</a:t>
            </a:fld>
            <a:endParaRPr lang="en-US"/>
          </a:p>
        </p:txBody>
      </p:sp>
    </p:spTree>
    <p:extLst>
      <p:ext uri="{BB962C8B-B14F-4D97-AF65-F5344CB8AC3E}">
        <p14:creationId xmlns:p14="http://schemas.microsoft.com/office/powerpoint/2010/main" val="1901777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在以往，安装商必须掌握</a:t>
            </a:r>
            <a:r>
              <a:rPr lang="en-US" altLang="zh-CN" dirty="0" smtClean="0"/>
              <a:t>3</a:t>
            </a:r>
            <a:r>
              <a:rPr lang="zh-CN" altLang="en-US" dirty="0" smtClean="0"/>
              <a:t>款不同的软件：</a:t>
            </a:r>
            <a:r>
              <a:rPr lang="en-US" altLang="zh-CN" dirty="0" smtClean="0"/>
              <a:t>SADP</a:t>
            </a:r>
            <a:r>
              <a:rPr lang="zh-CN" altLang="en-US" dirty="0" smtClean="0"/>
              <a:t>，设备</a:t>
            </a:r>
            <a:r>
              <a:rPr lang="en-US" altLang="zh-CN" dirty="0" smtClean="0"/>
              <a:t>web</a:t>
            </a:r>
            <a:r>
              <a:rPr lang="zh-CN" altLang="en-US" dirty="0" smtClean="0"/>
              <a:t>页面，</a:t>
            </a:r>
            <a:r>
              <a:rPr lang="en-US" altLang="zh-CN" dirty="0" smtClean="0"/>
              <a:t>NVR GUI</a:t>
            </a:r>
            <a:r>
              <a:rPr lang="zh-CN" altLang="en-US" dirty="0" smtClean="0"/>
              <a:t>。以满足不同场景的安装配置。</a:t>
            </a:r>
            <a:endParaRPr lang="en-US" altLang="zh-CN" dirty="0" smtClean="0"/>
          </a:p>
          <a:p>
            <a:r>
              <a:rPr lang="zh-CN" altLang="en-US" dirty="0" smtClean="0"/>
              <a:t>同时因为</a:t>
            </a:r>
            <a:r>
              <a:rPr lang="en-US" altLang="zh-CN" dirty="0" smtClean="0"/>
              <a:t>3</a:t>
            </a:r>
            <a:r>
              <a:rPr lang="zh-CN" altLang="en-US" dirty="0" smtClean="0"/>
              <a:t>款工具无法满足各个场景的功能，所以经常需要同时使用</a:t>
            </a:r>
            <a:endParaRPr lang="zh-CN" altLang="en-US" dirty="0"/>
          </a:p>
        </p:txBody>
      </p:sp>
      <p:sp>
        <p:nvSpPr>
          <p:cNvPr id="4" name="灯片编号占位符 3"/>
          <p:cNvSpPr>
            <a:spLocks noGrp="1"/>
          </p:cNvSpPr>
          <p:nvPr>
            <p:ph type="sldNum" sz="quarter" idx="10"/>
          </p:nvPr>
        </p:nvSpPr>
        <p:spPr/>
        <p:txBody>
          <a:bodyPr/>
          <a:lstStyle/>
          <a:p>
            <a:fld id="{7C65CB1C-FDB0-4713-B8B8-2DEEA6EBF396}" type="slidenum">
              <a:rPr lang="zh-CN" altLang="en-US" smtClean="0"/>
              <a:t>4</a:t>
            </a:fld>
            <a:endParaRPr lang="zh-CN" altLang="en-US"/>
          </a:p>
        </p:txBody>
      </p:sp>
    </p:spTree>
    <p:extLst>
      <p:ext uri="{BB962C8B-B14F-4D97-AF65-F5344CB8AC3E}">
        <p14:creationId xmlns:p14="http://schemas.microsoft.com/office/powerpoint/2010/main" val="33656326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因为安装商需要同时使用</a:t>
            </a:r>
            <a:r>
              <a:rPr lang="en-US" altLang="zh-CN" dirty="0" smtClean="0"/>
              <a:t>3</a:t>
            </a:r>
            <a:r>
              <a:rPr lang="zh-CN" altLang="en-US" dirty="0" smtClean="0"/>
              <a:t>款工具，所以安装商必不可少的工具是电脑和显示器。</a:t>
            </a:r>
            <a:endParaRPr lang="en-US" altLang="zh-CN" dirty="0" smtClean="0"/>
          </a:p>
          <a:p>
            <a:r>
              <a:rPr lang="zh-CN" altLang="en-US" dirty="0" smtClean="0"/>
              <a:t>这使得安装商不仅要携带弱点安装必备工具之外，还需要额外携带贵重且笨重的显示器和电脑。</a:t>
            </a:r>
            <a:endParaRPr lang="en-US" altLang="zh-CN" dirty="0" smtClean="0"/>
          </a:p>
          <a:p>
            <a:r>
              <a:rPr lang="zh-CN" altLang="en-US" dirty="0" smtClean="0"/>
              <a:t>同时还需要同时掌握不同工具的使用，这极大的提高了设备的安装门槛。</a:t>
            </a:r>
            <a:endParaRPr lang="en-US" altLang="zh-CN" dirty="0" smtClean="0"/>
          </a:p>
        </p:txBody>
      </p:sp>
      <p:sp>
        <p:nvSpPr>
          <p:cNvPr id="4" name="灯片编号占位符 3"/>
          <p:cNvSpPr>
            <a:spLocks noGrp="1"/>
          </p:cNvSpPr>
          <p:nvPr>
            <p:ph type="sldNum" sz="quarter" idx="10"/>
          </p:nvPr>
        </p:nvSpPr>
        <p:spPr/>
        <p:txBody>
          <a:bodyPr/>
          <a:lstStyle/>
          <a:p>
            <a:fld id="{A92246A2-EF12-4367-BE93-E8A13513C107}" type="slidenum">
              <a:rPr lang="zh-CN" altLang="en-US" smtClean="0"/>
              <a:t>5</a:t>
            </a:fld>
            <a:endParaRPr lang="zh-CN" altLang="en-US"/>
          </a:p>
        </p:txBody>
      </p:sp>
    </p:spTree>
    <p:extLst>
      <p:ext uri="{BB962C8B-B14F-4D97-AF65-F5344CB8AC3E}">
        <p14:creationId xmlns:p14="http://schemas.microsoft.com/office/powerpoint/2010/main" val="12357626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所以安装商普遍且急迫的需求是能够更简单的方便的完成设备的安装配置，更快的交付，从而提高安装效率，使得安装商提高收入</a:t>
            </a:r>
            <a:endParaRPr lang="zh-CN" altLang="en-US" dirty="0"/>
          </a:p>
        </p:txBody>
      </p:sp>
      <p:sp>
        <p:nvSpPr>
          <p:cNvPr id="4" name="灯片编号占位符 3"/>
          <p:cNvSpPr>
            <a:spLocks noGrp="1"/>
          </p:cNvSpPr>
          <p:nvPr>
            <p:ph type="sldNum" sz="quarter" idx="10"/>
          </p:nvPr>
        </p:nvSpPr>
        <p:spPr/>
        <p:txBody>
          <a:bodyPr/>
          <a:lstStyle/>
          <a:p>
            <a:fld id="{A92246A2-EF12-4367-BE93-E8A13513C107}" type="slidenum">
              <a:rPr lang="zh-CN" altLang="en-US" smtClean="0"/>
              <a:t>6</a:t>
            </a:fld>
            <a:endParaRPr lang="zh-CN" altLang="en-US"/>
          </a:p>
        </p:txBody>
      </p:sp>
    </p:spTree>
    <p:extLst>
      <p:ext uri="{BB962C8B-B14F-4D97-AF65-F5344CB8AC3E}">
        <p14:creationId xmlns:p14="http://schemas.microsoft.com/office/powerpoint/2010/main" val="32500814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接下来，我将会介绍</a:t>
            </a:r>
            <a:r>
              <a:rPr lang="en-US" altLang="zh-CN" dirty="0" err="1" smtClean="0"/>
              <a:t>Hik</a:t>
            </a:r>
            <a:r>
              <a:rPr lang="en-US" altLang="zh-CN" dirty="0" smtClean="0"/>
              <a:t>-Partner</a:t>
            </a:r>
            <a:r>
              <a:rPr lang="en-US" altLang="zh-CN" baseline="0" dirty="0" smtClean="0"/>
              <a:t> Pro </a:t>
            </a:r>
            <a:r>
              <a:rPr lang="zh-CN" altLang="en-US" baseline="0" dirty="0" smtClean="0"/>
              <a:t>的安装方案，来展示在安装商使用了</a:t>
            </a:r>
            <a:r>
              <a:rPr lang="en-US" altLang="zh-CN" baseline="0" dirty="0" err="1" smtClean="0"/>
              <a:t>Hik</a:t>
            </a:r>
            <a:r>
              <a:rPr lang="en-US" altLang="zh-CN" baseline="0" dirty="0" smtClean="0"/>
              <a:t>-Partner Pro</a:t>
            </a:r>
            <a:r>
              <a:rPr lang="zh-CN" altLang="en-US" baseline="0" dirty="0" smtClean="0"/>
              <a:t>后，安装将会是一件多么轻松愉快的事，</a:t>
            </a:r>
            <a:endParaRPr lang="en-US" altLang="zh-CN" baseline="0" dirty="0" smtClean="0"/>
          </a:p>
          <a:p>
            <a:r>
              <a:rPr lang="zh-CN" altLang="en-US" baseline="0" dirty="0" smtClean="0"/>
              <a:t>让我们通过一个典型场景来做开场介绍</a:t>
            </a:r>
            <a:endParaRPr lang="en-US" dirty="0"/>
          </a:p>
        </p:txBody>
      </p:sp>
      <p:sp>
        <p:nvSpPr>
          <p:cNvPr id="4" name="灯片编号占位符 3"/>
          <p:cNvSpPr>
            <a:spLocks noGrp="1"/>
          </p:cNvSpPr>
          <p:nvPr>
            <p:ph type="sldNum" sz="quarter" idx="10"/>
          </p:nvPr>
        </p:nvSpPr>
        <p:spPr/>
        <p:txBody>
          <a:bodyPr/>
          <a:lstStyle/>
          <a:p>
            <a:fld id="{315C4D69-0E94-4D63-9D6B-A4A027FB251D}" type="slidenum">
              <a:rPr lang="en-US" smtClean="0"/>
              <a:t>7</a:t>
            </a:fld>
            <a:endParaRPr lang="en-US"/>
          </a:p>
        </p:txBody>
      </p:sp>
    </p:spTree>
    <p:extLst>
      <p:ext uri="{BB962C8B-B14F-4D97-AF65-F5344CB8AC3E}">
        <p14:creationId xmlns:p14="http://schemas.microsoft.com/office/powerpoint/2010/main" val="12661238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这里，我列举了一个相对专业的场景，来讲述</a:t>
            </a:r>
            <a:r>
              <a:rPr lang="en-US" altLang="zh-CN" dirty="0" err="1" smtClean="0"/>
              <a:t>Hik</a:t>
            </a:r>
            <a:r>
              <a:rPr lang="en-US" altLang="zh-CN" dirty="0" smtClean="0"/>
              <a:t>-Partner</a:t>
            </a:r>
            <a:r>
              <a:rPr lang="zh-CN" altLang="en-US" baseline="0" dirty="0" smtClean="0"/>
              <a:t> </a:t>
            </a:r>
            <a:r>
              <a:rPr lang="en-US" altLang="zh-CN" baseline="0" dirty="0" smtClean="0"/>
              <a:t>Pro</a:t>
            </a:r>
            <a:r>
              <a:rPr lang="zh-CN" altLang="en-US" baseline="0" dirty="0" smtClean="0"/>
              <a:t>的安装配置流程。</a:t>
            </a:r>
            <a:endParaRPr lang="en-US" altLang="zh-CN" baseline="0" dirty="0" smtClean="0"/>
          </a:p>
          <a:p>
            <a:r>
              <a:rPr lang="zh-CN" altLang="en-US" baseline="0" dirty="0" smtClean="0"/>
              <a:t>在这个场景中，一共有</a:t>
            </a:r>
            <a:r>
              <a:rPr lang="en-US" altLang="zh-CN" baseline="0" dirty="0" smtClean="0"/>
              <a:t>1</a:t>
            </a:r>
            <a:r>
              <a:rPr lang="zh-CN" altLang="en-US" baseline="0" dirty="0" smtClean="0"/>
              <a:t>台</a:t>
            </a:r>
            <a:r>
              <a:rPr lang="en-US" altLang="zh-CN" baseline="0" dirty="0" smtClean="0"/>
              <a:t>NVR</a:t>
            </a:r>
            <a:r>
              <a:rPr lang="zh-CN" altLang="en-US" baseline="0" dirty="0" smtClean="0"/>
              <a:t>，</a:t>
            </a:r>
            <a:r>
              <a:rPr lang="en-US" altLang="zh-CN" baseline="0" dirty="0" smtClean="0"/>
              <a:t>3</a:t>
            </a:r>
            <a:r>
              <a:rPr lang="zh-CN" altLang="en-US" baseline="0" dirty="0" smtClean="0"/>
              <a:t>台交换机，以及</a:t>
            </a:r>
            <a:r>
              <a:rPr lang="en-US" altLang="zh-CN" baseline="0" dirty="0" smtClean="0"/>
              <a:t>16</a:t>
            </a:r>
            <a:r>
              <a:rPr lang="zh-CN" altLang="en-US" baseline="0" dirty="0" smtClean="0"/>
              <a:t>路</a:t>
            </a:r>
            <a:r>
              <a:rPr lang="en-US" altLang="zh-CN" baseline="0" dirty="0" smtClean="0"/>
              <a:t>POE IPC</a:t>
            </a:r>
            <a:r>
              <a:rPr lang="zh-CN" altLang="en-US" baseline="0" dirty="0" smtClean="0"/>
              <a:t>相机，组成双层网络，在上层的网络中，接入</a:t>
            </a:r>
            <a:r>
              <a:rPr lang="en-US" altLang="zh-CN" baseline="0" dirty="0" smtClean="0"/>
              <a:t>WIFI</a:t>
            </a:r>
            <a:r>
              <a:rPr lang="zh-CN" altLang="en-US" baseline="0" dirty="0" smtClean="0"/>
              <a:t>路由器。</a:t>
            </a:r>
            <a:endParaRPr lang="en-US" altLang="zh-CN" baseline="0" dirty="0" smtClean="0"/>
          </a:p>
          <a:p>
            <a:r>
              <a:rPr lang="zh-CN" altLang="en-US" baseline="0" dirty="0" smtClean="0"/>
              <a:t>这里我们安装商需要完成的目标是：可以将这些设备进行激活，并完成和</a:t>
            </a:r>
            <a:r>
              <a:rPr lang="en-US" altLang="zh-CN" baseline="0" dirty="0" smtClean="0"/>
              <a:t>NVR</a:t>
            </a:r>
            <a:r>
              <a:rPr lang="zh-CN" altLang="en-US" baseline="0" dirty="0" smtClean="0"/>
              <a:t>的通道关联，同时为了方便后续的远程运维，需要将设备添加到云端，同时交付给用户的</a:t>
            </a:r>
            <a:r>
              <a:rPr lang="en-US" altLang="zh-CN" baseline="0" dirty="0" err="1" smtClean="0"/>
              <a:t>Hik</a:t>
            </a:r>
            <a:r>
              <a:rPr lang="en-US" altLang="zh-CN" baseline="0" dirty="0" smtClean="0"/>
              <a:t>-Connect</a:t>
            </a:r>
          </a:p>
          <a:p>
            <a:endParaRPr lang="en-US" altLang="zh-CN" baseline="0" dirty="0" smtClean="0"/>
          </a:p>
          <a:p>
            <a:r>
              <a:rPr lang="en-US" altLang="zh-CN" baseline="0" dirty="0" smtClean="0"/>
              <a:t>OK</a:t>
            </a:r>
            <a:r>
              <a:rPr lang="zh-CN" altLang="en-US" baseline="0" dirty="0" smtClean="0"/>
              <a:t>，</a:t>
            </a:r>
            <a:r>
              <a:rPr lang="en-US" altLang="zh-CN" baseline="0" dirty="0" smtClean="0"/>
              <a:t>Let’s start the story</a:t>
            </a:r>
          </a:p>
        </p:txBody>
      </p:sp>
      <p:sp>
        <p:nvSpPr>
          <p:cNvPr id="4" name="灯片编号占位符 3"/>
          <p:cNvSpPr>
            <a:spLocks noGrp="1"/>
          </p:cNvSpPr>
          <p:nvPr>
            <p:ph type="sldNum" sz="quarter" idx="10"/>
          </p:nvPr>
        </p:nvSpPr>
        <p:spPr/>
        <p:txBody>
          <a:bodyPr/>
          <a:lstStyle/>
          <a:p>
            <a:fld id="{A92246A2-EF12-4367-BE93-E8A13513C107}" type="slidenum">
              <a:rPr lang="zh-CN" altLang="en-US" smtClean="0"/>
              <a:t>8</a:t>
            </a:fld>
            <a:endParaRPr lang="zh-CN" altLang="en-US"/>
          </a:p>
        </p:txBody>
      </p:sp>
    </p:spTree>
    <p:extLst>
      <p:ext uri="{BB962C8B-B14F-4D97-AF65-F5344CB8AC3E}">
        <p14:creationId xmlns:p14="http://schemas.microsoft.com/office/powerpoint/2010/main" val="5037598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首先在使用</a:t>
            </a:r>
            <a:r>
              <a:rPr lang="en-US" altLang="zh-CN" dirty="0" smtClean="0"/>
              <a:t>HPP</a:t>
            </a:r>
            <a:r>
              <a:rPr lang="zh-CN" altLang="en-US" dirty="0" smtClean="0"/>
              <a:t>之前，需要将所有的设备电源和网线链接好</a:t>
            </a:r>
            <a:endParaRPr lang="en-US" altLang="zh-CN" dirty="0" smtClean="0"/>
          </a:p>
          <a:p>
            <a:r>
              <a:rPr lang="zh-CN" altLang="en-US" dirty="0" smtClean="0"/>
              <a:t>然后将手机链接到</a:t>
            </a:r>
            <a:r>
              <a:rPr lang="en-US" altLang="zh-CN" dirty="0" smtClean="0"/>
              <a:t>WIFI</a:t>
            </a:r>
            <a:r>
              <a:rPr lang="zh-CN" altLang="en-US" dirty="0" smtClean="0"/>
              <a:t>中，使得设备和手机在相同的网络，然后打开</a:t>
            </a:r>
            <a:r>
              <a:rPr lang="en-US" altLang="zh-CN" dirty="0" smtClean="0"/>
              <a:t>HPP</a:t>
            </a:r>
            <a:r>
              <a:rPr lang="zh-CN" altLang="en-US" dirty="0" smtClean="0"/>
              <a:t>并登录。</a:t>
            </a:r>
            <a:endParaRPr lang="en-US" altLang="zh-CN" dirty="0" smtClean="0"/>
          </a:p>
          <a:p>
            <a:r>
              <a:rPr lang="zh-CN" altLang="en-US" dirty="0" smtClean="0"/>
              <a:t>在登录</a:t>
            </a:r>
            <a:r>
              <a:rPr lang="en-US" altLang="zh-CN" dirty="0" smtClean="0"/>
              <a:t>HPP</a:t>
            </a:r>
            <a:r>
              <a:rPr lang="zh-CN" altLang="en-US" dirty="0" smtClean="0"/>
              <a:t>之后，</a:t>
            </a:r>
            <a:r>
              <a:rPr lang="en-US" altLang="zh-CN" dirty="0" smtClean="0"/>
              <a:t>HPP</a:t>
            </a:r>
            <a:r>
              <a:rPr lang="zh-CN" altLang="en-US" dirty="0" smtClean="0"/>
              <a:t>会自动搜索到网络下新设备，并弹框提示可以进行激活安装，这非常的方便。</a:t>
            </a:r>
            <a:endParaRPr lang="en-US" altLang="zh-CN" dirty="0" smtClean="0"/>
          </a:p>
          <a:p>
            <a:r>
              <a:rPr lang="zh-CN" altLang="en-US" dirty="0" smtClean="0"/>
              <a:t>点击激活按钮，进入到安装配置流程</a:t>
            </a:r>
            <a:endParaRPr lang="en-US" altLang="zh-CN" dirty="0" smtClean="0"/>
          </a:p>
        </p:txBody>
      </p:sp>
      <p:sp>
        <p:nvSpPr>
          <p:cNvPr id="4" name="灯片编号占位符 3"/>
          <p:cNvSpPr>
            <a:spLocks noGrp="1"/>
          </p:cNvSpPr>
          <p:nvPr>
            <p:ph type="sldNum" sz="quarter" idx="10"/>
          </p:nvPr>
        </p:nvSpPr>
        <p:spPr/>
        <p:txBody>
          <a:bodyPr/>
          <a:lstStyle/>
          <a:p>
            <a:fld id="{A92246A2-EF12-4367-BE93-E8A13513C107}" type="slidenum">
              <a:rPr lang="zh-CN" altLang="en-US" smtClean="0"/>
              <a:t>9</a:t>
            </a:fld>
            <a:endParaRPr lang="zh-CN" altLang="en-US"/>
          </a:p>
        </p:txBody>
      </p:sp>
    </p:spTree>
    <p:extLst>
      <p:ext uri="{BB962C8B-B14F-4D97-AF65-F5344CB8AC3E}">
        <p14:creationId xmlns:p14="http://schemas.microsoft.com/office/powerpoint/2010/main" val="17650855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8DBF6A75-9883-4A46-8D38-58EB362375B3}" type="datetimeFigureOut">
              <a:rPr lang="zh-CN" altLang="en-US" smtClean="0"/>
              <a:t>2023/3/3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5876D5-64B7-4778-8282-8B488E5F4512}" type="slidenum">
              <a:rPr lang="zh-CN" altLang="en-US" smtClean="0"/>
              <a:t>‹#›</a:t>
            </a:fld>
            <a:endParaRPr lang="zh-CN" altLang="en-US"/>
          </a:p>
        </p:txBody>
      </p:sp>
    </p:spTree>
    <p:extLst>
      <p:ext uri="{BB962C8B-B14F-4D97-AF65-F5344CB8AC3E}">
        <p14:creationId xmlns:p14="http://schemas.microsoft.com/office/powerpoint/2010/main" val="11162383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DBF6A75-9883-4A46-8D38-58EB362375B3}" type="datetimeFigureOut">
              <a:rPr lang="zh-CN" altLang="en-US" smtClean="0"/>
              <a:t>2023/3/3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5876D5-64B7-4778-8282-8B488E5F4512}" type="slidenum">
              <a:rPr lang="zh-CN" altLang="en-US" smtClean="0"/>
              <a:t>‹#›</a:t>
            </a:fld>
            <a:endParaRPr lang="zh-CN" altLang="en-US"/>
          </a:p>
        </p:txBody>
      </p:sp>
    </p:spTree>
    <p:extLst>
      <p:ext uri="{BB962C8B-B14F-4D97-AF65-F5344CB8AC3E}">
        <p14:creationId xmlns:p14="http://schemas.microsoft.com/office/powerpoint/2010/main" val="511594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DBF6A75-9883-4A46-8D38-58EB362375B3}" type="datetimeFigureOut">
              <a:rPr lang="zh-CN" altLang="en-US" smtClean="0"/>
              <a:t>2023/3/3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5876D5-64B7-4778-8282-8B488E5F4512}" type="slidenum">
              <a:rPr lang="zh-CN" altLang="en-US" smtClean="0"/>
              <a:t>‹#›</a:t>
            </a:fld>
            <a:endParaRPr lang="zh-CN" altLang="en-US"/>
          </a:p>
        </p:txBody>
      </p:sp>
    </p:spTree>
    <p:extLst>
      <p:ext uri="{BB962C8B-B14F-4D97-AF65-F5344CB8AC3E}">
        <p14:creationId xmlns:p14="http://schemas.microsoft.com/office/powerpoint/2010/main" val="31570381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DBF6A75-9883-4A46-8D38-58EB362375B3}" type="datetimeFigureOut">
              <a:rPr lang="zh-CN" altLang="en-US" smtClean="0"/>
              <a:t>2023/3/3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5876D5-64B7-4778-8282-8B488E5F4512}" type="slidenum">
              <a:rPr lang="zh-CN" altLang="en-US" smtClean="0"/>
              <a:t>‹#›</a:t>
            </a:fld>
            <a:endParaRPr lang="zh-CN" altLang="en-US"/>
          </a:p>
        </p:txBody>
      </p:sp>
    </p:spTree>
    <p:extLst>
      <p:ext uri="{BB962C8B-B14F-4D97-AF65-F5344CB8AC3E}">
        <p14:creationId xmlns:p14="http://schemas.microsoft.com/office/powerpoint/2010/main" val="26158204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8DBF6A75-9883-4A46-8D38-58EB362375B3}" type="datetimeFigureOut">
              <a:rPr lang="zh-CN" altLang="en-US" smtClean="0"/>
              <a:t>2023/3/3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5876D5-64B7-4778-8282-8B488E5F4512}" type="slidenum">
              <a:rPr lang="zh-CN" altLang="en-US" smtClean="0"/>
              <a:t>‹#›</a:t>
            </a:fld>
            <a:endParaRPr lang="zh-CN" altLang="en-US"/>
          </a:p>
        </p:txBody>
      </p:sp>
    </p:spTree>
    <p:extLst>
      <p:ext uri="{BB962C8B-B14F-4D97-AF65-F5344CB8AC3E}">
        <p14:creationId xmlns:p14="http://schemas.microsoft.com/office/powerpoint/2010/main" val="3738428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DBF6A75-9883-4A46-8D38-58EB362375B3}" type="datetimeFigureOut">
              <a:rPr lang="zh-CN" altLang="en-US" smtClean="0"/>
              <a:t>2023/3/3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5876D5-64B7-4778-8282-8B488E5F4512}" type="slidenum">
              <a:rPr lang="zh-CN" altLang="en-US" smtClean="0"/>
              <a:t>‹#›</a:t>
            </a:fld>
            <a:endParaRPr lang="zh-CN" altLang="en-US"/>
          </a:p>
        </p:txBody>
      </p:sp>
    </p:spTree>
    <p:extLst>
      <p:ext uri="{BB962C8B-B14F-4D97-AF65-F5344CB8AC3E}">
        <p14:creationId xmlns:p14="http://schemas.microsoft.com/office/powerpoint/2010/main" val="7595628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DBF6A75-9883-4A46-8D38-58EB362375B3}" type="datetimeFigureOut">
              <a:rPr lang="zh-CN" altLang="en-US" smtClean="0"/>
              <a:t>2023/3/3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B5876D5-64B7-4778-8282-8B488E5F4512}" type="slidenum">
              <a:rPr lang="zh-CN" altLang="en-US" smtClean="0"/>
              <a:t>‹#›</a:t>
            </a:fld>
            <a:endParaRPr lang="zh-CN" altLang="en-US"/>
          </a:p>
        </p:txBody>
      </p:sp>
    </p:spTree>
    <p:extLst>
      <p:ext uri="{BB962C8B-B14F-4D97-AF65-F5344CB8AC3E}">
        <p14:creationId xmlns:p14="http://schemas.microsoft.com/office/powerpoint/2010/main" val="39345818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DBF6A75-9883-4A46-8D38-58EB362375B3}" type="datetimeFigureOut">
              <a:rPr lang="zh-CN" altLang="en-US" smtClean="0"/>
              <a:t>2023/3/3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B5876D5-64B7-4778-8282-8B488E5F4512}" type="slidenum">
              <a:rPr lang="zh-CN" altLang="en-US" smtClean="0"/>
              <a:t>‹#›</a:t>
            </a:fld>
            <a:endParaRPr lang="zh-CN" altLang="en-US"/>
          </a:p>
        </p:txBody>
      </p:sp>
    </p:spTree>
    <p:extLst>
      <p:ext uri="{BB962C8B-B14F-4D97-AF65-F5344CB8AC3E}">
        <p14:creationId xmlns:p14="http://schemas.microsoft.com/office/powerpoint/2010/main" val="20219063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DBF6A75-9883-4A46-8D38-58EB362375B3}" type="datetimeFigureOut">
              <a:rPr lang="zh-CN" altLang="en-US" smtClean="0"/>
              <a:t>2023/3/3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B5876D5-64B7-4778-8282-8B488E5F4512}" type="slidenum">
              <a:rPr lang="zh-CN" altLang="en-US" smtClean="0"/>
              <a:t>‹#›</a:t>
            </a:fld>
            <a:endParaRPr lang="zh-CN" altLang="en-US"/>
          </a:p>
        </p:txBody>
      </p:sp>
    </p:spTree>
    <p:extLst>
      <p:ext uri="{BB962C8B-B14F-4D97-AF65-F5344CB8AC3E}">
        <p14:creationId xmlns:p14="http://schemas.microsoft.com/office/powerpoint/2010/main" val="17384000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8DBF6A75-9883-4A46-8D38-58EB362375B3}" type="datetimeFigureOut">
              <a:rPr lang="zh-CN" altLang="en-US" smtClean="0"/>
              <a:t>2023/3/3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5876D5-64B7-4778-8282-8B488E5F4512}" type="slidenum">
              <a:rPr lang="zh-CN" altLang="en-US" smtClean="0"/>
              <a:t>‹#›</a:t>
            </a:fld>
            <a:endParaRPr lang="zh-CN" altLang="en-US"/>
          </a:p>
        </p:txBody>
      </p:sp>
    </p:spTree>
    <p:extLst>
      <p:ext uri="{BB962C8B-B14F-4D97-AF65-F5344CB8AC3E}">
        <p14:creationId xmlns:p14="http://schemas.microsoft.com/office/powerpoint/2010/main" val="13733528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8DBF6A75-9883-4A46-8D38-58EB362375B3}" type="datetimeFigureOut">
              <a:rPr lang="zh-CN" altLang="en-US" smtClean="0"/>
              <a:t>2023/3/3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5876D5-64B7-4778-8282-8B488E5F4512}" type="slidenum">
              <a:rPr lang="zh-CN" altLang="en-US" smtClean="0"/>
              <a:t>‹#›</a:t>
            </a:fld>
            <a:endParaRPr lang="zh-CN" altLang="en-US"/>
          </a:p>
        </p:txBody>
      </p:sp>
    </p:spTree>
    <p:extLst>
      <p:ext uri="{BB962C8B-B14F-4D97-AF65-F5344CB8AC3E}">
        <p14:creationId xmlns:p14="http://schemas.microsoft.com/office/powerpoint/2010/main" val="26851217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BF6A75-9883-4A46-8D38-58EB362375B3}" type="datetimeFigureOut">
              <a:rPr lang="zh-CN" altLang="en-US" smtClean="0"/>
              <a:t>2023/3/3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5876D5-64B7-4778-8282-8B488E5F4512}" type="slidenum">
              <a:rPr lang="zh-CN" altLang="en-US" smtClean="0"/>
              <a:t>‹#›</a:t>
            </a:fld>
            <a:endParaRPr lang="zh-CN" altLang="en-US"/>
          </a:p>
        </p:txBody>
      </p:sp>
    </p:spTree>
    <p:extLst>
      <p:ext uri="{BB962C8B-B14F-4D97-AF65-F5344CB8AC3E}">
        <p14:creationId xmlns:p14="http://schemas.microsoft.com/office/powerpoint/2010/main" val="35113020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5.png"/><Relationship Id="rId7"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2.png"/><Relationship Id="rId4" Type="http://schemas.openxmlformats.org/officeDocument/2006/relationships/image" Target="../media/image18.png"/><Relationship Id="rId9" Type="http://schemas.openxmlformats.org/officeDocument/2006/relationships/image" Target="../media/image17.png"/></Relationships>
</file>

<file path=ppt/slides/_rels/slide11.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17.png"/><Relationship Id="rId3" Type="http://schemas.openxmlformats.org/officeDocument/2006/relationships/image" Target="../media/image5.png"/><Relationship Id="rId7" Type="http://schemas.openxmlformats.org/officeDocument/2006/relationships/image" Target="../media/image27.png"/><Relationship Id="rId12"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6.png"/><Relationship Id="rId11" Type="http://schemas.openxmlformats.org/officeDocument/2006/relationships/image" Target="../media/image31.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 Id="rId14" Type="http://schemas.openxmlformats.org/officeDocument/2006/relationships/image" Target="../media/image20.png"/></Relationships>
</file>

<file path=ppt/slides/_rels/slide12.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5.png"/><Relationship Id="rId7"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1.png"/><Relationship Id="rId11" Type="http://schemas.openxmlformats.org/officeDocument/2006/relationships/image" Target="../media/image17.png"/><Relationship Id="rId5" Type="http://schemas.openxmlformats.org/officeDocument/2006/relationships/image" Target="../media/image30.png"/><Relationship Id="rId10" Type="http://schemas.openxmlformats.org/officeDocument/2006/relationships/image" Target="../media/image20.png"/><Relationship Id="rId4" Type="http://schemas.openxmlformats.org/officeDocument/2006/relationships/image" Target="../media/image24.png"/><Relationship Id="rId9" Type="http://schemas.openxmlformats.org/officeDocument/2006/relationships/image" Target="../media/image33.png"/></Relationships>
</file>

<file path=ppt/slides/_rels/slide1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5.png"/><Relationship Id="rId7"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 Id="rId9" Type="http://schemas.openxmlformats.org/officeDocument/2006/relationships/image" Target="../media/image17.png"/></Relationships>
</file>

<file path=ppt/slides/_rels/slide14.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5.png"/><Relationship Id="rId7" Type="http://schemas.openxmlformats.org/officeDocument/2006/relationships/image" Target="../media/image35.png"/><Relationship Id="rId12"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4.png"/><Relationship Id="rId11" Type="http://schemas.openxmlformats.org/officeDocument/2006/relationships/image" Target="../media/image20.png"/><Relationship Id="rId5" Type="http://schemas.openxmlformats.org/officeDocument/2006/relationships/image" Target="../media/image33.png"/><Relationship Id="rId10" Type="http://schemas.openxmlformats.org/officeDocument/2006/relationships/image" Target="../media/image21.png"/><Relationship Id="rId4" Type="http://schemas.openxmlformats.org/officeDocument/2006/relationships/image" Target="../media/image32.png"/><Relationship Id="rId9" Type="http://schemas.openxmlformats.org/officeDocument/2006/relationships/image" Target="../media/image37.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38.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1.mp4"/><Relationship Id="rId1" Type="http://schemas.openxmlformats.org/officeDocument/2006/relationships/video" Target="NULL" TargetMode="Externa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17.xml"/><Relationship Id="rId7"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8.png"/><Relationship Id="rId5" Type="http://schemas.openxmlformats.org/officeDocument/2006/relationships/image" Target="../media/image39.png"/><Relationship Id="rId4" Type="http://schemas.openxmlformats.org/officeDocument/2006/relationships/image" Target="../media/image5.png"/><Relationship Id="rId9"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19.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5.png"/><Relationship Id="rId7" Type="http://schemas.openxmlformats.org/officeDocument/2006/relationships/image" Target="../media/image44.png"/><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png"/><Relationship Id="rId2" Type="http://schemas.microsoft.com/office/2007/relationships/media" Target="../media/media1.mp4"/><Relationship Id="rId1" Type="http://schemas.openxmlformats.org/officeDocument/2006/relationships/video" Target="NULL" TargetMode="Externa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5.png"/><Relationship Id="rId7"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20.png"/><Relationship Id="rId10" Type="http://schemas.openxmlformats.org/officeDocument/2006/relationships/image" Target="../media/image49.png"/><Relationship Id="rId4" Type="http://schemas.openxmlformats.org/officeDocument/2006/relationships/image" Target="../media/image44.png"/><Relationship Id="rId9" Type="http://schemas.openxmlformats.org/officeDocument/2006/relationships/image" Target="../media/image48.png"/></Relationships>
</file>

<file path=ppt/slides/_rels/slide21.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5.png"/><Relationship Id="rId7" Type="http://schemas.openxmlformats.org/officeDocument/2006/relationships/image" Target="../media/image52.png"/><Relationship Id="rId12"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1.png"/><Relationship Id="rId11" Type="http://schemas.openxmlformats.org/officeDocument/2006/relationships/image" Target="../media/image56.png"/><Relationship Id="rId5" Type="http://schemas.openxmlformats.org/officeDocument/2006/relationships/image" Target="../media/image51.png"/><Relationship Id="rId10" Type="http://schemas.openxmlformats.org/officeDocument/2006/relationships/image" Target="../media/image55.png"/><Relationship Id="rId4" Type="http://schemas.openxmlformats.org/officeDocument/2006/relationships/image" Target="../media/image50.png"/><Relationship Id="rId9" Type="http://schemas.openxmlformats.org/officeDocument/2006/relationships/image" Target="../media/image54.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1.mp4"/><Relationship Id="rId1" Type="http://schemas.openxmlformats.org/officeDocument/2006/relationships/video" Target="NULL" TargetMode="Externa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8" Type="http://schemas.openxmlformats.org/officeDocument/2006/relationships/image" Target="../media/image61.jpeg"/><Relationship Id="rId3" Type="http://schemas.openxmlformats.org/officeDocument/2006/relationships/image" Target="../media/image20.png"/><Relationship Id="rId7" Type="http://schemas.openxmlformats.org/officeDocument/2006/relationships/image" Target="../media/image60.png"/><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24.xml.rels><?xml version="1.0" encoding="UTF-8" standalone="yes"?>
<Relationships xmlns="http://schemas.openxmlformats.org/package/2006/relationships"><Relationship Id="rId8" Type="http://schemas.openxmlformats.org/officeDocument/2006/relationships/image" Target="../media/image65.jpeg"/><Relationship Id="rId3" Type="http://schemas.openxmlformats.org/officeDocument/2006/relationships/image" Target="../media/image62.png"/><Relationship Id="rId7" Type="http://schemas.openxmlformats.org/officeDocument/2006/relationships/image" Target="../media/image57.png"/><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image" Target="../media/image20.png"/><Relationship Id="rId11" Type="http://schemas.openxmlformats.org/officeDocument/2006/relationships/image" Target="../media/image67.png"/><Relationship Id="rId5" Type="http://schemas.openxmlformats.org/officeDocument/2006/relationships/image" Target="../media/image64.jpeg"/><Relationship Id="rId10" Type="http://schemas.openxmlformats.org/officeDocument/2006/relationships/image" Target="../media/image14.png"/><Relationship Id="rId4" Type="http://schemas.openxmlformats.org/officeDocument/2006/relationships/image" Target="../media/image63.png"/><Relationship Id="rId9" Type="http://schemas.openxmlformats.org/officeDocument/2006/relationships/image" Target="../media/image66.jpeg"/></Relationships>
</file>

<file path=ppt/slides/_rels/slide25.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20.png"/><Relationship Id="rId7" Type="http://schemas.openxmlformats.org/officeDocument/2006/relationships/image" Target="../media/image63.png"/><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image" Target="../media/image62.png"/><Relationship Id="rId11" Type="http://schemas.openxmlformats.org/officeDocument/2006/relationships/image" Target="../media/image69.emf"/><Relationship Id="rId5" Type="http://schemas.openxmlformats.org/officeDocument/2006/relationships/image" Target="../media/image65.jpeg"/><Relationship Id="rId10" Type="http://schemas.openxmlformats.org/officeDocument/2006/relationships/image" Target="../media/image66.jpeg"/><Relationship Id="rId4" Type="http://schemas.openxmlformats.org/officeDocument/2006/relationships/image" Target="../media/image57.png"/><Relationship Id="rId9" Type="http://schemas.openxmlformats.org/officeDocument/2006/relationships/image" Target="../media/image68.emf"/></Relationships>
</file>

<file path=ppt/slides/_rels/slide26.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61.jpeg"/></Relationships>
</file>

<file path=ppt/slides/_rels/slide2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0.png"/><Relationship Id="rId7" Type="http://schemas.openxmlformats.org/officeDocument/2006/relationships/image" Target="../media/image6.png"/><Relationship Id="rId12" Type="http://schemas.openxmlformats.org/officeDocument/2006/relationships/image" Target="../media/image72.jpe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13.png"/><Relationship Id="rId11" Type="http://schemas.openxmlformats.org/officeDocument/2006/relationships/image" Target="../media/image71.jpeg"/><Relationship Id="rId5" Type="http://schemas.openxmlformats.org/officeDocument/2006/relationships/image" Target="../media/image12.png"/><Relationship Id="rId10" Type="http://schemas.openxmlformats.org/officeDocument/2006/relationships/image" Target="../media/image64.jpeg"/><Relationship Id="rId4" Type="http://schemas.openxmlformats.org/officeDocument/2006/relationships/image" Target="../media/image11.png"/><Relationship Id="rId9" Type="http://schemas.openxmlformats.org/officeDocument/2006/relationships/image" Target="../media/image57.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24.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73.png"/><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1.mp4"/><Relationship Id="rId1" Type="http://schemas.openxmlformats.org/officeDocument/2006/relationships/video" Target="NULL" TargetMode="Externa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notesSlide" Target="../notesSlides/notesSlide4.xml"/><Relationship Id="rId7"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5.png"/><Relationship Id="rId7"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1.mp4"/><Relationship Id="rId1" Type="http://schemas.openxmlformats.org/officeDocument/2006/relationships/video" Target="NULL" TargetMode="Externa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6.emf"/><Relationship Id="rId4" Type="http://schemas.openxmlformats.org/officeDocument/2006/relationships/image" Target="../media/image15.emf"/></Relationships>
</file>

<file path=ppt/slides/_rels/slide9.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5.png"/><Relationship Id="rId7"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文本框 2"/>
          <p:cNvSpPr txBox="1"/>
          <p:nvPr/>
        </p:nvSpPr>
        <p:spPr>
          <a:xfrm>
            <a:off x="5801993" y="2268506"/>
            <a:ext cx="4277133" cy="769441"/>
          </a:xfrm>
          <a:prstGeom prst="rect">
            <a:avLst/>
          </a:prstGeom>
          <a:noFill/>
        </p:spPr>
        <p:txBody>
          <a:bodyPr wrap="none" rtlCol="0">
            <a:spAutoFit/>
          </a:bodyPr>
          <a:lstStyle/>
          <a:p>
            <a:r>
              <a:rPr lang="en-US" altLang="zh-CN" sz="4400" dirty="0" smtClean="0">
                <a:latin typeface="Gilroy Black" panose="00000A00000000000000" pitchFamily="50" charset="0"/>
              </a:rPr>
              <a:t>Hik-Partner Pro</a:t>
            </a:r>
            <a:endParaRPr lang="zh-CN" altLang="en-US" sz="4400" dirty="0">
              <a:latin typeface="Gilroy Black" panose="00000A00000000000000" pitchFamily="50" charset="0"/>
            </a:endParaRPr>
          </a:p>
        </p:txBody>
      </p:sp>
      <p:sp>
        <p:nvSpPr>
          <p:cNvPr id="5" name="文本框 4"/>
          <p:cNvSpPr txBox="1"/>
          <p:nvPr/>
        </p:nvSpPr>
        <p:spPr>
          <a:xfrm>
            <a:off x="5801993" y="3037947"/>
            <a:ext cx="5919502" cy="1077218"/>
          </a:xfrm>
          <a:prstGeom prst="rect">
            <a:avLst/>
          </a:prstGeom>
          <a:noFill/>
        </p:spPr>
        <p:txBody>
          <a:bodyPr wrap="square" rtlCol="0">
            <a:spAutoFit/>
          </a:bodyPr>
          <a:lstStyle/>
          <a:p>
            <a:r>
              <a:rPr lang="en-US" altLang="zh-CN" sz="3200" dirty="0" smtClean="0">
                <a:latin typeface="Gilroy Light" panose="00000400000000000000" pitchFamily="50" charset="0"/>
              </a:rPr>
              <a:t>Security Business Assistant. </a:t>
            </a:r>
          </a:p>
          <a:p>
            <a:r>
              <a:rPr lang="en-US" altLang="zh-CN" sz="3200" dirty="0" smtClean="0">
                <a:latin typeface="Gilroy Light" panose="00000400000000000000" pitchFamily="50" charset="0"/>
              </a:rPr>
              <a:t>At Your Fingertips.</a:t>
            </a:r>
            <a:endParaRPr lang="zh-CN" altLang="en-US" sz="3200" dirty="0">
              <a:latin typeface="Gilroy Light" panose="00000400000000000000" pitchFamily="50" charset="0"/>
            </a:endParaRPr>
          </a:p>
        </p:txBody>
      </p:sp>
    </p:spTree>
    <p:extLst>
      <p:ext uri="{BB962C8B-B14F-4D97-AF65-F5344CB8AC3E}">
        <p14:creationId xmlns:p14="http://schemas.microsoft.com/office/powerpoint/2010/main" val="26615236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b="79159"/>
          <a:stretch/>
        </p:blipFill>
        <p:spPr>
          <a:xfrm>
            <a:off x="-73266" y="-31614"/>
            <a:ext cx="12508637" cy="6914300"/>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81674" y="513309"/>
            <a:ext cx="2928870" cy="6349611"/>
          </a:xfrm>
          <a:prstGeom prst="rect">
            <a:avLst/>
          </a:prstGeom>
        </p:spPr>
      </p:pic>
      <p:grpSp>
        <p:nvGrpSpPr>
          <p:cNvPr id="24" name="组合 23"/>
          <p:cNvGrpSpPr/>
          <p:nvPr/>
        </p:nvGrpSpPr>
        <p:grpSpPr>
          <a:xfrm>
            <a:off x="498681" y="1713491"/>
            <a:ext cx="5562545" cy="2465607"/>
            <a:chOff x="771580" y="2082121"/>
            <a:chExt cx="4574230" cy="2465607"/>
          </a:xfrm>
        </p:grpSpPr>
        <p:sp>
          <p:nvSpPr>
            <p:cNvPr id="16" name="文本框 15"/>
            <p:cNvSpPr txBox="1"/>
            <p:nvPr/>
          </p:nvSpPr>
          <p:spPr>
            <a:xfrm>
              <a:off x="771580" y="2082121"/>
              <a:ext cx="4533845" cy="461665"/>
            </a:xfrm>
            <a:prstGeom prst="rect">
              <a:avLst/>
            </a:prstGeom>
            <a:noFill/>
          </p:spPr>
          <p:txBody>
            <a:bodyPr wrap="square" rtlCol="0">
              <a:spAutoFit/>
            </a:bodyPr>
            <a:lstStyle/>
            <a:p>
              <a:r>
                <a:rPr lang="en-US" altLang="zh-CN" sz="2400" dirty="0" smtClean="0">
                  <a:solidFill>
                    <a:srgbClr val="717171"/>
                  </a:solidFill>
                  <a:latin typeface="TSTAR PRO" panose="02000806030000020004" pitchFamily="50" charset="0"/>
                  <a:ea typeface="华文细黑" panose="02010600040101010101" pitchFamily="2" charset="-122"/>
                </a:rPr>
                <a:t>Step 2: Confirm Activate Password</a:t>
              </a:r>
              <a:endParaRPr lang="en-US" sz="2400" dirty="0">
                <a:solidFill>
                  <a:srgbClr val="717171"/>
                </a:solidFill>
                <a:latin typeface="TSTAR PRO" panose="02000806030000020004" pitchFamily="50" charset="0"/>
                <a:ea typeface="华文细黑" panose="02010600040101010101" pitchFamily="2" charset="-122"/>
              </a:endParaRPr>
            </a:p>
          </p:txBody>
        </p:sp>
        <p:cxnSp>
          <p:nvCxnSpPr>
            <p:cNvPr id="17" name="直接连接符 16"/>
            <p:cNvCxnSpPr/>
            <p:nvPr/>
          </p:nvCxnSpPr>
          <p:spPr>
            <a:xfrm>
              <a:off x="818464" y="2543788"/>
              <a:ext cx="4527346" cy="0"/>
            </a:xfrm>
            <a:prstGeom prst="line">
              <a:avLst/>
            </a:prstGeom>
            <a:ln w="57150">
              <a:gradFill flip="none" rotWithShape="1">
                <a:gsLst>
                  <a:gs pos="0">
                    <a:srgbClr val="C00000"/>
                  </a:gs>
                  <a:gs pos="100000">
                    <a:schemeClr val="tx1">
                      <a:lumMod val="50000"/>
                      <a:lumOff val="5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792763" y="2608736"/>
              <a:ext cx="4548503" cy="1938992"/>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altLang="zh-CN" sz="1600" dirty="0">
                  <a:solidFill>
                    <a:srgbClr val="717171"/>
                  </a:solidFill>
                  <a:latin typeface="TSTAR PRO" panose="02000806030000020004" pitchFamily="50" charset="0"/>
                  <a:ea typeface="华文细黑" panose="02010600040101010101" pitchFamily="2" charset="-122"/>
                </a:rPr>
                <a:t>When using it for the first time, you need to manually enter the admin user password and device </a:t>
              </a:r>
              <a:r>
                <a:rPr lang="en-US" altLang="zh-CN" sz="1600" dirty="0" smtClean="0">
                  <a:solidFill>
                    <a:srgbClr val="717171"/>
                  </a:solidFill>
                  <a:latin typeface="TSTAR PRO" panose="02000806030000020004" pitchFamily="50" charset="0"/>
                  <a:ea typeface="华文细黑" panose="02010600040101010101" pitchFamily="2" charset="-122"/>
                </a:rPr>
                <a:t>verification code </a:t>
              </a:r>
              <a:endParaRPr lang="en-US" altLang="zh-CN" sz="1600" dirty="0">
                <a:solidFill>
                  <a:srgbClr val="717171"/>
                </a:solidFill>
                <a:latin typeface="TSTAR PRO" panose="02000806030000020004" pitchFamily="50" charset="0"/>
                <a:ea typeface="华文细黑" panose="02010600040101010101" pitchFamily="2" charset="-122"/>
              </a:endParaRPr>
            </a:p>
            <a:p>
              <a:pPr marL="285750" indent="-285750">
                <a:lnSpc>
                  <a:spcPct val="150000"/>
                </a:lnSpc>
                <a:buFont typeface="Arial" panose="020B0604020202020204" pitchFamily="34" charset="0"/>
                <a:buChar char="•"/>
              </a:pPr>
              <a:r>
                <a:rPr lang="en-US" altLang="zh-CN" sz="1600" dirty="0">
                  <a:solidFill>
                    <a:srgbClr val="717171"/>
                  </a:solidFill>
                  <a:latin typeface="TSTAR PRO" panose="02000806030000020004" pitchFamily="50" charset="0"/>
                  <a:ea typeface="华文细黑" panose="02010600040101010101" pitchFamily="2" charset="-122"/>
                </a:rPr>
                <a:t>By checking [</a:t>
              </a:r>
              <a:r>
                <a:rPr lang="en-US" altLang="zh-CN" sz="1600" dirty="0">
                  <a:solidFill>
                    <a:srgbClr val="C00000"/>
                  </a:solidFill>
                  <a:latin typeface="TSTAR PRO" panose="02000806030000020004" pitchFamily="50" charset="0"/>
                  <a:ea typeface="华文细黑" panose="02010600040101010101" pitchFamily="2" charset="-122"/>
                </a:rPr>
                <a:t>As default password</a:t>
              </a:r>
              <a:r>
                <a:rPr lang="en-US" altLang="zh-CN" sz="1600" dirty="0">
                  <a:solidFill>
                    <a:srgbClr val="717171"/>
                  </a:solidFill>
                  <a:latin typeface="TSTAR PRO" panose="02000806030000020004" pitchFamily="50" charset="0"/>
                  <a:ea typeface="华文细黑" panose="02010600040101010101" pitchFamily="2" charset="-122"/>
                </a:rPr>
                <a:t>], you can avoid repeated input in the next </a:t>
              </a:r>
              <a:r>
                <a:rPr lang="en-US" altLang="zh-CN" sz="1600" dirty="0" smtClean="0">
                  <a:solidFill>
                    <a:srgbClr val="717171"/>
                  </a:solidFill>
                  <a:latin typeface="TSTAR PRO" panose="02000806030000020004" pitchFamily="50" charset="0"/>
                  <a:ea typeface="华文细黑" panose="02010600040101010101" pitchFamily="2" charset="-122"/>
                </a:rPr>
                <a:t>use</a:t>
              </a:r>
            </a:p>
            <a:p>
              <a:pPr marL="285750" indent="-285750">
                <a:lnSpc>
                  <a:spcPct val="150000"/>
                </a:lnSpc>
                <a:buFont typeface="Arial" panose="020B0604020202020204" pitchFamily="34" charset="0"/>
                <a:buChar char="•"/>
              </a:pPr>
              <a:r>
                <a:rPr lang="en-US" altLang="zh-CN" sz="1600" dirty="0" smtClean="0">
                  <a:solidFill>
                    <a:srgbClr val="717171"/>
                  </a:solidFill>
                  <a:latin typeface="TSTAR PRO" panose="02000806030000020004" pitchFamily="50" charset="0"/>
                  <a:ea typeface="华文细黑" panose="02010600040101010101" pitchFamily="2" charset="-122"/>
                </a:rPr>
                <a:t>Click [</a:t>
              </a:r>
              <a:r>
                <a:rPr lang="en-US" altLang="zh-CN" sz="1600" dirty="0" smtClean="0">
                  <a:solidFill>
                    <a:srgbClr val="C00000"/>
                  </a:solidFill>
                  <a:latin typeface="TSTAR PRO" panose="02000806030000020004" pitchFamily="50" charset="0"/>
                  <a:ea typeface="华文细黑" panose="02010600040101010101" pitchFamily="2" charset="-122"/>
                </a:rPr>
                <a:t>OK</a:t>
              </a:r>
              <a:r>
                <a:rPr lang="en-US" altLang="zh-CN" sz="1600" dirty="0" smtClean="0">
                  <a:solidFill>
                    <a:srgbClr val="717171"/>
                  </a:solidFill>
                  <a:latin typeface="TSTAR PRO" panose="02000806030000020004" pitchFamily="50" charset="0"/>
                  <a:ea typeface="华文细黑" panose="02010600040101010101" pitchFamily="2" charset="-122"/>
                </a:rPr>
                <a:t>] for Next</a:t>
              </a:r>
            </a:p>
          </p:txBody>
        </p:sp>
      </p:grpSp>
      <p:sp>
        <p:nvSpPr>
          <p:cNvPr id="19" name="矩形 18"/>
          <p:cNvSpPr/>
          <p:nvPr/>
        </p:nvSpPr>
        <p:spPr>
          <a:xfrm>
            <a:off x="7771615" y="509438"/>
            <a:ext cx="2942302" cy="6373248"/>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5"/>
          <a:stretch>
            <a:fillRect/>
          </a:stretch>
        </p:blipFill>
        <p:spPr>
          <a:xfrm>
            <a:off x="7804590" y="2385060"/>
            <a:ext cx="2916013" cy="4472940"/>
          </a:xfrm>
          <a:prstGeom prst="rect">
            <a:avLst/>
          </a:prstGeom>
        </p:spPr>
      </p:pic>
      <p:pic>
        <p:nvPicPr>
          <p:cNvPr id="29" name="图片 2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118524" y="6230664"/>
            <a:ext cx="458789" cy="458789"/>
          </a:xfrm>
          <a:prstGeom prst="rect">
            <a:avLst/>
          </a:prstGeom>
        </p:spPr>
      </p:pic>
      <p:sp>
        <p:nvSpPr>
          <p:cNvPr id="30" name="同心圆 29"/>
          <p:cNvSpPr/>
          <p:nvPr/>
        </p:nvSpPr>
        <p:spPr>
          <a:xfrm>
            <a:off x="9162109" y="6274249"/>
            <a:ext cx="371620" cy="371620"/>
          </a:xfrm>
          <a:prstGeom prst="donut">
            <a:avLst>
              <a:gd name="adj" fmla="val 7228"/>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C6E71"/>
              </a:solidFill>
              <a:latin typeface="TSTAR PRO" panose="02000806030000020004" pitchFamily="50" charset="0"/>
            </a:endParaRPr>
          </a:p>
        </p:txBody>
      </p:sp>
      <p:pic>
        <p:nvPicPr>
          <p:cNvPr id="4" name="图片 3"/>
          <p:cNvPicPr>
            <a:picLocks noChangeAspect="1"/>
          </p:cNvPicPr>
          <p:nvPr/>
        </p:nvPicPr>
        <p:blipFill rotWithShape="1">
          <a:blip r:embed="rId7"/>
          <a:srcRect l="1737" t="2338" r="1907" b="2298"/>
          <a:stretch/>
        </p:blipFill>
        <p:spPr>
          <a:xfrm>
            <a:off x="8269345" y="2382665"/>
            <a:ext cx="1928812" cy="2290762"/>
          </a:xfrm>
          <a:prstGeom prst="rect">
            <a:avLst/>
          </a:prstGeom>
        </p:spPr>
      </p:pic>
      <p:grpSp>
        <p:nvGrpSpPr>
          <p:cNvPr id="33" name="组合 32"/>
          <p:cNvGrpSpPr/>
          <p:nvPr/>
        </p:nvGrpSpPr>
        <p:grpSpPr>
          <a:xfrm>
            <a:off x="498681" y="4223846"/>
            <a:ext cx="5562545" cy="2096275"/>
            <a:chOff x="771580" y="2082121"/>
            <a:chExt cx="4574230" cy="2096275"/>
          </a:xfrm>
        </p:grpSpPr>
        <p:sp>
          <p:nvSpPr>
            <p:cNvPr id="36" name="文本框 35"/>
            <p:cNvSpPr txBox="1"/>
            <p:nvPr/>
          </p:nvSpPr>
          <p:spPr>
            <a:xfrm>
              <a:off x="771580" y="2082121"/>
              <a:ext cx="4533845" cy="461665"/>
            </a:xfrm>
            <a:prstGeom prst="rect">
              <a:avLst/>
            </a:prstGeom>
            <a:noFill/>
          </p:spPr>
          <p:txBody>
            <a:bodyPr wrap="square" rtlCol="0">
              <a:spAutoFit/>
            </a:bodyPr>
            <a:lstStyle/>
            <a:p>
              <a:r>
                <a:rPr lang="en-US" altLang="zh-CN" sz="2400" dirty="0" smtClean="0">
                  <a:solidFill>
                    <a:srgbClr val="717171"/>
                  </a:solidFill>
                  <a:latin typeface="TSTAR PRO" panose="02000806030000020004" pitchFamily="50" charset="0"/>
                  <a:ea typeface="华文细黑" panose="02010600040101010101" pitchFamily="2" charset="-122"/>
                </a:rPr>
                <a:t>Step </a:t>
              </a:r>
              <a:r>
                <a:rPr lang="en-US" altLang="zh-CN" sz="2400" dirty="0">
                  <a:solidFill>
                    <a:srgbClr val="717171"/>
                  </a:solidFill>
                  <a:latin typeface="TSTAR PRO" panose="02000806030000020004" pitchFamily="50" charset="0"/>
                  <a:ea typeface="华文细黑" panose="02010600040101010101" pitchFamily="2" charset="-122"/>
                </a:rPr>
                <a:t>3: Select channel link mode</a:t>
              </a:r>
              <a:endParaRPr lang="en-US" sz="2400" dirty="0">
                <a:solidFill>
                  <a:srgbClr val="717171"/>
                </a:solidFill>
                <a:latin typeface="TSTAR PRO" panose="02000806030000020004" pitchFamily="50" charset="0"/>
                <a:ea typeface="华文细黑" panose="02010600040101010101" pitchFamily="2" charset="-122"/>
              </a:endParaRPr>
            </a:p>
          </p:txBody>
        </p:sp>
        <p:cxnSp>
          <p:nvCxnSpPr>
            <p:cNvPr id="37" name="直接连接符 36"/>
            <p:cNvCxnSpPr/>
            <p:nvPr/>
          </p:nvCxnSpPr>
          <p:spPr>
            <a:xfrm>
              <a:off x="818464" y="2543788"/>
              <a:ext cx="4527346" cy="0"/>
            </a:xfrm>
            <a:prstGeom prst="line">
              <a:avLst/>
            </a:prstGeom>
            <a:ln w="57150">
              <a:gradFill flip="none" rotWithShape="1">
                <a:gsLst>
                  <a:gs pos="0">
                    <a:srgbClr val="C00000"/>
                  </a:gs>
                  <a:gs pos="100000">
                    <a:schemeClr val="tx1">
                      <a:lumMod val="50000"/>
                      <a:lumOff val="5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792763" y="2608736"/>
              <a:ext cx="4533844" cy="1569660"/>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altLang="zh-CN" sz="1600" dirty="0">
                  <a:solidFill>
                    <a:srgbClr val="717171"/>
                  </a:solidFill>
                  <a:latin typeface="TSTAR PRO" panose="02000806030000020004" pitchFamily="50" charset="0"/>
                  <a:ea typeface="华文细黑" panose="02010600040101010101" pitchFamily="2" charset="-122"/>
                </a:rPr>
                <a:t>Like the NVR GUI, it provides automatic channel association and manual channel </a:t>
              </a:r>
              <a:r>
                <a:rPr lang="en-US" altLang="zh-CN" sz="1600" dirty="0" smtClean="0">
                  <a:solidFill>
                    <a:srgbClr val="717171"/>
                  </a:solidFill>
                  <a:latin typeface="TSTAR PRO" panose="02000806030000020004" pitchFamily="50" charset="0"/>
                  <a:ea typeface="华文细黑" panose="02010600040101010101" pitchFamily="2" charset="-122"/>
                </a:rPr>
                <a:t>association</a:t>
              </a:r>
            </a:p>
            <a:p>
              <a:pPr marL="285750" indent="-285750">
                <a:lnSpc>
                  <a:spcPct val="150000"/>
                </a:lnSpc>
                <a:buFont typeface="Arial" panose="020B0604020202020204" pitchFamily="34" charset="0"/>
                <a:buChar char="•"/>
              </a:pPr>
              <a:r>
                <a:rPr lang="en-US" altLang="zh-CN" sz="1600" dirty="0" smtClean="0">
                  <a:solidFill>
                    <a:srgbClr val="717171"/>
                  </a:solidFill>
                  <a:latin typeface="TSTAR PRO" panose="02000806030000020004" pitchFamily="50" charset="0"/>
                  <a:ea typeface="华文细黑" panose="02010600040101010101" pitchFamily="2" charset="-122"/>
                </a:rPr>
                <a:t>Click [</a:t>
              </a:r>
              <a:r>
                <a:rPr lang="en-US" altLang="zh-CN" sz="1600" dirty="0" smtClean="0">
                  <a:solidFill>
                    <a:srgbClr val="C00000"/>
                  </a:solidFill>
                  <a:latin typeface="TSTAR PRO" panose="02000806030000020004" pitchFamily="50" charset="0"/>
                  <a:ea typeface="华文细黑" panose="02010600040101010101" pitchFamily="2" charset="-122"/>
                </a:rPr>
                <a:t>Automatically</a:t>
              </a:r>
              <a:r>
                <a:rPr lang="en-US" altLang="zh-CN" sz="1600" dirty="0">
                  <a:solidFill>
                    <a:srgbClr val="717171"/>
                  </a:solidFill>
                  <a:latin typeface="TSTAR PRO" panose="02000806030000020004" pitchFamily="50" charset="0"/>
                  <a:ea typeface="华文细黑" panose="02010600040101010101" pitchFamily="2" charset="-122"/>
                </a:rPr>
                <a:t>] , The inactive channel will be automatically associated with </a:t>
              </a:r>
              <a:r>
                <a:rPr lang="en-US" altLang="zh-CN" sz="1600" dirty="0" smtClean="0">
                  <a:solidFill>
                    <a:srgbClr val="717171"/>
                  </a:solidFill>
                  <a:latin typeface="TSTAR PRO" panose="02000806030000020004" pitchFamily="50" charset="0"/>
                  <a:ea typeface="华文细黑" panose="02010600040101010101" pitchFamily="2" charset="-122"/>
                </a:rPr>
                <a:t>NVR</a:t>
              </a:r>
            </a:p>
          </p:txBody>
        </p:sp>
      </p:grpSp>
      <p:pic>
        <p:nvPicPr>
          <p:cNvPr id="39" name="图片 3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039510" y="3765057"/>
            <a:ext cx="458789" cy="458789"/>
          </a:xfrm>
          <a:prstGeom prst="rect">
            <a:avLst/>
          </a:prstGeom>
        </p:spPr>
      </p:pic>
      <p:sp>
        <p:nvSpPr>
          <p:cNvPr id="40" name="同心圆 39"/>
          <p:cNvSpPr/>
          <p:nvPr/>
        </p:nvSpPr>
        <p:spPr>
          <a:xfrm>
            <a:off x="9083095" y="3808642"/>
            <a:ext cx="371620" cy="371620"/>
          </a:xfrm>
          <a:prstGeom prst="donut">
            <a:avLst>
              <a:gd name="adj" fmla="val 7228"/>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C6E71"/>
              </a:solidFill>
              <a:latin typeface="TSTAR PRO" panose="02000806030000020004" pitchFamily="50" charset="0"/>
            </a:endParaRPr>
          </a:p>
        </p:txBody>
      </p:sp>
      <p:pic>
        <p:nvPicPr>
          <p:cNvPr id="8" name="iPhone壳.png" descr="iPhone壳.png"/>
          <p:cNvPicPr>
            <a:picLocks noChangeAspect="1"/>
          </p:cNvPicPr>
          <p:nvPr/>
        </p:nvPicPr>
        <p:blipFill>
          <a:blip r:embed="rId8">
            <a:extLst/>
          </a:blip>
          <a:stretch>
            <a:fillRect/>
          </a:stretch>
        </p:blipFill>
        <p:spPr>
          <a:xfrm>
            <a:off x="7522844" y="270249"/>
            <a:ext cx="3433183" cy="6821026"/>
          </a:xfrm>
          <a:prstGeom prst="rect">
            <a:avLst/>
          </a:prstGeom>
          <a:ln w="12700">
            <a:miter lim="400000"/>
          </a:ln>
        </p:spPr>
      </p:pic>
      <p:sp>
        <p:nvSpPr>
          <p:cNvPr id="41" name="iṥḻïďe">
            <a:extLst>
              <a:ext uri="{FF2B5EF4-FFF2-40B4-BE49-F238E27FC236}">
                <a16:creationId xmlns:a16="http://schemas.microsoft.com/office/drawing/2014/main" id="{7C71A355-224E-F538-EE7A-913C803A14B1}"/>
              </a:ext>
            </a:extLst>
          </p:cNvPr>
          <p:cNvSpPr txBox="1"/>
          <p:nvPr/>
        </p:nvSpPr>
        <p:spPr>
          <a:xfrm>
            <a:off x="620546" y="410703"/>
            <a:ext cx="5079214" cy="646331"/>
          </a:xfrm>
          <a:prstGeom prst="rect">
            <a:avLst/>
          </a:prstGeom>
          <a:noFill/>
          <a:ln>
            <a:noFill/>
          </a:ln>
        </p:spPr>
        <p:txBody>
          <a:bodyPr wrap="square" lIns="91440" tIns="45720" rIns="91440" bIns="45720" anchor="ctr" anchorCtr="0">
            <a:spAutoFit/>
          </a:bodyPr>
          <a:lstStyle/>
          <a:p>
            <a:pPr>
              <a:buSzPct val="25000"/>
            </a:pPr>
            <a:r>
              <a:rPr lang="en-US" altLang="zh-CN" sz="3600" b="1" cap="all" dirty="0" smtClean="0">
                <a:latin typeface="TSTAR PRO Medium" panose="02000806030000020004" pitchFamily="50" charset="0"/>
              </a:rPr>
              <a:t>TYPICAL SCENARIO</a:t>
            </a:r>
            <a:endParaRPr lang="en-US" altLang="zh-CN" sz="2000" b="1" cap="all" dirty="0">
              <a:latin typeface="TSTAR PRO Medium" panose="02000806030000020004" pitchFamily="50" charset="0"/>
            </a:endParaRPr>
          </a:p>
        </p:txBody>
      </p:sp>
      <p:pic>
        <p:nvPicPr>
          <p:cNvPr id="34" name="图片 33"/>
          <p:cNvPicPr>
            <a:picLocks noChangeAspect="1"/>
          </p:cNvPicPr>
          <p:nvPr/>
        </p:nvPicPr>
        <p:blipFill rotWithShape="1">
          <a:blip r:embed="rId9" cstate="print">
            <a:duotone>
              <a:schemeClr val="bg2">
                <a:shade val="45000"/>
                <a:satMod val="135000"/>
              </a:schemeClr>
              <a:prstClr val="white"/>
            </a:duotone>
            <a:extLst>
              <a:ext uri="{28A0092B-C50C-407E-A947-70E740481C1C}">
                <a14:useLocalDpi xmlns:a14="http://schemas.microsoft.com/office/drawing/2010/main" val="0"/>
              </a:ext>
            </a:extLst>
          </a:blip>
          <a:srcRect l="2" r="7849" b="23386"/>
          <a:stretch/>
        </p:blipFill>
        <p:spPr>
          <a:xfrm rot="16200000">
            <a:off x="2038199" y="1046712"/>
            <a:ext cx="49531" cy="488061"/>
          </a:xfrm>
          <a:prstGeom prst="rect">
            <a:avLst/>
          </a:prstGeom>
        </p:spPr>
      </p:pic>
      <p:pic>
        <p:nvPicPr>
          <p:cNvPr id="35" name="图片 34"/>
          <p:cNvPicPr>
            <a:picLocks noChangeAspect="1"/>
          </p:cNvPicPr>
          <p:nvPr/>
        </p:nvPicPr>
        <p:blipFill rotWithShape="1">
          <a:blip r:embed="rId9" cstate="print">
            <a:extLst>
              <a:ext uri="{28A0092B-C50C-407E-A947-70E740481C1C}">
                <a14:useLocalDpi xmlns:a14="http://schemas.microsoft.com/office/drawing/2010/main" val="0"/>
              </a:ext>
            </a:extLst>
          </a:blip>
          <a:srcRect l="2" r="7849" b="23386"/>
          <a:stretch/>
        </p:blipFill>
        <p:spPr>
          <a:xfrm rot="16200000">
            <a:off x="774960" y="1047405"/>
            <a:ext cx="49531" cy="488061"/>
          </a:xfrm>
          <a:prstGeom prst="rect">
            <a:avLst/>
          </a:prstGeom>
        </p:spPr>
      </p:pic>
      <p:pic>
        <p:nvPicPr>
          <p:cNvPr id="42" name="图片 41"/>
          <p:cNvPicPr>
            <a:picLocks noChangeAspect="1"/>
          </p:cNvPicPr>
          <p:nvPr/>
        </p:nvPicPr>
        <p:blipFill rotWithShape="1">
          <a:blip r:embed="rId9" cstate="print">
            <a:duotone>
              <a:schemeClr val="bg2">
                <a:shade val="45000"/>
                <a:satMod val="135000"/>
              </a:schemeClr>
              <a:prstClr val="white"/>
            </a:duotone>
            <a:extLst>
              <a:ext uri="{28A0092B-C50C-407E-A947-70E740481C1C}">
                <a14:useLocalDpi xmlns:a14="http://schemas.microsoft.com/office/drawing/2010/main" val="0"/>
              </a:ext>
            </a:extLst>
          </a:blip>
          <a:srcRect l="2" r="7849" b="23386"/>
          <a:stretch/>
        </p:blipFill>
        <p:spPr>
          <a:xfrm rot="16200000">
            <a:off x="2665161" y="1045326"/>
            <a:ext cx="49531" cy="488061"/>
          </a:xfrm>
          <a:prstGeom prst="rect">
            <a:avLst/>
          </a:prstGeom>
        </p:spPr>
      </p:pic>
      <p:pic>
        <p:nvPicPr>
          <p:cNvPr id="43" name="图片 42"/>
          <p:cNvPicPr>
            <a:picLocks noChangeAspect="1"/>
          </p:cNvPicPr>
          <p:nvPr/>
        </p:nvPicPr>
        <p:blipFill rotWithShape="1">
          <a:blip r:embed="rId9" cstate="print">
            <a:duotone>
              <a:schemeClr val="bg2">
                <a:shade val="45000"/>
                <a:satMod val="135000"/>
              </a:schemeClr>
              <a:prstClr val="white"/>
            </a:duotone>
            <a:extLst>
              <a:ext uri="{28A0092B-C50C-407E-A947-70E740481C1C}">
                <a14:useLocalDpi xmlns:a14="http://schemas.microsoft.com/office/drawing/2010/main" val="0"/>
              </a:ext>
            </a:extLst>
          </a:blip>
          <a:srcRect l="2" r="7849" b="23386"/>
          <a:stretch/>
        </p:blipFill>
        <p:spPr>
          <a:xfrm rot="16200000">
            <a:off x="1405027" y="1048098"/>
            <a:ext cx="49531" cy="488061"/>
          </a:xfrm>
          <a:prstGeom prst="rect">
            <a:avLst/>
          </a:prstGeom>
        </p:spPr>
      </p:pic>
      <p:pic>
        <p:nvPicPr>
          <p:cNvPr id="44" name="图片 43"/>
          <p:cNvPicPr>
            <a:picLocks noChangeAspect="1"/>
          </p:cNvPicPr>
          <p:nvPr/>
        </p:nvPicPr>
        <p:blipFill rotWithShape="1">
          <a:blip r:embed="rId9" cstate="print">
            <a:duotone>
              <a:schemeClr val="bg2">
                <a:shade val="45000"/>
                <a:satMod val="135000"/>
              </a:schemeClr>
              <a:prstClr val="white"/>
            </a:duotone>
            <a:extLst>
              <a:ext uri="{28A0092B-C50C-407E-A947-70E740481C1C}">
                <a14:useLocalDpi xmlns:a14="http://schemas.microsoft.com/office/drawing/2010/main" val="0"/>
              </a:ext>
            </a:extLst>
          </a:blip>
          <a:srcRect l="2" r="7849" b="23386"/>
          <a:stretch/>
        </p:blipFill>
        <p:spPr>
          <a:xfrm rot="16200000">
            <a:off x="3290756" y="1048788"/>
            <a:ext cx="49531" cy="488061"/>
          </a:xfrm>
          <a:prstGeom prst="rect">
            <a:avLst/>
          </a:prstGeom>
        </p:spPr>
      </p:pic>
      <p:pic>
        <p:nvPicPr>
          <p:cNvPr id="45" name="图片 44"/>
          <p:cNvPicPr>
            <a:picLocks noChangeAspect="1"/>
          </p:cNvPicPr>
          <p:nvPr/>
        </p:nvPicPr>
        <p:blipFill rotWithShape="1">
          <a:blip r:embed="rId9" cstate="print">
            <a:duotone>
              <a:schemeClr val="bg2">
                <a:shade val="45000"/>
                <a:satMod val="135000"/>
              </a:schemeClr>
              <a:prstClr val="white"/>
            </a:duotone>
            <a:extLst>
              <a:ext uri="{28A0092B-C50C-407E-A947-70E740481C1C}">
                <a14:useLocalDpi xmlns:a14="http://schemas.microsoft.com/office/drawing/2010/main" val="0"/>
              </a:ext>
            </a:extLst>
          </a:blip>
          <a:srcRect l="2" r="7849" b="23386"/>
          <a:stretch/>
        </p:blipFill>
        <p:spPr>
          <a:xfrm rot="16200000">
            <a:off x="3917718" y="1046019"/>
            <a:ext cx="49531" cy="488061"/>
          </a:xfrm>
          <a:prstGeom prst="rect">
            <a:avLst/>
          </a:prstGeom>
        </p:spPr>
      </p:pic>
      <p:pic>
        <p:nvPicPr>
          <p:cNvPr id="46" name="图片 45"/>
          <p:cNvPicPr>
            <a:picLocks noChangeAspect="1"/>
          </p:cNvPicPr>
          <p:nvPr/>
        </p:nvPicPr>
        <p:blipFill rotWithShape="1">
          <a:blip r:embed="rId9" cstate="print">
            <a:extLst>
              <a:ext uri="{28A0092B-C50C-407E-A947-70E740481C1C}">
                <a14:useLocalDpi xmlns:a14="http://schemas.microsoft.com/office/drawing/2010/main" val="0"/>
              </a:ext>
            </a:extLst>
          </a:blip>
          <a:srcRect l="2" r="7849" b="23386"/>
          <a:stretch/>
        </p:blipFill>
        <p:spPr>
          <a:xfrm rot="16200000">
            <a:off x="1403921" y="1048097"/>
            <a:ext cx="49531" cy="488061"/>
          </a:xfrm>
          <a:prstGeom prst="rect">
            <a:avLst/>
          </a:prstGeom>
        </p:spPr>
      </p:pic>
    </p:spTree>
    <p:extLst>
      <p:ext uri="{BB962C8B-B14F-4D97-AF65-F5344CB8AC3E}">
        <p14:creationId xmlns:p14="http://schemas.microsoft.com/office/powerpoint/2010/main" val="1382391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20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200"/>
                                        <p:tgtEl>
                                          <p:spTgt spid="30"/>
                                        </p:tgtEl>
                                      </p:cBhvr>
                                    </p:animEffect>
                                  </p:childTnLst>
                                </p:cTn>
                              </p:par>
                            </p:childTnLst>
                          </p:cTn>
                        </p:par>
                        <p:par>
                          <p:cTn id="17" fill="hold">
                            <p:stCondLst>
                              <p:cond delay="700"/>
                            </p:stCondLst>
                            <p:childTnLst>
                              <p:par>
                                <p:cTn id="18" presetID="6" presetClass="emph" presetSubtype="0" accel="43333" decel="53333" autoRev="1" fill="hold" nodeType="afterEffect">
                                  <p:stCondLst>
                                    <p:cond delay="0"/>
                                  </p:stCondLst>
                                  <p:childTnLst>
                                    <p:animScale>
                                      <p:cBhvr>
                                        <p:cTn id="19" dur="300" fill="hold"/>
                                        <p:tgtEl>
                                          <p:spTgt spid="29"/>
                                        </p:tgtEl>
                                      </p:cBhvr>
                                      <p:by x="50000" y="50000"/>
                                    </p:animScale>
                                  </p:childTnLst>
                                </p:cTn>
                              </p:par>
                              <p:par>
                                <p:cTn id="20" presetID="6" presetClass="emph" presetSubtype="0" accel="43333" decel="53333" autoRev="1" fill="hold" grpId="1" nodeType="withEffect">
                                  <p:stCondLst>
                                    <p:cond delay="0"/>
                                  </p:stCondLst>
                                  <p:childTnLst>
                                    <p:animScale>
                                      <p:cBhvr>
                                        <p:cTn id="21" dur="300" fill="hold"/>
                                        <p:tgtEl>
                                          <p:spTgt spid="30"/>
                                        </p:tgtEl>
                                      </p:cBhvr>
                                      <p:by x="50000" y="50000"/>
                                    </p:animScale>
                                  </p:childTnLst>
                                </p:cTn>
                              </p:par>
                            </p:childTnLst>
                          </p:cTn>
                        </p:par>
                        <p:par>
                          <p:cTn id="22" fill="hold">
                            <p:stCondLst>
                              <p:cond delay="1300"/>
                            </p:stCondLst>
                            <p:childTnLst>
                              <p:par>
                                <p:cTn id="23" presetID="10" presetClass="exit" presetSubtype="0" fill="hold" nodeType="afterEffect">
                                  <p:stCondLst>
                                    <p:cond delay="0"/>
                                  </p:stCondLst>
                                  <p:childTnLst>
                                    <p:animEffect transition="out" filter="fade">
                                      <p:cBhvr>
                                        <p:cTn id="24" dur="800"/>
                                        <p:tgtEl>
                                          <p:spTgt spid="29"/>
                                        </p:tgtEl>
                                      </p:cBhvr>
                                    </p:animEffect>
                                    <p:set>
                                      <p:cBhvr>
                                        <p:cTn id="25" dur="1" fill="hold">
                                          <p:stCondLst>
                                            <p:cond delay="799"/>
                                          </p:stCondLst>
                                        </p:cTn>
                                        <p:tgtEl>
                                          <p:spTgt spid="29"/>
                                        </p:tgtEl>
                                        <p:attrNameLst>
                                          <p:attrName>style.visibility</p:attrName>
                                        </p:attrNameLst>
                                      </p:cBhvr>
                                      <p:to>
                                        <p:strVal val="hidden"/>
                                      </p:to>
                                    </p:set>
                                  </p:childTnLst>
                                </p:cTn>
                              </p:par>
                              <p:par>
                                <p:cTn id="26" presetID="10" presetClass="exit" presetSubtype="0" fill="hold" grpId="2" nodeType="withEffect">
                                  <p:stCondLst>
                                    <p:cond delay="0"/>
                                  </p:stCondLst>
                                  <p:childTnLst>
                                    <p:animEffect transition="out" filter="fade">
                                      <p:cBhvr>
                                        <p:cTn id="27" dur="800"/>
                                        <p:tgtEl>
                                          <p:spTgt spid="30"/>
                                        </p:tgtEl>
                                      </p:cBhvr>
                                    </p:animEffect>
                                    <p:set>
                                      <p:cBhvr>
                                        <p:cTn id="28" dur="1" fill="hold">
                                          <p:stCondLst>
                                            <p:cond delay="799"/>
                                          </p:stCondLst>
                                        </p:cTn>
                                        <p:tgtEl>
                                          <p:spTgt spid="30"/>
                                        </p:tgtEl>
                                        <p:attrNameLst>
                                          <p:attrName>style.visibility</p:attrName>
                                        </p:attrNameLst>
                                      </p:cBhvr>
                                      <p:to>
                                        <p:strVal val="hidden"/>
                                      </p:to>
                                    </p:set>
                                  </p:childTnLst>
                                </p:cTn>
                              </p:par>
                            </p:childTnLst>
                          </p:cTn>
                        </p:par>
                        <p:par>
                          <p:cTn id="29" fill="hold">
                            <p:stCondLst>
                              <p:cond delay="2100"/>
                            </p:stCondLst>
                            <p:childTnLst>
                              <p:par>
                                <p:cTn id="30" presetID="42" presetClass="path" presetSubtype="0" accel="50000" decel="50000" fill="hold" nodeType="afterEffect">
                                  <p:stCondLst>
                                    <p:cond delay="0"/>
                                  </p:stCondLst>
                                  <p:childTnLst>
                                    <p:animMotion origin="layout" path="M 4.58333E-6 -2.59259E-6 L 4.58333E-6 0.68542 " pathEditMode="relative" rAng="0" ptsTypes="AA">
                                      <p:cBhvr>
                                        <p:cTn id="31" dur="700" fill="hold"/>
                                        <p:tgtEl>
                                          <p:spTgt spid="3"/>
                                        </p:tgtEl>
                                        <p:attrNameLst>
                                          <p:attrName>ppt_x</p:attrName>
                                          <p:attrName>ppt_y</p:attrName>
                                        </p:attrNameLst>
                                      </p:cBhvr>
                                      <p:rCtr x="0" y="34259"/>
                                    </p:animMotion>
                                  </p:childTnLst>
                                </p:cTn>
                              </p:par>
                            </p:childTnLst>
                          </p:cTn>
                        </p:par>
                        <p:par>
                          <p:cTn id="32" fill="hold">
                            <p:stCondLst>
                              <p:cond delay="2800"/>
                            </p:stCondLst>
                            <p:childTnLst>
                              <p:par>
                                <p:cTn id="33" presetID="10" presetClass="entr" presetSubtype="0"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300"/>
                                        <p:tgtEl>
                                          <p:spTgt spid="4"/>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500"/>
                                        <p:tgtEl>
                                          <p:spTgt spid="39"/>
                                        </p:tgtEl>
                                      </p:cBhvr>
                                    </p:animEffect>
                                  </p:childTnLst>
                                </p:cTn>
                              </p:par>
                            </p:childTnLst>
                          </p:cTn>
                        </p:par>
                        <p:par>
                          <p:cTn id="41" fill="hold">
                            <p:stCondLst>
                              <p:cond delay="500"/>
                            </p:stCondLst>
                            <p:childTnLst>
                              <p:par>
                                <p:cTn id="42" presetID="10" presetClass="entr" presetSubtype="0" fill="hold" grpId="0" nodeType="after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fade">
                                      <p:cBhvr>
                                        <p:cTn id="44" dur="200"/>
                                        <p:tgtEl>
                                          <p:spTgt spid="40"/>
                                        </p:tgtEl>
                                      </p:cBhvr>
                                    </p:animEffect>
                                  </p:childTnLst>
                                </p:cTn>
                              </p:par>
                            </p:childTnLst>
                          </p:cTn>
                        </p:par>
                        <p:par>
                          <p:cTn id="45" fill="hold">
                            <p:stCondLst>
                              <p:cond delay="700"/>
                            </p:stCondLst>
                            <p:childTnLst>
                              <p:par>
                                <p:cTn id="46" presetID="6" presetClass="emph" presetSubtype="0" accel="43333" decel="53333" autoRev="1" fill="hold" nodeType="afterEffect">
                                  <p:stCondLst>
                                    <p:cond delay="0"/>
                                  </p:stCondLst>
                                  <p:childTnLst>
                                    <p:animScale>
                                      <p:cBhvr>
                                        <p:cTn id="47" dur="300" fill="hold"/>
                                        <p:tgtEl>
                                          <p:spTgt spid="39"/>
                                        </p:tgtEl>
                                      </p:cBhvr>
                                      <p:by x="50000" y="50000"/>
                                    </p:animScale>
                                  </p:childTnLst>
                                </p:cTn>
                              </p:par>
                              <p:par>
                                <p:cTn id="48" presetID="6" presetClass="emph" presetSubtype="0" accel="43333" decel="53333" autoRev="1" fill="hold" grpId="1" nodeType="withEffect">
                                  <p:stCondLst>
                                    <p:cond delay="0"/>
                                  </p:stCondLst>
                                  <p:childTnLst>
                                    <p:animScale>
                                      <p:cBhvr>
                                        <p:cTn id="49" dur="300" fill="hold"/>
                                        <p:tgtEl>
                                          <p:spTgt spid="40"/>
                                        </p:tgtEl>
                                      </p:cBhvr>
                                      <p:by x="50000" y="50000"/>
                                    </p:animScale>
                                  </p:childTnLst>
                                </p:cTn>
                              </p:par>
                            </p:childTnLst>
                          </p:cTn>
                        </p:par>
                        <p:par>
                          <p:cTn id="50" fill="hold">
                            <p:stCondLst>
                              <p:cond delay="1300"/>
                            </p:stCondLst>
                            <p:childTnLst>
                              <p:par>
                                <p:cTn id="51" presetID="10" presetClass="exit" presetSubtype="0" fill="hold" nodeType="afterEffect">
                                  <p:stCondLst>
                                    <p:cond delay="0"/>
                                  </p:stCondLst>
                                  <p:childTnLst>
                                    <p:animEffect transition="out" filter="fade">
                                      <p:cBhvr>
                                        <p:cTn id="52" dur="800"/>
                                        <p:tgtEl>
                                          <p:spTgt spid="39"/>
                                        </p:tgtEl>
                                      </p:cBhvr>
                                    </p:animEffect>
                                    <p:set>
                                      <p:cBhvr>
                                        <p:cTn id="53" dur="1" fill="hold">
                                          <p:stCondLst>
                                            <p:cond delay="799"/>
                                          </p:stCondLst>
                                        </p:cTn>
                                        <p:tgtEl>
                                          <p:spTgt spid="39"/>
                                        </p:tgtEl>
                                        <p:attrNameLst>
                                          <p:attrName>style.visibility</p:attrName>
                                        </p:attrNameLst>
                                      </p:cBhvr>
                                      <p:to>
                                        <p:strVal val="hidden"/>
                                      </p:to>
                                    </p:set>
                                  </p:childTnLst>
                                </p:cTn>
                              </p:par>
                              <p:par>
                                <p:cTn id="54" presetID="10" presetClass="exit" presetSubtype="0" fill="hold" grpId="2" nodeType="withEffect">
                                  <p:stCondLst>
                                    <p:cond delay="0"/>
                                  </p:stCondLst>
                                  <p:childTnLst>
                                    <p:animEffect transition="out" filter="fade">
                                      <p:cBhvr>
                                        <p:cTn id="55" dur="800"/>
                                        <p:tgtEl>
                                          <p:spTgt spid="40"/>
                                        </p:tgtEl>
                                      </p:cBhvr>
                                    </p:animEffect>
                                    <p:set>
                                      <p:cBhvr>
                                        <p:cTn id="56" dur="1" fill="hold">
                                          <p:stCondLst>
                                            <p:cond delay="799"/>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0" grpId="1" animBg="1"/>
      <p:bldP spid="30" grpId="2" animBg="1"/>
      <p:bldP spid="40" grpId="0" animBg="1"/>
      <p:bldP spid="40" grpId="1" animBg="1"/>
      <p:bldP spid="40" grpId="2"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b="79159"/>
          <a:stretch/>
        </p:blipFill>
        <p:spPr>
          <a:xfrm>
            <a:off x="-73266" y="-31614"/>
            <a:ext cx="12508637" cy="6914300"/>
          </a:xfrm>
          <a:prstGeom prst="rect">
            <a:avLst/>
          </a:prstGeom>
        </p:spPr>
      </p:pic>
      <p:grpSp>
        <p:nvGrpSpPr>
          <p:cNvPr id="24" name="组合 23"/>
          <p:cNvGrpSpPr/>
          <p:nvPr/>
        </p:nvGrpSpPr>
        <p:grpSpPr>
          <a:xfrm>
            <a:off x="498681" y="1713491"/>
            <a:ext cx="5562545" cy="2096275"/>
            <a:chOff x="771580" y="2082121"/>
            <a:chExt cx="4574230" cy="2096275"/>
          </a:xfrm>
        </p:grpSpPr>
        <p:sp>
          <p:nvSpPr>
            <p:cNvPr id="16" name="文本框 15"/>
            <p:cNvSpPr txBox="1"/>
            <p:nvPr/>
          </p:nvSpPr>
          <p:spPr>
            <a:xfrm>
              <a:off x="771580" y="2082121"/>
              <a:ext cx="4533845" cy="461665"/>
            </a:xfrm>
            <a:prstGeom prst="rect">
              <a:avLst/>
            </a:prstGeom>
            <a:noFill/>
          </p:spPr>
          <p:txBody>
            <a:bodyPr wrap="square" rtlCol="0">
              <a:spAutoFit/>
            </a:bodyPr>
            <a:lstStyle/>
            <a:p>
              <a:r>
                <a:rPr lang="en-US" altLang="zh-CN" sz="2400" dirty="0" smtClean="0">
                  <a:solidFill>
                    <a:srgbClr val="717171"/>
                  </a:solidFill>
                  <a:latin typeface="TSTAR PRO" panose="02000806030000020004" pitchFamily="50" charset="0"/>
                  <a:ea typeface="华文细黑" panose="02010600040101010101" pitchFamily="2" charset="-122"/>
                </a:rPr>
                <a:t>Step 4: Automatically Initialization</a:t>
              </a:r>
              <a:endParaRPr lang="en-US" sz="2400" dirty="0">
                <a:solidFill>
                  <a:srgbClr val="717171"/>
                </a:solidFill>
                <a:latin typeface="TSTAR PRO" panose="02000806030000020004" pitchFamily="50" charset="0"/>
                <a:ea typeface="华文细黑" panose="02010600040101010101" pitchFamily="2" charset="-122"/>
              </a:endParaRPr>
            </a:p>
          </p:txBody>
        </p:sp>
        <p:cxnSp>
          <p:nvCxnSpPr>
            <p:cNvPr id="17" name="直接连接符 16"/>
            <p:cNvCxnSpPr/>
            <p:nvPr/>
          </p:nvCxnSpPr>
          <p:spPr>
            <a:xfrm>
              <a:off x="818464" y="2543788"/>
              <a:ext cx="4527346" cy="0"/>
            </a:xfrm>
            <a:prstGeom prst="line">
              <a:avLst/>
            </a:prstGeom>
            <a:ln w="57150">
              <a:gradFill flip="none" rotWithShape="1">
                <a:gsLst>
                  <a:gs pos="0">
                    <a:srgbClr val="C00000"/>
                  </a:gs>
                  <a:gs pos="100000">
                    <a:schemeClr val="tx1">
                      <a:lumMod val="50000"/>
                      <a:lumOff val="5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792762" y="2608736"/>
              <a:ext cx="4533845" cy="1569660"/>
            </a:xfrm>
            <a:prstGeom prst="rect">
              <a:avLst/>
            </a:prstGeom>
            <a:noFill/>
          </p:spPr>
          <p:txBody>
            <a:bodyPr wrap="square" rtlCol="0">
              <a:spAutoFit/>
            </a:bodyPr>
            <a:lstStyle/>
            <a:p>
              <a:pPr>
                <a:lnSpc>
                  <a:spcPct val="150000"/>
                </a:lnSpc>
              </a:pPr>
              <a:r>
                <a:rPr lang="en-US" sz="1600" dirty="0" smtClean="0">
                  <a:solidFill>
                    <a:srgbClr val="717171"/>
                  </a:solidFill>
                  <a:latin typeface="TSTAR PRO" panose="02000806030000020004" pitchFamily="50" charset="0"/>
                  <a:ea typeface="华文细黑" panose="02010600040101010101" pitchFamily="2" charset="-122"/>
                </a:rPr>
                <a:t>Generally </a:t>
              </a:r>
              <a:r>
                <a:rPr lang="en-US" sz="1600" dirty="0">
                  <a:solidFill>
                    <a:srgbClr val="717171"/>
                  </a:solidFill>
                  <a:latin typeface="TSTAR PRO" panose="02000806030000020004" pitchFamily="50" charset="0"/>
                  <a:ea typeface="华文细黑" panose="02010600040101010101" pitchFamily="2" charset="-122"/>
                </a:rPr>
                <a:t>speaking, this process rarely needs manual processing, so step 4 will go very </a:t>
              </a:r>
              <a:r>
                <a:rPr lang="en-US" sz="1600" dirty="0" smtClean="0">
                  <a:solidFill>
                    <a:srgbClr val="717171"/>
                  </a:solidFill>
                  <a:latin typeface="TSTAR PRO" panose="02000806030000020004" pitchFamily="50" charset="0"/>
                  <a:ea typeface="华文细黑" panose="02010600040101010101" pitchFamily="2" charset="-122"/>
                </a:rPr>
                <a:t>smoothly</a:t>
              </a:r>
            </a:p>
            <a:p>
              <a:pPr marL="285750" indent="-285750">
                <a:lnSpc>
                  <a:spcPct val="150000"/>
                </a:lnSpc>
                <a:buFont typeface="Arial" panose="020B0604020202020204" pitchFamily="34" charset="0"/>
                <a:buChar char="•"/>
              </a:pPr>
              <a:r>
                <a:rPr lang="en-US" altLang="zh-CN" sz="1600" dirty="0">
                  <a:solidFill>
                    <a:srgbClr val="717171"/>
                  </a:solidFill>
                  <a:latin typeface="TSTAR PRO" panose="02000806030000020004" pitchFamily="50" charset="0"/>
                  <a:ea typeface="华文细黑" panose="02010600040101010101" pitchFamily="2" charset="-122"/>
                </a:rPr>
                <a:t>Check firmware, Synchronized phone time to device and Initialize </a:t>
              </a:r>
              <a:r>
                <a:rPr lang="en-US" altLang="zh-CN" sz="1600" dirty="0" smtClean="0">
                  <a:solidFill>
                    <a:srgbClr val="717171"/>
                  </a:solidFill>
                  <a:latin typeface="TSTAR PRO" panose="02000806030000020004" pitchFamily="50" charset="0"/>
                  <a:ea typeface="华文细黑" panose="02010600040101010101" pitchFamily="2" charset="-122"/>
                </a:rPr>
                <a:t>Storage are </a:t>
              </a:r>
              <a:r>
                <a:rPr lang="en-US" altLang="zh-CN" sz="1600" b="1" dirty="0">
                  <a:solidFill>
                    <a:srgbClr val="717171"/>
                  </a:solidFill>
                  <a:latin typeface="TSTAR PRO" panose="02000806030000020004" pitchFamily="50" charset="0"/>
                  <a:ea typeface="华文细黑" panose="02010600040101010101" pitchFamily="2" charset="-122"/>
                </a:rPr>
                <a:t>conducted at the same time</a:t>
              </a:r>
              <a:endParaRPr lang="en-US" sz="1600" b="1" dirty="0" smtClean="0">
                <a:solidFill>
                  <a:srgbClr val="717171"/>
                </a:solidFill>
                <a:latin typeface="TSTAR PRO" panose="02000806030000020004" pitchFamily="50" charset="0"/>
                <a:ea typeface="华文细黑" panose="02010600040101010101" pitchFamily="2" charset="-122"/>
              </a:endParaRPr>
            </a:p>
          </p:txBody>
        </p:sp>
      </p:grpSp>
      <p:sp>
        <p:nvSpPr>
          <p:cNvPr id="19" name="矩形 18"/>
          <p:cNvSpPr/>
          <p:nvPr/>
        </p:nvSpPr>
        <p:spPr>
          <a:xfrm>
            <a:off x="7780220" y="509438"/>
            <a:ext cx="2942302" cy="6373248"/>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4"/>
          <a:stretch>
            <a:fillRect/>
          </a:stretch>
        </p:blipFill>
        <p:spPr>
          <a:xfrm>
            <a:off x="7783992" y="939800"/>
            <a:ext cx="2934757" cy="5924942"/>
          </a:xfrm>
          <a:prstGeom prst="rect">
            <a:avLst/>
          </a:prstGeom>
        </p:spPr>
      </p:pic>
      <p:pic>
        <p:nvPicPr>
          <p:cNvPr id="8" name="图片 7"/>
          <p:cNvPicPr>
            <a:picLocks noChangeAspect="1"/>
          </p:cNvPicPr>
          <p:nvPr/>
        </p:nvPicPr>
        <p:blipFill>
          <a:blip r:embed="rId5"/>
          <a:stretch>
            <a:fillRect/>
          </a:stretch>
        </p:blipFill>
        <p:spPr>
          <a:xfrm>
            <a:off x="7986711" y="3345587"/>
            <a:ext cx="2562226" cy="300297"/>
          </a:xfrm>
          <a:prstGeom prst="rect">
            <a:avLst/>
          </a:prstGeom>
        </p:spPr>
      </p:pic>
      <p:pic>
        <p:nvPicPr>
          <p:cNvPr id="30" name="图片 29"/>
          <p:cNvPicPr>
            <a:picLocks noChangeAspect="1"/>
          </p:cNvPicPr>
          <p:nvPr/>
        </p:nvPicPr>
        <p:blipFill>
          <a:blip r:embed="rId6"/>
          <a:stretch>
            <a:fillRect/>
          </a:stretch>
        </p:blipFill>
        <p:spPr>
          <a:xfrm>
            <a:off x="7988400" y="2874032"/>
            <a:ext cx="200026" cy="200026"/>
          </a:xfrm>
          <a:prstGeom prst="rect">
            <a:avLst/>
          </a:prstGeom>
        </p:spPr>
      </p:pic>
      <p:pic>
        <p:nvPicPr>
          <p:cNvPr id="15" name="图片 14"/>
          <p:cNvPicPr>
            <a:picLocks noChangeAspect="1"/>
          </p:cNvPicPr>
          <p:nvPr/>
        </p:nvPicPr>
        <p:blipFill>
          <a:blip r:embed="rId7"/>
          <a:stretch>
            <a:fillRect/>
          </a:stretch>
        </p:blipFill>
        <p:spPr>
          <a:xfrm>
            <a:off x="7988068" y="3408433"/>
            <a:ext cx="146356" cy="137864"/>
          </a:xfrm>
          <a:prstGeom prst="rect">
            <a:avLst/>
          </a:prstGeom>
        </p:spPr>
      </p:pic>
      <p:pic>
        <p:nvPicPr>
          <p:cNvPr id="25" name="图片 24"/>
          <p:cNvPicPr>
            <a:picLocks noChangeAspect="1"/>
          </p:cNvPicPr>
          <p:nvPr/>
        </p:nvPicPr>
        <p:blipFill>
          <a:blip r:embed="rId8"/>
          <a:stretch>
            <a:fillRect/>
          </a:stretch>
        </p:blipFill>
        <p:spPr>
          <a:xfrm>
            <a:off x="7988400" y="2874032"/>
            <a:ext cx="200026" cy="200026"/>
          </a:xfrm>
          <a:prstGeom prst="rect">
            <a:avLst/>
          </a:prstGeom>
        </p:spPr>
      </p:pic>
      <p:pic>
        <p:nvPicPr>
          <p:cNvPr id="21" name="图片 20"/>
          <p:cNvPicPr>
            <a:picLocks noChangeAspect="1"/>
          </p:cNvPicPr>
          <p:nvPr/>
        </p:nvPicPr>
        <p:blipFill>
          <a:blip r:embed="rId9"/>
          <a:stretch>
            <a:fillRect/>
          </a:stretch>
        </p:blipFill>
        <p:spPr>
          <a:xfrm>
            <a:off x="9218211" y="3319522"/>
            <a:ext cx="1254383" cy="352425"/>
          </a:xfrm>
          <a:prstGeom prst="rect">
            <a:avLst/>
          </a:prstGeom>
        </p:spPr>
      </p:pic>
      <p:pic>
        <p:nvPicPr>
          <p:cNvPr id="40" name="图片 39"/>
          <p:cNvPicPr>
            <a:picLocks noChangeAspect="1"/>
          </p:cNvPicPr>
          <p:nvPr/>
        </p:nvPicPr>
        <p:blipFill>
          <a:blip r:embed="rId7"/>
          <a:stretch>
            <a:fillRect/>
          </a:stretch>
        </p:blipFill>
        <p:spPr>
          <a:xfrm>
            <a:off x="7988068" y="2885623"/>
            <a:ext cx="187736" cy="176843"/>
          </a:xfrm>
          <a:prstGeom prst="rect">
            <a:avLst/>
          </a:prstGeom>
        </p:spPr>
      </p:pic>
      <p:pic>
        <p:nvPicPr>
          <p:cNvPr id="41" name="图片 40"/>
          <p:cNvPicPr>
            <a:picLocks noChangeAspect="1"/>
          </p:cNvPicPr>
          <p:nvPr/>
        </p:nvPicPr>
        <p:blipFill>
          <a:blip r:embed="rId6"/>
          <a:stretch>
            <a:fillRect/>
          </a:stretch>
        </p:blipFill>
        <p:spPr>
          <a:xfrm>
            <a:off x="7975778" y="3380231"/>
            <a:ext cx="200026" cy="200026"/>
          </a:xfrm>
          <a:prstGeom prst="rect">
            <a:avLst/>
          </a:prstGeom>
        </p:spPr>
      </p:pic>
      <p:pic>
        <p:nvPicPr>
          <p:cNvPr id="42" name="图片 41"/>
          <p:cNvPicPr>
            <a:picLocks noChangeAspect="1"/>
          </p:cNvPicPr>
          <p:nvPr/>
        </p:nvPicPr>
        <p:blipFill>
          <a:blip r:embed="rId8"/>
          <a:stretch>
            <a:fillRect/>
          </a:stretch>
        </p:blipFill>
        <p:spPr>
          <a:xfrm>
            <a:off x="7975778" y="3380231"/>
            <a:ext cx="200026" cy="200026"/>
          </a:xfrm>
          <a:prstGeom prst="rect">
            <a:avLst/>
          </a:prstGeom>
        </p:spPr>
      </p:pic>
      <p:pic>
        <p:nvPicPr>
          <p:cNvPr id="43" name="图片 42"/>
          <p:cNvPicPr>
            <a:picLocks noChangeAspect="1"/>
          </p:cNvPicPr>
          <p:nvPr/>
        </p:nvPicPr>
        <p:blipFill>
          <a:blip r:embed="rId7"/>
          <a:stretch>
            <a:fillRect/>
          </a:stretch>
        </p:blipFill>
        <p:spPr>
          <a:xfrm>
            <a:off x="7975446" y="3391822"/>
            <a:ext cx="187736" cy="176843"/>
          </a:xfrm>
          <a:prstGeom prst="rect">
            <a:avLst/>
          </a:prstGeom>
        </p:spPr>
      </p:pic>
      <p:pic>
        <p:nvPicPr>
          <p:cNvPr id="48" name="图片 47"/>
          <p:cNvPicPr>
            <a:picLocks noChangeAspect="1"/>
          </p:cNvPicPr>
          <p:nvPr/>
        </p:nvPicPr>
        <p:blipFill>
          <a:blip r:embed="rId6"/>
          <a:stretch>
            <a:fillRect/>
          </a:stretch>
        </p:blipFill>
        <p:spPr>
          <a:xfrm>
            <a:off x="7972072" y="3901594"/>
            <a:ext cx="200026" cy="200026"/>
          </a:xfrm>
          <a:prstGeom prst="rect">
            <a:avLst/>
          </a:prstGeom>
        </p:spPr>
      </p:pic>
      <p:pic>
        <p:nvPicPr>
          <p:cNvPr id="49" name="图片 48"/>
          <p:cNvPicPr>
            <a:picLocks noChangeAspect="1"/>
          </p:cNvPicPr>
          <p:nvPr/>
        </p:nvPicPr>
        <p:blipFill>
          <a:blip r:embed="rId8"/>
          <a:stretch>
            <a:fillRect/>
          </a:stretch>
        </p:blipFill>
        <p:spPr>
          <a:xfrm>
            <a:off x="7976095" y="3899014"/>
            <a:ext cx="200026" cy="200026"/>
          </a:xfrm>
          <a:prstGeom prst="rect">
            <a:avLst/>
          </a:prstGeom>
        </p:spPr>
      </p:pic>
      <p:pic>
        <p:nvPicPr>
          <p:cNvPr id="50" name="图片 49"/>
          <p:cNvPicPr>
            <a:picLocks noChangeAspect="1"/>
          </p:cNvPicPr>
          <p:nvPr/>
        </p:nvPicPr>
        <p:blipFill>
          <a:blip r:embed="rId7"/>
          <a:stretch>
            <a:fillRect/>
          </a:stretch>
        </p:blipFill>
        <p:spPr>
          <a:xfrm>
            <a:off x="7986711" y="3922197"/>
            <a:ext cx="187736" cy="176843"/>
          </a:xfrm>
          <a:prstGeom prst="rect">
            <a:avLst/>
          </a:prstGeom>
        </p:spPr>
      </p:pic>
      <p:pic>
        <p:nvPicPr>
          <p:cNvPr id="62" name="图片 61"/>
          <p:cNvPicPr>
            <a:picLocks noChangeAspect="1"/>
          </p:cNvPicPr>
          <p:nvPr/>
        </p:nvPicPr>
        <p:blipFill>
          <a:blip r:embed="rId6"/>
          <a:stretch>
            <a:fillRect/>
          </a:stretch>
        </p:blipFill>
        <p:spPr>
          <a:xfrm>
            <a:off x="7986209" y="4410657"/>
            <a:ext cx="200026" cy="200026"/>
          </a:xfrm>
          <a:prstGeom prst="rect">
            <a:avLst/>
          </a:prstGeom>
        </p:spPr>
      </p:pic>
      <p:pic>
        <p:nvPicPr>
          <p:cNvPr id="63" name="图片 62"/>
          <p:cNvPicPr>
            <a:picLocks noChangeAspect="1"/>
          </p:cNvPicPr>
          <p:nvPr/>
        </p:nvPicPr>
        <p:blipFill>
          <a:blip r:embed="rId6"/>
          <a:stretch>
            <a:fillRect/>
          </a:stretch>
        </p:blipFill>
        <p:spPr>
          <a:xfrm>
            <a:off x="7982991" y="4948172"/>
            <a:ext cx="200026" cy="200026"/>
          </a:xfrm>
          <a:prstGeom prst="rect">
            <a:avLst/>
          </a:prstGeom>
        </p:spPr>
      </p:pic>
      <p:pic>
        <p:nvPicPr>
          <p:cNvPr id="64" name="图片 63"/>
          <p:cNvPicPr>
            <a:picLocks noChangeAspect="1"/>
          </p:cNvPicPr>
          <p:nvPr/>
        </p:nvPicPr>
        <p:blipFill>
          <a:blip r:embed="rId8"/>
          <a:stretch>
            <a:fillRect/>
          </a:stretch>
        </p:blipFill>
        <p:spPr>
          <a:xfrm>
            <a:off x="7986209" y="4414227"/>
            <a:ext cx="200026" cy="200026"/>
          </a:xfrm>
          <a:prstGeom prst="rect">
            <a:avLst/>
          </a:prstGeom>
        </p:spPr>
      </p:pic>
      <p:pic>
        <p:nvPicPr>
          <p:cNvPr id="65" name="图片 64"/>
          <p:cNvPicPr>
            <a:picLocks noChangeAspect="1"/>
          </p:cNvPicPr>
          <p:nvPr/>
        </p:nvPicPr>
        <p:blipFill>
          <a:blip r:embed="rId8"/>
          <a:stretch>
            <a:fillRect/>
          </a:stretch>
        </p:blipFill>
        <p:spPr>
          <a:xfrm>
            <a:off x="7982991" y="4948172"/>
            <a:ext cx="200026" cy="200026"/>
          </a:xfrm>
          <a:prstGeom prst="rect">
            <a:avLst/>
          </a:prstGeom>
        </p:spPr>
      </p:pic>
      <p:pic>
        <p:nvPicPr>
          <p:cNvPr id="59" name="图片 58"/>
          <p:cNvPicPr>
            <a:picLocks noChangeAspect="1"/>
          </p:cNvPicPr>
          <p:nvPr/>
        </p:nvPicPr>
        <p:blipFill>
          <a:blip r:embed="rId7"/>
          <a:stretch>
            <a:fillRect/>
          </a:stretch>
        </p:blipFill>
        <p:spPr>
          <a:xfrm>
            <a:off x="7992354" y="4440980"/>
            <a:ext cx="187736" cy="176843"/>
          </a:xfrm>
          <a:prstGeom prst="rect">
            <a:avLst/>
          </a:prstGeom>
        </p:spPr>
      </p:pic>
      <p:pic>
        <p:nvPicPr>
          <p:cNvPr id="61" name="图片 60"/>
          <p:cNvPicPr>
            <a:picLocks noChangeAspect="1"/>
          </p:cNvPicPr>
          <p:nvPr/>
        </p:nvPicPr>
        <p:blipFill>
          <a:blip r:embed="rId7"/>
          <a:stretch>
            <a:fillRect/>
          </a:stretch>
        </p:blipFill>
        <p:spPr>
          <a:xfrm>
            <a:off x="7987805" y="4959763"/>
            <a:ext cx="187736" cy="176843"/>
          </a:xfrm>
          <a:prstGeom prst="rect">
            <a:avLst/>
          </a:prstGeom>
        </p:spPr>
      </p:pic>
      <p:sp>
        <p:nvSpPr>
          <p:cNvPr id="66" name="iṥḻïďe">
            <a:extLst>
              <a:ext uri="{FF2B5EF4-FFF2-40B4-BE49-F238E27FC236}">
                <a16:creationId xmlns:a16="http://schemas.microsoft.com/office/drawing/2014/main" id="{7C71A355-224E-F538-EE7A-913C803A14B1}"/>
              </a:ext>
            </a:extLst>
          </p:cNvPr>
          <p:cNvSpPr txBox="1"/>
          <p:nvPr/>
        </p:nvSpPr>
        <p:spPr>
          <a:xfrm>
            <a:off x="620546" y="410703"/>
            <a:ext cx="5079214" cy="646331"/>
          </a:xfrm>
          <a:prstGeom prst="rect">
            <a:avLst/>
          </a:prstGeom>
          <a:noFill/>
          <a:ln>
            <a:noFill/>
          </a:ln>
        </p:spPr>
        <p:txBody>
          <a:bodyPr wrap="square" lIns="91440" tIns="45720" rIns="91440" bIns="45720" anchor="ctr" anchorCtr="0">
            <a:spAutoFit/>
          </a:bodyPr>
          <a:lstStyle/>
          <a:p>
            <a:pPr>
              <a:buSzPct val="25000"/>
            </a:pPr>
            <a:r>
              <a:rPr lang="en-US" altLang="zh-CN" sz="3600" b="1" cap="all" dirty="0" smtClean="0">
                <a:latin typeface="TSTAR PRO Medium" panose="02000806030000020004" pitchFamily="50" charset="0"/>
              </a:rPr>
              <a:t>TYPICAL SCENARIO</a:t>
            </a:r>
            <a:endParaRPr lang="en-US" altLang="zh-CN" sz="2000" b="1" cap="all" dirty="0">
              <a:latin typeface="TSTAR PRO Medium" panose="02000806030000020004" pitchFamily="50" charset="0"/>
            </a:endParaRPr>
          </a:p>
        </p:txBody>
      </p:sp>
      <p:pic>
        <p:nvPicPr>
          <p:cNvPr id="39" name="图片 38"/>
          <p:cNvPicPr>
            <a:picLocks noChangeAspect="1"/>
          </p:cNvPicPr>
          <p:nvPr/>
        </p:nvPicPr>
        <p:blipFill>
          <a:blip r:embed="rId10"/>
          <a:stretch>
            <a:fillRect/>
          </a:stretch>
        </p:blipFill>
        <p:spPr>
          <a:xfrm>
            <a:off x="7787765" y="954594"/>
            <a:ext cx="2938529" cy="5918200"/>
          </a:xfrm>
          <a:prstGeom prst="rect">
            <a:avLst/>
          </a:prstGeom>
        </p:spPr>
      </p:pic>
      <p:pic>
        <p:nvPicPr>
          <p:cNvPr id="47" name="图片 46"/>
          <p:cNvPicPr>
            <a:picLocks noChangeAspect="1"/>
          </p:cNvPicPr>
          <p:nvPr/>
        </p:nvPicPr>
        <p:blipFill>
          <a:blip r:embed="rId11"/>
          <a:stretch>
            <a:fillRect/>
          </a:stretch>
        </p:blipFill>
        <p:spPr>
          <a:xfrm>
            <a:off x="7782105" y="954594"/>
            <a:ext cx="2938529" cy="5918200"/>
          </a:xfrm>
          <a:prstGeom prst="rect">
            <a:avLst/>
          </a:prstGeom>
        </p:spPr>
      </p:pic>
      <p:grpSp>
        <p:nvGrpSpPr>
          <p:cNvPr id="51" name="组合 50"/>
          <p:cNvGrpSpPr/>
          <p:nvPr/>
        </p:nvGrpSpPr>
        <p:grpSpPr>
          <a:xfrm>
            <a:off x="8730937" y="1363987"/>
            <a:ext cx="458789" cy="458789"/>
            <a:chOff x="7500733" y="4315015"/>
            <a:chExt cx="458789" cy="458789"/>
          </a:xfrm>
        </p:grpSpPr>
        <p:pic>
          <p:nvPicPr>
            <p:cNvPr id="52" name="图片 5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500733" y="4315015"/>
              <a:ext cx="458789" cy="458789"/>
            </a:xfrm>
            <a:prstGeom prst="rect">
              <a:avLst/>
            </a:prstGeom>
          </p:spPr>
        </p:pic>
        <p:sp>
          <p:nvSpPr>
            <p:cNvPr id="53" name="同心圆 52"/>
            <p:cNvSpPr/>
            <p:nvPr/>
          </p:nvSpPr>
          <p:spPr>
            <a:xfrm>
              <a:off x="7541394" y="4355676"/>
              <a:ext cx="371620" cy="371620"/>
            </a:xfrm>
            <a:prstGeom prst="donut">
              <a:avLst>
                <a:gd name="adj" fmla="val 7228"/>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C6E71"/>
                </a:solidFill>
                <a:latin typeface="TSTAR PRO" panose="02000806030000020004" pitchFamily="50" charset="0"/>
              </a:endParaRPr>
            </a:p>
          </p:txBody>
        </p:sp>
      </p:grpSp>
      <p:pic>
        <p:nvPicPr>
          <p:cNvPr id="54" name="图片 5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997683" y="6282990"/>
            <a:ext cx="458789" cy="458789"/>
          </a:xfrm>
          <a:prstGeom prst="rect">
            <a:avLst/>
          </a:prstGeom>
        </p:spPr>
      </p:pic>
      <p:sp>
        <p:nvSpPr>
          <p:cNvPr id="55" name="同心圆 54"/>
          <p:cNvSpPr/>
          <p:nvPr/>
        </p:nvSpPr>
        <p:spPr>
          <a:xfrm>
            <a:off x="9041268" y="6326575"/>
            <a:ext cx="371620" cy="371620"/>
          </a:xfrm>
          <a:prstGeom prst="donut">
            <a:avLst>
              <a:gd name="adj" fmla="val 7228"/>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C6E71"/>
              </a:solidFill>
              <a:latin typeface="TSTAR PRO" panose="02000806030000020004" pitchFamily="50" charset="0"/>
            </a:endParaRPr>
          </a:p>
        </p:txBody>
      </p:sp>
      <p:pic>
        <p:nvPicPr>
          <p:cNvPr id="46" name="图片 45"/>
          <p:cNvPicPr>
            <a:picLocks noChangeAspect="1"/>
          </p:cNvPicPr>
          <p:nvPr/>
        </p:nvPicPr>
        <p:blipFill rotWithShape="1">
          <a:blip r:embed="rId13" cstate="print">
            <a:duotone>
              <a:schemeClr val="bg2">
                <a:shade val="45000"/>
                <a:satMod val="135000"/>
              </a:schemeClr>
              <a:prstClr val="white"/>
            </a:duotone>
            <a:extLst>
              <a:ext uri="{28A0092B-C50C-407E-A947-70E740481C1C}">
                <a14:useLocalDpi xmlns:a14="http://schemas.microsoft.com/office/drawing/2010/main" val="0"/>
              </a:ext>
            </a:extLst>
          </a:blip>
          <a:srcRect l="2" r="7849" b="23386"/>
          <a:stretch/>
        </p:blipFill>
        <p:spPr>
          <a:xfrm rot="16200000">
            <a:off x="2038199" y="1046712"/>
            <a:ext cx="49531" cy="488061"/>
          </a:xfrm>
          <a:prstGeom prst="rect">
            <a:avLst/>
          </a:prstGeom>
        </p:spPr>
      </p:pic>
      <p:pic>
        <p:nvPicPr>
          <p:cNvPr id="56" name="图片 55"/>
          <p:cNvPicPr>
            <a:picLocks noChangeAspect="1"/>
          </p:cNvPicPr>
          <p:nvPr/>
        </p:nvPicPr>
        <p:blipFill rotWithShape="1">
          <a:blip r:embed="rId13" cstate="print">
            <a:extLst>
              <a:ext uri="{28A0092B-C50C-407E-A947-70E740481C1C}">
                <a14:useLocalDpi xmlns:a14="http://schemas.microsoft.com/office/drawing/2010/main" val="0"/>
              </a:ext>
            </a:extLst>
          </a:blip>
          <a:srcRect l="2" r="7849" b="23386"/>
          <a:stretch/>
        </p:blipFill>
        <p:spPr>
          <a:xfrm rot="16200000">
            <a:off x="774960" y="1047405"/>
            <a:ext cx="49531" cy="488061"/>
          </a:xfrm>
          <a:prstGeom prst="rect">
            <a:avLst/>
          </a:prstGeom>
        </p:spPr>
      </p:pic>
      <p:pic>
        <p:nvPicPr>
          <p:cNvPr id="57" name="图片 56"/>
          <p:cNvPicPr>
            <a:picLocks noChangeAspect="1"/>
          </p:cNvPicPr>
          <p:nvPr/>
        </p:nvPicPr>
        <p:blipFill rotWithShape="1">
          <a:blip r:embed="rId13" cstate="print">
            <a:duotone>
              <a:schemeClr val="bg2">
                <a:shade val="45000"/>
                <a:satMod val="135000"/>
              </a:schemeClr>
              <a:prstClr val="white"/>
            </a:duotone>
            <a:extLst>
              <a:ext uri="{28A0092B-C50C-407E-A947-70E740481C1C}">
                <a14:useLocalDpi xmlns:a14="http://schemas.microsoft.com/office/drawing/2010/main" val="0"/>
              </a:ext>
            </a:extLst>
          </a:blip>
          <a:srcRect l="2" r="7849" b="23386"/>
          <a:stretch/>
        </p:blipFill>
        <p:spPr>
          <a:xfrm rot="16200000">
            <a:off x="2665161" y="1045326"/>
            <a:ext cx="49531" cy="488061"/>
          </a:xfrm>
          <a:prstGeom prst="rect">
            <a:avLst/>
          </a:prstGeom>
        </p:spPr>
      </p:pic>
      <p:pic>
        <p:nvPicPr>
          <p:cNvPr id="60" name="图片 59"/>
          <p:cNvPicPr>
            <a:picLocks noChangeAspect="1"/>
          </p:cNvPicPr>
          <p:nvPr/>
        </p:nvPicPr>
        <p:blipFill rotWithShape="1">
          <a:blip r:embed="rId13" cstate="print">
            <a:duotone>
              <a:schemeClr val="bg2">
                <a:shade val="45000"/>
                <a:satMod val="135000"/>
              </a:schemeClr>
              <a:prstClr val="white"/>
            </a:duotone>
            <a:extLst>
              <a:ext uri="{28A0092B-C50C-407E-A947-70E740481C1C}">
                <a14:useLocalDpi xmlns:a14="http://schemas.microsoft.com/office/drawing/2010/main" val="0"/>
              </a:ext>
            </a:extLst>
          </a:blip>
          <a:srcRect l="2" r="7849" b="23386"/>
          <a:stretch/>
        </p:blipFill>
        <p:spPr>
          <a:xfrm rot="16200000">
            <a:off x="3290756" y="1048788"/>
            <a:ext cx="49531" cy="488061"/>
          </a:xfrm>
          <a:prstGeom prst="rect">
            <a:avLst/>
          </a:prstGeom>
        </p:spPr>
      </p:pic>
      <p:pic>
        <p:nvPicPr>
          <p:cNvPr id="67" name="图片 66"/>
          <p:cNvPicPr>
            <a:picLocks noChangeAspect="1"/>
          </p:cNvPicPr>
          <p:nvPr/>
        </p:nvPicPr>
        <p:blipFill rotWithShape="1">
          <a:blip r:embed="rId13" cstate="print">
            <a:duotone>
              <a:schemeClr val="bg2">
                <a:shade val="45000"/>
                <a:satMod val="135000"/>
              </a:schemeClr>
              <a:prstClr val="white"/>
            </a:duotone>
            <a:extLst>
              <a:ext uri="{28A0092B-C50C-407E-A947-70E740481C1C}">
                <a14:useLocalDpi xmlns:a14="http://schemas.microsoft.com/office/drawing/2010/main" val="0"/>
              </a:ext>
            </a:extLst>
          </a:blip>
          <a:srcRect l="2" r="7849" b="23386"/>
          <a:stretch/>
        </p:blipFill>
        <p:spPr>
          <a:xfrm rot="16200000">
            <a:off x="3917718" y="1046019"/>
            <a:ext cx="49531" cy="488061"/>
          </a:xfrm>
          <a:prstGeom prst="rect">
            <a:avLst/>
          </a:prstGeom>
        </p:spPr>
      </p:pic>
      <p:pic>
        <p:nvPicPr>
          <p:cNvPr id="68" name="图片 67"/>
          <p:cNvPicPr>
            <a:picLocks noChangeAspect="1"/>
          </p:cNvPicPr>
          <p:nvPr/>
        </p:nvPicPr>
        <p:blipFill rotWithShape="1">
          <a:blip r:embed="rId13" cstate="print">
            <a:extLst>
              <a:ext uri="{28A0092B-C50C-407E-A947-70E740481C1C}">
                <a14:useLocalDpi xmlns:a14="http://schemas.microsoft.com/office/drawing/2010/main" val="0"/>
              </a:ext>
            </a:extLst>
          </a:blip>
          <a:srcRect l="2" r="7849" b="23386"/>
          <a:stretch/>
        </p:blipFill>
        <p:spPr>
          <a:xfrm rot="16200000">
            <a:off x="2040509" y="1048097"/>
            <a:ext cx="49531" cy="488061"/>
          </a:xfrm>
          <a:prstGeom prst="rect">
            <a:avLst/>
          </a:prstGeom>
        </p:spPr>
      </p:pic>
      <p:pic>
        <p:nvPicPr>
          <p:cNvPr id="69" name="图片 68"/>
          <p:cNvPicPr>
            <a:picLocks noChangeAspect="1"/>
          </p:cNvPicPr>
          <p:nvPr/>
        </p:nvPicPr>
        <p:blipFill rotWithShape="1">
          <a:blip r:embed="rId13" cstate="print">
            <a:extLst>
              <a:ext uri="{28A0092B-C50C-407E-A947-70E740481C1C}">
                <a14:useLocalDpi xmlns:a14="http://schemas.microsoft.com/office/drawing/2010/main" val="0"/>
              </a:ext>
            </a:extLst>
          </a:blip>
          <a:srcRect l="2" r="7849" b="23386"/>
          <a:stretch/>
        </p:blipFill>
        <p:spPr>
          <a:xfrm rot="16200000">
            <a:off x="1406579" y="1045326"/>
            <a:ext cx="49531" cy="488061"/>
          </a:xfrm>
          <a:prstGeom prst="rect">
            <a:avLst/>
          </a:prstGeom>
        </p:spPr>
      </p:pic>
      <p:pic>
        <p:nvPicPr>
          <p:cNvPr id="31" name="图片 30"/>
          <p:cNvPicPr>
            <a:picLocks noChangeAspect="1"/>
          </p:cNvPicPr>
          <p:nvPr/>
        </p:nvPicPr>
        <p:blipFill rotWithShape="1">
          <a:blip r:embed="rId3" cstate="print">
            <a:extLst>
              <a:ext uri="{28A0092B-C50C-407E-A947-70E740481C1C}">
                <a14:useLocalDpi xmlns:a14="http://schemas.microsoft.com/office/drawing/2010/main" val="0"/>
              </a:ext>
            </a:extLst>
          </a:blip>
          <a:srcRect l="85589" b="79159"/>
          <a:stretch/>
        </p:blipFill>
        <p:spPr>
          <a:xfrm>
            <a:off x="10706100" y="-31614"/>
            <a:ext cx="1802537" cy="6914300"/>
          </a:xfrm>
          <a:prstGeom prst="rect">
            <a:avLst/>
          </a:prstGeom>
        </p:spPr>
      </p:pic>
      <p:pic>
        <p:nvPicPr>
          <p:cNvPr id="29" name="iPhone壳.png" descr="iPhone壳.png"/>
          <p:cNvPicPr>
            <a:picLocks noChangeAspect="1"/>
          </p:cNvPicPr>
          <p:nvPr/>
        </p:nvPicPr>
        <p:blipFill>
          <a:blip r:embed="rId14">
            <a:extLst/>
          </a:blip>
          <a:stretch>
            <a:fillRect/>
          </a:stretch>
        </p:blipFill>
        <p:spPr>
          <a:xfrm>
            <a:off x="7522844" y="270249"/>
            <a:ext cx="3433183" cy="6821026"/>
          </a:xfrm>
          <a:prstGeom prst="rect">
            <a:avLst/>
          </a:prstGeom>
          <a:ln w="12700">
            <a:miter lim="400000"/>
          </a:ln>
        </p:spPr>
      </p:pic>
    </p:spTree>
    <p:extLst>
      <p:ext uri="{BB962C8B-B14F-4D97-AF65-F5344CB8AC3E}">
        <p14:creationId xmlns:p14="http://schemas.microsoft.com/office/powerpoint/2010/main" val="237138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wipe(left)">
                                      <p:cBhvr>
                                        <p:cTn id="7" dur="2000"/>
                                        <p:tgtEl>
                                          <p:spTgt spid="6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40"/>
                                        </p:tgtEl>
                                        <p:attrNameLst>
                                          <p:attrName>style.visibility</p:attrName>
                                        </p:attrNameLst>
                                      </p:cBhvr>
                                      <p:to>
                                        <p:strVal val="hidden"/>
                                      </p:to>
                                    </p:set>
                                  </p:childTnLst>
                                </p:cTn>
                              </p:par>
                            </p:childTnLst>
                          </p:cTn>
                        </p:par>
                        <p:par>
                          <p:cTn id="12" fill="hold">
                            <p:stCondLst>
                              <p:cond delay="0"/>
                            </p:stCondLst>
                            <p:childTnLst>
                              <p:par>
                                <p:cTn id="13" presetID="8" presetClass="emph" presetSubtype="0" repeatCount="indefinite" fill="hold" nodeType="afterEffect">
                                  <p:stCondLst>
                                    <p:cond delay="0"/>
                                  </p:stCondLst>
                                  <p:endCondLst>
                                    <p:cond evt="onNext" delay="0">
                                      <p:tgtEl>
                                        <p:sldTgt/>
                                      </p:tgtEl>
                                    </p:cond>
                                  </p:endCondLst>
                                  <p:childTnLst>
                                    <p:animRot by="21600000">
                                      <p:cBhvr>
                                        <p:cTn id="14" dur="2000" fill="hold"/>
                                        <p:tgtEl>
                                          <p:spTgt spid="30"/>
                                        </p:tgtEl>
                                        <p:attrNameLst>
                                          <p:attrName>r</p:attrName>
                                        </p:attrNameLst>
                                      </p:cBhvr>
                                    </p:animRot>
                                  </p:childTnLst>
                                </p:cTn>
                              </p:par>
                              <p:par>
                                <p:cTn id="15" presetID="1" presetClass="entr" presetSubtype="0" fill="hold" nodeType="withEffect">
                                  <p:stCondLst>
                                    <p:cond delay="2000"/>
                                  </p:stCondLst>
                                  <p:childTnLst>
                                    <p:set>
                                      <p:cBhvr>
                                        <p:cTn id="16" dur="1" fill="hold">
                                          <p:stCondLst>
                                            <p:cond delay="0"/>
                                          </p:stCondLst>
                                        </p:cTn>
                                        <p:tgtEl>
                                          <p:spTgt spid="25"/>
                                        </p:tgtEl>
                                        <p:attrNameLst>
                                          <p:attrName>style.visibility</p:attrName>
                                        </p:attrNameLst>
                                      </p:cBhvr>
                                      <p:to>
                                        <p:strVal val="visible"/>
                                      </p:to>
                                    </p:set>
                                  </p:childTnLst>
                                </p:cTn>
                              </p:par>
                            </p:childTnLst>
                          </p:cTn>
                        </p:par>
                        <p:par>
                          <p:cTn id="17" fill="hold">
                            <p:stCondLst>
                              <p:cond delay="2000"/>
                            </p:stCondLst>
                            <p:childTnLst>
                              <p:par>
                                <p:cTn id="18" presetID="1" presetClass="exit" presetSubtype="0" fill="hold" nodeType="afterEffect">
                                  <p:stCondLst>
                                    <p:cond delay="0"/>
                                  </p:stCondLst>
                                  <p:childTnLst>
                                    <p:set>
                                      <p:cBhvr>
                                        <p:cTn id="19" dur="1" fill="hold">
                                          <p:stCondLst>
                                            <p:cond delay="0"/>
                                          </p:stCondLst>
                                        </p:cTn>
                                        <p:tgtEl>
                                          <p:spTgt spid="43"/>
                                        </p:tgtEl>
                                        <p:attrNameLst>
                                          <p:attrName>style.visibility</p:attrName>
                                        </p:attrNameLst>
                                      </p:cBhvr>
                                      <p:to>
                                        <p:strVal val="hidden"/>
                                      </p:to>
                                    </p:set>
                                  </p:childTnLst>
                                </p:cTn>
                              </p:par>
                            </p:childTnLst>
                          </p:cTn>
                        </p:par>
                        <p:par>
                          <p:cTn id="20" fill="hold">
                            <p:stCondLst>
                              <p:cond delay="2000"/>
                            </p:stCondLst>
                            <p:childTnLst>
                              <p:par>
                                <p:cTn id="21" presetID="8" presetClass="emph" presetSubtype="0" repeatCount="indefinite" fill="hold" nodeType="afterEffect">
                                  <p:stCondLst>
                                    <p:cond delay="0"/>
                                  </p:stCondLst>
                                  <p:endCondLst>
                                    <p:cond evt="onNext" delay="0">
                                      <p:tgtEl>
                                        <p:sldTgt/>
                                      </p:tgtEl>
                                    </p:cond>
                                  </p:endCondLst>
                                  <p:childTnLst>
                                    <p:animRot by="21600000">
                                      <p:cBhvr>
                                        <p:cTn id="22" dur="2000" fill="hold"/>
                                        <p:tgtEl>
                                          <p:spTgt spid="41"/>
                                        </p:tgtEl>
                                        <p:attrNameLst>
                                          <p:attrName>r</p:attrName>
                                        </p:attrNameLst>
                                      </p:cBhvr>
                                    </p:animRot>
                                  </p:childTnLst>
                                </p:cTn>
                              </p:par>
                              <p:par>
                                <p:cTn id="23" presetID="1" presetClass="entr" presetSubtype="0" fill="hold" nodeType="withEffect">
                                  <p:stCondLst>
                                    <p:cond delay="2000"/>
                                  </p:stCondLst>
                                  <p:childTnLst>
                                    <p:set>
                                      <p:cBhvr>
                                        <p:cTn id="24" dur="1" fill="hold">
                                          <p:stCondLst>
                                            <p:cond delay="0"/>
                                          </p:stCondLst>
                                        </p:cTn>
                                        <p:tgtEl>
                                          <p:spTgt spid="42"/>
                                        </p:tgtEl>
                                        <p:attrNameLst>
                                          <p:attrName>style.visibility</p:attrName>
                                        </p:attrNameLst>
                                      </p:cBhvr>
                                      <p:to>
                                        <p:strVal val="visible"/>
                                      </p:to>
                                    </p:set>
                                  </p:childTnLst>
                                </p:cTn>
                              </p:par>
                            </p:childTnLst>
                          </p:cTn>
                        </p:par>
                        <p:par>
                          <p:cTn id="25" fill="hold">
                            <p:stCondLst>
                              <p:cond delay="4000"/>
                            </p:stCondLst>
                            <p:childTnLst>
                              <p:par>
                                <p:cTn id="26" presetID="1" presetClass="exit" presetSubtype="0" fill="hold" nodeType="afterEffect">
                                  <p:stCondLst>
                                    <p:cond delay="0"/>
                                  </p:stCondLst>
                                  <p:childTnLst>
                                    <p:set>
                                      <p:cBhvr>
                                        <p:cTn id="27" dur="1" fill="hold">
                                          <p:stCondLst>
                                            <p:cond delay="0"/>
                                          </p:stCondLst>
                                        </p:cTn>
                                        <p:tgtEl>
                                          <p:spTgt spid="21"/>
                                        </p:tgtEl>
                                        <p:attrNameLst>
                                          <p:attrName>style.visibility</p:attrName>
                                        </p:attrNameLst>
                                      </p:cBhvr>
                                      <p:to>
                                        <p:strVal val="hidden"/>
                                      </p:to>
                                    </p:set>
                                  </p:childTnLst>
                                </p:cTn>
                              </p:par>
                            </p:childTnLst>
                          </p:cTn>
                        </p:par>
                        <p:par>
                          <p:cTn id="28" fill="hold">
                            <p:stCondLst>
                              <p:cond delay="4000"/>
                            </p:stCondLst>
                            <p:childTnLst>
                              <p:par>
                                <p:cTn id="29" presetID="1" presetClass="exit" presetSubtype="0" fill="hold" nodeType="afterEffect">
                                  <p:stCondLst>
                                    <p:cond delay="0"/>
                                  </p:stCondLst>
                                  <p:childTnLst>
                                    <p:set>
                                      <p:cBhvr>
                                        <p:cTn id="30" dur="1" fill="hold">
                                          <p:stCondLst>
                                            <p:cond delay="0"/>
                                          </p:stCondLst>
                                        </p:cTn>
                                        <p:tgtEl>
                                          <p:spTgt spid="50"/>
                                        </p:tgtEl>
                                        <p:attrNameLst>
                                          <p:attrName>style.visibility</p:attrName>
                                        </p:attrNameLst>
                                      </p:cBhvr>
                                      <p:to>
                                        <p:strVal val="hidden"/>
                                      </p:to>
                                    </p:set>
                                  </p:childTnLst>
                                </p:cTn>
                              </p:par>
                              <p:par>
                                <p:cTn id="31" presetID="1" presetClass="exit" presetSubtype="0" fill="hold" nodeType="withEffect">
                                  <p:stCondLst>
                                    <p:cond delay="0"/>
                                  </p:stCondLst>
                                  <p:childTnLst>
                                    <p:set>
                                      <p:cBhvr>
                                        <p:cTn id="32" dur="1" fill="hold">
                                          <p:stCondLst>
                                            <p:cond delay="0"/>
                                          </p:stCondLst>
                                        </p:cTn>
                                        <p:tgtEl>
                                          <p:spTgt spid="59"/>
                                        </p:tgtEl>
                                        <p:attrNameLst>
                                          <p:attrName>style.visibility</p:attrName>
                                        </p:attrNameLst>
                                      </p:cBhvr>
                                      <p:to>
                                        <p:strVal val="hidden"/>
                                      </p:to>
                                    </p:set>
                                  </p:childTnLst>
                                </p:cTn>
                              </p:par>
                              <p:par>
                                <p:cTn id="33" presetID="1" presetClass="exit" presetSubtype="0" fill="hold" nodeType="withEffect">
                                  <p:stCondLst>
                                    <p:cond delay="0"/>
                                  </p:stCondLst>
                                  <p:childTnLst>
                                    <p:set>
                                      <p:cBhvr>
                                        <p:cTn id="34" dur="1" fill="hold">
                                          <p:stCondLst>
                                            <p:cond delay="0"/>
                                          </p:stCondLst>
                                        </p:cTn>
                                        <p:tgtEl>
                                          <p:spTgt spid="61"/>
                                        </p:tgtEl>
                                        <p:attrNameLst>
                                          <p:attrName>style.visibility</p:attrName>
                                        </p:attrNameLst>
                                      </p:cBhvr>
                                      <p:to>
                                        <p:strVal val="hidden"/>
                                      </p:to>
                                    </p:set>
                                  </p:childTnLst>
                                </p:cTn>
                              </p:par>
                              <p:par>
                                <p:cTn id="35" presetID="8" presetClass="emph" presetSubtype="0" repeatCount="indefinite" fill="hold" nodeType="withEffect">
                                  <p:stCondLst>
                                    <p:cond delay="0"/>
                                  </p:stCondLst>
                                  <p:childTnLst>
                                    <p:animRot by="21600000">
                                      <p:cBhvr>
                                        <p:cTn id="36" dur="2000" fill="hold"/>
                                        <p:tgtEl>
                                          <p:spTgt spid="48"/>
                                        </p:tgtEl>
                                        <p:attrNameLst>
                                          <p:attrName>r</p:attrName>
                                        </p:attrNameLst>
                                      </p:cBhvr>
                                    </p:animRot>
                                  </p:childTnLst>
                                </p:cTn>
                              </p:par>
                              <p:par>
                                <p:cTn id="37" presetID="8" presetClass="emph" presetSubtype="0" repeatCount="indefinite" fill="hold" nodeType="withEffect">
                                  <p:stCondLst>
                                    <p:cond delay="0"/>
                                  </p:stCondLst>
                                  <p:childTnLst>
                                    <p:animRot by="21600000">
                                      <p:cBhvr>
                                        <p:cTn id="38" dur="2000" fill="hold"/>
                                        <p:tgtEl>
                                          <p:spTgt spid="62"/>
                                        </p:tgtEl>
                                        <p:attrNameLst>
                                          <p:attrName>r</p:attrName>
                                        </p:attrNameLst>
                                      </p:cBhvr>
                                    </p:animRot>
                                  </p:childTnLst>
                                </p:cTn>
                              </p:par>
                              <p:par>
                                <p:cTn id="39" presetID="8" presetClass="emph" presetSubtype="0" repeatCount="indefinite" fill="hold" nodeType="withEffect">
                                  <p:stCondLst>
                                    <p:cond delay="0"/>
                                  </p:stCondLst>
                                  <p:childTnLst>
                                    <p:animRot by="21600000">
                                      <p:cBhvr>
                                        <p:cTn id="40" dur="2000" fill="hold"/>
                                        <p:tgtEl>
                                          <p:spTgt spid="63"/>
                                        </p:tgtEl>
                                        <p:attrNameLst>
                                          <p:attrName>r</p:attrName>
                                        </p:attrNameLst>
                                      </p:cBhvr>
                                    </p:animRot>
                                  </p:childTnLst>
                                </p:cTn>
                              </p:par>
                              <p:par>
                                <p:cTn id="41" presetID="1" presetClass="entr" presetSubtype="0" fill="hold" nodeType="withEffect">
                                  <p:stCondLst>
                                    <p:cond delay="2000"/>
                                  </p:stCondLst>
                                  <p:childTnLst>
                                    <p:set>
                                      <p:cBhvr>
                                        <p:cTn id="42" dur="1" fill="hold">
                                          <p:stCondLst>
                                            <p:cond delay="0"/>
                                          </p:stCondLst>
                                        </p:cTn>
                                        <p:tgtEl>
                                          <p:spTgt spid="49"/>
                                        </p:tgtEl>
                                        <p:attrNameLst>
                                          <p:attrName>style.visibility</p:attrName>
                                        </p:attrNameLst>
                                      </p:cBhvr>
                                      <p:to>
                                        <p:strVal val="visible"/>
                                      </p:to>
                                    </p:set>
                                  </p:childTnLst>
                                </p:cTn>
                              </p:par>
                              <p:par>
                                <p:cTn id="43" presetID="1" presetClass="entr" presetSubtype="0" fill="hold" nodeType="withEffect">
                                  <p:stCondLst>
                                    <p:cond delay="2000"/>
                                  </p:stCondLst>
                                  <p:childTnLst>
                                    <p:set>
                                      <p:cBhvr>
                                        <p:cTn id="44" dur="1" fill="hold">
                                          <p:stCondLst>
                                            <p:cond delay="0"/>
                                          </p:stCondLst>
                                        </p:cTn>
                                        <p:tgtEl>
                                          <p:spTgt spid="64"/>
                                        </p:tgtEl>
                                        <p:attrNameLst>
                                          <p:attrName>style.visibility</p:attrName>
                                        </p:attrNameLst>
                                      </p:cBhvr>
                                      <p:to>
                                        <p:strVal val="visible"/>
                                      </p:to>
                                    </p:set>
                                  </p:childTnLst>
                                </p:cTn>
                              </p:par>
                              <p:par>
                                <p:cTn id="45" presetID="1" presetClass="entr" presetSubtype="0" fill="hold" nodeType="withEffect">
                                  <p:stCondLst>
                                    <p:cond delay="3000"/>
                                  </p:stCondLst>
                                  <p:childTnLst>
                                    <p:set>
                                      <p:cBhvr>
                                        <p:cTn id="46" dur="1" fill="hold">
                                          <p:stCondLst>
                                            <p:cond delay="0"/>
                                          </p:stCondLst>
                                        </p:cTn>
                                        <p:tgtEl>
                                          <p:spTgt spid="65"/>
                                        </p:tgtEl>
                                        <p:attrNameLst>
                                          <p:attrName>style.visibility</p:attrName>
                                        </p:attrNameLst>
                                      </p:cBhvr>
                                      <p:to>
                                        <p:strVal val="visible"/>
                                      </p:to>
                                    </p:set>
                                  </p:childTnLst>
                                </p:cTn>
                              </p:par>
                            </p:childTnLst>
                          </p:cTn>
                        </p:par>
                        <p:par>
                          <p:cTn id="47" fill="hold">
                            <p:stCondLst>
                              <p:cond delay="7000"/>
                            </p:stCondLst>
                            <p:childTnLst>
                              <p:par>
                                <p:cTn id="48" presetID="2" presetClass="entr" presetSubtype="2" fill="hold" nodeType="afterEffect">
                                  <p:stCondLst>
                                    <p:cond delay="0"/>
                                  </p:stCondLst>
                                  <p:childTnLst>
                                    <p:set>
                                      <p:cBhvr>
                                        <p:cTn id="49" dur="1" fill="hold">
                                          <p:stCondLst>
                                            <p:cond delay="0"/>
                                          </p:stCondLst>
                                        </p:cTn>
                                        <p:tgtEl>
                                          <p:spTgt spid="39"/>
                                        </p:tgtEl>
                                        <p:attrNameLst>
                                          <p:attrName>style.visibility</p:attrName>
                                        </p:attrNameLst>
                                      </p:cBhvr>
                                      <p:to>
                                        <p:strVal val="visible"/>
                                      </p:to>
                                    </p:set>
                                    <p:anim calcmode="lin" valueType="num">
                                      <p:cBhvr additive="base">
                                        <p:cTn id="50" dur="500" fill="hold"/>
                                        <p:tgtEl>
                                          <p:spTgt spid="39"/>
                                        </p:tgtEl>
                                        <p:attrNameLst>
                                          <p:attrName>ppt_x</p:attrName>
                                        </p:attrNameLst>
                                      </p:cBhvr>
                                      <p:tavLst>
                                        <p:tav tm="0">
                                          <p:val>
                                            <p:strVal val="1+#ppt_w/2"/>
                                          </p:val>
                                        </p:tav>
                                        <p:tav tm="100000">
                                          <p:val>
                                            <p:strVal val="#ppt_x"/>
                                          </p:val>
                                        </p:tav>
                                      </p:tavLst>
                                    </p:anim>
                                    <p:anim calcmode="lin" valueType="num">
                                      <p:cBhvr additive="base">
                                        <p:cTn id="51" dur="500" fill="hold"/>
                                        <p:tgtEl>
                                          <p:spTgt spid="39"/>
                                        </p:tgtEl>
                                        <p:attrNameLst>
                                          <p:attrName>ppt_y</p:attrName>
                                        </p:attrNameLst>
                                      </p:cBhvr>
                                      <p:tavLst>
                                        <p:tav tm="0">
                                          <p:val>
                                            <p:strVal val="#ppt_y"/>
                                          </p:val>
                                        </p:tav>
                                        <p:tav tm="100000">
                                          <p:val>
                                            <p:strVal val="#ppt_y"/>
                                          </p:val>
                                        </p:tav>
                                      </p:tavLst>
                                    </p:anim>
                                  </p:childTnLst>
                                </p:cTn>
                              </p:par>
                            </p:childTnLst>
                          </p:cTn>
                        </p:par>
                        <p:par>
                          <p:cTn id="52" fill="hold">
                            <p:stCondLst>
                              <p:cond delay="7500"/>
                            </p:stCondLst>
                            <p:childTnLst>
                              <p:par>
                                <p:cTn id="53" presetID="2" presetClass="entr" presetSubtype="2" fill="hold" nodeType="afterEffect">
                                  <p:stCondLst>
                                    <p:cond delay="3000"/>
                                  </p:stCondLst>
                                  <p:childTnLst>
                                    <p:set>
                                      <p:cBhvr>
                                        <p:cTn id="54" dur="1" fill="hold">
                                          <p:stCondLst>
                                            <p:cond delay="0"/>
                                          </p:stCondLst>
                                        </p:cTn>
                                        <p:tgtEl>
                                          <p:spTgt spid="47"/>
                                        </p:tgtEl>
                                        <p:attrNameLst>
                                          <p:attrName>style.visibility</p:attrName>
                                        </p:attrNameLst>
                                      </p:cBhvr>
                                      <p:to>
                                        <p:strVal val="visible"/>
                                      </p:to>
                                    </p:set>
                                    <p:anim calcmode="lin" valueType="num">
                                      <p:cBhvr additive="base">
                                        <p:cTn id="55" dur="500" fill="hold"/>
                                        <p:tgtEl>
                                          <p:spTgt spid="47"/>
                                        </p:tgtEl>
                                        <p:attrNameLst>
                                          <p:attrName>ppt_x</p:attrName>
                                        </p:attrNameLst>
                                      </p:cBhvr>
                                      <p:tavLst>
                                        <p:tav tm="0">
                                          <p:val>
                                            <p:strVal val="1+#ppt_w/2"/>
                                          </p:val>
                                        </p:tav>
                                        <p:tav tm="100000">
                                          <p:val>
                                            <p:strVal val="#ppt_x"/>
                                          </p:val>
                                        </p:tav>
                                      </p:tavLst>
                                    </p:anim>
                                    <p:anim calcmode="lin" valueType="num">
                                      <p:cBhvr additive="base">
                                        <p:cTn id="56" dur="5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51"/>
                                        </p:tgtEl>
                                        <p:attrNameLst>
                                          <p:attrName>style.visibility</p:attrName>
                                        </p:attrNameLst>
                                      </p:cBhvr>
                                      <p:to>
                                        <p:strVal val="visible"/>
                                      </p:to>
                                    </p:set>
                                    <p:animEffect transition="in" filter="fade">
                                      <p:cBhvr>
                                        <p:cTn id="61" dur="500"/>
                                        <p:tgtEl>
                                          <p:spTgt spid="51"/>
                                        </p:tgtEl>
                                      </p:cBhvr>
                                    </p:animEffect>
                                  </p:childTnLst>
                                </p:cTn>
                              </p:par>
                            </p:childTnLst>
                          </p:cTn>
                        </p:par>
                        <p:par>
                          <p:cTn id="62" fill="hold">
                            <p:stCondLst>
                              <p:cond delay="500"/>
                            </p:stCondLst>
                            <p:childTnLst>
                              <p:par>
                                <p:cTn id="63" presetID="6" presetClass="emph" presetSubtype="0" accel="43333" decel="53333" fill="hold" nodeType="afterEffect">
                                  <p:stCondLst>
                                    <p:cond delay="0"/>
                                  </p:stCondLst>
                                  <p:childTnLst>
                                    <p:animScale>
                                      <p:cBhvr>
                                        <p:cTn id="64" dur="300" fill="hold"/>
                                        <p:tgtEl>
                                          <p:spTgt spid="51"/>
                                        </p:tgtEl>
                                      </p:cBhvr>
                                      <p:by x="50000" y="50000"/>
                                    </p:animScale>
                                  </p:childTnLst>
                                </p:cTn>
                              </p:par>
                            </p:childTnLst>
                          </p:cTn>
                        </p:par>
                        <p:par>
                          <p:cTn id="65" fill="hold">
                            <p:stCondLst>
                              <p:cond delay="800"/>
                            </p:stCondLst>
                            <p:childTnLst>
                              <p:par>
                                <p:cTn id="66" presetID="42" presetClass="path" presetSubtype="0" accel="50000" decel="50000" fill="hold" nodeType="afterEffect">
                                  <p:stCondLst>
                                    <p:cond delay="300"/>
                                  </p:stCondLst>
                                  <p:childTnLst>
                                    <p:animMotion origin="layout" path="M 4.16667E-6 4.07407E-6 L 0.00273 0.1699 " pathEditMode="relative" rAng="0" ptsTypes="AA">
                                      <p:cBhvr>
                                        <p:cTn id="67" dur="1500" fill="hold"/>
                                        <p:tgtEl>
                                          <p:spTgt spid="51"/>
                                        </p:tgtEl>
                                        <p:attrNameLst>
                                          <p:attrName>ppt_x</p:attrName>
                                          <p:attrName>ppt_y</p:attrName>
                                        </p:attrNameLst>
                                      </p:cBhvr>
                                      <p:rCtr x="130" y="8495"/>
                                    </p:animMotion>
                                  </p:childTnLst>
                                </p:cTn>
                              </p:par>
                            </p:childTnLst>
                          </p:cTn>
                        </p:par>
                        <p:par>
                          <p:cTn id="68" fill="hold">
                            <p:stCondLst>
                              <p:cond delay="2600"/>
                            </p:stCondLst>
                            <p:childTnLst>
                              <p:par>
                                <p:cTn id="69" presetID="6" presetClass="emph" presetSubtype="0" accel="43333" decel="53333" fill="hold" nodeType="afterEffect">
                                  <p:stCondLst>
                                    <p:cond delay="0"/>
                                  </p:stCondLst>
                                  <p:childTnLst>
                                    <p:animScale>
                                      <p:cBhvr>
                                        <p:cTn id="70" dur="300" fill="hold"/>
                                        <p:tgtEl>
                                          <p:spTgt spid="51"/>
                                        </p:tgtEl>
                                      </p:cBhvr>
                                      <p:by x="200000" y="200000"/>
                                    </p:animScale>
                                  </p:childTnLst>
                                </p:cTn>
                              </p:par>
                            </p:childTnLst>
                          </p:cTn>
                        </p:par>
                        <p:par>
                          <p:cTn id="71" fill="hold">
                            <p:stCondLst>
                              <p:cond delay="2900"/>
                            </p:stCondLst>
                            <p:childTnLst>
                              <p:par>
                                <p:cTn id="72" presetID="10" presetClass="exit" presetSubtype="0" fill="hold" nodeType="afterEffect">
                                  <p:stCondLst>
                                    <p:cond delay="0"/>
                                  </p:stCondLst>
                                  <p:childTnLst>
                                    <p:animEffect transition="out" filter="fade">
                                      <p:cBhvr>
                                        <p:cTn id="73" dur="500"/>
                                        <p:tgtEl>
                                          <p:spTgt spid="51"/>
                                        </p:tgtEl>
                                      </p:cBhvr>
                                    </p:animEffect>
                                    <p:set>
                                      <p:cBhvr>
                                        <p:cTn id="74" dur="1" fill="hold">
                                          <p:stCondLst>
                                            <p:cond delay="499"/>
                                          </p:stCondLst>
                                        </p:cTn>
                                        <p:tgtEl>
                                          <p:spTgt spid="51"/>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54"/>
                                        </p:tgtEl>
                                        <p:attrNameLst>
                                          <p:attrName>style.visibility</p:attrName>
                                        </p:attrNameLst>
                                      </p:cBhvr>
                                      <p:to>
                                        <p:strVal val="visible"/>
                                      </p:to>
                                    </p:set>
                                    <p:animEffect transition="in" filter="fade">
                                      <p:cBhvr>
                                        <p:cTn id="79" dur="500"/>
                                        <p:tgtEl>
                                          <p:spTgt spid="54"/>
                                        </p:tgtEl>
                                      </p:cBhvr>
                                    </p:animEffect>
                                  </p:childTnLst>
                                </p:cTn>
                              </p:par>
                            </p:childTnLst>
                          </p:cTn>
                        </p:par>
                        <p:par>
                          <p:cTn id="80" fill="hold">
                            <p:stCondLst>
                              <p:cond delay="500"/>
                            </p:stCondLst>
                            <p:childTnLst>
                              <p:par>
                                <p:cTn id="81" presetID="10" presetClass="entr" presetSubtype="0" fill="hold" grpId="0" nodeType="afterEffect">
                                  <p:stCondLst>
                                    <p:cond delay="0"/>
                                  </p:stCondLst>
                                  <p:childTnLst>
                                    <p:set>
                                      <p:cBhvr>
                                        <p:cTn id="82" dur="1" fill="hold">
                                          <p:stCondLst>
                                            <p:cond delay="0"/>
                                          </p:stCondLst>
                                        </p:cTn>
                                        <p:tgtEl>
                                          <p:spTgt spid="55"/>
                                        </p:tgtEl>
                                        <p:attrNameLst>
                                          <p:attrName>style.visibility</p:attrName>
                                        </p:attrNameLst>
                                      </p:cBhvr>
                                      <p:to>
                                        <p:strVal val="visible"/>
                                      </p:to>
                                    </p:set>
                                    <p:animEffect transition="in" filter="fade">
                                      <p:cBhvr>
                                        <p:cTn id="83" dur="200"/>
                                        <p:tgtEl>
                                          <p:spTgt spid="55"/>
                                        </p:tgtEl>
                                      </p:cBhvr>
                                    </p:animEffect>
                                  </p:childTnLst>
                                </p:cTn>
                              </p:par>
                            </p:childTnLst>
                          </p:cTn>
                        </p:par>
                        <p:par>
                          <p:cTn id="84" fill="hold">
                            <p:stCondLst>
                              <p:cond delay="700"/>
                            </p:stCondLst>
                            <p:childTnLst>
                              <p:par>
                                <p:cTn id="85" presetID="6" presetClass="emph" presetSubtype="0" accel="43333" decel="53333" autoRev="1" fill="hold" nodeType="afterEffect">
                                  <p:stCondLst>
                                    <p:cond delay="0"/>
                                  </p:stCondLst>
                                  <p:childTnLst>
                                    <p:animScale>
                                      <p:cBhvr>
                                        <p:cTn id="86" dur="300" fill="hold"/>
                                        <p:tgtEl>
                                          <p:spTgt spid="54"/>
                                        </p:tgtEl>
                                      </p:cBhvr>
                                      <p:by x="50000" y="50000"/>
                                    </p:animScale>
                                  </p:childTnLst>
                                </p:cTn>
                              </p:par>
                              <p:par>
                                <p:cTn id="87" presetID="6" presetClass="emph" presetSubtype="0" accel="43333" decel="53333" autoRev="1" fill="hold" grpId="1" nodeType="withEffect">
                                  <p:stCondLst>
                                    <p:cond delay="0"/>
                                  </p:stCondLst>
                                  <p:childTnLst>
                                    <p:animScale>
                                      <p:cBhvr>
                                        <p:cTn id="88" dur="300" fill="hold"/>
                                        <p:tgtEl>
                                          <p:spTgt spid="55"/>
                                        </p:tgtEl>
                                      </p:cBhvr>
                                      <p:by x="50000" y="50000"/>
                                    </p:animScale>
                                  </p:childTnLst>
                                </p:cTn>
                              </p:par>
                            </p:childTnLst>
                          </p:cTn>
                        </p:par>
                        <p:par>
                          <p:cTn id="89" fill="hold">
                            <p:stCondLst>
                              <p:cond delay="1300"/>
                            </p:stCondLst>
                            <p:childTnLst>
                              <p:par>
                                <p:cTn id="90" presetID="10" presetClass="exit" presetSubtype="0" fill="hold" nodeType="afterEffect">
                                  <p:stCondLst>
                                    <p:cond delay="0"/>
                                  </p:stCondLst>
                                  <p:childTnLst>
                                    <p:animEffect transition="out" filter="fade">
                                      <p:cBhvr>
                                        <p:cTn id="91" dur="800"/>
                                        <p:tgtEl>
                                          <p:spTgt spid="54"/>
                                        </p:tgtEl>
                                      </p:cBhvr>
                                    </p:animEffect>
                                    <p:set>
                                      <p:cBhvr>
                                        <p:cTn id="92" dur="1" fill="hold">
                                          <p:stCondLst>
                                            <p:cond delay="799"/>
                                          </p:stCondLst>
                                        </p:cTn>
                                        <p:tgtEl>
                                          <p:spTgt spid="54"/>
                                        </p:tgtEl>
                                        <p:attrNameLst>
                                          <p:attrName>style.visibility</p:attrName>
                                        </p:attrNameLst>
                                      </p:cBhvr>
                                      <p:to>
                                        <p:strVal val="hidden"/>
                                      </p:to>
                                    </p:set>
                                  </p:childTnLst>
                                </p:cTn>
                              </p:par>
                              <p:par>
                                <p:cTn id="93" presetID="10" presetClass="exit" presetSubtype="0" fill="hold" grpId="2" nodeType="withEffect">
                                  <p:stCondLst>
                                    <p:cond delay="0"/>
                                  </p:stCondLst>
                                  <p:childTnLst>
                                    <p:animEffect transition="out" filter="fade">
                                      <p:cBhvr>
                                        <p:cTn id="94" dur="800"/>
                                        <p:tgtEl>
                                          <p:spTgt spid="55"/>
                                        </p:tgtEl>
                                      </p:cBhvr>
                                    </p:animEffect>
                                    <p:set>
                                      <p:cBhvr>
                                        <p:cTn id="95" dur="1" fill="hold">
                                          <p:stCondLst>
                                            <p:cond delay="799"/>
                                          </p:stCondLst>
                                        </p:cTn>
                                        <p:tgtEl>
                                          <p:spTgt spid="5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5" grpId="1" animBg="1"/>
      <p:bldP spid="55" grpId="2"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rotWithShape="1">
          <a:blip r:embed="rId3" cstate="print">
            <a:extLst>
              <a:ext uri="{28A0092B-C50C-407E-A947-70E740481C1C}">
                <a14:useLocalDpi xmlns:a14="http://schemas.microsoft.com/office/drawing/2010/main" val="0"/>
              </a:ext>
            </a:extLst>
          </a:blip>
          <a:srcRect b="79159"/>
          <a:stretch/>
        </p:blipFill>
        <p:spPr>
          <a:xfrm>
            <a:off x="-73267" y="0"/>
            <a:ext cx="12508637" cy="6914300"/>
          </a:xfrm>
          <a:prstGeom prst="rect">
            <a:avLst/>
          </a:prstGeom>
        </p:spPr>
      </p:pic>
      <p:sp>
        <p:nvSpPr>
          <p:cNvPr id="19" name="矩形 18"/>
          <p:cNvSpPr/>
          <p:nvPr/>
        </p:nvSpPr>
        <p:spPr>
          <a:xfrm>
            <a:off x="7780220" y="509438"/>
            <a:ext cx="2942302" cy="6373248"/>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4"/>
          <a:stretch>
            <a:fillRect/>
          </a:stretch>
        </p:blipFill>
        <p:spPr>
          <a:xfrm>
            <a:off x="7783992" y="939800"/>
            <a:ext cx="2934757" cy="5924942"/>
          </a:xfrm>
          <a:prstGeom prst="rect">
            <a:avLst/>
          </a:prstGeom>
        </p:spPr>
      </p:pic>
      <p:pic>
        <p:nvPicPr>
          <p:cNvPr id="2" name="图片 1"/>
          <p:cNvPicPr>
            <a:picLocks noChangeAspect="1"/>
          </p:cNvPicPr>
          <p:nvPr/>
        </p:nvPicPr>
        <p:blipFill>
          <a:blip r:embed="rId5"/>
          <a:stretch>
            <a:fillRect/>
          </a:stretch>
        </p:blipFill>
        <p:spPr>
          <a:xfrm>
            <a:off x="7794832" y="955514"/>
            <a:ext cx="2938529" cy="5918200"/>
          </a:xfrm>
          <a:prstGeom prst="rect">
            <a:avLst/>
          </a:prstGeom>
        </p:spPr>
      </p:pic>
      <p:pic>
        <p:nvPicPr>
          <p:cNvPr id="4" name="图片 3"/>
          <p:cNvPicPr>
            <a:picLocks noChangeAspect="1"/>
          </p:cNvPicPr>
          <p:nvPr/>
        </p:nvPicPr>
        <p:blipFill>
          <a:blip r:embed="rId6"/>
          <a:stretch>
            <a:fillRect/>
          </a:stretch>
        </p:blipFill>
        <p:spPr>
          <a:xfrm>
            <a:off x="7762314" y="946542"/>
            <a:ext cx="2938529" cy="5918200"/>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r="38598" b="79159"/>
          <a:stretch/>
        </p:blipFill>
        <p:spPr>
          <a:xfrm>
            <a:off x="-73267" y="0"/>
            <a:ext cx="7680566" cy="6914300"/>
          </a:xfrm>
          <a:prstGeom prst="rect">
            <a:avLst/>
          </a:prstGeom>
        </p:spPr>
      </p:pic>
      <p:grpSp>
        <p:nvGrpSpPr>
          <p:cNvPr id="24" name="组合 23"/>
          <p:cNvGrpSpPr/>
          <p:nvPr/>
        </p:nvGrpSpPr>
        <p:grpSpPr>
          <a:xfrm>
            <a:off x="498681" y="1713491"/>
            <a:ext cx="5562545" cy="2465607"/>
            <a:chOff x="771580" y="2082121"/>
            <a:chExt cx="4574230" cy="2465607"/>
          </a:xfrm>
        </p:grpSpPr>
        <p:sp>
          <p:nvSpPr>
            <p:cNvPr id="16" name="文本框 15"/>
            <p:cNvSpPr txBox="1"/>
            <p:nvPr/>
          </p:nvSpPr>
          <p:spPr>
            <a:xfrm>
              <a:off x="771580" y="2082121"/>
              <a:ext cx="4533845" cy="461665"/>
            </a:xfrm>
            <a:prstGeom prst="rect">
              <a:avLst/>
            </a:prstGeom>
            <a:noFill/>
          </p:spPr>
          <p:txBody>
            <a:bodyPr wrap="square" rtlCol="0">
              <a:spAutoFit/>
            </a:bodyPr>
            <a:lstStyle/>
            <a:p>
              <a:r>
                <a:rPr lang="en-US" altLang="zh-CN" sz="2400" dirty="0" smtClean="0">
                  <a:solidFill>
                    <a:srgbClr val="717171"/>
                  </a:solidFill>
                  <a:latin typeface="TSTAR PRO" panose="02000806030000020004" pitchFamily="50" charset="0"/>
                  <a:ea typeface="华文细黑" panose="02010600040101010101" pitchFamily="2" charset="-122"/>
                </a:rPr>
                <a:t>Step </a:t>
              </a:r>
              <a:r>
                <a:rPr lang="en-US" altLang="zh-CN" sz="2400" dirty="0" smtClean="0">
                  <a:solidFill>
                    <a:srgbClr val="717171"/>
                  </a:solidFill>
                  <a:latin typeface="TSTAR PRO" panose="02000806030000020004" pitchFamily="50" charset="0"/>
                  <a:ea typeface="华文细黑" panose="02010600040101010101" pitchFamily="2" charset="-122"/>
                </a:rPr>
                <a:t>5: </a:t>
              </a:r>
              <a:r>
                <a:rPr lang="en-US" altLang="zh-CN" sz="2400" dirty="0" smtClean="0">
                  <a:solidFill>
                    <a:srgbClr val="717171"/>
                  </a:solidFill>
                  <a:latin typeface="TSTAR PRO" panose="02000806030000020004" pitchFamily="50" charset="0"/>
                  <a:ea typeface="华文细黑" panose="02010600040101010101" pitchFamily="2" charset="-122"/>
                </a:rPr>
                <a:t>Add Devices to Hik-Partner Pro</a:t>
              </a:r>
              <a:endParaRPr lang="en-US" sz="2400" dirty="0">
                <a:solidFill>
                  <a:srgbClr val="717171"/>
                </a:solidFill>
                <a:latin typeface="TSTAR PRO" panose="02000806030000020004" pitchFamily="50" charset="0"/>
                <a:ea typeface="华文细黑" panose="02010600040101010101" pitchFamily="2" charset="-122"/>
              </a:endParaRPr>
            </a:p>
          </p:txBody>
        </p:sp>
        <p:cxnSp>
          <p:nvCxnSpPr>
            <p:cNvPr id="17" name="直接连接符 16"/>
            <p:cNvCxnSpPr/>
            <p:nvPr/>
          </p:nvCxnSpPr>
          <p:spPr>
            <a:xfrm>
              <a:off x="818464" y="2543788"/>
              <a:ext cx="4527346" cy="0"/>
            </a:xfrm>
            <a:prstGeom prst="line">
              <a:avLst/>
            </a:prstGeom>
            <a:ln w="57150">
              <a:gradFill flip="none" rotWithShape="1">
                <a:gsLst>
                  <a:gs pos="0">
                    <a:srgbClr val="C00000"/>
                  </a:gs>
                  <a:gs pos="100000">
                    <a:schemeClr val="tx1">
                      <a:lumMod val="50000"/>
                      <a:lumOff val="5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792762" y="2608736"/>
              <a:ext cx="4533845" cy="1938992"/>
            </a:xfrm>
            <a:prstGeom prst="rect">
              <a:avLst/>
            </a:prstGeom>
            <a:noFill/>
          </p:spPr>
          <p:txBody>
            <a:bodyPr wrap="square" rtlCol="0">
              <a:spAutoFit/>
            </a:bodyPr>
            <a:lstStyle/>
            <a:p>
              <a:pPr>
                <a:lnSpc>
                  <a:spcPct val="150000"/>
                </a:lnSpc>
              </a:pPr>
              <a:r>
                <a:rPr lang="en-US" sz="1600" dirty="0">
                  <a:solidFill>
                    <a:srgbClr val="717171"/>
                  </a:solidFill>
                  <a:latin typeface="TSTAR PRO" panose="02000806030000020004" pitchFamily="50" charset="0"/>
                  <a:ea typeface="华文细黑" panose="02010600040101010101" pitchFamily="2" charset="-122"/>
                </a:rPr>
                <a:t>After initialization, the customer will be guided to add the device to Hik-Partner Pro for remote </a:t>
              </a:r>
              <a:r>
                <a:rPr lang="en-US" sz="1600" dirty="0" smtClean="0">
                  <a:solidFill>
                    <a:srgbClr val="717171"/>
                  </a:solidFill>
                  <a:latin typeface="TSTAR PRO" panose="02000806030000020004" pitchFamily="50" charset="0"/>
                  <a:ea typeface="华文细黑" panose="02010600040101010101" pitchFamily="2" charset="-122"/>
                </a:rPr>
                <a:t>management</a:t>
              </a:r>
            </a:p>
            <a:p>
              <a:pPr marL="285750" indent="-285750">
                <a:lnSpc>
                  <a:spcPct val="150000"/>
                </a:lnSpc>
                <a:buFont typeface="Arial" panose="020B0604020202020204" pitchFamily="34" charset="0"/>
                <a:buChar char="•"/>
              </a:pPr>
              <a:r>
                <a:rPr lang="en-US" sz="1600" dirty="0">
                  <a:solidFill>
                    <a:srgbClr val="717171"/>
                  </a:solidFill>
                  <a:latin typeface="TSTAR PRO" panose="02000806030000020004" pitchFamily="50" charset="0"/>
                  <a:ea typeface="华文细黑" panose="02010600040101010101" pitchFamily="2" charset="-122"/>
                </a:rPr>
                <a:t>NVR and </a:t>
              </a:r>
              <a:r>
                <a:rPr lang="en-US" sz="1600" dirty="0" smtClean="0">
                  <a:solidFill>
                    <a:srgbClr val="717171"/>
                  </a:solidFill>
                  <a:latin typeface="TSTAR PRO" panose="02000806030000020004" pitchFamily="50" charset="0"/>
                  <a:ea typeface="华文细黑" panose="02010600040101010101" pitchFamily="2" charset="-122"/>
                </a:rPr>
                <a:t>Switch are </a:t>
              </a:r>
              <a:r>
                <a:rPr lang="en-US" sz="1600" dirty="0">
                  <a:solidFill>
                    <a:srgbClr val="717171"/>
                  </a:solidFill>
                  <a:latin typeface="TSTAR PRO" panose="02000806030000020004" pitchFamily="50" charset="0"/>
                  <a:ea typeface="华文细黑" panose="02010600040101010101" pitchFamily="2" charset="-122"/>
                </a:rPr>
                <a:t>selected by </a:t>
              </a:r>
              <a:r>
                <a:rPr lang="en-US" sz="1600" dirty="0" smtClean="0">
                  <a:solidFill>
                    <a:srgbClr val="717171"/>
                  </a:solidFill>
                  <a:latin typeface="TSTAR PRO" panose="02000806030000020004" pitchFamily="50" charset="0"/>
                  <a:ea typeface="华文细黑" panose="02010600040101010101" pitchFamily="2" charset="-122"/>
                </a:rPr>
                <a:t>default</a:t>
              </a:r>
            </a:p>
            <a:p>
              <a:pPr marL="285750" indent="-285750">
                <a:lnSpc>
                  <a:spcPct val="150000"/>
                </a:lnSpc>
                <a:buFont typeface="Arial" panose="020B0604020202020204" pitchFamily="34" charset="0"/>
                <a:buChar char="•"/>
              </a:pPr>
              <a:r>
                <a:rPr lang="en-US" sz="1600" dirty="0">
                  <a:solidFill>
                    <a:srgbClr val="717171"/>
                  </a:solidFill>
                  <a:latin typeface="TSTAR PRO" panose="02000806030000020004" pitchFamily="50" charset="0"/>
                  <a:ea typeface="华文细黑" panose="02010600040101010101" pitchFamily="2" charset="-122"/>
                </a:rPr>
                <a:t>If IPC has been added to NVR, IPC will not be selected by default</a:t>
              </a:r>
            </a:p>
          </p:txBody>
        </p:sp>
      </p:grpSp>
      <p:sp>
        <p:nvSpPr>
          <p:cNvPr id="34" name="iṥḻïďe">
            <a:extLst>
              <a:ext uri="{FF2B5EF4-FFF2-40B4-BE49-F238E27FC236}">
                <a16:creationId xmlns:a16="http://schemas.microsoft.com/office/drawing/2014/main" id="{7C71A355-224E-F538-EE7A-913C803A14B1}"/>
              </a:ext>
            </a:extLst>
          </p:cNvPr>
          <p:cNvSpPr txBox="1"/>
          <p:nvPr/>
        </p:nvSpPr>
        <p:spPr>
          <a:xfrm>
            <a:off x="620546" y="410703"/>
            <a:ext cx="5079214" cy="646331"/>
          </a:xfrm>
          <a:prstGeom prst="rect">
            <a:avLst/>
          </a:prstGeom>
          <a:noFill/>
          <a:ln>
            <a:noFill/>
          </a:ln>
        </p:spPr>
        <p:txBody>
          <a:bodyPr wrap="square" lIns="91440" tIns="45720" rIns="91440" bIns="45720" anchor="ctr" anchorCtr="0">
            <a:spAutoFit/>
          </a:bodyPr>
          <a:lstStyle/>
          <a:p>
            <a:pPr>
              <a:buSzPct val="25000"/>
            </a:pPr>
            <a:r>
              <a:rPr lang="en-US" altLang="zh-CN" sz="3600" b="1" cap="all" dirty="0" smtClean="0">
                <a:latin typeface="TSTAR PRO Medium" panose="02000806030000020004" pitchFamily="50" charset="0"/>
              </a:rPr>
              <a:t>TYPICAL SCENARIO</a:t>
            </a:r>
            <a:endParaRPr lang="en-US" altLang="zh-CN" sz="2000" b="1" cap="all" dirty="0">
              <a:latin typeface="TSTAR PRO Medium" panose="02000806030000020004" pitchFamily="50" charset="0"/>
            </a:endParaRPr>
          </a:p>
        </p:txBody>
      </p:sp>
      <p:pic>
        <p:nvPicPr>
          <p:cNvPr id="8" name="图片 7"/>
          <p:cNvPicPr>
            <a:picLocks noChangeAspect="1"/>
          </p:cNvPicPr>
          <p:nvPr/>
        </p:nvPicPr>
        <p:blipFill>
          <a:blip r:embed="rId7"/>
          <a:stretch>
            <a:fillRect/>
          </a:stretch>
        </p:blipFill>
        <p:spPr>
          <a:xfrm>
            <a:off x="11111042" y="509438"/>
            <a:ext cx="2916516" cy="6319987"/>
          </a:xfrm>
          <a:prstGeom prst="rect">
            <a:avLst/>
          </a:prstGeom>
        </p:spPr>
      </p:pic>
      <p:pic>
        <p:nvPicPr>
          <p:cNvPr id="32" name="图片 3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989958" y="5896275"/>
            <a:ext cx="458789" cy="458789"/>
          </a:xfrm>
          <a:prstGeom prst="rect">
            <a:avLst/>
          </a:prstGeom>
        </p:spPr>
      </p:pic>
      <p:sp>
        <p:nvSpPr>
          <p:cNvPr id="33" name="同心圆 32"/>
          <p:cNvSpPr/>
          <p:nvPr/>
        </p:nvSpPr>
        <p:spPr>
          <a:xfrm>
            <a:off x="9033543" y="5939860"/>
            <a:ext cx="371620" cy="371620"/>
          </a:xfrm>
          <a:prstGeom prst="donut">
            <a:avLst>
              <a:gd name="adj" fmla="val 7228"/>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C6E71"/>
              </a:solidFill>
              <a:latin typeface="TSTAR PRO" panose="02000806030000020004" pitchFamily="50" charset="0"/>
            </a:endParaRPr>
          </a:p>
        </p:txBody>
      </p:sp>
      <p:pic>
        <p:nvPicPr>
          <p:cNvPr id="30" name="图片 29"/>
          <p:cNvPicPr>
            <a:picLocks noChangeAspect="1"/>
          </p:cNvPicPr>
          <p:nvPr/>
        </p:nvPicPr>
        <p:blipFill>
          <a:blip r:embed="rId9"/>
          <a:stretch>
            <a:fillRect/>
          </a:stretch>
        </p:blipFill>
        <p:spPr>
          <a:xfrm>
            <a:off x="11074785" y="517288"/>
            <a:ext cx="2927373" cy="6319987"/>
          </a:xfrm>
          <a:prstGeom prst="rect">
            <a:avLst/>
          </a:prstGeom>
        </p:spPr>
      </p:pic>
      <p:pic>
        <p:nvPicPr>
          <p:cNvPr id="22" name="图片 21"/>
          <p:cNvPicPr>
            <a:picLocks noChangeAspect="1"/>
          </p:cNvPicPr>
          <p:nvPr/>
        </p:nvPicPr>
        <p:blipFill rotWithShape="1">
          <a:blip r:embed="rId3" cstate="print">
            <a:extLst>
              <a:ext uri="{28A0092B-C50C-407E-A947-70E740481C1C}">
                <a14:useLocalDpi xmlns:a14="http://schemas.microsoft.com/office/drawing/2010/main" val="0"/>
              </a:ext>
            </a:extLst>
          </a:blip>
          <a:srcRect l="86510" b="79159"/>
          <a:stretch/>
        </p:blipFill>
        <p:spPr>
          <a:xfrm>
            <a:off x="10711684" y="-22720"/>
            <a:ext cx="1719914" cy="6914300"/>
          </a:xfrm>
          <a:prstGeom prst="rect">
            <a:avLst/>
          </a:prstGeom>
        </p:spPr>
      </p:pic>
      <p:pic>
        <p:nvPicPr>
          <p:cNvPr id="29" name="iPhone壳.png" descr="iPhone壳.png"/>
          <p:cNvPicPr>
            <a:picLocks noChangeAspect="1"/>
          </p:cNvPicPr>
          <p:nvPr/>
        </p:nvPicPr>
        <p:blipFill>
          <a:blip r:embed="rId10">
            <a:extLst/>
          </a:blip>
          <a:stretch>
            <a:fillRect/>
          </a:stretch>
        </p:blipFill>
        <p:spPr>
          <a:xfrm>
            <a:off x="7522844" y="270249"/>
            <a:ext cx="3433183" cy="6821026"/>
          </a:xfrm>
          <a:prstGeom prst="rect">
            <a:avLst/>
          </a:prstGeom>
          <a:ln w="12700">
            <a:miter lim="400000"/>
          </a:ln>
        </p:spPr>
      </p:pic>
      <p:pic>
        <p:nvPicPr>
          <p:cNvPr id="35" name="图片 34"/>
          <p:cNvPicPr>
            <a:picLocks noChangeAspect="1"/>
          </p:cNvPicPr>
          <p:nvPr/>
        </p:nvPicPr>
        <p:blipFill rotWithShape="1">
          <a:blip r:embed="rId11" cstate="print">
            <a:extLst>
              <a:ext uri="{28A0092B-C50C-407E-A947-70E740481C1C}">
                <a14:useLocalDpi xmlns:a14="http://schemas.microsoft.com/office/drawing/2010/main" val="0"/>
              </a:ext>
            </a:extLst>
          </a:blip>
          <a:srcRect l="2" r="7849" b="23386"/>
          <a:stretch/>
        </p:blipFill>
        <p:spPr>
          <a:xfrm rot="16200000">
            <a:off x="774960" y="1047405"/>
            <a:ext cx="49531" cy="488061"/>
          </a:xfrm>
          <a:prstGeom prst="rect">
            <a:avLst/>
          </a:prstGeom>
        </p:spPr>
      </p:pic>
      <p:pic>
        <p:nvPicPr>
          <p:cNvPr id="36" name="图片 35"/>
          <p:cNvPicPr>
            <a:picLocks noChangeAspect="1"/>
          </p:cNvPicPr>
          <p:nvPr/>
        </p:nvPicPr>
        <p:blipFill rotWithShape="1">
          <a:blip r:embed="rId11" cstate="print">
            <a:duotone>
              <a:schemeClr val="bg2">
                <a:shade val="45000"/>
                <a:satMod val="135000"/>
              </a:schemeClr>
              <a:prstClr val="white"/>
            </a:duotone>
            <a:extLst>
              <a:ext uri="{28A0092B-C50C-407E-A947-70E740481C1C}">
                <a14:useLocalDpi xmlns:a14="http://schemas.microsoft.com/office/drawing/2010/main" val="0"/>
              </a:ext>
            </a:extLst>
          </a:blip>
          <a:srcRect l="2" r="7849" b="23386"/>
          <a:stretch/>
        </p:blipFill>
        <p:spPr>
          <a:xfrm rot="16200000">
            <a:off x="2665161" y="1045326"/>
            <a:ext cx="49531" cy="488061"/>
          </a:xfrm>
          <a:prstGeom prst="rect">
            <a:avLst/>
          </a:prstGeom>
        </p:spPr>
      </p:pic>
      <p:pic>
        <p:nvPicPr>
          <p:cNvPr id="37" name="图片 36"/>
          <p:cNvPicPr>
            <a:picLocks noChangeAspect="1"/>
          </p:cNvPicPr>
          <p:nvPr/>
        </p:nvPicPr>
        <p:blipFill rotWithShape="1">
          <a:blip r:embed="rId11" cstate="print">
            <a:duotone>
              <a:schemeClr val="bg2">
                <a:shade val="45000"/>
                <a:satMod val="135000"/>
              </a:schemeClr>
              <a:prstClr val="white"/>
            </a:duotone>
            <a:extLst>
              <a:ext uri="{28A0092B-C50C-407E-A947-70E740481C1C}">
                <a14:useLocalDpi xmlns:a14="http://schemas.microsoft.com/office/drawing/2010/main" val="0"/>
              </a:ext>
            </a:extLst>
          </a:blip>
          <a:srcRect l="2" r="7849" b="23386"/>
          <a:stretch/>
        </p:blipFill>
        <p:spPr>
          <a:xfrm rot="16200000">
            <a:off x="3290756" y="1048788"/>
            <a:ext cx="49531" cy="488061"/>
          </a:xfrm>
          <a:prstGeom prst="rect">
            <a:avLst/>
          </a:prstGeom>
        </p:spPr>
      </p:pic>
      <p:pic>
        <p:nvPicPr>
          <p:cNvPr id="38" name="图片 37"/>
          <p:cNvPicPr>
            <a:picLocks noChangeAspect="1"/>
          </p:cNvPicPr>
          <p:nvPr/>
        </p:nvPicPr>
        <p:blipFill rotWithShape="1">
          <a:blip r:embed="rId11" cstate="print">
            <a:duotone>
              <a:schemeClr val="bg2">
                <a:shade val="45000"/>
                <a:satMod val="135000"/>
              </a:schemeClr>
              <a:prstClr val="white"/>
            </a:duotone>
            <a:extLst>
              <a:ext uri="{28A0092B-C50C-407E-A947-70E740481C1C}">
                <a14:useLocalDpi xmlns:a14="http://schemas.microsoft.com/office/drawing/2010/main" val="0"/>
              </a:ext>
            </a:extLst>
          </a:blip>
          <a:srcRect l="2" r="7849" b="23386"/>
          <a:stretch/>
        </p:blipFill>
        <p:spPr>
          <a:xfrm rot="16200000">
            <a:off x="3917718" y="1046019"/>
            <a:ext cx="49531" cy="488061"/>
          </a:xfrm>
          <a:prstGeom prst="rect">
            <a:avLst/>
          </a:prstGeom>
        </p:spPr>
      </p:pic>
      <p:pic>
        <p:nvPicPr>
          <p:cNvPr id="39" name="图片 38"/>
          <p:cNvPicPr>
            <a:picLocks noChangeAspect="1"/>
          </p:cNvPicPr>
          <p:nvPr/>
        </p:nvPicPr>
        <p:blipFill rotWithShape="1">
          <a:blip r:embed="rId11" cstate="print">
            <a:extLst>
              <a:ext uri="{28A0092B-C50C-407E-A947-70E740481C1C}">
                <a14:useLocalDpi xmlns:a14="http://schemas.microsoft.com/office/drawing/2010/main" val="0"/>
              </a:ext>
            </a:extLst>
          </a:blip>
          <a:srcRect l="2" r="7849" b="23386"/>
          <a:stretch/>
        </p:blipFill>
        <p:spPr>
          <a:xfrm rot="16200000">
            <a:off x="2662809" y="1048097"/>
            <a:ext cx="49531" cy="488061"/>
          </a:xfrm>
          <a:prstGeom prst="rect">
            <a:avLst/>
          </a:prstGeom>
        </p:spPr>
      </p:pic>
      <p:pic>
        <p:nvPicPr>
          <p:cNvPr id="40" name="图片 39"/>
          <p:cNvPicPr>
            <a:picLocks noChangeAspect="1"/>
          </p:cNvPicPr>
          <p:nvPr/>
        </p:nvPicPr>
        <p:blipFill rotWithShape="1">
          <a:blip r:embed="rId11" cstate="print">
            <a:extLst>
              <a:ext uri="{28A0092B-C50C-407E-A947-70E740481C1C}">
                <a14:useLocalDpi xmlns:a14="http://schemas.microsoft.com/office/drawing/2010/main" val="0"/>
              </a:ext>
            </a:extLst>
          </a:blip>
          <a:srcRect l="2" r="7849" b="23386"/>
          <a:stretch/>
        </p:blipFill>
        <p:spPr>
          <a:xfrm rot="16200000">
            <a:off x="1406579" y="1045326"/>
            <a:ext cx="49531" cy="488061"/>
          </a:xfrm>
          <a:prstGeom prst="rect">
            <a:avLst/>
          </a:prstGeom>
        </p:spPr>
      </p:pic>
      <p:pic>
        <p:nvPicPr>
          <p:cNvPr id="48" name="图片 47"/>
          <p:cNvPicPr>
            <a:picLocks noChangeAspect="1"/>
          </p:cNvPicPr>
          <p:nvPr/>
        </p:nvPicPr>
        <p:blipFill rotWithShape="1">
          <a:blip r:embed="rId11" cstate="print">
            <a:extLst>
              <a:ext uri="{28A0092B-C50C-407E-A947-70E740481C1C}">
                <a14:useLocalDpi xmlns:a14="http://schemas.microsoft.com/office/drawing/2010/main" val="0"/>
              </a:ext>
            </a:extLst>
          </a:blip>
          <a:srcRect l="2" r="7849" b="23386"/>
          <a:stretch/>
        </p:blipFill>
        <p:spPr>
          <a:xfrm rot="16200000">
            <a:off x="2034526" y="1045326"/>
            <a:ext cx="49531" cy="488061"/>
          </a:xfrm>
          <a:prstGeom prst="rect">
            <a:avLst/>
          </a:prstGeom>
        </p:spPr>
      </p:pic>
    </p:spTree>
    <p:extLst>
      <p:ext uri="{BB962C8B-B14F-4D97-AF65-F5344CB8AC3E}">
        <p14:creationId xmlns:p14="http://schemas.microsoft.com/office/powerpoint/2010/main" val="851309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2000"/>
                                        <p:tgtEl>
                                          <p:spTgt spid="39"/>
                                        </p:tgtEl>
                                      </p:cBhvr>
                                    </p:animEffect>
                                  </p:childTnLst>
                                </p:cTn>
                              </p:par>
                              <p:par>
                                <p:cTn id="8" presetID="42" presetClass="path" presetSubtype="0" accel="50000" decel="50000" fill="hold" nodeType="withEffect">
                                  <p:stCondLst>
                                    <p:cond delay="0"/>
                                  </p:stCondLst>
                                  <p:childTnLst>
                                    <p:animMotion origin="layout" path="M 6.25E-7 -3.7037E-6 L -0.27305 -3.7037E-6 " pathEditMode="relative" rAng="0" ptsTypes="AA">
                                      <p:cBhvr>
                                        <p:cTn id="9" dur="2000" fill="hold"/>
                                        <p:tgtEl>
                                          <p:spTgt spid="8"/>
                                        </p:tgtEl>
                                        <p:attrNameLst>
                                          <p:attrName>ppt_x</p:attrName>
                                          <p:attrName>ppt_y</p:attrName>
                                        </p:attrNameLst>
                                      </p:cBhvr>
                                      <p:rCtr x="-13659" y="0"/>
                                    </p:animMotion>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500"/>
                                        <p:tgtEl>
                                          <p:spTgt spid="32"/>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fade">
                                      <p:cBhvr>
                                        <p:cTn id="18" dur="200"/>
                                        <p:tgtEl>
                                          <p:spTgt spid="33"/>
                                        </p:tgtEl>
                                      </p:cBhvr>
                                    </p:animEffect>
                                  </p:childTnLst>
                                </p:cTn>
                              </p:par>
                            </p:childTnLst>
                          </p:cTn>
                        </p:par>
                        <p:par>
                          <p:cTn id="19" fill="hold">
                            <p:stCondLst>
                              <p:cond delay="700"/>
                            </p:stCondLst>
                            <p:childTnLst>
                              <p:par>
                                <p:cTn id="20" presetID="6" presetClass="emph" presetSubtype="0" accel="43333" decel="53333" autoRev="1" fill="hold" nodeType="afterEffect">
                                  <p:stCondLst>
                                    <p:cond delay="0"/>
                                  </p:stCondLst>
                                  <p:childTnLst>
                                    <p:animScale>
                                      <p:cBhvr>
                                        <p:cTn id="21" dur="300" fill="hold"/>
                                        <p:tgtEl>
                                          <p:spTgt spid="32"/>
                                        </p:tgtEl>
                                      </p:cBhvr>
                                      <p:by x="50000" y="50000"/>
                                    </p:animScale>
                                  </p:childTnLst>
                                </p:cTn>
                              </p:par>
                              <p:par>
                                <p:cTn id="22" presetID="6" presetClass="emph" presetSubtype="0" accel="43333" decel="53333" autoRev="1" fill="hold" grpId="1" nodeType="withEffect">
                                  <p:stCondLst>
                                    <p:cond delay="0"/>
                                  </p:stCondLst>
                                  <p:childTnLst>
                                    <p:animScale>
                                      <p:cBhvr>
                                        <p:cTn id="23" dur="300" fill="hold"/>
                                        <p:tgtEl>
                                          <p:spTgt spid="33"/>
                                        </p:tgtEl>
                                      </p:cBhvr>
                                      <p:by x="50000" y="50000"/>
                                    </p:animScale>
                                  </p:childTnLst>
                                </p:cTn>
                              </p:par>
                            </p:childTnLst>
                          </p:cTn>
                        </p:par>
                        <p:par>
                          <p:cTn id="24" fill="hold">
                            <p:stCondLst>
                              <p:cond delay="1300"/>
                            </p:stCondLst>
                            <p:childTnLst>
                              <p:par>
                                <p:cTn id="25" presetID="10" presetClass="exit" presetSubtype="0" fill="hold" nodeType="afterEffect">
                                  <p:stCondLst>
                                    <p:cond delay="0"/>
                                  </p:stCondLst>
                                  <p:childTnLst>
                                    <p:animEffect transition="out" filter="fade">
                                      <p:cBhvr>
                                        <p:cTn id="26" dur="800"/>
                                        <p:tgtEl>
                                          <p:spTgt spid="32"/>
                                        </p:tgtEl>
                                      </p:cBhvr>
                                    </p:animEffect>
                                    <p:set>
                                      <p:cBhvr>
                                        <p:cTn id="27" dur="1" fill="hold">
                                          <p:stCondLst>
                                            <p:cond delay="799"/>
                                          </p:stCondLst>
                                        </p:cTn>
                                        <p:tgtEl>
                                          <p:spTgt spid="32"/>
                                        </p:tgtEl>
                                        <p:attrNameLst>
                                          <p:attrName>style.visibility</p:attrName>
                                        </p:attrNameLst>
                                      </p:cBhvr>
                                      <p:to>
                                        <p:strVal val="hidden"/>
                                      </p:to>
                                    </p:set>
                                  </p:childTnLst>
                                </p:cTn>
                              </p:par>
                              <p:par>
                                <p:cTn id="28" presetID="10" presetClass="exit" presetSubtype="0" fill="hold" grpId="2" nodeType="withEffect">
                                  <p:stCondLst>
                                    <p:cond delay="0"/>
                                  </p:stCondLst>
                                  <p:childTnLst>
                                    <p:animEffect transition="out" filter="fade">
                                      <p:cBhvr>
                                        <p:cTn id="29" dur="800"/>
                                        <p:tgtEl>
                                          <p:spTgt spid="33"/>
                                        </p:tgtEl>
                                      </p:cBhvr>
                                    </p:animEffect>
                                    <p:set>
                                      <p:cBhvr>
                                        <p:cTn id="30" dur="1" fill="hold">
                                          <p:stCondLst>
                                            <p:cond delay="799"/>
                                          </p:stCondLst>
                                        </p:cTn>
                                        <p:tgtEl>
                                          <p:spTgt spid="33"/>
                                        </p:tgtEl>
                                        <p:attrNameLst>
                                          <p:attrName>style.visibility</p:attrName>
                                        </p:attrNameLst>
                                      </p:cBhvr>
                                      <p:to>
                                        <p:strVal val="hidden"/>
                                      </p:to>
                                    </p:set>
                                  </p:childTnLst>
                                </p:cTn>
                              </p:par>
                            </p:childTnLst>
                          </p:cTn>
                        </p:par>
                        <p:par>
                          <p:cTn id="31" fill="hold">
                            <p:stCondLst>
                              <p:cond delay="2100"/>
                            </p:stCondLst>
                            <p:childTnLst>
                              <p:par>
                                <p:cTn id="32" presetID="42" presetClass="path" presetSubtype="0" accel="50000" decel="50000" fill="hold" nodeType="afterEffect">
                                  <p:stCondLst>
                                    <p:cond delay="0"/>
                                  </p:stCondLst>
                                  <p:childTnLst>
                                    <p:animMotion origin="layout" path="M -0.00352 -1.11111E-6 L -0.27058 -1.11111E-6 " pathEditMode="relative" rAng="0" ptsTypes="AA">
                                      <p:cBhvr>
                                        <p:cTn id="33" dur="2000" fill="hold"/>
                                        <p:tgtEl>
                                          <p:spTgt spid="30"/>
                                        </p:tgtEl>
                                        <p:attrNameLst>
                                          <p:attrName>ppt_x</p:attrName>
                                          <p:attrName>ppt_y</p:attrName>
                                        </p:attrNameLst>
                                      </p:cBhvr>
                                      <p:rCtr x="-1335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3" grpId="1" animBg="1"/>
      <p:bldP spid="33" grpId="2"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rotWithShape="1">
          <a:blip r:embed="rId3" cstate="print">
            <a:extLst>
              <a:ext uri="{28A0092B-C50C-407E-A947-70E740481C1C}">
                <a14:useLocalDpi xmlns:a14="http://schemas.microsoft.com/office/drawing/2010/main" val="0"/>
              </a:ext>
            </a:extLst>
          </a:blip>
          <a:srcRect b="79159"/>
          <a:stretch/>
        </p:blipFill>
        <p:spPr>
          <a:xfrm>
            <a:off x="-73267" y="0"/>
            <a:ext cx="12508637" cy="6914300"/>
          </a:xfrm>
          <a:prstGeom prst="rect">
            <a:avLst/>
          </a:prstGeom>
        </p:spPr>
      </p:pic>
      <p:sp>
        <p:nvSpPr>
          <p:cNvPr id="19" name="矩形 18"/>
          <p:cNvSpPr/>
          <p:nvPr/>
        </p:nvSpPr>
        <p:spPr>
          <a:xfrm>
            <a:off x="7780220" y="509438"/>
            <a:ext cx="2942302" cy="6373248"/>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r="38598" b="79159"/>
          <a:stretch/>
        </p:blipFill>
        <p:spPr>
          <a:xfrm>
            <a:off x="-73267" y="0"/>
            <a:ext cx="7680566" cy="6914300"/>
          </a:xfrm>
          <a:prstGeom prst="rect">
            <a:avLst/>
          </a:prstGeom>
        </p:spPr>
      </p:pic>
      <p:grpSp>
        <p:nvGrpSpPr>
          <p:cNvPr id="24" name="组合 23"/>
          <p:cNvGrpSpPr/>
          <p:nvPr/>
        </p:nvGrpSpPr>
        <p:grpSpPr>
          <a:xfrm>
            <a:off x="498680" y="1713491"/>
            <a:ext cx="5787819" cy="4312267"/>
            <a:chOff x="771579" y="2082121"/>
            <a:chExt cx="4759479" cy="4312267"/>
          </a:xfrm>
        </p:grpSpPr>
        <p:sp>
          <p:nvSpPr>
            <p:cNvPr id="16" name="文本框 15"/>
            <p:cNvSpPr txBox="1"/>
            <p:nvPr/>
          </p:nvSpPr>
          <p:spPr>
            <a:xfrm>
              <a:off x="771579" y="2082121"/>
              <a:ext cx="4759479" cy="461665"/>
            </a:xfrm>
            <a:prstGeom prst="rect">
              <a:avLst/>
            </a:prstGeom>
            <a:noFill/>
          </p:spPr>
          <p:txBody>
            <a:bodyPr wrap="square" rtlCol="0">
              <a:spAutoFit/>
            </a:bodyPr>
            <a:lstStyle/>
            <a:p>
              <a:r>
                <a:rPr lang="en-US" altLang="zh-CN" sz="2400" dirty="0" smtClean="0">
                  <a:solidFill>
                    <a:srgbClr val="717171"/>
                  </a:solidFill>
                  <a:latin typeface="TSTAR PRO" panose="02000806030000020004" pitchFamily="50" charset="0"/>
                  <a:ea typeface="华文细黑" panose="02010600040101010101" pitchFamily="2" charset="-122"/>
                </a:rPr>
                <a:t>Step </a:t>
              </a:r>
              <a:r>
                <a:rPr lang="en-US" altLang="zh-CN" sz="2400" dirty="0" smtClean="0">
                  <a:solidFill>
                    <a:srgbClr val="717171"/>
                  </a:solidFill>
                  <a:latin typeface="TSTAR PRO" panose="02000806030000020004" pitchFamily="50" charset="0"/>
                  <a:ea typeface="华文细黑" panose="02010600040101010101" pitchFamily="2" charset="-122"/>
                </a:rPr>
                <a:t>6: </a:t>
              </a:r>
              <a:r>
                <a:rPr lang="en-US" altLang="zh-CN" sz="2400" dirty="0" smtClean="0">
                  <a:solidFill>
                    <a:srgbClr val="717171"/>
                  </a:solidFill>
                  <a:latin typeface="TSTAR PRO" panose="02000806030000020004" pitchFamily="50" charset="0"/>
                  <a:ea typeface="华文细黑" panose="02010600040101010101" pitchFamily="2" charset="-122"/>
                </a:rPr>
                <a:t>Handover to customer(</a:t>
              </a:r>
              <a:r>
                <a:rPr lang="en-US" altLang="zh-CN" sz="2400" dirty="0" err="1" smtClean="0">
                  <a:solidFill>
                    <a:srgbClr val="717171"/>
                  </a:solidFill>
                  <a:latin typeface="TSTAR PRO" panose="02000806030000020004" pitchFamily="50" charset="0"/>
                  <a:ea typeface="华文细黑" panose="02010600040101010101" pitchFamily="2" charset="-122"/>
                </a:rPr>
                <a:t>Hik</a:t>
              </a:r>
              <a:r>
                <a:rPr lang="en-US" altLang="zh-CN" sz="2400" dirty="0" smtClean="0">
                  <a:solidFill>
                    <a:srgbClr val="717171"/>
                  </a:solidFill>
                  <a:latin typeface="TSTAR PRO" panose="02000806030000020004" pitchFamily="50" charset="0"/>
                  <a:ea typeface="华文细黑" panose="02010600040101010101" pitchFamily="2" charset="-122"/>
                </a:rPr>
                <a:t>-Connect)</a:t>
              </a:r>
              <a:endParaRPr lang="en-US" sz="2400" dirty="0">
                <a:solidFill>
                  <a:srgbClr val="717171"/>
                </a:solidFill>
                <a:latin typeface="TSTAR PRO" panose="02000806030000020004" pitchFamily="50" charset="0"/>
                <a:ea typeface="华文细黑" panose="02010600040101010101" pitchFamily="2" charset="-122"/>
              </a:endParaRPr>
            </a:p>
          </p:txBody>
        </p:sp>
        <p:cxnSp>
          <p:nvCxnSpPr>
            <p:cNvPr id="17" name="直接连接符 16"/>
            <p:cNvCxnSpPr/>
            <p:nvPr/>
          </p:nvCxnSpPr>
          <p:spPr>
            <a:xfrm>
              <a:off x="818464" y="2543788"/>
              <a:ext cx="4527346" cy="0"/>
            </a:xfrm>
            <a:prstGeom prst="line">
              <a:avLst/>
            </a:prstGeom>
            <a:ln w="57150">
              <a:gradFill flip="none" rotWithShape="1">
                <a:gsLst>
                  <a:gs pos="0">
                    <a:srgbClr val="C00000"/>
                  </a:gs>
                  <a:gs pos="100000">
                    <a:schemeClr val="tx1">
                      <a:lumMod val="50000"/>
                      <a:lumOff val="5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792762" y="2608736"/>
              <a:ext cx="4533845" cy="3785652"/>
            </a:xfrm>
            <a:prstGeom prst="rect">
              <a:avLst/>
            </a:prstGeom>
            <a:noFill/>
          </p:spPr>
          <p:txBody>
            <a:bodyPr wrap="square" rtlCol="0">
              <a:spAutoFit/>
            </a:bodyPr>
            <a:lstStyle/>
            <a:p>
              <a:pPr>
                <a:lnSpc>
                  <a:spcPct val="150000"/>
                </a:lnSpc>
              </a:pPr>
              <a:r>
                <a:rPr lang="en-US" sz="1600" dirty="0">
                  <a:solidFill>
                    <a:srgbClr val="717171"/>
                  </a:solidFill>
                  <a:latin typeface="TSTAR PRO" panose="02000806030000020004" pitchFamily="50" charset="0"/>
                  <a:ea typeface="华文细黑" panose="02010600040101010101" pitchFamily="2" charset="-122"/>
                </a:rPr>
                <a:t>After adding to </a:t>
              </a:r>
              <a:r>
                <a:rPr lang="en-US" sz="1600" dirty="0" err="1">
                  <a:solidFill>
                    <a:srgbClr val="717171"/>
                  </a:solidFill>
                  <a:latin typeface="TSTAR PRO" panose="02000806030000020004" pitchFamily="50" charset="0"/>
                  <a:ea typeface="华文细黑" panose="02010600040101010101" pitchFamily="2" charset="-122"/>
                </a:rPr>
                <a:t>Hik</a:t>
              </a:r>
              <a:r>
                <a:rPr lang="en-US" sz="1600" dirty="0">
                  <a:solidFill>
                    <a:srgbClr val="717171"/>
                  </a:solidFill>
                  <a:latin typeface="TSTAR PRO" panose="02000806030000020004" pitchFamily="50" charset="0"/>
                  <a:ea typeface="华文细黑" panose="02010600040101010101" pitchFamily="2" charset="-122"/>
                </a:rPr>
                <a:t>-Partner Pro, you can choose to </a:t>
              </a:r>
              <a:r>
                <a:rPr lang="en-US" sz="1600" dirty="0" smtClean="0">
                  <a:solidFill>
                    <a:srgbClr val="717171"/>
                  </a:solidFill>
                  <a:latin typeface="TSTAR PRO" panose="02000806030000020004" pitchFamily="50" charset="0"/>
                  <a:ea typeface="华文细黑" panose="02010600040101010101" pitchFamily="2" charset="-122"/>
                </a:rPr>
                <a:t>handover devices </a:t>
              </a:r>
              <a:r>
                <a:rPr lang="en-US" sz="1600" dirty="0">
                  <a:solidFill>
                    <a:srgbClr val="717171"/>
                  </a:solidFill>
                  <a:latin typeface="TSTAR PRO" panose="02000806030000020004" pitchFamily="50" charset="0"/>
                  <a:ea typeface="华文细黑" panose="02010600040101010101" pitchFamily="2" charset="-122"/>
                </a:rPr>
                <a:t>to customers. </a:t>
              </a:r>
              <a:r>
                <a:rPr lang="en-US" sz="1600" dirty="0" err="1">
                  <a:solidFill>
                    <a:srgbClr val="717171"/>
                  </a:solidFill>
                  <a:latin typeface="TSTAR PRO" panose="02000806030000020004" pitchFamily="50" charset="0"/>
                  <a:ea typeface="华文细黑" panose="02010600040101010101" pitchFamily="2" charset="-122"/>
                </a:rPr>
                <a:t>Hik</a:t>
              </a:r>
              <a:r>
                <a:rPr lang="en-US" sz="1600" dirty="0">
                  <a:solidFill>
                    <a:srgbClr val="717171"/>
                  </a:solidFill>
                  <a:latin typeface="TSTAR PRO" panose="02000806030000020004" pitchFamily="50" charset="0"/>
                  <a:ea typeface="华文细黑" panose="02010600040101010101" pitchFamily="2" charset="-122"/>
                </a:rPr>
                <a:t>-Partner Pro provides two </a:t>
              </a:r>
              <a:r>
                <a:rPr lang="en-US" sz="1600" dirty="0" smtClean="0">
                  <a:solidFill>
                    <a:srgbClr val="717171"/>
                  </a:solidFill>
                  <a:latin typeface="TSTAR PRO" panose="02000806030000020004" pitchFamily="50" charset="0"/>
                  <a:ea typeface="华文细黑" panose="02010600040101010101" pitchFamily="2" charset="-122"/>
                </a:rPr>
                <a:t>handover methods</a:t>
              </a:r>
            </a:p>
            <a:p>
              <a:pPr marL="285750" indent="-285750">
                <a:lnSpc>
                  <a:spcPct val="150000"/>
                </a:lnSpc>
                <a:buFont typeface="Arial" panose="020B0604020202020204" pitchFamily="34" charset="0"/>
                <a:buChar char="•"/>
              </a:pPr>
              <a:r>
                <a:rPr lang="en-US" sz="1600" dirty="0" smtClean="0">
                  <a:solidFill>
                    <a:srgbClr val="717171"/>
                  </a:solidFill>
                  <a:latin typeface="TSTAR PRO" panose="02000806030000020004" pitchFamily="50" charset="0"/>
                  <a:ea typeface="华文细黑" panose="02010600040101010101" pitchFamily="2" charset="-122"/>
                </a:rPr>
                <a:t>[</a:t>
              </a:r>
              <a:r>
                <a:rPr lang="en-US" sz="1600" dirty="0" smtClean="0">
                  <a:solidFill>
                    <a:srgbClr val="C00000"/>
                  </a:solidFill>
                  <a:latin typeface="TSTAR PRO" panose="02000806030000020004" pitchFamily="50" charset="0"/>
                  <a:ea typeface="华文细黑" panose="02010600040101010101" pitchFamily="2" charset="-122"/>
                </a:rPr>
                <a:t>Transfer </a:t>
              </a:r>
              <a:r>
                <a:rPr lang="en-US" sz="1600" dirty="0">
                  <a:solidFill>
                    <a:srgbClr val="C00000"/>
                  </a:solidFill>
                  <a:latin typeface="TSTAR PRO" panose="02000806030000020004" pitchFamily="50" charset="0"/>
                  <a:ea typeface="华文细黑" panose="02010600040101010101" pitchFamily="2" charset="-122"/>
                </a:rPr>
                <a:t>device</a:t>
              </a:r>
              <a:r>
                <a:rPr lang="en-US" sz="1600" dirty="0">
                  <a:solidFill>
                    <a:srgbClr val="717171"/>
                  </a:solidFill>
                  <a:latin typeface="TSTAR PRO" panose="02000806030000020004" pitchFamily="50" charset="0"/>
                  <a:ea typeface="华文细黑" panose="02010600040101010101" pitchFamily="2" charset="-122"/>
                </a:rPr>
                <a:t>]:The </a:t>
              </a:r>
              <a:r>
                <a:rPr lang="en-US" sz="1600" dirty="0" smtClean="0">
                  <a:solidFill>
                    <a:srgbClr val="717171"/>
                  </a:solidFill>
                  <a:latin typeface="TSTAR PRO" panose="02000806030000020004" pitchFamily="50" charset="0"/>
                  <a:ea typeface="华文细黑" panose="02010600040101010101" pitchFamily="2" charset="-122"/>
                </a:rPr>
                <a:t>devices </a:t>
              </a:r>
              <a:r>
                <a:rPr lang="en-US" sz="1600" dirty="0">
                  <a:solidFill>
                    <a:srgbClr val="717171"/>
                  </a:solidFill>
                  <a:latin typeface="TSTAR PRO" panose="02000806030000020004" pitchFamily="50" charset="0"/>
                  <a:ea typeface="华文细黑" panose="02010600040101010101" pitchFamily="2" charset="-122"/>
                </a:rPr>
                <a:t>belongs to the customer, and the installer needs to obtain the user's authorization to operate the </a:t>
              </a:r>
              <a:r>
                <a:rPr lang="en-US" altLang="zh-CN" sz="1600" dirty="0">
                  <a:solidFill>
                    <a:srgbClr val="717171"/>
                  </a:solidFill>
                  <a:latin typeface="TSTAR PRO" panose="02000806030000020004" pitchFamily="50" charset="0"/>
                  <a:ea typeface="华文细黑" panose="02010600040101010101" pitchFamily="2" charset="-122"/>
                </a:rPr>
                <a:t>devices</a:t>
              </a:r>
              <a:endParaRPr lang="en-US" sz="1600" dirty="0" smtClean="0">
                <a:solidFill>
                  <a:srgbClr val="717171"/>
                </a:solidFill>
                <a:latin typeface="TSTAR PRO" panose="02000806030000020004" pitchFamily="50" charset="0"/>
                <a:ea typeface="华文细黑" panose="02010600040101010101" pitchFamily="2" charset="-122"/>
              </a:endParaRPr>
            </a:p>
            <a:p>
              <a:pPr marL="285750" indent="-285750">
                <a:lnSpc>
                  <a:spcPct val="150000"/>
                </a:lnSpc>
                <a:buFont typeface="Arial" panose="020B0604020202020204" pitchFamily="34" charset="0"/>
                <a:buChar char="•"/>
              </a:pPr>
              <a:r>
                <a:rPr lang="en-US" sz="1600" dirty="0" smtClean="0">
                  <a:solidFill>
                    <a:srgbClr val="717171"/>
                  </a:solidFill>
                  <a:latin typeface="TSTAR PRO" panose="02000806030000020004" pitchFamily="50" charset="0"/>
                  <a:ea typeface="华文细黑" panose="02010600040101010101" pitchFamily="2" charset="-122"/>
                </a:rPr>
                <a:t>[</a:t>
              </a:r>
              <a:r>
                <a:rPr lang="en-US" sz="1600" dirty="0" smtClean="0">
                  <a:solidFill>
                    <a:srgbClr val="C00000"/>
                  </a:solidFill>
                  <a:latin typeface="TSTAR PRO" panose="02000806030000020004" pitchFamily="50" charset="0"/>
                  <a:ea typeface="华文细黑" panose="02010600040101010101" pitchFamily="2" charset="-122"/>
                </a:rPr>
                <a:t>Share </a:t>
              </a:r>
              <a:r>
                <a:rPr lang="en-US" sz="1600" dirty="0">
                  <a:solidFill>
                    <a:srgbClr val="C00000"/>
                  </a:solidFill>
                  <a:latin typeface="TSTAR PRO" panose="02000806030000020004" pitchFamily="50" charset="0"/>
                  <a:ea typeface="华文细黑" panose="02010600040101010101" pitchFamily="2" charset="-122"/>
                </a:rPr>
                <a:t>device</a:t>
              </a:r>
              <a:r>
                <a:rPr lang="en-US" sz="1600" dirty="0">
                  <a:solidFill>
                    <a:srgbClr val="717171"/>
                  </a:solidFill>
                  <a:latin typeface="TSTAR PRO" panose="02000806030000020004" pitchFamily="50" charset="0"/>
                  <a:ea typeface="华文细黑" panose="02010600040101010101" pitchFamily="2" charset="-122"/>
                </a:rPr>
                <a:t>]:The device belongs to the installer, and the customer has only access rights. The installer can disable the customer's </a:t>
              </a:r>
              <a:r>
                <a:rPr lang="en-US" sz="1600" dirty="0" err="1">
                  <a:solidFill>
                    <a:srgbClr val="717171"/>
                  </a:solidFill>
                  <a:latin typeface="TSTAR PRO" panose="02000806030000020004" pitchFamily="50" charset="0"/>
                  <a:ea typeface="华文细黑" panose="02010600040101010101" pitchFamily="2" charset="-122"/>
                </a:rPr>
                <a:t>Hik</a:t>
              </a:r>
              <a:r>
                <a:rPr lang="en-US" sz="1600" dirty="0">
                  <a:solidFill>
                    <a:srgbClr val="717171"/>
                  </a:solidFill>
                  <a:latin typeface="TSTAR PRO" panose="02000806030000020004" pitchFamily="50" charset="0"/>
                  <a:ea typeface="华文细黑" panose="02010600040101010101" pitchFamily="2" charset="-122"/>
                </a:rPr>
                <a:t>-Connect use, similar to </a:t>
              </a:r>
              <a:r>
                <a:rPr lang="en-US" sz="1600" dirty="0" err="1">
                  <a:solidFill>
                    <a:srgbClr val="717171"/>
                  </a:solidFill>
                  <a:latin typeface="TSTAR PRO" panose="02000806030000020004" pitchFamily="50" charset="0"/>
                  <a:ea typeface="华文细黑" panose="02010600040101010101" pitchFamily="2" charset="-122"/>
                </a:rPr>
                <a:t>Hik</a:t>
              </a:r>
              <a:r>
                <a:rPr lang="en-US" sz="1600" dirty="0">
                  <a:solidFill>
                    <a:srgbClr val="717171"/>
                  </a:solidFill>
                  <a:latin typeface="TSTAR PRO" panose="02000806030000020004" pitchFamily="50" charset="0"/>
                  <a:ea typeface="华文细黑" panose="02010600040101010101" pitchFamily="2" charset="-122"/>
                </a:rPr>
                <a:t>-Connect sharing </a:t>
              </a:r>
              <a:r>
                <a:rPr lang="en-US" sz="1600" dirty="0" smtClean="0">
                  <a:solidFill>
                    <a:srgbClr val="717171"/>
                  </a:solidFill>
                  <a:latin typeface="TSTAR PRO" panose="02000806030000020004" pitchFamily="50" charset="0"/>
                  <a:ea typeface="华文细黑" panose="02010600040101010101" pitchFamily="2" charset="-122"/>
                </a:rPr>
                <a:t>device.</a:t>
              </a:r>
              <a:endParaRPr lang="en-US" sz="1600" dirty="0">
                <a:solidFill>
                  <a:srgbClr val="717171"/>
                </a:solidFill>
                <a:latin typeface="TSTAR PRO" panose="02000806030000020004" pitchFamily="50" charset="0"/>
                <a:ea typeface="华文细黑" panose="02010600040101010101" pitchFamily="2" charset="-122"/>
              </a:endParaRPr>
            </a:p>
          </p:txBody>
        </p:sp>
      </p:grpSp>
      <p:sp>
        <p:nvSpPr>
          <p:cNvPr id="34" name="iṥḻïďe">
            <a:extLst>
              <a:ext uri="{FF2B5EF4-FFF2-40B4-BE49-F238E27FC236}">
                <a16:creationId xmlns:a16="http://schemas.microsoft.com/office/drawing/2014/main" id="{7C71A355-224E-F538-EE7A-913C803A14B1}"/>
              </a:ext>
            </a:extLst>
          </p:cNvPr>
          <p:cNvSpPr txBox="1"/>
          <p:nvPr/>
        </p:nvSpPr>
        <p:spPr>
          <a:xfrm>
            <a:off x="620546" y="410703"/>
            <a:ext cx="5079214" cy="646331"/>
          </a:xfrm>
          <a:prstGeom prst="rect">
            <a:avLst/>
          </a:prstGeom>
          <a:noFill/>
          <a:ln>
            <a:noFill/>
          </a:ln>
        </p:spPr>
        <p:txBody>
          <a:bodyPr wrap="square" lIns="91440" tIns="45720" rIns="91440" bIns="45720" anchor="ctr" anchorCtr="0">
            <a:spAutoFit/>
          </a:bodyPr>
          <a:lstStyle/>
          <a:p>
            <a:pPr>
              <a:buSzPct val="25000"/>
            </a:pPr>
            <a:r>
              <a:rPr lang="en-US" altLang="zh-CN" sz="3600" b="1" cap="all" dirty="0" smtClean="0">
                <a:latin typeface="TSTAR PRO Medium" panose="02000806030000020004" pitchFamily="50" charset="0"/>
              </a:rPr>
              <a:t>TYPICAL SCENARIO</a:t>
            </a:r>
            <a:endParaRPr lang="en-US" altLang="zh-CN" sz="2000" b="1" cap="all" dirty="0">
              <a:latin typeface="TSTAR PRO Medium" panose="02000806030000020004" pitchFamily="50" charset="0"/>
            </a:endParaRPr>
          </a:p>
        </p:txBody>
      </p:sp>
      <p:pic>
        <p:nvPicPr>
          <p:cNvPr id="8" name="图片 7"/>
          <p:cNvPicPr>
            <a:picLocks noChangeAspect="1"/>
          </p:cNvPicPr>
          <p:nvPr/>
        </p:nvPicPr>
        <p:blipFill>
          <a:blip r:embed="rId4"/>
          <a:stretch>
            <a:fillRect/>
          </a:stretch>
        </p:blipFill>
        <p:spPr>
          <a:xfrm>
            <a:off x="7846236" y="536068"/>
            <a:ext cx="2916516" cy="6319987"/>
          </a:xfrm>
          <a:prstGeom prst="rect">
            <a:avLst/>
          </a:prstGeom>
        </p:spPr>
      </p:pic>
      <p:pic>
        <p:nvPicPr>
          <p:cNvPr id="30" name="图片 29"/>
          <p:cNvPicPr>
            <a:picLocks noChangeAspect="1"/>
          </p:cNvPicPr>
          <p:nvPr/>
        </p:nvPicPr>
        <p:blipFill>
          <a:blip r:embed="rId5"/>
          <a:stretch>
            <a:fillRect/>
          </a:stretch>
        </p:blipFill>
        <p:spPr>
          <a:xfrm>
            <a:off x="7850593" y="536068"/>
            <a:ext cx="2851313" cy="6321932"/>
          </a:xfrm>
          <a:prstGeom prst="rect">
            <a:avLst/>
          </a:prstGeom>
        </p:spPr>
      </p:pic>
      <p:pic>
        <p:nvPicPr>
          <p:cNvPr id="7" name="图片 6"/>
          <p:cNvPicPr>
            <a:picLocks noChangeAspect="1"/>
          </p:cNvPicPr>
          <p:nvPr/>
        </p:nvPicPr>
        <p:blipFill>
          <a:blip r:embed="rId6"/>
          <a:stretch>
            <a:fillRect/>
          </a:stretch>
        </p:blipFill>
        <p:spPr>
          <a:xfrm>
            <a:off x="7846237" y="542545"/>
            <a:ext cx="2843592" cy="6313509"/>
          </a:xfrm>
          <a:prstGeom prst="rect">
            <a:avLst/>
          </a:prstGeom>
        </p:spPr>
      </p:pic>
      <p:pic>
        <p:nvPicPr>
          <p:cNvPr id="31" name="图片 3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347038" y="2934000"/>
            <a:ext cx="458789" cy="458789"/>
          </a:xfrm>
          <a:prstGeom prst="rect">
            <a:avLst/>
          </a:prstGeom>
        </p:spPr>
      </p:pic>
      <p:sp>
        <p:nvSpPr>
          <p:cNvPr id="35" name="同心圆 34"/>
          <p:cNvSpPr/>
          <p:nvPr/>
        </p:nvSpPr>
        <p:spPr>
          <a:xfrm>
            <a:off x="9390623" y="2977585"/>
            <a:ext cx="371620" cy="371620"/>
          </a:xfrm>
          <a:prstGeom prst="donut">
            <a:avLst>
              <a:gd name="adj" fmla="val 7228"/>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C6E71"/>
              </a:solidFill>
              <a:latin typeface="TSTAR PRO" panose="02000806030000020004" pitchFamily="50" charset="0"/>
            </a:endParaRPr>
          </a:p>
        </p:txBody>
      </p:sp>
      <p:pic>
        <p:nvPicPr>
          <p:cNvPr id="22" name="图片 21"/>
          <p:cNvPicPr>
            <a:picLocks noChangeAspect="1"/>
          </p:cNvPicPr>
          <p:nvPr/>
        </p:nvPicPr>
        <p:blipFill rotWithShape="1">
          <a:blip r:embed="rId3" cstate="print">
            <a:extLst>
              <a:ext uri="{28A0092B-C50C-407E-A947-70E740481C1C}">
                <a14:useLocalDpi xmlns:a14="http://schemas.microsoft.com/office/drawing/2010/main" val="0"/>
              </a:ext>
            </a:extLst>
          </a:blip>
          <a:srcRect l="86510" b="79159"/>
          <a:stretch/>
        </p:blipFill>
        <p:spPr>
          <a:xfrm>
            <a:off x="10711684" y="-22720"/>
            <a:ext cx="1719914" cy="6914300"/>
          </a:xfrm>
          <a:prstGeom prst="rect">
            <a:avLst/>
          </a:prstGeom>
        </p:spPr>
      </p:pic>
      <p:pic>
        <p:nvPicPr>
          <p:cNvPr id="29" name="iPhone壳.png" descr="iPhone壳.png"/>
          <p:cNvPicPr>
            <a:picLocks noChangeAspect="1"/>
          </p:cNvPicPr>
          <p:nvPr/>
        </p:nvPicPr>
        <p:blipFill>
          <a:blip r:embed="rId8">
            <a:extLst/>
          </a:blip>
          <a:stretch>
            <a:fillRect/>
          </a:stretch>
        </p:blipFill>
        <p:spPr>
          <a:xfrm>
            <a:off x="7575219" y="285549"/>
            <a:ext cx="3433183" cy="6821026"/>
          </a:xfrm>
          <a:prstGeom prst="rect">
            <a:avLst/>
          </a:prstGeom>
          <a:ln w="12700">
            <a:miter lim="400000"/>
          </a:ln>
        </p:spPr>
      </p:pic>
      <p:pic>
        <p:nvPicPr>
          <p:cNvPr id="32" name="图片 31"/>
          <p:cNvPicPr>
            <a:picLocks noChangeAspect="1"/>
          </p:cNvPicPr>
          <p:nvPr/>
        </p:nvPicPr>
        <p:blipFill rotWithShape="1">
          <a:blip r:embed="rId9" cstate="print">
            <a:extLst>
              <a:ext uri="{28A0092B-C50C-407E-A947-70E740481C1C}">
                <a14:useLocalDpi xmlns:a14="http://schemas.microsoft.com/office/drawing/2010/main" val="0"/>
              </a:ext>
            </a:extLst>
          </a:blip>
          <a:srcRect l="2" r="7849" b="23386"/>
          <a:stretch/>
        </p:blipFill>
        <p:spPr>
          <a:xfrm rot="16200000">
            <a:off x="774960" y="1047405"/>
            <a:ext cx="49531" cy="488061"/>
          </a:xfrm>
          <a:prstGeom prst="rect">
            <a:avLst/>
          </a:prstGeom>
        </p:spPr>
      </p:pic>
      <p:pic>
        <p:nvPicPr>
          <p:cNvPr id="36" name="图片 35"/>
          <p:cNvPicPr>
            <a:picLocks noChangeAspect="1"/>
          </p:cNvPicPr>
          <p:nvPr/>
        </p:nvPicPr>
        <p:blipFill rotWithShape="1">
          <a:blip r:embed="rId9" cstate="print">
            <a:duotone>
              <a:schemeClr val="bg2">
                <a:shade val="45000"/>
                <a:satMod val="135000"/>
              </a:schemeClr>
              <a:prstClr val="white"/>
            </a:duotone>
            <a:extLst>
              <a:ext uri="{28A0092B-C50C-407E-A947-70E740481C1C}">
                <a14:useLocalDpi xmlns:a14="http://schemas.microsoft.com/office/drawing/2010/main" val="0"/>
              </a:ext>
            </a:extLst>
          </a:blip>
          <a:srcRect l="2" r="7849" b="23386"/>
          <a:stretch/>
        </p:blipFill>
        <p:spPr>
          <a:xfrm rot="16200000">
            <a:off x="3290756" y="1048788"/>
            <a:ext cx="49531" cy="488061"/>
          </a:xfrm>
          <a:prstGeom prst="rect">
            <a:avLst/>
          </a:prstGeom>
        </p:spPr>
      </p:pic>
      <p:pic>
        <p:nvPicPr>
          <p:cNvPr id="37" name="图片 36"/>
          <p:cNvPicPr>
            <a:picLocks noChangeAspect="1"/>
          </p:cNvPicPr>
          <p:nvPr/>
        </p:nvPicPr>
        <p:blipFill rotWithShape="1">
          <a:blip r:embed="rId9" cstate="print">
            <a:duotone>
              <a:schemeClr val="bg2">
                <a:shade val="45000"/>
                <a:satMod val="135000"/>
              </a:schemeClr>
              <a:prstClr val="white"/>
            </a:duotone>
            <a:extLst>
              <a:ext uri="{28A0092B-C50C-407E-A947-70E740481C1C}">
                <a14:useLocalDpi xmlns:a14="http://schemas.microsoft.com/office/drawing/2010/main" val="0"/>
              </a:ext>
            </a:extLst>
          </a:blip>
          <a:srcRect l="2" r="7849" b="23386"/>
          <a:stretch/>
        </p:blipFill>
        <p:spPr>
          <a:xfrm rot="16200000">
            <a:off x="3917718" y="1046019"/>
            <a:ext cx="49531" cy="488061"/>
          </a:xfrm>
          <a:prstGeom prst="rect">
            <a:avLst/>
          </a:prstGeom>
        </p:spPr>
      </p:pic>
      <p:pic>
        <p:nvPicPr>
          <p:cNvPr id="38" name="图片 37"/>
          <p:cNvPicPr>
            <a:picLocks noChangeAspect="1"/>
          </p:cNvPicPr>
          <p:nvPr/>
        </p:nvPicPr>
        <p:blipFill rotWithShape="1">
          <a:blip r:embed="rId9" cstate="print">
            <a:extLst>
              <a:ext uri="{28A0092B-C50C-407E-A947-70E740481C1C}">
                <a14:useLocalDpi xmlns:a14="http://schemas.microsoft.com/office/drawing/2010/main" val="0"/>
              </a:ext>
            </a:extLst>
          </a:blip>
          <a:srcRect l="2" r="7849" b="23386"/>
          <a:stretch/>
        </p:blipFill>
        <p:spPr>
          <a:xfrm rot="16200000">
            <a:off x="3291465" y="1048097"/>
            <a:ext cx="49531" cy="488061"/>
          </a:xfrm>
          <a:prstGeom prst="rect">
            <a:avLst/>
          </a:prstGeom>
        </p:spPr>
      </p:pic>
      <p:pic>
        <p:nvPicPr>
          <p:cNvPr id="39" name="图片 38"/>
          <p:cNvPicPr>
            <a:picLocks noChangeAspect="1"/>
          </p:cNvPicPr>
          <p:nvPr/>
        </p:nvPicPr>
        <p:blipFill rotWithShape="1">
          <a:blip r:embed="rId9" cstate="print">
            <a:extLst>
              <a:ext uri="{28A0092B-C50C-407E-A947-70E740481C1C}">
                <a14:useLocalDpi xmlns:a14="http://schemas.microsoft.com/office/drawing/2010/main" val="0"/>
              </a:ext>
            </a:extLst>
          </a:blip>
          <a:srcRect l="2" r="7849" b="23386"/>
          <a:stretch/>
        </p:blipFill>
        <p:spPr>
          <a:xfrm rot="16200000">
            <a:off x="1406579" y="1045326"/>
            <a:ext cx="49531" cy="488061"/>
          </a:xfrm>
          <a:prstGeom prst="rect">
            <a:avLst/>
          </a:prstGeom>
        </p:spPr>
      </p:pic>
      <p:pic>
        <p:nvPicPr>
          <p:cNvPr id="40" name="图片 39"/>
          <p:cNvPicPr>
            <a:picLocks noChangeAspect="1"/>
          </p:cNvPicPr>
          <p:nvPr/>
        </p:nvPicPr>
        <p:blipFill rotWithShape="1">
          <a:blip r:embed="rId9" cstate="print">
            <a:extLst>
              <a:ext uri="{28A0092B-C50C-407E-A947-70E740481C1C}">
                <a14:useLocalDpi xmlns:a14="http://schemas.microsoft.com/office/drawing/2010/main" val="0"/>
              </a:ext>
            </a:extLst>
          </a:blip>
          <a:srcRect l="2" r="7849" b="23386"/>
          <a:stretch/>
        </p:blipFill>
        <p:spPr>
          <a:xfrm rot="16200000">
            <a:off x="2034526" y="1045326"/>
            <a:ext cx="49531" cy="488061"/>
          </a:xfrm>
          <a:prstGeom prst="rect">
            <a:avLst/>
          </a:prstGeom>
        </p:spPr>
      </p:pic>
      <p:pic>
        <p:nvPicPr>
          <p:cNvPr id="41" name="图片 40"/>
          <p:cNvPicPr>
            <a:picLocks noChangeAspect="1"/>
          </p:cNvPicPr>
          <p:nvPr/>
        </p:nvPicPr>
        <p:blipFill rotWithShape="1">
          <a:blip r:embed="rId9" cstate="print">
            <a:extLst>
              <a:ext uri="{28A0092B-C50C-407E-A947-70E740481C1C}">
                <a14:useLocalDpi xmlns:a14="http://schemas.microsoft.com/office/drawing/2010/main" val="0"/>
              </a:ext>
            </a:extLst>
          </a:blip>
          <a:srcRect l="2" r="7849" b="23386"/>
          <a:stretch/>
        </p:blipFill>
        <p:spPr>
          <a:xfrm rot="16200000">
            <a:off x="2660984" y="1042585"/>
            <a:ext cx="49531" cy="488061"/>
          </a:xfrm>
          <a:prstGeom prst="rect">
            <a:avLst/>
          </a:prstGeom>
        </p:spPr>
      </p:pic>
    </p:spTree>
    <p:extLst>
      <p:ext uri="{BB962C8B-B14F-4D97-AF65-F5344CB8AC3E}">
        <p14:creationId xmlns:p14="http://schemas.microsoft.com/office/powerpoint/2010/main" val="675002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2000"/>
                                        <p:tgtEl>
                                          <p:spTgt spid="38"/>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75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fade">
                                      <p:cBhvr>
                                        <p:cTn id="20" dur="200"/>
                                        <p:tgtEl>
                                          <p:spTgt spid="35"/>
                                        </p:tgtEl>
                                      </p:cBhvr>
                                    </p:animEffect>
                                  </p:childTnLst>
                                </p:cTn>
                              </p:par>
                            </p:childTnLst>
                          </p:cTn>
                        </p:par>
                        <p:par>
                          <p:cTn id="21" fill="hold">
                            <p:stCondLst>
                              <p:cond delay="700"/>
                            </p:stCondLst>
                            <p:childTnLst>
                              <p:par>
                                <p:cTn id="22" presetID="6" presetClass="emph" presetSubtype="0" accel="43333" decel="53333" autoRev="1" fill="hold" nodeType="afterEffect">
                                  <p:stCondLst>
                                    <p:cond delay="0"/>
                                  </p:stCondLst>
                                  <p:childTnLst>
                                    <p:animScale>
                                      <p:cBhvr>
                                        <p:cTn id="23" dur="300" fill="hold"/>
                                        <p:tgtEl>
                                          <p:spTgt spid="31"/>
                                        </p:tgtEl>
                                      </p:cBhvr>
                                      <p:by x="50000" y="50000"/>
                                    </p:animScale>
                                  </p:childTnLst>
                                </p:cTn>
                              </p:par>
                              <p:par>
                                <p:cTn id="24" presetID="6" presetClass="emph" presetSubtype="0" accel="43333" decel="53333" autoRev="1" fill="hold" grpId="1" nodeType="withEffect">
                                  <p:stCondLst>
                                    <p:cond delay="0"/>
                                  </p:stCondLst>
                                  <p:childTnLst>
                                    <p:animScale>
                                      <p:cBhvr>
                                        <p:cTn id="25" dur="300" fill="hold"/>
                                        <p:tgtEl>
                                          <p:spTgt spid="35"/>
                                        </p:tgtEl>
                                      </p:cBhvr>
                                      <p:by x="50000" y="50000"/>
                                    </p:animScale>
                                  </p:childTnLst>
                                </p:cTn>
                              </p:par>
                            </p:childTnLst>
                          </p:cTn>
                        </p:par>
                        <p:par>
                          <p:cTn id="26" fill="hold">
                            <p:stCondLst>
                              <p:cond delay="1300"/>
                            </p:stCondLst>
                            <p:childTnLst>
                              <p:par>
                                <p:cTn id="27" presetID="10" presetClass="exit" presetSubtype="0" fill="hold" nodeType="afterEffect">
                                  <p:stCondLst>
                                    <p:cond delay="0"/>
                                  </p:stCondLst>
                                  <p:childTnLst>
                                    <p:animEffect transition="out" filter="fade">
                                      <p:cBhvr>
                                        <p:cTn id="28" dur="800"/>
                                        <p:tgtEl>
                                          <p:spTgt spid="31"/>
                                        </p:tgtEl>
                                      </p:cBhvr>
                                    </p:animEffect>
                                    <p:set>
                                      <p:cBhvr>
                                        <p:cTn id="29" dur="1" fill="hold">
                                          <p:stCondLst>
                                            <p:cond delay="799"/>
                                          </p:stCondLst>
                                        </p:cTn>
                                        <p:tgtEl>
                                          <p:spTgt spid="31"/>
                                        </p:tgtEl>
                                        <p:attrNameLst>
                                          <p:attrName>style.visibility</p:attrName>
                                        </p:attrNameLst>
                                      </p:cBhvr>
                                      <p:to>
                                        <p:strVal val="hidden"/>
                                      </p:to>
                                    </p:set>
                                  </p:childTnLst>
                                </p:cTn>
                              </p:par>
                              <p:par>
                                <p:cTn id="30" presetID="10" presetClass="exit" presetSubtype="0" fill="hold" grpId="2" nodeType="withEffect">
                                  <p:stCondLst>
                                    <p:cond delay="0"/>
                                  </p:stCondLst>
                                  <p:childTnLst>
                                    <p:animEffect transition="out" filter="fade">
                                      <p:cBhvr>
                                        <p:cTn id="31" dur="800"/>
                                        <p:tgtEl>
                                          <p:spTgt spid="35"/>
                                        </p:tgtEl>
                                      </p:cBhvr>
                                    </p:animEffect>
                                    <p:set>
                                      <p:cBhvr>
                                        <p:cTn id="32" dur="1" fill="hold">
                                          <p:stCondLst>
                                            <p:cond delay="7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5" grpId="1" animBg="1"/>
      <p:bldP spid="35" grpId="2"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rotWithShape="1">
          <a:blip r:embed="rId3" cstate="print">
            <a:extLst>
              <a:ext uri="{28A0092B-C50C-407E-A947-70E740481C1C}">
                <a14:useLocalDpi xmlns:a14="http://schemas.microsoft.com/office/drawing/2010/main" val="0"/>
              </a:ext>
            </a:extLst>
          </a:blip>
          <a:srcRect b="79159"/>
          <a:stretch/>
        </p:blipFill>
        <p:spPr>
          <a:xfrm>
            <a:off x="-73267" y="0"/>
            <a:ext cx="12508637" cy="6914300"/>
          </a:xfrm>
          <a:prstGeom prst="rect">
            <a:avLst/>
          </a:prstGeom>
        </p:spPr>
      </p:pic>
      <p:sp>
        <p:nvSpPr>
          <p:cNvPr id="19" name="矩形 18"/>
          <p:cNvSpPr/>
          <p:nvPr/>
        </p:nvSpPr>
        <p:spPr>
          <a:xfrm>
            <a:off x="7780220" y="509438"/>
            <a:ext cx="2942302" cy="6373248"/>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r="38598" b="79159"/>
          <a:stretch/>
        </p:blipFill>
        <p:spPr>
          <a:xfrm>
            <a:off x="-73267" y="0"/>
            <a:ext cx="7680566" cy="6914300"/>
          </a:xfrm>
          <a:prstGeom prst="rect">
            <a:avLst/>
          </a:prstGeom>
        </p:spPr>
      </p:pic>
      <p:grpSp>
        <p:nvGrpSpPr>
          <p:cNvPr id="24" name="组合 23"/>
          <p:cNvGrpSpPr/>
          <p:nvPr/>
        </p:nvGrpSpPr>
        <p:grpSpPr>
          <a:xfrm>
            <a:off x="498680" y="1713491"/>
            <a:ext cx="5787819" cy="4312267"/>
            <a:chOff x="771579" y="2082121"/>
            <a:chExt cx="4759479" cy="4312267"/>
          </a:xfrm>
        </p:grpSpPr>
        <p:sp>
          <p:nvSpPr>
            <p:cNvPr id="16" name="文本框 15"/>
            <p:cNvSpPr txBox="1"/>
            <p:nvPr/>
          </p:nvSpPr>
          <p:spPr>
            <a:xfrm>
              <a:off x="771579" y="2082121"/>
              <a:ext cx="4759479" cy="461665"/>
            </a:xfrm>
            <a:prstGeom prst="rect">
              <a:avLst/>
            </a:prstGeom>
            <a:noFill/>
          </p:spPr>
          <p:txBody>
            <a:bodyPr wrap="square" rtlCol="0">
              <a:spAutoFit/>
            </a:bodyPr>
            <a:lstStyle/>
            <a:p>
              <a:r>
                <a:rPr lang="en-US" altLang="zh-CN" sz="2400" dirty="0" smtClean="0">
                  <a:solidFill>
                    <a:srgbClr val="717171"/>
                  </a:solidFill>
                  <a:latin typeface="TSTAR PRO" panose="02000806030000020004" pitchFamily="50" charset="0"/>
                  <a:ea typeface="华文细黑" panose="02010600040101010101" pitchFamily="2" charset="-122"/>
                </a:rPr>
                <a:t>Step </a:t>
              </a:r>
              <a:r>
                <a:rPr lang="en-US" altLang="zh-CN" sz="2400" dirty="0">
                  <a:solidFill>
                    <a:srgbClr val="717171"/>
                  </a:solidFill>
                  <a:latin typeface="TSTAR PRO" panose="02000806030000020004" pitchFamily="50" charset="0"/>
                  <a:ea typeface="华文细黑" panose="02010600040101010101" pitchFamily="2" charset="-122"/>
                </a:rPr>
                <a:t>7</a:t>
              </a:r>
              <a:r>
                <a:rPr lang="en-US" altLang="zh-CN" sz="2400" dirty="0" smtClean="0">
                  <a:solidFill>
                    <a:srgbClr val="717171"/>
                  </a:solidFill>
                  <a:latin typeface="TSTAR PRO" panose="02000806030000020004" pitchFamily="50" charset="0"/>
                  <a:ea typeface="华文细黑" panose="02010600040101010101" pitchFamily="2" charset="-122"/>
                </a:rPr>
                <a:t>: Handover to customer(</a:t>
              </a:r>
              <a:r>
                <a:rPr lang="en-US" altLang="zh-CN" sz="2400" dirty="0" err="1" smtClean="0">
                  <a:solidFill>
                    <a:srgbClr val="717171"/>
                  </a:solidFill>
                  <a:latin typeface="TSTAR PRO" panose="02000806030000020004" pitchFamily="50" charset="0"/>
                  <a:ea typeface="华文细黑" panose="02010600040101010101" pitchFamily="2" charset="-122"/>
                </a:rPr>
                <a:t>Hik</a:t>
              </a:r>
              <a:r>
                <a:rPr lang="en-US" altLang="zh-CN" sz="2400" dirty="0" smtClean="0">
                  <a:solidFill>
                    <a:srgbClr val="717171"/>
                  </a:solidFill>
                  <a:latin typeface="TSTAR PRO" panose="02000806030000020004" pitchFamily="50" charset="0"/>
                  <a:ea typeface="华文细黑" panose="02010600040101010101" pitchFamily="2" charset="-122"/>
                </a:rPr>
                <a:t>-Connect)</a:t>
              </a:r>
              <a:endParaRPr lang="en-US" sz="2400" dirty="0">
                <a:solidFill>
                  <a:srgbClr val="717171"/>
                </a:solidFill>
                <a:latin typeface="TSTAR PRO" panose="02000806030000020004" pitchFamily="50" charset="0"/>
                <a:ea typeface="华文细黑" panose="02010600040101010101" pitchFamily="2" charset="-122"/>
              </a:endParaRPr>
            </a:p>
          </p:txBody>
        </p:sp>
        <p:cxnSp>
          <p:nvCxnSpPr>
            <p:cNvPr id="17" name="直接连接符 16"/>
            <p:cNvCxnSpPr/>
            <p:nvPr/>
          </p:nvCxnSpPr>
          <p:spPr>
            <a:xfrm>
              <a:off x="818464" y="2543788"/>
              <a:ext cx="4527346" cy="0"/>
            </a:xfrm>
            <a:prstGeom prst="line">
              <a:avLst/>
            </a:prstGeom>
            <a:ln w="57150">
              <a:gradFill flip="none" rotWithShape="1">
                <a:gsLst>
                  <a:gs pos="0">
                    <a:srgbClr val="C00000"/>
                  </a:gs>
                  <a:gs pos="100000">
                    <a:schemeClr val="tx1">
                      <a:lumMod val="50000"/>
                      <a:lumOff val="5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792762" y="2608736"/>
              <a:ext cx="4533845" cy="3785652"/>
            </a:xfrm>
            <a:prstGeom prst="rect">
              <a:avLst/>
            </a:prstGeom>
            <a:noFill/>
          </p:spPr>
          <p:txBody>
            <a:bodyPr wrap="square" rtlCol="0">
              <a:spAutoFit/>
            </a:bodyPr>
            <a:lstStyle/>
            <a:p>
              <a:pPr>
                <a:lnSpc>
                  <a:spcPct val="150000"/>
                </a:lnSpc>
              </a:pPr>
              <a:r>
                <a:rPr lang="en-US" sz="1600" dirty="0">
                  <a:solidFill>
                    <a:srgbClr val="717171"/>
                  </a:solidFill>
                  <a:latin typeface="TSTAR PRO" panose="02000806030000020004" pitchFamily="50" charset="0"/>
                  <a:ea typeface="华文细黑" panose="02010600040101010101" pitchFamily="2" charset="-122"/>
                </a:rPr>
                <a:t>After adding to </a:t>
              </a:r>
              <a:r>
                <a:rPr lang="en-US" sz="1600" dirty="0" err="1">
                  <a:solidFill>
                    <a:srgbClr val="717171"/>
                  </a:solidFill>
                  <a:latin typeface="TSTAR PRO" panose="02000806030000020004" pitchFamily="50" charset="0"/>
                  <a:ea typeface="华文细黑" panose="02010600040101010101" pitchFamily="2" charset="-122"/>
                </a:rPr>
                <a:t>Hik</a:t>
              </a:r>
              <a:r>
                <a:rPr lang="en-US" sz="1600" dirty="0">
                  <a:solidFill>
                    <a:srgbClr val="717171"/>
                  </a:solidFill>
                  <a:latin typeface="TSTAR PRO" panose="02000806030000020004" pitchFamily="50" charset="0"/>
                  <a:ea typeface="华文细黑" panose="02010600040101010101" pitchFamily="2" charset="-122"/>
                </a:rPr>
                <a:t>-Partner Pro, you can choose to </a:t>
              </a:r>
              <a:r>
                <a:rPr lang="en-US" sz="1600" dirty="0" smtClean="0">
                  <a:solidFill>
                    <a:srgbClr val="717171"/>
                  </a:solidFill>
                  <a:latin typeface="TSTAR PRO" panose="02000806030000020004" pitchFamily="50" charset="0"/>
                  <a:ea typeface="华文细黑" panose="02010600040101010101" pitchFamily="2" charset="-122"/>
                </a:rPr>
                <a:t>handover devices </a:t>
              </a:r>
              <a:r>
                <a:rPr lang="en-US" sz="1600" dirty="0">
                  <a:solidFill>
                    <a:srgbClr val="717171"/>
                  </a:solidFill>
                  <a:latin typeface="TSTAR PRO" panose="02000806030000020004" pitchFamily="50" charset="0"/>
                  <a:ea typeface="华文细黑" panose="02010600040101010101" pitchFamily="2" charset="-122"/>
                </a:rPr>
                <a:t>to customers. </a:t>
              </a:r>
              <a:r>
                <a:rPr lang="en-US" sz="1600" dirty="0" err="1">
                  <a:solidFill>
                    <a:srgbClr val="717171"/>
                  </a:solidFill>
                  <a:latin typeface="TSTAR PRO" panose="02000806030000020004" pitchFamily="50" charset="0"/>
                  <a:ea typeface="华文细黑" panose="02010600040101010101" pitchFamily="2" charset="-122"/>
                </a:rPr>
                <a:t>Hik</a:t>
              </a:r>
              <a:r>
                <a:rPr lang="en-US" sz="1600" dirty="0">
                  <a:solidFill>
                    <a:srgbClr val="717171"/>
                  </a:solidFill>
                  <a:latin typeface="TSTAR PRO" panose="02000806030000020004" pitchFamily="50" charset="0"/>
                  <a:ea typeface="华文细黑" panose="02010600040101010101" pitchFamily="2" charset="-122"/>
                </a:rPr>
                <a:t>-Partner Pro provides two </a:t>
              </a:r>
              <a:r>
                <a:rPr lang="en-US" sz="1600" dirty="0" smtClean="0">
                  <a:solidFill>
                    <a:srgbClr val="717171"/>
                  </a:solidFill>
                  <a:latin typeface="TSTAR PRO" panose="02000806030000020004" pitchFamily="50" charset="0"/>
                  <a:ea typeface="华文细黑" panose="02010600040101010101" pitchFamily="2" charset="-122"/>
                </a:rPr>
                <a:t>handover methods</a:t>
              </a:r>
            </a:p>
            <a:p>
              <a:pPr marL="285750" indent="-285750">
                <a:lnSpc>
                  <a:spcPct val="150000"/>
                </a:lnSpc>
                <a:buFont typeface="Arial" panose="020B0604020202020204" pitchFamily="34" charset="0"/>
                <a:buChar char="•"/>
              </a:pPr>
              <a:r>
                <a:rPr lang="en-US" sz="1600" dirty="0" smtClean="0">
                  <a:solidFill>
                    <a:srgbClr val="717171"/>
                  </a:solidFill>
                  <a:latin typeface="TSTAR PRO" panose="02000806030000020004" pitchFamily="50" charset="0"/>
                  <a:ea typeface="华文细黑" panose="02010600040101010101" pitchFamily="2" charset="-122"/>
                </a:rPr>
                <a:t>[</a:t>
              </a:r>
              <a:r>
                <a:rPr lang="en-US" sz="1600" dirty="0" smtClean="0">
                  <a:solidFill>
                    <a:srgbClr val="C00000"/>
                  </a:solidFill>
                  <a:latin typeface="TSTAR PRO" panose="02000806030000020004" pitchFamily="50" charset="0"/>
                  <a:ea typeface="华文细黑" panose="02010600040101010101" pitchFamily="2" charset="-122"/>
                </a:rPr>
                <a:t>Transfer </a:t>
              </a:r>
              <a:r>
                <a:rPr lang="en-US" sz="1600" dirty="0">
                  <a:solidFill>
                    <a:srgbClr val="C00000"/>
                  </a:solidFill>
                  <a:latin typeface="TSTAR PRO" panose="02000806030000020004" pitchFamily="50" charset="0"/>
                  <a:ea typeface="华文细黑" panose="02010600040101010101" pitchFamily="2" charset="-122"/>
                </a:rPr>
                <a:t>device</a:t>
              </a:r>
              <a:r>
                <a:rPr lang="en-US" sz="1600" dirty="0">
                  <a:solidFill>
                    <a:srgbClr val="717171"/>
                  </a:solidFill>
                  <a:latin typeface="TSTAR PRO" panose="02000806030000020004" pitchFamily="50" charset="0"/>
                  <a:ea typeface="华文细黑" panose="02010600040101010101" pitchFamily="2" charset="-122"/>
                </a:rPr>
                <a:t>]:The </a:t>
              </a:r>
              <a:r>
                <a:rPr lang="en-US" sz="1600" dirty="0" smtClean="0">
                  <a:solidFill>
                    <a:srgbClr val="717171"/>
                  </a:solidFill>
                  <a:latin typeface="TSTAR PRO" panose="02000806030000020004" pitchFamily="50" charset="0"/>
                  <a:ea typeface="华文细黑" panose="02010600040101010101" pitchFamily="2" charset="-122"/>
                </a:rPr>
                <a:t>devices </a:t>
              </a:r>
              <a:r>
                <a:rPr lang="en-US" sz="1600" dirty="0">
                  <a:solidFill>
                    <a:srgbClr val="717171"/>
                  </a:solidFill>
                  <a:latin typeface="TSTAR PRO" panose="02000806030000020004" pitchFamily="50" charset="0"/>
                  <a:ea typeface="华文细黑" panose="02010600040101010101" pitchFamily="2" charset="-122"/>
                </a:rPr>
                <a:t>belongs to the customer, and the installer needs to obtain the user's authorization to operate the </a:t>
              </a:r>
              <a:r>
                <a:rPr lang="en-US" altLang="zh-CN" sz="1600" dirty="0">
                  <a:solidFill>
                    <a:srgbClr val="717171"/>
                  </a:solidFill>
                  <a:latin typeface="TSTAR PRO" panose="02000806030000020004" pitchFamily="50" charset="0"/>
                  <a:ea typeface="华文细黑" panose="02010600040101010101" pitchFamily="2" charset="-122"/>
                </a:rPr>
                <a:t>devices</a:t>
              </a:r>
              <a:endParaRPr lang="en-US" sz="1600" dirty="0" smtClean="0">
                <a:solidFill>
                  <a:srgbClr val="717171"/>
                </a:solidFill>
                <a:latin typeface="TSTAR PRO" panose="02000806030000020004" pitchFamily="50" charset="0"/>
                <a:ea typeface="华文细黑" panose="02010600040101010101" pitchFamily="2" charset="-122"/>
              </a:endParaRPr>
            </a:p>
            <a:p>
              <a:pPr marL="285750" indent="-285750">
                <a:lnSpc>
                  <a:spcPct val="150000"/>
                </a:lnSpc>
                <a:buFont typeface="Arial" panose="020B0604020202020204" pitchFamily="34" charset="0"/>
                <a:buChar char="•"/>
              </a:pPr>
              <a:r>
                <a:rPr lang="en-US" sz="1600" dirty="0" smtClean="0">
                  <a:solidFill>
                    <a:srgbClr val="717171"/>
                  </a:solidFill>
                  <a:latin typeface="TSTAR PRO" panose="02000806030000020004" pitchFamily="50" charset="0"/>
                  <a:ea typeface="华文细黑" panose="02010600040101010101" pitchFamily="2" charset="-122"/>
                </a:rPr>
                <a:t>[</a:t>
              </a:r>
              <a:r>
                <a:rPr lang="en-US" sz="1600" dirty="0" smtClean="0">
                  <a:solidFill>
                    <a:srgbClr val="C00000"/>
                  </a:solidFill>
                  <a:latin typeface="TSTAR PRO" panose="02000806030000020004" pitchFamily="50" charset="0"/>
                  <a:ea typeface="华文细黑" panose="02010600040101010101" pitchFamily="2" charset="-122"/>
                </a:rPr>
                <a:t>Share </a:t>
              </a:r>
              <a:r>
                <a:rPr lang="en-US" sz="1600" dirty="0">
                  <a:solidFill>
                    <a:srgbClr val="C00000"/>
                  </a:solidFill>
                  <a:latin typeface="TSTAR PRO" panose="02000806030000020004" pitchFamily="50" charset="0"/>
                  <a:ea typeface="华文细黑" panose="02010600040101010101" pitchFamily="2" charset="-122"/>
                </a:rPr>
                <a:t>device</a:t>
              </a:r>
              <a:r>
                <a:rPr lang="en-US" sz="1600" dirty="0">
                  <a:solidFill>
                    <a:srgbClr val="717171"/>
                  </a:solidFill>
                  <a:latin typeface="TSTAR PRO" panose="02000806030000020004" pitchFamily="50" charset="0"/>
                  <a:ea typeface="华文细黑" panose="02010600040101010101" pitchFamily="2" charset="-122"/>
                </a:rPr>
                <a:t>]:The device belongs to the installer, and the customer has only access rights. The installer can disable the customer's </a:t>
              </a:r>
              <a:r>
                <a:rPr lang="en-US" sz="1600" dirty="0" err="1">
                  <a:solidFill>
                    <a:srgbClr val="717171"/>
                  </a:solidFill>
                  <a:latin typeface="TSTAR PRO" panose="02000806030000020004" pitchFamily="50" charset="0"/>
                  <a:ea typeface="华文细黑" panose="02010600040101010101" pitchFamily="2" charset="-122"/>
                </a:rPr>
                <a:t>Hik</a:t>
              </a:r>
              <a:r>
                <a:rPr lang="en-US" sz="1600" dirty="0">
                  <a:solidFill>
                    <a:srgbClr val="717171"/>
                  </a:solidFill>
                  <a:latin typeface="TSTAR PRO" panose="02000806030000020004" pitchFamily="50" charset="0"/>
                  <a:ea typeface="华文细黑" panose="02010600040101010101" pitchFamily="2" charset="-122"/>
                </a:rPr>
                <a:t>-Connect use, similar to </a:t>
              </a:r>
              <a:r>
                <a:rPr lang="en-US" sz="1600" dirty="0" err="1">
                  <a:solidFill>
                    <a:srgbClr val="717171"/>
                  </a:solidFill>
                  <a:latin typeface="TSTAR PRO" panose="02000806030000020004" pitchFamily="50" charset="0"/>
                  <a:ea typeface="华文细黑" panose="02010600040101010101" pitchFamily="2" charset="-122"/>
                </a:rPr>
                <a:t>Hik</a:t>
              </a:r>
              <a:r>
                <a:rPr lang="en-US" sz="1600" dirty="0">
                  <a:solidFill>
                    <a:srgbClr val="717171"/>
                  </a:solidFill>
                  <a:latin typeface="TSTAR PRO" panose="02000806030000020004" pitchFamily="50" charset="0"/>
                  <a:ea typeface="华文细黑" panose="02010600040101010101" pitchFamily="2" charset="-122"/>
                </a:rPr>
                <a:t>-Connect sharing </a:t>
              </a:r>
              <a:r>
                <a:rPr lang="en-US" sz="1600" dirty="0" smtClean="0">
                  <a:solidFill>
                    <a:srgbClr val="717171"/>
                  </a:solidFill>
                  <a:latin typeface="TSTAR PRO" panose="02000806030000020004" pitchFamily="50" charset="0"/>
                  <a:ea typeface="华文细黑" panose="02010600040101010101" pitchFamily="2" charset="-122"/>
                </a:rPr>
                <a:t>device.</a:t>
              </a:r>
              <a:endParaRPr lang="en-US" sz="1600" dirty="0">
                <a:solidFill>
                  <a:srgbClr val="717171"/>
                </a:solidFill>
                <a:latin typeface="TSTAR PRO" panose="02000806030000020004" pitchFamily="50" charset="0"/>
                <a:ea typeface="华文细黑" panose="02010600040101010101" pitchFamily="2" charset="-122"/>
              </a:endParaRPr>
            </a:p>
          </p:txBody>
        </p:sp>
      </p:grpSp>
      <p:sp>
        <p:nvSpPr>
          <p:cNvPr id="34" name="iṥḻïďe">
            <a:extLst>
              <a:ext uri="{FF2B5EF4-FFF2-40B4-BE49-F238E27FC236}">
                <a16:creationId xmlns:a16="http://schemas.microsoft.com/office/drawing/2014/main" id="{7C71A355-224E-F538-EE7A-913C803A14B1}"/>
              </a:ext>
            </a:extLst>
          </p:cNvPr>
          <p:cNvSpPr txBox="1"/>
          <p:nvPr/>
        </p:nvSpPr>
        <p:spPr>
          <a:xfrm>
            <a:off x="620546" y="410703"/>
            <a:ext cx="5079214" cy="646331"/>
          </a:xfrm>
          <a:prstGeom prst="rect">
            <a:avLst/>
          </a:prstGeom>
          <a:noFill/>
          <a:ln>
            <a:noFill/>
          </a:ln>
        </p:spPr>
        <p:txBody>
          <a:bodyPr wrap="square" lIns="91440" tIns="45720" rIns="91440" bIns="45720" anchor="ctr" anchorCtr="0">
            <a:spAutoFit/>
          </a:bodyPr>
          <a:lstStyle/>
          <a:p>
            <a:pPr>
              <a:buSzPct val="25000"/>
            </a:pPr>
            <a:r>
              <a:rPr lang="en-US" altLang="zh-CN" sz="3600" b="1" cap="all" dirty="0" smtClean="0">
                <a:latin typeface="TSTAR PRO Medium" panose="02000806030000020004" pitchFamily="50" charset="0"/>
              </a:rPr>
              <a:t>TYPICAL SCENARIO</a:t>
            </a:r>
            <a:endParaRPr lang="en-US" altLang="zh-CN" sz="2000" b="1" cap="all" dirty="0">
              <a:latin typeface="TSTAR PRO Medium" panose="02000806030000020004" pitchFamily="50" charset="0"/>
            </a:endParaRPr>
          </a:p>
        </p:txBody>
      </p:sp>
      <p:pic>
        <p:nvPicPr>
          <p:cNvPr id="8" name="图片 7"/>
          <p:cNvPicPr>
            <a:picLocks noChangeAspect="1"/>
          </p:cNvPicPr>
          <p:nvPr/>
        </p:nvPicPr>
        <p:blipFill>
          <a:blip r:embed="rId4"/>
          <a:stretch>
            <a:fillRect/>
          </a:stretch>
        </p:blipFill>
        <p:spPr>
          <a:xfrm>
            <a:off x="7846236" y="536068"/>
            <a:ext cx="2916516" cy="6319987"/>
          </a:xfrm>
          <a:prstGeom prst="rect">
            <a:avLst/>
          </a:prstGeom>
        </p:spPr>
      </p:pic>
      <p:pic>
        <p:nvPicPr>
          <p:cNvPr id="30" name="图片 29"/>
          <p:cNvPicPr>
            <a:picLocks noChangeAspect="1"/>
          </p:cNvPicPr>
          <p:nvPr/>
        </p:nvPicPr>
        <p:blipFill>
          <a:blip r:embed="rId5"/>
          <a:stretch>
            <a:fillRect/>
          </a:stretch>
        </p:blipFill>
        <p:spPr>
          <a:xfrm>
            <a:off x="7850593" y="536068"/>
            <a:ext cx="2851313" cy="6321932"/>
          </a:xfrm>
          <a:prstGeom prst="rect">
            <a:avLst/>
          </a:prstGeom>
        </p:spPr>
      </p:pic>
      <p:pic>
        <p:nvPicPr>
          <p:cNvPr id="7" name="图片 6"/>
          <p:cNvPicPr>
            <a:picLocks noChangeAspect="1"/>
          </p:cNvPicPr>
          <p:nvPr/>
        </p:nvPicPr>
        <p:blipFill>
          <a:blip r:embed="rId6"/>
          <a:stretch>
            <a:fillRect/>
          </a:stretch>
        </p:blipFill>
        <p:spPr>
          <a:xfrm>
            <a:off x="7846237" y="542545"/>
            <a:ext cx="2843592" cy="6313509"/>
          </a:xfrm>
          <a:prstGeom prst="rect">
            <a:avLst/>
          </a:prstGeom>
        </p:spPr>
      </p:pic>
      <p:pic>
        <p:nvPicPr>
          <p:cNvPr id="3" name="图片 2"/>
          <p:cNvPicPr>
            <a:picLocks noChangeAspect="1"/>
          </p:cNvPicPr>
          <p:nvPr/>
        </p:nvPicPr>
        <p:blipFill>
          <a:blip r:embed="rId7"/>
          <a:stretch>
            <a:fillRect/>
          </a:stretch>
        </p:blipFill>
        <p:spPr>
          <a:xfrm>
            <a:off x="12426624" y="528778"/>
            <a:ext cx="2988394" cy="6319986"/>
          </a:xfrm>
          <a:prstGeom prst="rect">
            <a:avLst/>
          </a:prstGeom>
        </p:spPr>
      </p:pic>
      <p:pic>
        <p:nvPicPr>
          <p:cNvPr id="4" name="图片 3"/>
          <p:cNvPicPr>
            <a:picLocks noChangeAspect="1"/>
          </p:cNvPicPr>
          <p:nvPr/>
        </p:nvPicPr>
        <p:blipFill>
          <a:blip r:embed="rId8"/>
          <a:stretch>
            <a:fillRect/>
          </a:stretch>
        </p:blipFill>
        <p:spPr>
          <a:xfrm>
            <a:off x="12447274" y="536068"/>
            <a:ext cx="2947094" cy="6325805"/>
          </a:xfrm>
          <a:prstGeom prst="rect">
            <a:avLst/>
          </a:prstGeom>
        </p:spPr>
      </p:pic>
      <p:pic>
        <p:nvPicPr>
          <p:cNvPr id="2" name="图片 1"/>
          <p:cNvPicPr>
            <a:picLocks noChangeAspect="1"/>
          </p:cNvPicPr>
          <p:nvPr/>
        </p:nvPicPr>
        <p:blipFill>
          <a:blip r:embed="rId9"/>
          <a:stretch>
            <a:fillRect/>
          </a:stretch>
        </p:blipFill>
        <p:spPr>
          <a:xfrm>
            <a:off x="12456892" y="535255"/>
            <a:ext cx="3004619" cy="6313509"/>
          </a:xfrm>
          <a:prstGeom prst="rect">
            <a:avLst/>
          </a:prstGeom>
        </p:spPr>
      </p:pic>
      <p:pic>
        <p:nvPicPr>
          <p:cNvPr id="31" name="图片 3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938890" y="6264008"/>
            <a:ext cx="458789" cy="458789"/>
          </a:xfrm>
          <a:prstGeom prst="rect">
            <a:avLst/>
          </a:prstGeom>
        </p:spPr>
      </p:pic>
      <p:sp>
        <p:nvSpPr>
          <p:cNvPr id="32" name="同心圆 31"/>
          <p:cNvSpPr/>
          <p:nvPr/>
        </p:nvSpPr>
        <p:spPr>
          <a:xfrm>
            <a:off x="8982475" y="6307593"/>
            <a:ext cx="371620" cy="371620"/>
          </a:xfrm>
          <a:prstGeom prst="donut">
            <a:avLst>
              <a:gd name="adj" fmla="val 7228"/>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C6E71"/>
              </a:solidFill>
              <a:latin typeface="TSTAR PRO" panose="02000806030000020004" pitchFamily="50" charset="0"/>
            </a:endParaRPr>
          </a:p>
        </p:txBody>
      </p:sp>
      <p:pic>
        <p:nvPicPr>
          <p:cNvPr id="33" name="图片 3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129590" y="6286728"/>
            <a:ext cx="458789" cy="458789"/>
          </a:xfrm>
          <a:prstGeom prst="rect">
            <a:avLst/>
          </a:prstGeom>
        </p:spPr>
      </p:pic>
      <p:sp>
        <p:nvSpPr>
          <p:cNvPr id="35" name="同心圆 34"/>
          <p:cNvSpPr/>
          <p:nvPr/>
        </p:nvSpPr>
        <p:spPr>
          <a:xfrm>
            <a:off x="9173175" y="6330313"/>
            <a:ext cx="371620" cy="371620"/>
          </a:xfrm>
          <a:prstGeom prst="donut">
            <a:avLst>
              <a:gd name="adj" fmla="val 7228"/>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C6E71"/>
              </a:solidFill>
              <a:latin typeface="TSTAR PRO" panose="02000806030000020004" pitchFamily="50" charset="0"/>
            </a:endParaRPr>
          </a:p>
        </p:txBody>
      </p:sp>
      <p:pic>
        <p:nvPicPr>
          <p:cNvPr id="22" name="图片 21"/>
          <p:cNvPicPr>
            <a:picLocks noChangeAspect="1"/>
          </p:cNvPicPr>
          <p:nvPr/>
        </p:nvPicPr>
        <p:blipFill rotWithShape="1">
          <a:blip r:embed="rId3" cstate="print">
            <a:extLst>
              <a:ext uri="{28A0092B-C50C-407E-A947-70E740481C1C}">
                <a14:useLocalDpi xmlns:a14="http://schemas.microsoft.com/office/drawing/2010/main" val="0"/>
              </a:ext>
            </a:extLst>
          </a:blip>
          <a:srcRect l="86510" b="79159"/>
          <a:stretch/>
        </p:blipFill>
        <p:spPr>
          <a:xfrm>
            <a:off x="10711684" y="-22720"/>
            <a:ext cx="1719914" cy="6914300"/>
          </a:xfrm>
          <a:prstGeom prst="rect">
            <a:avLst/>
          </a:prstGeom>
        </p:spPr>
      </p:pic>
      <p:pic>
        <p:nvPicPr>
          <p:cNvPr id="29" name="iPhone壳.png" descr="iPhone壳.png"/>
          <p:cNvPicPr>
            <a:picLocks noChangeAspect="1"/>
          </p:cNvPicPr>
          <p:nvPr/>
        </p:nvPicPr>
        <p:blipFill>
          <a:blip r:embed="rId11">
            <a:extLst/>
          </a:blip>
          <a:stretch>
            <a:fillRect/>
          </a:stretch>
        </p:blipFill>
        <p:spPr>
          <a:xfrm>
            <a:off x="7575219" y="285549"/>
            <a:ext cx="3433183" cy="6821026"/>
          </a:xfrm>
          <a:prstGeom prst="rect">
            <a:avLst/>
          </a:prstGeom>
          <a:ln w="12700">
            <a:miter lim="400000"/>
          </a:ln>
        </p:spPr>
      </p:pic>
      <p:pic>
        <p:nvPicPr>
          <p:cNvPr id="36" name="图片 35"/>
          <p:cNvPicPr>
            <a:picLocks noChangeAspect="1"/>
          </p:cNvPicPr>
          <p:nvPr/>
        </p:nvPicPr>
        <p:blipFill rotWithShape="1">
          <a:blip r:embed="rId12" cstate="print">
            <a:extLst>
              <a:ext uri="{28A0092B-C50C-407E-A947-70E740481C1C}">
                <a14:useLocalDpi xmlns:a14="http://schemas.microsoft.com/office/drawing/2010/main" val="0"/>
              </a:ext>
            </a:extLst>
          </a:blip>
          <a:srcRect l="2" r="7849" b="23386"/>
          <a:stretch/>
        </p:blipFill>
        <p:spPr>
          <a:xfrm rot="16200000">
            <a:off x="774960" y="1047405"/>
            <a:ext cx="49531" cy="488061"/>
          </a:xfrm>
          <a:prstGeom prst="rect">
            <a:avLst/>
          </a:prstGeom>
        </p:spPr>
      </p:pic>
      <p:pic>
        <p:nvPicPr>
          <p:cNvPr id="38" name="图片 37"/>
          <p:cNvPicPr>
            <a:picLocks noChangeAspect="1"/>
          </p:cNvPicPr>
          <p:nvPr/>
        </p:nvPicPr>
        <p:blipFill rotWithShape="1">
          <a:blip r:embed="rId12" cstate="print">
            <a:duotone>
              <a:schemeClr val="bg2">
                <a:shade val="45000"/>
                <a:satMod val="135000"/>
              </a:schemeClr>
              <a:prstClr val="white"/>
            </a:duotone>
            <a:extLst>
              <a:ext uri="{28A0092B-C50C-407E-A947-70E740481C1C}">
                <a14:useLocalDpi xmlns:a14="http://schemas.microsoft.com/office/drawing/2010/main" val="0"/>
              </a:ext>
            </a:extLst>
          </a:blip>
          <a:srcRect l="2" r="7849" b="23386"/>
          <a:stretch/>
        </p:blipFill>
        <p:spPr>
          <a:xfrm rot="16200000">
            <a:off x="3917718" y="1046019"/>
            <a:ext cx="49531" cy="488061"/>
          </a:xfrm>
          <a:prstGeom prst="rect">
            <a:avLst/>
          </a:prstGeom>
        </p:spPr>
      </p:pic>
      <p:pic>
        <p:nvPicPr>
          <p:cNvPr id="39" name="图片 38"/>
          <p:cNvPicPr>
            <a:picLocks noChangeAspect="1"/>
          </p:cNvPicPr>
          <p:nvPr/>
        </p:nvPicPr>
        <p:blipFill rotWithShape="1">
          <a:blip r:embed="rId12" cstate="print">
            <a:extLst>
              <a:ext uri="{28A0092B-C50C-407E-A947-70E740481C1C}">
                <a14:useLocalDpi xmlns:a14="http://schemas.microsoft.com/office/drawing/2010/main" val="0"/>
              </a:ext>
            </a:extLst>
          </a:blip>
          <a:srcRect l="2" r="7849" b="23386"/>
          <a:stretch/>
        </p:blipFill>
        <p:spPr>
          <a:xfrm rot="16200000">
            <a:off x="3917739" y="1048097"/>
            <a:ext cx="49531" cy="488061"/>
          </a:xfrm>
          <a:prstGeom prst="rect">
            <a:avLst/>
          </a:prstGeom>
        </p:spPr>
      </p:pic>
      <p:pic>
        <p:nvPicPr>
          <p:cNvPr id="40" name="图片 39"/>
          <p:cNvPicPr>
            <a:picLocks noChangeAspect="1"/>
          </p:cNvPicPr>
          <p:nvPr/>
        </p:nvPicPr>
        <p:blipFill rotWithShape="1">
          <a:blip r:embed="rId12" cstate="print">
            <a:extLst>
              <a:ext uri="{28A0092B-C50C-407E-A947-70E740481C1C}">
                <a14:useLocalDpi xmlns:a14="http://schemas.microsoft.com/office/drawing/2010/main" val="0"/>
              </a:ext>
            </a:extLst>
          </a:blip>
          <a:srcRect l="2" r="7849" b="23386"/>
          <a:stretch/>
        </p:blipFill>
        <p:spPr>
          <a:xfrm rot="16200000">
            <a:off x="1406579" y="1045326"/>
            <a:ext cx="49531" cy="488061"/>
          </a:xfrm>
          <a:prstGeom prst="rect">
            <a:avLst/>
          </a:prstGeom>
        </p:spPr>
      </p:pic>
      <p:pic>
        <p:nvPicPr>
          <p:cNvPr id="41" name="图片 40"/>
          <p:cNvPicPr>
            <a:picLocks noChangeAspect="1"/>
          </p:cNvPicPr>
          <p:nvPr/>
        </p:nvPicPr>
        <p:blipFill rotWithShape="1">
          <a:blip r:embed="rId12" cstate="print">
            <a:extLst>
              <a:ext uri="{28A0092B-C50C-407E-A947-70E740481C1C}">
                <a14:useLocalDpi xmlns:a14="http://schemas.microsoft.com/office/drawing/2010/main" val="0"/>
              </a:ext>
            </a:extLst>
          </a:blip>
          <a:srcRect l="2" r="7849" b="23386"/>
          <a:stretch/>
        </p:blipFill>
        <p:spPr>
          <a:xfrm rot="16200000">
            <a:off x="2034526" y="1045326"/>
            <a:ext cx="49531" cy="488061"/>
          </a:xfrm>
          <a:prstGeom prst="rect">
            <a:avLst/>
          </a:prstGeom>
        </p:spPr>
      </p:pic>
      <p:pic>
        <p:nvPicPr>
          <p:cNvPr id="42" name="图片 41"/>
          <p:cNvPicPr>
            <a:picLocks noChangeAspect="1"/>
          </p:cNvPicPr>
          <p:nvPr/>
        </p:nvPicPr>
        <p:blipFill rotWithShape="1">
          <a:blip r:embed="rId12" cstate="print">
            <a:extLst>
              <a:ext uri="{28A0092B-C50C-407E-A947-70E740481C1C}">
                <a14:useLocalDpi xmlns:a14="http://schemas.microsoft.com/office/drawing/2010/main" val="0"/>
              </a:ext>
            </a:extLst>
          </a:blip>
          <a:srcRect l="2" r="7849" b="23386"/>
          <a:stretch/>
        </p:blipFill>
        <p:spPr>
          <a:xfrm rot="16200000">
            <a:off x="2660984" y="1042585"/>
            <a:ext cx="49531" cy="488061"/>
          </a:xfrm>
          <a:prstGeom prst="rect">
            <a:avLst/>
          </a:prstGeom>
        </p:spPr>
      </p:pic>
      <p:pic>
        <p:nvPicPr>
          <p:cNvPr id="43" name="图片 42"/>
          <p:cNvPicPr>
            <a:picLocks noChangeAspect="1"/>
          </p:cNvPicPr>
          <p:nvPr/>
        </p:nvPicPr>
        <p:blipFill rotWithShape="1">
          <a:blip r:embed="rId12" cstate="print">
            <a:extLst>
              <a:ext uri="{28A0092B-C50C-407E-A947-70E740481C1C}">
                <a14:useLocalDpi xmlns:a14="http://schemas.microsoft.com/office/drawing/2010/main" val="0"/>
              </a:ext>
            </a:extLst>
          </a:blip>
          <a:srcRect l="2" r="7849" b="23386"/>
          <a:stretch/>
        </p:blipFill>
        <p:spPr>
          <a:xfrm rot="16200000">
            <a:off x="3289946" y="1042585"/>
            <a:ext cx="49531" cy="488061"/>
          </a:xfrm>
          <a:prstGeom prst="rect">
            <a:avLst/>
          </a:prstGeom>
        </p:spPr>
      </p:pic>
    </p:spTree>
    <p:extLst>
      <p:ext uri="{BB962C8B-B14F-4D97-AF65-F5344CB8AC3E}">
        <p14:creationId xmlns:p14="http://schemas.microsoft.com/office/powerpoint/2010/main" val="368163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2000"/>
                                        <p:tgtEl>
                                          <p:spTgt spid="39"/>
                                        </p:tgtEl>
                                      </p:cBhvr>
                                    </p:animEffect>
                                  </p:childTnLst>
                                </p:cTn>
                              </p:par>
                            </p:childTnLst>
                          </p:cTn>
                        </p:par>
                        <p:par>
                          <p:cTn id="8" fill="hold">
                            <p:stCondLst>
                              <p:cond delay="2000"/>
                            </p:stCondLst>
                            <p:childTnLst>
                              <p:par>
                                <p:cTn id="9" presetID="42" presetClass="path" presetSubtype="0" accel="50000" decel="50000" fill="hold" nodeType="afterEffect">
                                  <p:stCondLst>
                                    <p:cond delay="0"/>
                                  </p:stCondLst>
                                  <p:childTnLst>
                                    <p:animMotion origin="layout" path="M 3.125E-6 -1.48148E-6 L -0.38138 0.00093 " pathEditMode="relative" rAng="0" ptsTypes="AA">
                                      <p:cBhvr>
                                        <p:cTn id="10" dur="1250" fill="hold"/>
                                        <p:tgtEl>
                                          <p:spTgt spid="3"/>
                                        </p:tgtEl>
                                        <p:attrNameLst>
                                          <p:attrName>ppt_x</p:attrName>
                                          <p:attrName>ppt_y</p:attrName>
                                        </p:attrNameLst>
                                      </p:cBhvr>
                                      <p:rCtr x="-19076" y="46"/>
                                    </p:animMotion>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200"/>
                                        <p:tgtEl>
                                          <p:spTgt spid="32"/>
                                        </p:tgtEl>
                                      </p:cBhvr>
                                    </p:animEffect>
                                  </p:childTnLst>
                                </p:cTn>
                              </p:par>
                            </p:childTnLst>
                          </p:cTn>
                        </p:par>
                        <p:par>
                          <p:cTn id="20" fill="hold">
                            <p:stCondLst>
                              <p:cond delay="700"/>
                            </p:stCondLst>
                            <p:childTnLst>
                              <p:par>
                                <p:cTn id="21" presetID="6" presetClass="emph" presetSubtype="0" accel="43333" decel="53333" autoRev="1" fill="hold" nodeType="afterEffect">
                                  <p:stCondLst>
                                    <p:cond delay="0"/>
                                  </p:stCondLst>
                                  <p:childTnLst>
                                    <p:animScale>
                                      <p:cBhvr>
                                        <p:cTn id="22" dur="300" fill="hold"/>
                                        <p:tgtEl>
                                          <p:spTgt spid="31"/>
                                        </p:tgtEl>
                                      </p:cBhvr>
                                      <p:by x="50000" y="50000"/>
                                    </p:animScale>
                                  </p:childTnLst>
                                </p:cTn>
                              </p:par>
                              <p:par>
                                <p:cTn id="23" presetID="6" presetClass="emph" presetSubtype="0" accel="43333" decel="53333" autoRev="1" fill="hold" grpId="1" nodeType="withEffect">
                                  <p:stCondLst>
                                    <p:cond delay="0"/>
                                  </p:stCondLst>
                                  <p:childTnLst>
                                    <p:animScale>
                                      <p:cBhvr>
                                        <p:cTn id="24" dur="300" fill="hold"/>
                                        <p:tgtEl>
                                          <p:spTgt spid="32"/>
                                        </p:tgtEl>
                                      </p:cBhvr>
                                      <p:by x="50000" y="50000"/>
                                    </p:animScale>
                                  </p:childTnLst>
                                </p:cTn>
                              </p:par>
                            </p:childTnLst>
                          </p:cTn>
                        </p:par>
                        <p:par>
                          <p:cTn id="25" fill="hold">
                            <p:stCondLst>
                              <p:cond delay="1300"/>
                            </p:stCondLst>
                            <p:childTnLst>
                              <p:par>
                                <p:cTn id="26" presetID="10" presetClass="exit" presetSubtype="0" fill="hold" nodeType="afterEffect">
                                  <p:stCondLst>
                                    <p:cond delay="0"/>
                                  </p:stCondLst>
                                  <p:childTnLst>
                                    <p:animEffect transition="out" filter="fade">
                                      <p:cBhvr>
                                        <p:cTn id="27" dur="800"/>
                                        <p:tgtEl>
                                          <p:spTgt spid="31"/>
                                        </p:tgtEl>
                                      </p:cBhvr>
                                    </p:animEffect>
                                    <p:set>
                                      <p:cBhvr>
                                        <p:cTn id="28" dur="1" fill="hold">
                                          <p:stCondLst>
                                            <p:cond delay="799"/>
                                          </p:stCondLst>
                                        </p:cTn>
                                        <p:tgtEl>
                                          <p:spTgt spid="31"/>
                                        </p:tgtEl>
                                        <p:attrNameLst>
                                          <p:attrName>style.visibility</p:attrName>
                                        </p:attrNameLst>
                                      </p:cBhvr>
                                      <p:to>
                                        <p:strVal val="hidden"/>
                                      </p:to>
                                    </p:set>
                                  </p:childTnLst>
                                </p:cTn>
                              </p:par>
                              <p:par>
                                <p:cTn id="29" presetID="10" presetClass="exit" presetSubtype="0" fill="hold" grpId="2" nodeType="withEffect">
                                  <p:stCondLst>
                                    <p:cond delay="0"/>
                                  </p:stCondLst>
                                  <p:childTnLst>
                                    <p:animEffect transition="out" filter="fade">
                                      <p:cBhvr>
                                        <p:cTn id="30" dur="800"/>
                                        <p:tgtEl>
                                          <p:spTgt spid="32"/>
                                        </p:tgtEl>
                                      </p:cBhvr>
                                    </p:animEffect>
                                    <p:set>
                                      <p:cBhvr>
                                        <p:cTn id="31" dur="1" fill="hold">
                                          <p:stCondLst>
                                            <p:cond delay="799"/>
                                          </p:stCondLst>
                                        </p:cTn>
                                        <p:tgtEl>
                                          <p:spTgt spid="32"/>
                                        </p:tgtEl>
                                        <p:attrNameLst>
                                          <p:attrName>style.visibility</p:attrName>
                                        </p:attrNameLst>
                                      </p:cBhvr>
                                      <p:to>
                                        <p:strVal val="hidden"/>
                                      </p:to>
                                    </p:set>
                                  </p:childTnLst>
                                </p:cTn>
                              </p:par>
                            </p:childTnLst>
                          </p:cTn>
                        </p:par>
                        <p:par>
                          <p:cTn id="32" fill="hold">
                            <p:stCondLst>
                              <p:cond delay="2100"/>
                            </p:stCondLst>
                            <p:childTnLst>
                              <p:par>
                                <p:cTn id="33" presetID="42" presetClass="path" presetSubtype="0" accel="50000" decel="50000" fill="hold" nodeType="afterEffect">
                                  <p:stCondLst>
                                    <p:cond delay="0"/>
                                  </p:stCondLst>
                                  <p:childTnLst>
                                    <p:animMotion origin="layout" path="M 3.125E-6 -1.85185E-6 L -0.37461 -0.00208 " pathEditMode="relative" rAng="0" ptsTypes="AA">
                                      <p:cBhvr>
                                        <p:cTn id="34" dur="2000" fill="hold"/>
                                        <p:tgtEl>
                                          <p:spTgt spid="4"/>
                                        </p:tgtEl>
                                        <p:attrNameLst>
                                          <p:attrName>ppt_x</p:attrName>
                                          <p:attrName>ppt_y</p:attrName>
                                        </p:attrNameLst>
                                      </p:cBhvr>
                                      <p:rCtr x="-18737" y="-116"/>
                                    </p:animMotion>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500"/>
                                        <p:tgtEl>
                                          <p:spTgt spid="33"/>
                                        </p:tgtEl>
                                      </p:cBhvr>
                                    </p:animEffect>
                                  </p:childTnLst>
                                </p:cTn>
                              </p:par>
                            </p:childTnLst>
                          </p:cTn>
                        </p:par>
                        <p:par>
                          <p:cTn id="40" fill="hold">
                            <p:stCondLst>
                              <p:cond delay="500"/>
                            </p:stCondLst>
                            <p:childTnLst>
                              <p:par>
                                <p:cTn id="41" presetID="10" presetClass="entr" presetSubtype="0" fill="hold" grpId="0" nodeType="after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200"/>
                                        <p:tgtEl>
                                          <p:spTgt spid="35"/>
                                        </p:tgtEl>
                                      </p:cBhvr>
                                    </p:animEffect>
                                  </p:childTnLst>
                                </p:cTn>
                              </p:par>
                            </p:childTnLst>
                          </p:cTn>
                        </p:par>
                        <p:par>
                          <p:cTn id="44" fill="hold">
                            <p:stCondLst>
                              <p:cond delay="700"/>
                            </p:stCondLst>
                            <p:childTnLst>
                              <p:par>
                                <p:cTn id="45" presetID="6" presetClass="emph" presetSubtype="0" accel="43333" decel="53333" autoRev="1" fill="hold" nodeType="afterEffect">
                                  <p:stCondLst>
                                    <p:cond delay="0"/>
                                  </p:stCondLst>
                                  <p:childTnLst>
                                    <p:animScale>
                                      <p:cBhvr>
                                        <p:cTn id="46" dur="300" fill="hold"/>
                                        <p:tgtEl>
                                          <p:spTgt spid="33"/>
                                        </p:tgtEl>
                                      </p:cBhvr>
                                      <p:by x="50000" y="50000"/>
                                    </p:animScale>
                                  </p:childTnLst>
                                </p:cTn>
                              </p:par>
                              <p:par>
                                <p:cTn id="47" presetID="6" presetClass="emph" presetSubtype="0" accel="43333" decel="53333" autoRev="1" fill="hold" grpId="1" nodeType="withEffect">
                                  <p:stCondLst>
                                    <p:cond delay="0"/>
                                  </p:stCondLst>
                                  <p:childTnLst>
                                    <p:animScale>
                                      <p:cBhvr>
                                        <p:cTn id="48" dur="300" fill="hold"/>
                                        <p:tgtEl>
                                          <p:spTgt spid="35"/>
                                        </p:tgtEl>
                                      </p:cBhvr>
                                      <p:by x="50000" y="50000"/>
                                    </p:animScale>
                                  </p:childTnLst>
                                </p:cTn>
                              </p:par>
                            </p:childTnLst>
                          </p:cTn>
                        </p:par>
                        <p:par>
                          <p:cTn id="49" fill="hold">
                            <p:stCondLst>
                              <p:cond delay="1300"/>
                            </p:stCondLst>
                            <p:childTnLst>
                              <p:par>
                                <p:cTn id="50" presetID="10" presetClass="exit" presetSubtype="0" fill="hold" nodeType="afterEffect">
                                  <p:stCondLst>
                                    <p:cond delay="0"/>
                                  </p:stCondLst>
                                  <p:childTnLst>
                                    <p:animEffect transition="out" filter="fade">
                                      <p:cBhvr>
                                        <p:cTn id="51" dur="800"/>
                                        <p:tgtEl>
                                          <p:spTgt spid="33"/>
                                        </p:tgtEl>
                                      </p:cBhvr>
                                    </p:animEffect>
                                    <p:set>
                                      <p:cBhvr>
                                        <p:cTn id="52" dur="1" fill="hold">
                                          <p:stCondLst>
                                            <p:cond delay="799"/>
                                          </p:stCondLst>
                                        </p:cTn>
                                        <p:tgtEl>
                                          <p:spTgt spid="33"/>
                                        </p:tgtEl>
                                        <p:attrNameLst>
                                          <p:attrName>style.visibility</p:attrName>
                                        </p:attrNameLst>
                                      </p:cBhvr>
                                      <p:to>
                                        <p:strVal val="hidden"/>
                                      </p:to>
                                    </p:set>
                                  </p:childTnLst>
                                </p:cTn>
                              </p:par>
                              <p:par>
                                <p:cTn id="53" presetID="10" presetClass="exit" presetSubtype="0" fill="hold" grpId="2" nodeType="withEffect">
                                  <p:stCondLst>
                                    <p:cond delay="0"/>
                                  </p:stCondLst>
                                  <p:childTnLst>
                                    <p:animEffect transition="out" filter="fade">
                                      <p:cBhvr>
                                        <p:cTn id="54" dur="800"/>
                                        <p:tgtEl>
                                          <p:spTgt spid="35"/>
                                        </p:tgtEl>
                                      </p:cBhvr>
                                    </p:animEffect>
                                    <p:set>
                                      <p:cBhvr>
                                        <p:cTn id="55" dur="1" fill="hold">
                                          <p:stCondLst>
                                            <p:cond delay="799"/>
                                          </p:stCondLst>
                                        </p:cTn>
                                        <p:tgtEl>
                                          <p:spTgt spid="35"/>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42" presetClass="path" presetSubtype="0" accel="50000" decel="50000" fill="hold" nodeType="clickEffect">
                                  <p:stCondLst>
                                    <p:cond delay="0"/>
                                  </p:stCondLst>
                                  <p:childTnLst>
                                    <p:animMotion origin="layout" path="M -1.875E-6 -4.44444E-6 L -0.3845 0.00047 " pathEditMode="relative" rAng="0" ptsTypes="AA">
                                      <p:cBhvr>
                                        <p:cTn id="59" dur="2000" fill="hold"/>
                                        <p:tgtEl>
                                          <p:spTgt spid="2"/>
                                        </p:tgtEl>
                                        <p:attrNameLst>
                                          <p:attrName>ppt_x</p:attrName>
                                          <p:attrName>ppt_y</p:attrName>
                                        </p:attrNameLst>
                                      </p:cBhvr>
                                      <p:rCtr x="-19232"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2" grpId="2" animBg="1"/>
      <p:bldP spid="35" grpId="0" animBg="1"/>
      <p:bldP spid="35" grpId="1" animBg="1"/>
      <p:bldP spid="35" grpId="2"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b="79159"/>
          <a:stretch/>
        </p:blipFill>
        <p:spPr>
          <a:xfrm>
            <a:off x="-73266" y="-31614"/>
            <a:ext cx="12508637" cy="6914300"/>
          </a:xfrm>
          <a:prstGeom prst="rect">
            <a:avLst/>
          </a:prstGeom>
        </p:spPr>
      </p:pic>
      <p:sp>
        <p:nvSpPr>
          <p:cNvPr id="16" name="椭圆 15"/>
          <p:cNvSpPr/>
          <p:nvPr/>
        </p:nvSpPr>
        <p:spPr>
          <a:xfrm>
            <a:off x="-2677264" y="-1511277"/>
            <a:ext cx="6737486" cy="9873626"/>
          </a:xfrm>
          <a:prstGeom prst="ellipse">
            <a:avLst/>
          </a:prstGeom>
          <a:solidFill>
            <a:schemeClr val="bg1">
              <a:lumMod val="50000"/>
              <a:alpha val="20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78987" y="275345"/>
            <a:ext cx="1756273" cy="320711"/>
          </a:xfrm>
          <a:prstGeom prst="rect">
            <a:avLst/>
          </a:prstGeom>
        </p:spPr>
      </p:pic>
      <p:sp>
        <p:nvSpPr>
          <p:cNvPr id="9" name="矩形 8"/>
          <p:cNvSpPr/>
          <p:nvPr/>
        </p:nvSpPr>
        <p:spPr>
          <a:xfrm>
            <a:off x="1622553" y="4593320"/>
            <a:ext cx="1854995" cy="492443"/>
          </a:xfrm>
          <a:prstGeom prst="rect">
            <a:avLst/>
          </a:prstGeom>
        </p:spPr>
        <p:txBody>
          <a:bodyPr wrap="none">
            <a:spAutoFit/>
          </a:bodyPr>
          <a:lstStyle/>
          <a:p>
            <a:pPr algn="ctr"/>
            <a:r>
              <a:rPr lang="en-US" altLang="zh-CN" sz="2600" dirty="0" smtClean="0">
                <a:solidFill>
                  <a:schemeClr val="tx1">
                    <a:lumMod val="75000"/>
                    <a:lumOff val="25000"/>
                  </a:schemeClr>
                </a:solidFill>
                <a:latin typeface="TSTAR PRO Medium" panose="02000806030000020004" pitchFamily="50" charset="0"/>
                <a:ea typeface="华文细黑" panose="02010600040101010101" pitchFamily="2" charset="-122"/>
              </a:rPr>
              <a:t>steps for all</a:t>
            </a:r>
            <a:endParaRPr lang="zh-CN" altLang="en-US" sz="2600" dirty="0">
              <a:solidFill>
                <a:schemeClr val="tx1">
                  <a:lumMod val="75000"/>
                  <a:lumOff val="25000"/>
                </a:schemeClr>
              </a:solidFill>
              <a:latin typeface="TSTAR PRO Medium" panose="02000806030000020004" pitchFamily="50" charset="0"/>
              <a:ea typeface="华文细黑" panose="02010600040101010101" pitchFamily="2" charset="-122"/>
            </a:endParaRPr>
          </a:p>
        </p:txBody>
      </p:sp>
      <p:sp>
        <p:nvSpPr>
          <p:cNvPr id="2" name="矩形 1"/>
          <p:cNvSpPr/>
          <p:nvPr/>
        </p:nvSpPr>
        <p:spPr>
          <a:xfrm>
            <a:off x="366744" y="985131"/>
            <a:ext cx="3276859" cy="5047536"/>
          </a:xfrm>
          <a:prstGeom prst="rect">
            <a:avLst/>
          </a:prstGeom>
          <a:effectLst>
            <a:outerShdw blurRad="50800" dist="38100" dir="2700000" algn="tl" rotWithShape="0">
              <a:prstClr val="black">
                <a:alpha val="40000"/>
              </a:prstClr>
            </a:outerShdw>
          </a:effectLst>
        </p:spPr>
        <p:txBody>
          <a:bodyPr wrap="none">
            <a:spAutoFit/>
          </a:bodyPr>
          <a:lstStyle/>
          <a:p>
            <a:r>
              <a:rPr lang="en-US" altLang="zh-CN" sz="32200" b="1" dirty="0">
                <a:solidFill>
                  <a:srgbClr val="D7000F"/>
                </a:solidFill>
                <a:latin typeface="TSTAR PRO Heavy" panose="02000806030000020004" pitchFamily="50" charset="0"/>
                <a:ea typeface="华文细黑" panose="02010600040101010101" pitchFamily="2" charset="-122"/>
              </a:rPr>
              <a:t>7 </a:t>
            </a:r>
            <a:endParaRPr lang="zh-CN" altLang="en-US" sz="32200" b="1" dirty="0">
              <a:latin typeface="TSTAR PRO Heavy" panose="02000806030000020004" pitchFamily="50" charset="0"/>
            </a:endParaRPr>
          </a:p>
        </p:txBody>
      </p:sp>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92791" y="1322231"/>
            <a:ext cx="3485306" cy="1854566"/>
          </a:xfrm>
          <a:prstGeom prst="rect">
            <a:avLst/>
          </a:prstGeom>
        </p:spPr>
      </p:pic>
      <p:grpSp>
        <p:nvGrpSpPr>
          <p:cNvPr id="20" name="组合 19"/>
          <p:cNvGrpSpPr/>
          <p:nvPr/>
        </p:nvGrpSpPr>
        <p:grpSpPr>
          <a:xfrm>
            <a:off x="4237464" y="3611635"/>
            <a:ext cx="2692794" cy="2200602"/>
            <a:chOff x="4237464" y="3611635"/>
            <a:chExt cx="2692794" cy="2200602"/>
          </a:xfrm>
        </p:grpSpPr>
        <p:sp>
          <p:nvSpPr>
            <p:cNvPr id="8" name="矩形 7"/>
            <p:cNvSpPr/>
            <p:nvPr/>
          </p:nvSpPr>
          <p:spPr>
            <a:xfrm>
              <a:off x="5193584" y="3611635"/>
              <a:ext cx="837088" cy="492443"/>
            </a:xfrm>
            <a:prstGeom prst="rect">
              <a:avLst/>
            </a:prstGeom>
          </p:spPr>
          <p:txBody>
            <a:bodyPr wrap="none">
              <a:spAutoFit/>
            </a:bodyPr>
            <a:lstStyle/>
            <a:p>
              <a:pPr algn="ctr"/>
              <a:r>
                <a:rPr lang="en-US" altLang="zh-CN" sz="2600" dirty="0" smtClean="0">
                  <a:solidFill>
                    <a:srgbClr val="D7000F"/>
                  </a:solidFill>
                  <a:latin typeface="TSTAR PRO Heavy" panose="02000806030000020004" pitchFamily="50" charset="0"/>
                  <a:ea typeface="华文细黑" panose="02010600040101010101" pitchFamily="2" charset="-122"/>
                </a:rPr>
                <a:t>Easy</a:t>
              </a:r>
              <a:endParaRPr lang="zh-CN" altLang="en-US" sz="2600" dirty="0">
                <a:solidFill>
                  <a:srgbClr val="D7000F"/>
                </a:solidFill>
                <a:latin typeface="TSTAR PRO Heavy" panose="02000806030000020004" pitchFamily="50" charset="0"/>
                <a:ea typeface="华文细黑" panose="02010600040101010101" pitchFamily="2" charset="-122"/>
              </a:endParaRPr>
            </a:p>
          </p:txBody>
        </p:sp>
        <p:sp>
          <p:nvSpPr>
            <p:cNvPr id="17" name="矩形 16"/>
            <p:cNvSpPr/>
            <p:nvPr/>
          </p:nvSpPr>
          <p:spPr>
            <a:xfrm>
              <a:off x="4237464" y="4104077"/>
              <a:ext cx="2692794" cy="1708160"/>
            </a:xfrm>
            <a:prstGeom prst="rect">
              <a:avLst/>
            </a:prstGeom>
          </p:spPr>
          <p:txBody>
            <a:bodyPr wrap="square">
              <a:spAutoFit/>
            </a:bodyPr>
            <a:lstStyle/>
            <a:p>
              <a:pPr marL="285750" indent="-285750">
                <a:lnSpc>
                  <a:spcPct val="150000"/>
                </a:lnSpc>
                <a:buFont typeface="Arial" panose="020B0604020202020204" pitchFamily="34" charset="0"/>
                <a:buChar char="•"/>
              </a:pPr>
              <a:r>
                <a:rPr lang="en-US" altLang="zh-CN" sz="1400" dirty="0">
                  <a:solidFill>
                    <a:srgbClr val="717171"/>
                  </a:solidFill>
                  <a:latin typeface="TSTAR PRO" panose="02000806030000020004" pitchFamily="50" charset="0"/>
                  <a:ea typeface="华文细黑" panose="02010600040101010101" pitchFamily="2" charset="-122"/>
                </a:rPr>
                <a:t>Just carry your mobile </a:t>
              </a:r>
              <a:r>
                <a:rPr lang="en-US" altLang="zh-CN" sz="1400" dirty="0" smtClean="0">
                  <a:solidFill>
                    <a:srgbClr val="717171"/>
                  </a:solidFill>
                  <a:latin typeface="TSTAR PRO" panose="02000806030000020004" pitchFamily="50" charset="0"/>
                  <a:ea typeface="华文细黑" panose="02010600040101010101" pitchFamily="2" charset="-122"/>
                </a:rPr>
                <a:t>phone</a:t>
              </a:r>
            </a:p>
            <a:p>
              <a:pPr marL="285750" indent="-285750">
                <a:lnSpc>
                  <a:spcPct val="150000"/>
                </a:lnSpc>
                <a:buFont typeface="Arial" panose="020B0604020202020204" pitchFamily="34" charset="0"/>
                <a:buChar char="•"/>
              </a:pPr>
              <a:r>
                <a:rPr lang="en-US" altLang="zh-CN" sz="1400" dirty="0">
                  <a:solidFill>
                    <a:srgbClr val="717171"/>
                  </a:solidFill>
                  <a:latin typeface="TSTAR PRO" panose="02000806030000020004" pitchFamily="50" charset="0"/>
                  <a:ea typeface="华文细黑" panose="02010600040101010101" pitchFamily="2" charset="-122"/>
                </a:rPr>
                <a:t>Don't need to know too profound network </a:t>
              </a:r>
              <a:r>
                <a:rPr lang="en-US" altLang="zh-CN" sz="1400" dirty="0" smtClean="0">
                  <a:solidFill>
                    <a:srgbClr val="717171"/>
                  </a:solidFill>
                  <a:latin typeface="TSTAR PRO" panose="02000806030000020004" pitchFamily="50" charset="0"/>
                  <a:ea typeface="华文细黑" panose="02010600040101010101" pitchFamily="2" charset="-122"/>
                </a:rPr>
                <a:t>knowledge</a:t>
              </a:r>
            </a:p>
            <a:p>
              <a:pPr marL="285750" indent="-285750">
                <a:lnSpc>
                  <a:spcPct val="150000"/>
                </a:lnSpc>
                <a:buFont typeface="Arial" panose="020B0604020202020204" pitchFamily="34" charset="0"/>
                <a:buChar char="•"/>
              </a:pPr>
              <a:r>
                <a:rPr lang="en-US" altLang="zh-CN" sz="1400" dirty="0">
                  <a:solidFill>
                    <a:srgbClr val="717171"/>
                  </a:solidFill>
                  <a:latin typeface="TSTAR PRO" panose="02000806030000020004" pitchFamily="50" charset="0"/>
                  <a:ea typeface="华文细黑" panose="02010600040101010101" pitchFamily="2" charset="-122"/>
                </a:rPr>
                <a:t>Simple addition and </a:t>
              </a:r>
              <a:r>
                <a:rPr lang="en-US" altLang="zh-CN" sz="1400" dirty="0" smtClean="0">
                  <a:solidFill>
                    <a:srgbClr val="717171"/>
                  </a:solidFill>
                  <a:latin typeface="TSTAR PRO" panose="02000806030000020004" pitchFamily="50" charset="0"/>
                  <a:ea typeface="华文细黑" panose="02010600040101010101" pitchFamily="2" charset="-122"/>
                </a:rPr>
                <a:t>handover</a:t>
              </a:r>
              <a:endParaRPr lang="en-US" altLang="zh-CN" sz="1400" dirty="0">
                <a:solidFill>
                  <a:srgbClr val="717171"/>
                </a:solidFill>
                <a:latin typeface="TSTAR PRO" panose="02000806030000020004" pitchFamily="50" charset="0"/>
                <a:ea typeface="华文细黑" panose="02010600040101010101" pitchFamily="2" charset="-122"/>
              </a:endParaRPr>
            </a:p>
          </p:txBody>
        </p:sp>
      </p:grpSp>
      <p:grpSp>
        <p:nvGrpSpPr>
          <p:cNvPr id="21" name="组合 20"/>
          <p:cNvGrpSpPr/>
          <p:nvPr/>
        </p:nvGrpSpPr>
        <p:grpSpPr>
          <a:xfrm>
            <a:off x="6986791" y="3611636"/>
            <a:ext cx="2791306" cy="2197401"/>
            <a:chOff x="6986791" y="3611636"/>
            <a:chExt cx="2791306" cy="2197401"/>
          </a:xfrm>
        </p:grpSpPr>
        <p:sp>
          <p:nvSpPr>
            <p:cNvPr id="10" name="矩形 9"/>
            <p:cNvSpPr/>
            <p:nvPr/>
          </p:nvSpPr>
          <p:spPr>
            <a:xfrm>
              <a:off x="7843872" y="3611636"/>
              <a:ext cx="832279" cy="492443"/>
            </a:xfrm>
            <a:prstGeom prst="rect">
              <a:avLst/>
            </a:prstGeom>
          </p:spPr>
          <p:txBody>
            <a:bodyPr wrap="none">
              <a:spAutoFit/>
            </a:bodyPr>
            <a:lstStyle/>
            <a:p>
              <a:pPr algn="ctr"/>
              <a:r>
                <a:rPr lang="en-US" altLang="zh-CN" sz="2600" dirty="0" smtClean="0">
                  <a:solidFill>
                    <a:srgbClr val="D7000F"/>
                  </a:solidFill>
                  <a:latin typeface="TSTAR PRO Heavy" panose="02000806030000020004" pitchFamily="50" charset="0"/>
                  <a:ea typeface="华文细黑" panose="02010600040101010101" pitchFamily="2" charset="-122"/>
                </a:rPr>
                <a:t>Auto</a:t>
              </a:r>
              <a:endParaRPr lang="zh-CN" altLang="en-US" sz="2600" dirty="0">
                <a:solidFill>
                  <a:srgbClr val="D7000F"/>
                </a:solidFill>
                <a:latin typeface="TSTAR PRO Heavy" panose="02000806030000020004" pitchFamily="50" charset="0"/>
                <a:ea typeface="华文细黑" panose="02010600040101010101" pitchFamily="2" charset="-122"/>
              </a:endParaRPr>
            </a:p>
          </p:txBody>
        </p:sp>
        <p:sp>
          <p:nvSpPr>
            <p:cNvPr id="18" name="矩形 17"/>
            <p:cNvSpPr/>
            <p:nvPr/>
          </p:nvSpPr>
          <p:spPr>
            <a:xfrm>
              <a:off x="6986791" y="4100877"/>
              <a:ext cx="2791306" cy="1708160"/>
            </a:xfrm>
            <a:prstGeom prst="rect">
              <a:avLst/>
            </a:prstGeom>
          </p:spPr>
          <p:txBody>
            <a:bodyPr wrap="square">
              <a:spAutoFit/>
            </a:bodyPr>
            <a:lstStyle/>
            <a:p>
              <a:pPr marL="285750" indent="-285750">
                <a:lnSpc>
                  <a:spcPct val="150000"/>
                </a:lnSpc>
                <a:buFont typeface="Arial" panose="020B0604020202020204" pitchFamily="34" charset="0"/>
                <a:buChar char="•"/>
              </a:pPr>
              <a:r>
                <a:rPr lang="en-US" altLang="zh-CN" sz="1400" dirty="0" smtClean="0">
                  <a:solidFill>
                    <a:srgbClr val="717171"/>
                  </a:solidFill>
                  <a:latin typeface="TSTAR PRO" panose="02000806030000020004" pitchFamily="50" charset="0"/>
                  <a:ea typeface="华文细黑" panose="02010600040101010101" pitchFamily="2" charset="-122"/>
                </a:rPr>
                <a:t>Auto discover </a:t>
              </a:r>
              <a:r>
                <a:rPr lang="en-US" altLang="zh-CN" sz="1400" dirty="0">
                  <a:solidFill>
                    <a:srgbClr val="717171"/>
                  </a:solidFill>
                  <a:latin typeface="TSTAR PRO" panose="02000806030000020004" pitchFamily="50" charset="0"/>
                  <a:ea typeface="华文细黑" panose="02010600040101010101" pitchFamily="2" charset="-122"/>
                </a:rPr>
                <a:t>inactive </a:t>
              </a:r>
              <a:r>
                <a:rPr lang="en-US" altLang="zh-CN" sz="1400" dirty="0" smtClean="0">
                  <a:solidFill>
                    <a:srgbClr val="717171"/>
                  </a:solidFill>
                  <a:latin typeface="TSTAR PRO" panose="02000806030000020004" pitchFamily="50" charset="0"/>
                  <a:ea typeface="华文细黑" panose="02010600040101010101" pitchFamily="2" charset="-122"/>
                </a:rPr>
                <a:t>devices and pop-up to start</a:t>
              </a:r>
            </a:p>
            <a:p>
              <a:pPr marL="285750" indent="-285750">
                <a:lnSpc>
                  <a:spcPct val="150000"/>
                </a:lnSpc>
                <a:buFont typeface="Arial" panose="020B0604020202020204" pitchFamily="34" charset="0"/>
                <a:buChar char="•"/>
              </a:pPr>
              <a:r>
                <a:rPr lang="en-US" altLang="zh-CN" sz="1400" dirty="0">
                  <a:solidFill>
                    <a:srgbClr val="717171"/>
                  </a:solidFill>
                  <a:latin typeface="TSTAR PRO" panose="02000806030000020004" pitchFamily="50" charset="0"/>
                  <a:ea typeface="华文细黑" panose="02010600040101010101" pitchFamily="2" charset="-122"/>
                </a:rPr>
                <a:t>Automatically complete activation and initialization configuration</a:t>
              </a:r>
            </a:p>
          </p:txBody>
        </p:sp>
      </p:grpSp>
      <p:grpSp>
        <p:nvGrpSpPr>
          <p:cNvPr id="22" name="组合 21"/>
          <p:cNvGrpSpPr/>
          <p:nvPr/>
        </p:nvGrpSpPr>
        <p:grpSpPr>
          <a:xfrm>
            <a:off x="9778097" y="3611634"/>
            <a:ext cx="2644481" cy="1551072"/>
            <a:chOff x="9778097" y="3611634"/>
            <a:chExt cx="2644481" cy="1551072"/>
          </a:xfrm>
        </p:grpSpPr>
        <p:sp>
          <p:nvSpPr>
            <p:cNvPr id="11" name="矩形 10"/>
            <p:cNvSpPr/>
            <p:nvPr/>
          </p:nvSpPr>
          <p:spPr>
            <a:xfrm>
              <a:off x="10607912" y="3611634"/>
              <a:ext cx="997644" cy="492443"/>
            </a:xfrm>
            <a:prstGeom prst="rect">
              <a:avLst/>
            </a:prstGeom>
          </p:spPr>
          <p:txBody>
            <a:bodyPr wrap="none">
              <a:spAutoFit/>
            </a:bodyPr>
            <a:lstStyle/>
            <a:p>
              <a:pPr algn="ctr"/>
              <a:r>
                <a:rPr lang="en-US" altLang="zh-CN" sz="2600" dirty="0" smtClean="0">
                  <a:solidFill>
                    <a:srgbClr val="D7000F"/>
                  </a:solidFill>
                  <a:latin typeface="TSTAR PRO Heavy" panose="02000806030000020004" pitchFamily="50" charset="0"/>
                  <a:ea typeface="华文细黑" panose="02010600040101010101" pitchFamily="2" charset="-122"/>
                </a:rPr>
                <a:t>Smart</a:t>
              </a:r>
              <a:endParaRPr lang="zh-CN" altLang="en-US" sz="2600" dirty="0">
                <a:solidFill>
                  <a:srgbClr val="D7000F"/>
                </a:solidFill>
                <a:latin typeface="TSTAR PRO Heavy" panose="02000806030000020004" pitchFamily="50" charset="0"/>
                <a:ea typeface="华文细黑" panose="02010600040101010101" pitchFamily="2" charset="-122"/>
              </a:endParaRPr>
            </a:p>
          </p:txBody>
        </p:sp>
        <p:sp>
          <p:nvSpPr>
            <p:cNvPr id="19" name="矩形 18"/>
            <p:cNvSpPr/>
            <p:nvPr/>
          </p:nvSpPr>
          <p:spPr>
            <a:xfrm>
              <a:off x="9778097" y="4100877"/>
              <a:ext cx="2644481" cy="1061829"/>
            </a:xfrm>
            <a:prstGeom prst="rect">
              <a:avLst/>
            </a:prstGeom>
          </p:spPr>
          <p:txBody>
            <a:bodyPr wrap="square">
              <a:spAutoFit/>
            </a:bodyPr>
            <a:lstStyle/>
            <a:p>
              <a:pPr marL="285750" indent="-285750">
                <a:lnSpc>
                  <a:spcPct val="150000"/>
                </a:lnSpc>
                <a:buFont typeface="Arial" panose="020B0604020202020204" pitchFamily="34" charset="0"/>
                <a:buChar char="•"/>
              </a:pPr>
              <a:r>
                <a:rPr lang="en-US" altLang="zh-CN" sz="1400" dirty="0">
                  <a:solidFill>
                    <a:srgbClr val="717171"/>
                  </a:solidFill>
                  <a:latin typeface="TSTAR PRO" panose="02000806030000020004" pitchFamily="50" charset="0"/>
                  <a:ea typeface="华文细黑" panose="02010600040101010101" pitchFamily="2" charset="-122"/>
                </a:rPr>
                <a:t>Smart entry initialization boot according to the active device type</a:t>
              </a:r>
            </a:p>
          </p:txBody>
        </p:sp>
      </p:grpSp>
    </p:spTree>
    <p:extLst>
      <p:ext uri="{BB962C8B-B14F-4D97-AF65-F5344CB8AC3E}">
        <p14:creationId xmlns:p14="http://schemas.microsoft.com/office/powerpoint/2010/main" val="150732572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left)">
                                      <p:cBhvr>
                                        <p:cTn id="15" dur="500"/>
                                        <p:tgtEl>
                                          <p:spTgt spid="21"/>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动态BG">
            <a:hlinkClick r:id="" action="ppaction://media"/>
          </p:cNvPr>
          <p:cNvPicPr>
            <a:picLocks noChangeAspect="1"/>
          </p:cNvPicPr>
          <p:nvPr>
            <a:videoFile r:link="rId1"/>
            <p:extLst>
              <p:ext uri="{DAA4B4D4-6D71-4841-9C94-3DE7FCFB9230}">
                <p14:media xmlns:p14="http://schemas.microsoft.com/office/powerpoint/2010/main" r:embed="rId2">
                  <p14:trim end="10693"/>
                </p14:media>
              </p:ext>
            </p:extLst>
          </p:nvPr>
        </p:nvPicPr>
        <p:blipFill>
          <a:blip r:embed="rId5"/>
          <a:stretch>
            <a:fillRect/>
          </a:stretch>
        </p:blipFill>
        <p:spPr>
          <a:xfrm>
            <a:off x="0" y="-1"/>
            <a:ext cx="12192000" cy="6858000"/>
          </a:xfrm>
          <a:prstGeom prst="rect">
            <a:avLst/>
          </a:prstGeom>
        </p:spPr>
      </p:pic>
      <p:pic>
        <p:nvPicPr>
          <p:cNvPr id="4" name="图片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078987" y="275345"/>
            <a:ext cx="1756273" cy="320711"/>
          </a:xfrm>
          <a:prstGeom prst="rect">
            <a:avLst/>
          </a:prstGeom>
        </p:spPr>
      </p:pic>
      <p:sp>
        <p:nvSpPr>
          <p:cNvPr id="5" name="文本框 4"/>
          <p:cNvSpPr txBox="1"/>
          <p:nvPr/>
        </p:nvSpPr>
        <p:spPr>
          <a:xfrm>
            <a:off x="2977299" y="1939963"/>
            <a:ext cx="2330023" cy="584775"/>
          </a:xfrm>
          <a:prstGeom prst="rect">
            <a:avLst/>
          </a:prstGeom>
          <a:noFill/>
        </p:spPr>
        <p:txBody>
          <a:bodyPr wrap="square" rtlCol="0">
            <a:spAutoFit/>
          </a:bodyPr>
          <a:lstStyle/>
          <a:p>
            <a:r>
              <a:rPr lang="en-US" altLang="zh-CN" sz="3200" dirty="0" smtClean="0">
                <a:solidFill>
                  <a:srgbClr val="717171"/>
                </a:solidFill>
                <a:latin typeface="TSTAR PRO" panose="02000806030000020004" pitchFamily="50" charset="0"/>
                <a:ea typeface="华文细黑" panose="02010600040101010101" pitchFamily="2" charset="-122"/>
              </a:rPr>
              <a:t>Contents</a:t>
            </a:r>
            <a:endParaRPr lang="en-US" sz="3200" dirty="0">
              <a:solidFill>
                <a:srgbClr val="717171"/>
              </a:solidFill>
              <a:latin typeface="TSTAR PRO" panose="02000806030000020004" pitchFamily="50" charset="0"/>
              <a:ea typeface="华文细黑" panose="02010600040101010101" pitchFamily="2" charset="-122"/>
            </a:endParaRPr>
          </a:p>
        </p:txBody>
      </p:sp>
      <p:sp>
        <p:nvSpPr>
          <p:cNvPr id="6" name="文本框 5"/>
          <p:cNvSpPr txBox="1"/>
          <p:nvPr/>
        </p:nvSpPr>
        <p:spPr>
          <a:xfrm>
            <a:off x="5307322" y="1939963"/>
            <a:ext cx="6643252" cy="3139321"/>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n-US" altLang="zh-CN" sz="2400" dirty="0">
                <a:solidFill>
                  <a:srgbClr val="717171"/>
                </a:solidFill>
                <a:latin typeface="TSTAR PRO" panose="02000806030000020004" pitchFamily="50" charset="0"/>
                <a:ea typeface="华文细黑" panose="02010600040101010101" pitchFamily="2" charset="-122"/>
              </a:rPr>
              <a:t>Pain Points of Installation &amp; Congratulation</a:t>
            </a:r>
          </a:p>
          <a:p>
            <a:pPr marL="342900" indent="-342900">
              <a:lnSpc>
                <a:spcPct val="150000"/>
              </a:lnSpc>
              <a:buFont typeface="Arial" panose="020B0604020202020204" pitchFamily="34" charset="0"/>
              <a:buChar char="•"/>
            </a:pPr>
            <a:r>
              <a:rPr lang="en-US" altLang="zh-CN" sz="2400" b="1" dirty="0" smtClean="0">
                <a:solidFill>
                  <a:srgbClr val="C00000"/>
                </a:solidFill>
                <a:latin typeface="TSTAR PRO" panose="02000806030000020004" pitchFamily="50" charset="0"/>
                <a:ea typeface="华文细黑" panose="02010600040101010101" pitchFamily="2" charset="-122"/>
              </a:rPr>
              <a:t>The Hik-Partner Pro Solution &amp; Key Values</a:t>
            </a:r>
          </a:p>
          <a:p>
            <a:pPr marL="800100" lvl="2" indent="-342900">
              <a:lnSpc>
                <a:spcPct val="150000"/>
              </a:lnSpc>
              <a:buFont typeface="Arial" panose="020B0604020202020204" pitchFamily="34" charset="0"/>
              <a:buChar char="•"/>
            </a:pPr>
            <a:r>
              <a:rPr lang="en-US" altLang="zh-CN" sz="2000" dirty="0">
                <a:solidFill>
                  <a:srgbClr val="717171"/>
                </a:solidFill>
                <a:latin typeface="TSTAR PRO" panose="02000806030000020004" pitchFamily="50" charset="0"/>
                <a:ea typeface="华文细黑" panose="02010600040101010101" pitchFamily="2" charset="-122"/>
              </a:rPr>
              <a:t>Typical Scenarios</a:t>
            </a:r>
          </a:p>
          <a:p>
            <a:pPr marL="800100" lvl="2" indent="-342900">
              <a:lnSpc>
                <a:spcPct val="150000"/>
              </a:lnSpc>
              <a:buFont typeface="Arial" panose="020B0604020202020204" pitchFamily="34" charset="0"/>
              <a:buChar char="•"/>
            </a:pPr>
            <a:r>
              <a:rPr lang="en-US" altLang="zh-CN" sz="2000" dirty="0" smtClean="0">
                <a:solidFill>
                  <a:srgbClr val="C00000"/>
                </a:solidFill>
                <a:latin typeface="TSTAR PRO" panose="02000806030000020004" pitchFamily="50" charset="0"/>
                <a:ea typeface="华文细黑" panose="02010600040101010101" pitchFamily="2" charset="-122"/>
              </a:rPr>
              <a:t>The SADP Design on Hik-Partner Pro</a:t>
            </a:r>
          </a:p>
          <a:p>
            <a:pPr marL="800100" lvl="2" indent="-342900">
              <a:lnSpc>
                <a:spcPct val="150000"/>
              </a:lnSpc>
              <a:buFont typeface="Arial" panose="020B0604020202020204" pitchFamily="34" charset="0"/>
              <a:buChar char="•"/>
            </a:pPr>
            <a:r>
              <a:rPr lang="en-US" altLang="zh-CN" sz="2000" dirty="0" smtClean="0">
                <a:solidFill>
                  <a:srgbClr val="717171"/>
                </a:solidFill>
                <a:latin typeface="TSTAR PRO" panose="02000806030000020004" pitchFamily="50" charset="0"/>
                <a:ea typeface="华文细黑" panose="02010600040101010101" pitchFamily="2" charset="-122"/>
              </a:rPr>
              <a:t>Technological highlights</a:t>
            </a:r>
            <a:endParaRPr lang="en-US" sz="2000" dirty="0" smtClean="0">
              <a:solidFill>
                <a:srgbClr val="717171"/>
              </a:solidFill>
              <a:latin typeface="TSTAR PRO" panose="02000806030000020004" pitchFamily="50" charset="0"/>
              <a:ea typeface="华文细黑" panose="02010600040101010101" pitchFamily="2" charset="-122"/>
            </a:endParaRPr>
          </a:p>
          <a:p>
            <a:pPr marL="342900" indent="-342900">
              <a:lnSpc>
                <a:spcPct val="150000"/>
              </a:lnSpc>
              <a:buFont typeface="Arial" panose="020B0604020202020204" pitchFamily="34" charset="0"/>
              <a:buChar char="•"/>
            </a:pPr>
            <a:r>
              <a:rPr lang="en-US" altLang="zh-CN" sz="2400" dirty="0" smtClean="0">
                <a:solidFill>
                  <a:srgbClr val="717171"/>
                </a:solidFill>
                <a:latin typeface="TSTAR PRO" panose="02000806030000020004" pitchFamily="50" charset="0"/>
                <a:ea typeface="华文细黑" panose="02010600040101010101" pitchFamily="2" charset="-122"/>
              </a:rPr>
              <a:t>Release Plan</a:t>
            </a:r>
            <a:endParaRPr lang="en-US" sz="2400" dirty="0">
              <a:solidFill>
                <a:srgbClr val="717171"/>
              </a:solidFill>
              <a:latin typeface="TSTAR PRO" panose="02000806030000020004" pitchFamily="50" charset="0"/>
              <a:ea typeface="华文细黑" panose="02010600040101010101" pitchFamily="2" charset="-122"/>
            </a:endParaRPr>
          </a:p>
        </p:txBody>
      </p:sp>
      <p:cxnSp>
        <p:nvCxnSpPr>
          <p:cNvPr id="8" name="直接连接符 7"/>
          <p:cNvCxnSpPr/>
          <p:nvPr/>
        </p:nvCxnSpPr>
        <p:spPr>
          <a:xfrm>
            <a:off x="2977299" y="2524738"/>
            <a:ext cx="1649022"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845745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1200"/>
                                        <p:tgtEl>
                                          <p:spTgt spid="6"/>
                                        </p:tgtEl>
                                      </p:cBhvr>
                                    </p:animEffect>
                                  </p:childTnLst>
                                </p:cTn>
                              </p:par>
                            </p:childTnLst>
                          </p:cTn>
                        </p:par>
                        <p:par>
                          <p:cTn id="11" fill="hold">
                            <p:stCondLst>
                              <p:cond delay="1200"/>
                            </p:stCondLst>
                            <p:childTnLst>
                              <p:par>
                                <p:cTn id="12" presetID="1" presetClass="mediacall" presetSubtype="0" fill="hold" nodeType="afterEffect">
                                  <p:stCondLst>
                                    <p:cond delay="0"/>
                                  </p:stCondLst>
                                  <p:childTnLst>
                                    <p:cmd type="call" cmd="playFrom(0.0)">
                                      <p:cBhvr>
                                        <p:cTn id="13" dur="3347"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7"/>
                                        </p:tgtEl>
                                      </p:cBhvr>
                                    </p:cmd>
                                  </p:childTnLst>
                                </p:cTn>
                              </p:par>
                            </p:childTnLst>
                          </p:cTn>
                        </p:par>
                      </p:childTnLst>
                    </p:cTn>
                  </p:par>
                </p:childTnLst>
              </p:cTn>
              <p:nextCondLst>
                <p:cond evt="onClick" delay="0">
                  <p:tgtEl>
                    <p:spTgt spid="7"/>
                  </p:tgtEl>
                </p:cond>
              </p:nextCondLst>
            </p:seq>
            <p:video>
              <p:cMediaNode vol="80000">
                <p:cTn id="19" fill="hold" display="0">
                  <p:stCondLst>
                    <p:cond delay="indefinite"/>
                  </p:stCondLst>
                </p:cTn>
                <p:tgtEl>
                  <p:spTgt spid="7"/>
                </p:tgtEl>
              </p:cMediaNode>
            </p:video>
          </p:childTnLst>
        </p:cTn>
      </p:par>
    </p:tnLst>
    <p:bldLst>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p:cNvPicPr>
            <a:picLocks noChangeAspect="1"/>
          </p:cNvPicPr>
          <p:nvPr/>
        </p:nvPicPr>
        <p:blipFill rotWithShape="1">
          <a:blip r:embed="rId4" cstate="print">
            <a:extLst>
              <a:ext uri="{28A0092B-C50C-407E-A947-70E740481C1C}">
                <a14:useLocalDpi xmlns:a14="http://schemas.microsoft.com/office/drawing/2010/main" val="0"/>
              </a:ext>
            </a:extLst>
          </a:blip>
          <a:srcRect b="79159"/>
          <a:stretch/>
        </p:blipFill>
        <p:spPr>
          <a:xfrm>
            <a:off x="-73266" y="-31614"/>
            <a:ext cx="12508637" cy="6914300"/>
          </a:xfrm>
          <a:prstGeom prst="rect">
            <a:avLst/>
          </a:prstGeom>
        </p:spPr>
      </p:pic>
      <p:sp>
        <p:nvSpPr>
          <p:cNvPr id="4" name="矩形 3"/>
          <p:cNvSpPr/>
          <p:nvPr/>
        </p:nvSpPr>
        <p:spPr>
          <a:xfrm>
            <a:off x="1453848" y="229367"/>
            <a:ext cx="8804012" cy="461665"/>
          </a:xfrm>
          <a:prstGeom prst="rect">
            <a:avLst/>
          </a:prstGeom>
        </p:spPr>
        <p:txBody>
          <a:bodyPr wrap="none">
            <a:spAutoFit/>
          </a:bodyPr>
          <a:lstStyle/>
          <a:p>
            <a:pPr algn="ctr"/>
            <a:r>
              <a:rPr lang="en-US" altLang="zh-CN" sz="2400" b="1" dirty="0">
                <a:latin typeface="TSTAR PRO Medium" panose="02000806030000020004" pitchFamily="50" charset="0"/>
                <a:cs typeface="Calibri" panose="020F0502020204030204" pitchFamily="34" charset="0"/>
              </a:rPr>
              <a:t>The Hik-Partner Pro Mobile Solution on Installation </a:t>
            </a:r>
            <a:r>
              <a:rPr lang="en-US" altLang="zh-CN" sz="2400" b="1">
                <a:latin typeface="TSTAR PRO Medium" panose="02000806030000020004" pitchFamily="50" charset="0"/>
                <a:cs typeface="Calibri" panose="020F0502020204030204" pitchFamily="34" charset="0"/>
              </a:rPr>
              <a:t>&amp; </a:t>
            </a:r>
            <a:r>
              <a:rPr lang="en-US" altLang="zh-CN" sz="2400" b="1" smtClean="0">
                <a:latin typeface="TSTAR PRO Medium" panose="02000806030000020004" pitchFamily="50" charset="0"/>
                <a:cs typeface="Calibri" panose="020F0502020204030204" pitchFamily="34" charset="0"/>
              </a:rPr>
              <a:t>C</a:t>
            </a:r>
            <a:r>
              <a:rPr lang="en-US" altLang="zh-CN" sz="2400" b="1" smtClean="0">
                <a:latin typeface="TSTAR PRO Medium" panose="02000806030000020004" pitchFamily="50" charset="0"/>
                <a:cs typeface="Calibri" panose="020F0502020204030204" pitchFamily="34" charset="0"/>
              </a:rPr>
              <a:t>onfiguration</a:t>
            </a:r>
            <a:endParaRPr lang="en-US" altLang="zh-CN" sz="2400" b="1" dirty="0">
              <a:latin typeface="TSTAR PRO Medium" panose="02000806030000020004" pitchFamily="50" charset="0"/>
              <a:cs typeface="Calibri" panose="020F0502020204030204" pitchFamily="34" charset="0"/>
            </a:endParaRPr>
          </a:p>
        </p:txBody>
      </p:sp>
      <p:sp>
        <p:nvSpPr>
          <p:cNvPr id="6" name="矩形 5"/>
          <p:cNvSpPr/>
          <p:nvPr/>
        </p:nvSpPr>
        <p:spPr>
          <a:xfrm>
            <a:off x="1856201" y="609040"/>
            <a:ext cx="7999306" cy="646331"/>
          </a:xfrm>
          <a:prstGeom prst="rect">
            <a:avLst/>
          </a:prstGeom>
        </p:spPr>
        <p:txBody>
          <a:bodyPr wrap="none">
            <a:spAutoFit/>
          </a:bodyPr>
          <a:lstStyle/>
          <a:p>
            <a:pPr>
              <a:lnSpc>
                <a:spcPct val="150000"/>
              </a:lnSpc>
            </a:pPr>
            <a:r>
              <a:rPr lang="en-US" altLang="zh-CN" sz="2400" b="1" dirty="0" smtClean="0">
                <a:solidFill>
                  <a:srgbClr val="C00000"/>
                </a:solidFill>
                <a:latin typeface="TSTAR PRO Medium" panose="02000806030000020004" pitchFamily="50" charset="0"/>
                <a:cs typeface="Calibri" panose="020F0502020204030204" pitchFamily="34" charset="0"/>
              </a:rPr>
              <a:t>SADP + device web + GUI can be replaced by Hik-Partner Pro </a:t>
            </a:r>
            <a:endParaRPr lang="zh-CN" altLang="en-US" sz="2400" b="1" dirty="0">
              <a:solidFill>
                <a:srgbClr val="C00000"/>
              </a:solidFill>
              <a:latin typeface="TSTAR PRO Medium" panose="02000806030000020004" pitchFamily="50" charset="0"/>
              <a:cs typeface="Calibri" panose="020F0502020204030204" pitchFamily="34" charset="0"/>
            </a:endParaRPr>
          </a:p>
        </p:txBody>
      </p:sp>
      <p:graphicFrame>
        <p:nvGraphicFramePr>
          <p:cNvPr id="34" name="表格 33"/>
          <p:cNvGraphicFramePr>
            <a:graphicFrameLocks noGrp="1"/>
          </p:cNvGraphicFramePr>
          <p:nvPr>
            <p:extLst>
              <p:ext uri="{D42A27DB-BD31-4B8C-83A1-F6EECF244321}">
                <p14:modId xmlns:p14="http://schemas.microsoft.com/office/powerpoint/2010/main" val="4161284407"/>
              </p:ext>
            </p:extLst>
          </p:nvPr>
        </p:nvGraphicFramePr>
        <p:xfrm>
          <a:off x="263471" y="1250524"/>
          <a:ext cx="11779253" cy="5005910"/>
        </p:xfrm>
        <a:graphic>
          <a:graphicData uri="http://schemas.openxmlformats.org/drawingml/2006/table">
            <a:tbl>
              <a:tblPr firstRow="1" bandRow="1">
                <a:tableStyleId>{F5AB1C69-6EDB-4FF4-983F-18BD219EF322}</a:tableStyleId>
              </a:tblPr>
              <a:tblGrid>
                <a:gridCol w="1449092">
                  <a:extLst>
                    <a:ext uri="{9D8B030D-6E8A-4147-A177-3AD203B41FA5}">
                      <a16:colId xmlns:a16="http://schemas.microsoft.com/office/drawing/2014/main" val="2783525928"/>
                    </a:ext>
                  </a:extLst>
                </a:gridCol>
                <a:gridCol w="2386739">
                  <a:extLst>
                    <a:ext uri="{9D8B030D-6E8A-4147-A177-3AD203B41FA5}">
                      <a16:colId xmlns:a16="http://schemas.microsoft.com/office/drawing/2014/main" val="1870722265"/>
                    </a:ext>
                  </a:extLst>
                </a:gridCol>
                <a:gridCol w="2564969">
                  <a:extLst>
                    <a:ext uri="{9D8B030D-6E8A-4147-A177-3AD203B41FA5}">
                      <a16:colId xmlns:a16="http://schemas.microsoft.com/office/drawing/2014/main" val="2428024516"/>
                    </a:ext>
                  </a:extLst>
                </a:gridCol>
                <a:gridCol w="2750949">
                  <a:extLst>
                    <a:ext uri="{9D8B030D-6E8A-4147-A177-3AD203B41FA5}">
                      <a16:colId xmlns:a16="http://schemas.microsoft.com/office/drawing/2014/main" val="942823553"/>
                    </a:ext>
                  </a:extLst>
                </a:gridCol>
                <a:gridCol w="2627504">
                  <a:extLst>
                    <a:ext uri="{9D8B030D-6E8A-4147-A177-3AD203B41FA5}">
                      <a16:colId xmlns:a16="http://schemas.microsoft.com/office/drawing/2014/main" val="2557854692"/>
                    </a:ext>
                  </a:extLst>
                </a:gridCol>
              </a:tblGrid>
              <a:tr h="690489">
                <a:tc>
                  <a:txBody>
                    <a:bodyPr/>
                    <a:lstStyle/>
                    <a:p>
                      <a:pPr algn="ctr"/>
                      <a:r>
                        <a:rPr lang="en-US" altLang="zh-CN" sz="1600" dirty="0" smtClean="0">
                          <a:latin typeface="Calibri" panose="020F0502020204030204" pitchFamily="34" charset="0"/>
                          <a:cs typeface="Calibri" panose="020F0502020204030204" pitchFamily="34" charset="0"/>
                        </a:rPr>
                        <a:t>Features</a:t>
                      </a:r>
                      <a:endParaRPr lang="zh-CN" altLang="en-US" sz="1600" dirty="0">
                        <a:latin typeface="Calibri" panose="020F0502020204030204" pitchFamily="34" charset="0"/>
                        <a:cs typeface="Calibri" panose="020F0502020204030204" pitchFamily="34" charset="0"/>
                      </a:endParaRPr>
                    </a:p>
                  </a:txBody>
                  <a:tcPr anchor="ctr"/>
                </a:tc>
                <a:tc>
                  <a:txBody>
                    <a:bodyPr/>
                    <a:lstStyle/>
                    <a:p>
                      <a:pPr algn="ctr"/>
                      <a:endParaRPr lang="zh-CN" altLang="en-US" sz="1600" dirty="0">
                        <a:latin typeface="Calibri" panose="020F0502020204030204" pitchFamily="34" charset="0"/>
                        <a:cs typeface="Calibri" panose="020F0502020204030204" pitchFamily="34" charset="0"/>
                      </a:endParaRPr>
                    </a:p>
                  </a:txBody>
                  <a:tcPr/>
                </a:tc>
                <a:tc>
                  <a:txBody>
                    <a:bodyPr/>
                    <a:lstStyle/>
                    <a:p>
                      <a:pPr algn="ctr"/>
                      <a:endParaRPr lang="zh-CN" altLang="en-US" sz="1600" dirty="0">
                        <a:latin typeface="Calibri" panose="020F0502020204030204" pitchFamily="34" charset="0"/>
                        <a:cs typeface="Calibri" panose="020F0502020204030204" pitchFamily="34" charset="0"/>
                      </a:endParaRPr>
                    </a:p>
                  </a:txBody>
                  <a:tcPr/>
                </a:tc>
                <a:tc>
                  <a:txBody>
                    <a:bodyPr/>
                    <a:lstStyle/>
                    <a:p>
                      <a:pPr algn="ctr"/>
                      <a:endParaRPr lang="zh-CN" altLang="en-US" sz="1600" dirty="0">
                        <a:latin typeface="Calibri" panose="020F0502020204030204" pitchFamily="34" charset="0"/>
                        <a:cs typeface="Calibri" panose="020F0502020204030204" pitchFamily="34" charset="0"/>
                      </a:endParaRPr>
                    </a:p>
                  </a:txBody>
                  <a:tcPr/>
                </a:tc>
                <a:tc>
                  <a:txBody>
                    <a:bodyPr/>
                    <a:lstStyle/>
                    <a:p>
                      <a:pPr algn="ctr"/>
                      <a:endParaRPr lang="zh-CN" altLang="en-US" sz="16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529692564"/>
                  </a:ext>
                </a:extLst>
              </a:tr>
              <a:tr h="25262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100" b="1" dirty="0" smtClean="0">
                          <a:latin typeface="Calibri" panose="020F0502020204030204" pitchFamily="34" charset="0"/>
                          <a:cs typeface="Calibri" panose="020F0502020204030204" pitchFamily="34" charset="0"/>
                        </a:rPr>
                        <a:t>Search devices in LAN</a:t>
                      </a:r>
                    </a:p>
                  </a:txBody>
                  <a:tcPr anchor="ctr"/>
                </a:tc>
                <a:tc>
                  <a:txBody>
                    <a:bodyPr/>
                    <a:lstStyle/>
                    <a:p>
                      <a:pPr marL="285750" indent="-285750" algn="l" defTabSz="914400" rtl="0" eaLnBrk="1" latinLnBrk="0" hangingPunct="1">
                        <a:buClr>
                          <a:schemeClr val="accent6"/>
                        </a:buClr>
                        <a:buFont typeface="Wingdings" panose="05000000000000000000" pitchFamily="2" charset="2"/>
                        <a:buChar char="ü"/>
                      </a:pPr>
                      <a:r>
                        <a:rPr lang="en-US" altLang="zh-CN" sz="1100" kern="1200" dirty="0" smtClean="0">
                          <a:solidFill>
                            <a:schemeClr val="dk1"/>
                          </a:solidFill>
                          <a:latin typeface="Calibri" panose="020F0502020204030204" pitchFamily="34" charset="0"/>
                          <a:ea typeface="+mn-ea"/>
                          <a:cs typeface="Calibri" panose="020F0502020204030204" pitchFamily="34" charset="0"/>
                        </a:rPr>
                        <a:t>Support</a:t>
                      </a:r>
                      <a:endParaRPr lang="zh-CN" altLang="en-US" sz="11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Support</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None/>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         Not</a:t>
                      </a: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 support</a:t>
                      </a:r>
                      <a:endParaRPr lang="zh-CN" altLang="en-US" sz="11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None/>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        Not</a:t>
                      </a: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 support</a:t>
                      </a:r>
                      <a:endParaRPr lang="zh-CN" altLang="en-US" sz="1100" kern="1200" dirty="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1955471513"/>
                  </a:ext>
                </a:extLst>
              </a:tr>
              <a:tr h="32297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100" b="1" dirty="0" smtClean="0">
                          <a:latin typeface="Calibri" panose="020F0502020204030204" pitchFamily="34" charset="0"/>
                          <a:cs typeface="Calibri" panose="020F0502020204030204" pitchFamily="34" charset="0"/>
                        </a:rPr>
                        <a:t>Activate devices</a:t>
                      </a:r>
                    </a:p>
                  </a:txBody>
                  <a:tcPr anchor="ctr"/>
                </a:tc>
                <a:tc>
                  <a:txBody>
                    <a:bodyPr/>
                    <a:lstStyle/>
                    <a:p>
                      <a:pPr marL="285750" indent="-285750" algn="l" defTabSz="914400" rtl="0" eaLnBrk="1" latinLnBrk="0" hangingPunct="1">
                        <a:buClr>
                          <a:schemeClr val="accent6"/>
                        </a:buClr>
                        <a:buFont typeface="Wingdings" panose="05000000000000000000" pitchFamily="2" charset="2"/>
                        <a:buChar char="ü"/>
                      </a:pPr>
                      <a:r>
                        <a:rPr lang="en-US" altLang="zh-CN" sz="1100" kern="1200" dirty="0" smtClean="0">
                          <a:solidFill>
                            <a:schemeClr val="dk1"/>
                          </a:solidFill>
                          <a:latin typeface="Calibri" panose="020F0502020204030204" pitchFamily="34" charset="0"/>
                          <a:ea typeface="+mn-ea"/>
                          <a:cs typeface="Calibri" panose="020F0502020204030204" pitchFamily="34" charset="0"/>
                        </a:rPr>
                        <a:t>One by one / batch</a:t>
                      </a:r>
                      <a:endParaRPr lang="zh-CN" altLang="en-US" sz="11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One by one / batch</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One by one</a:t>
                      </a:r>
                      <a:endParaRPr lang="zh-CN" altLang="en-US" sz="11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One by one</a:t>
                      </a: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 (Only Recorder)</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1010100093"/>
                  </a:ext>
                </a:extLst>
              </a:tr>
              <a:tr h="416094">
                <a:tc>
                  <a:txBody>
                    <a:bodyPr/>
                    <a:lstStyle/>
                    <a:p>
                      <a:pPr algn="ctr"/>
                      <a:r>
                        <a:rPr lang="en-US" altLang="zh-CN" sz="1100" b="1" dirty="0" smtClean="0">
                          <a:latin typeface="Calibri" panose="020F0502020204030204" pitchFamily="34" charset="0"/>
                          <a:cs typeface="Calibri" panose="020F0502020204030204" pitchFamily="34" charset="0"/>
                        </a:rPr>
                        <a:t>Modify IP</a:t>
                      </a:r>
                      <a:r>
                        <a:rPr lang="en-US" altLang="zh-CN" sz="1100" b="1" baseline="0" dirty="0" smtClean="0">
                          <a:latin typeface="Calibri" panose="020F0502020204030204" pitchFamily="34" charset="0"/>
                          <a:cs typeface="Calibri" panose="020F0502020204030204" pitchFamily="34" charset="0"/>
                        </a:rPr>
                        <a:t> Address</a:t>
                      </a:r>
                      <a:endParaRPr lang="zh-CN" altLang="en-US" sz="1100" b="1" dirty="0">
                        <a:latin typeface="Calibri" panose="020F0502020204030204" pitchFamily="34" charset="0"/>
                        <a:cs typeface="Calibri" panose="020F0502020204030204" pitchFamily="34" charset="0"/>
                      </a:endParaRPr>
                    </a:p>
                  </a:txBody>
                  <a:tcPr anchor="ctr"/>
                </a:tc>
                <a:tc>
                  <a:txBody>
                    <a:bodyPr/>
                    <a:lstStyle/>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One by one / batch</a:t>
                      </a:r>
                    </a:p>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Automatic allocation</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One by one / batch</a:t>
                      </a:r>
                    </a:p>
                    <a:p>
                      <a:pPr marL="0" marR="0" lvl="0" indent="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None/>
                        <a:tabLst/>
                        <a:defRPr/>
                      </a:pP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         Manual allocation</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One by one</a:t>
                      </a:r>
                    </a:p>
                    <a:p>
                      <a:pPr marL="0" marR="0" lvl="0" indent="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None/>
                        <a:tabLst/>
                        <a:defRPr/>
                      </a:pP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         Manual allocation</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One by one</a:t>
                      </a:r>
                    </a:p>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Manual allocation</a:t>
                      </a:r>
                    </a:p>
                  </a:txBody>
                  <a:tcPr/>
                </a:tc>
                <a:extLst>
                  <a:ext uri="{0D108BD9-81ED-4DB2-BD59-A6C34878D82A}">
                    <a16:rowId xmlns:a16="http://schemas.microsoft.com/office/drawing/2014/main" val="1248068327"/>
                  </a:ext>
                </a:extLst>
              </a:tr>
              <a:tr h="743024">
                <a:tc>
                  <a:txBody>
                    <a:bodyPr/>
                    <a:lstStyle/>
                    <a:p>
                      <a:pPr algn="ctr"/>
                      <a:r>
                        <a:rPr lang="en-US" altLang="zh-CN" sz="1100" b="1" dirty="0" smtClean="0">
                          <a:latin typeface="Calibri" panose="020F0502020204030204" pitchFamily="34" charset="0"/>
                          <a:cs typeface="Calibri" panose="020F0502020204030204" pitchFamily="34" charset="0"/>
                        </a:rPr>
                        <a:t>Forget password</a:t>
                      </a:r>
                      <a:endParaRPr lang="zh-CN" altLang="en-US" sz="1100" b="1" dirty="0">
                        <a:latin typeface="Calibri" panose="020F0502020204030204" pitchFamily="34" charset="0"/>
                        <a:cs typeface="Calibri" panose="020F0502020204030204" pitchFamily="34" charset="0"/>
                      </a:endParaRPr>
                    </a:p>
                  </a:txBody>
                  <a:tcPr anchor="ctr"/>
                </a:tc>
                <a:tc>
                  <a:txBody>
                    <a:bodyPr/>
                    <a:lstStyle/>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i="1" u="sng" kern="1200" dirty="0" smtClean="0">
                          <a:solidFill>
                            <a:schemeClr val="dk1"/>
                          </a:solidFill>
                          <a:latin typeface="Calibri" panose="020F0502020204030204" pitchFamily="34" charset="0"/>
                          <a:ea typeface="+mn-ea"/>
                          <a:cs typeface="Calibri" panose="020F0502020204030204" pitchFamily="34" charset="0"/>
                        </a:rPr>
                        <a:t>support remote reset password</a:t>
                      </a:r>
                      <a:r>
                        <a:rPr lang="zh-CN" altLang="en-US" sz="1100" i="1" u="sng" kern="1200" dirty="0" smtClean="0">
                          <a:solidFill>
                            <a:schemeClr val="dk1"/>
                          </a:solidFill>
                          <a:latin typeface="Calibri" panose="020F0502020204030204" pitchFamily="34" charset="0"/>
                          <a:ea typeface="+mn-ea"/>
                          <a:cs typeface="Calibri" panose="020F0502020204030204" pitchFamily="34" charset="0"/>
                        </a:rPr>
                        <a:t>*</a:t>
                      </a:r>
                      <a:endParaRPr lang="en-US" altLang="zh-CN" sz="1100" i="1" u="sng" kern="1200" dirty="0" smtClean="0">
                        <a:solidFill>
                          <a:schemeClr val="dk1"/>
                        </a:solidFill>
                        <a:latin typeface="Calibri" panose="020F0502020204030204" pitchFamily="34" charset="0"/>
                        <a:ea typeface="+mn-ea"/>
                        <a:cs typeface="Calibri" panose="020F0502020204030204" pitchFamily="34" charset="0"/>
                      </a:endParaRPr>
                    </a:p>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Reset password by email</a:t>
                      </a:r>
                    </a:p>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Reset password by Questions</a:t>
                      </a:r>
                    </a:p>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Reset password by branches</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None/>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        Not Support remote reset password</a:t>
                      </a:r>
                    </a:p>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Reset password by email</a:t>
                      </a:r>
                    </a:p>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Reset password by Questions</a:t>
                      </a:r>
                    </a:p>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Reset password by branches</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None/>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         Not Support remote reset password</a:t>
                      </a:r>
                    </a:p>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Reset password by email</a:t>
                      </a:r>
                    </a:p>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Reset password by Questions</a:t>
                      </a:r>
                    </a:p>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Reset password by branches</a:t>
                      </a:r>
                      <a:endParaRPr lang="zh-CN" altLang="en-US" sz="1100" dirty="0">
                        <a:latin typeface="Calibri" panose="020F0502020204030204" pitchFamily="34" charset="0"/>
                        <a:cs typeface="Calibri" panose="020F0502020204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None/>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         Not Support remote reset password</a:t>
                      </a:r>
                    </a:p>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Reset password by email</a:t>
                      </a:r>
                    </a:p>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Reset password by Questions</a:t>
                      </a:r>
                    </a:p>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Reset password by branches</a:t>
                      </a:r>
                      <a:endParaRPr lang="zh-CN" altLang="en-US" sz="11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2651235409"/>
                  </a:ext>
                </a:extLst>
              </a:tr>
              <a:tr h="286775">
                <a:tc>
                  <a:txBody>
                    <a:bodyPr/>
                    <a:lstStyle/>
                    <a:p>
                      <a:pPr algn="ctr"/>
                      <a:r>
                        <a:rPr lang="en-US" altLang="zh-CN" sz="1100" b="1" dirty="0" smtClean="0">
                          <a:latin typeface="Calibri" panose="020F0502020204030204" pitchFamily="34" charset="0"/>
                          <a:cs typeface="Calibri" panose="020F0502020204030204" pitchFamily="34" charset="0"/>
                        </a:rPr>
                        <a:t>Modify configuration</a:t>
                      </a:r>
                      <a:endParaRPr lang="zh-CN" altLang="en-US" sz="1100" b="1" dirty="0">
                        <a:latin typeface="Calibri" panose="020F0502020204030204" pitchFamily="34" charset="0"/>
                        <a:cs typeface="Calibri" panose="020F050202020403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Support</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tc>
                  <a:txBody>
                    <a:bodyPr/>
                    <a:lstStyle/>
                    <a:p>
                      <a:r>
                        <a:rPr lang="en-US" altLang="zh-CN" sz="1100" kern="1200" dirty="0" smtClean="0">
                          <a:solidFill>
                            <a:schemeClr val="dk1"/>
                          </a:solidFill>
                          <a:latin typeface="Calibri" panose="020F0502020204030204" pitchFamily="34" charset="0"/>
                          <a:ea typeface="+mn-ea"/>
                          <a:cs typeface="Calibri" panose="020F0502020204030204" pitchFamily="34" charset="0"/>
                        </a:rPr>
                        <a:t>        Not</a:t>
                      </a: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 support</a:t>
                      </a:r>
                      <a:endParaRPr lang="zh-CN" altLang="en-US" sz="1100" dirty="0">
                        <a:latin typeface="Calibri" panose="020F0502020204030204" pitchFamily="34" charset="0"/>
                        <a:cs typeface="Calibri" panose="020F050202020403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Support</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One by one</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3856261471"/>
                  </a:ext>
                </a:extLst>
              </a:tr>
              <a:tr h="252628">
                <a:tc>
                  <a:txBody>
                    <a:bodyPr/>
                    <a:lstStyle/>
                    <a:p>
                      <a:pPr algn="ctr"/>
                      <a:r>
                        <a:rPr lang="en-US" altLang="zh-CN" sz="1100" b="1" dirty="0" smtClean="0">
                          <a:latin typeface="Calibri" panose="020F0502020204030204" pitchFamily="34" charset="0"/>
                          <a:cs typeface="Calibri" panose="020F0502020204030204" pitchFamily="34" charset="0"/>
                        </a:rPr>
                        <a:t>Reboot device</a:t>
                      </a:r>
                      <a:endParaRPr lang="zh-CN" altLang="en-US" sz="1100" b="1" dirty="0">
                        <a:latin typeface="Calibri" panose="020F0502020204030204" pitchFamily="34" charset="0"/>
                        <a:cs typeface="Calibri" panose="020F050202020403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One by one / batch</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tc>
                  <a:txBody>
                    <a:bodyPr/>
                    <a:lstStyle/>
                    <a:p>
                      <a:r>
                        <a:rPr lang="en-US" altLang="zh-CN" sz="1100" kern="1200" dirty="0" smtClean="0">
                          <a:solidFill>
                            <a:schemeClr val="dk1"/>
                          </a:solidFill>
                          <a:latin typeface="Calibri" panose="020F0502020204030204" pitchFamily="34" charset="0"/>
                          <a:ea typeface="+mn-ea"/>
                          <a:cs typeface="Calibri" panose="020F0502020204030204" pitchFamily="34" charset="0"/>
                        </a:rPr>
                        <a:t>        Not</a:t>
                      </a: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 support</a:t>
                      </a:r>
                      <a:endParaRPr lang="zh-CN" altLang="en-US" sz="1100" dirty="0">
                        <a:latin typeface="Calibri" panose="020F0502020204030204" pitchFamily="34" charset="0"/>
                        <a:cs typeface="Calibri" panose="020F050202020403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One by one</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One by one</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2038354981"/>
                  </a:ext>
                </a:extLst>
              </a:tr>
              <a:tr h="297942">
                <a:tc>
                  <a:txBody>
                    <a:bodyPr/>
                    <a:lstStyle/>
                    <a:p>
                      <a:pPr algn="ctr"/>
                      <a:r>
                        <a:rPr lang="en-US" altLang="zh-CN" sz="1100" b="1" dirty="0" smtClean="0">
                          <a:latin typeface="Calibri" panose="020F0502020204030204" pitchFamily="34" charset="0"/>
                          <a:cs typeface="Calibri" panose="020F0502020204030204" pitchFamily="34" charset="0"/>
                        </a:rPr>
                        <a:t>Restore configuration</a:t>
                      </a:r>
                      <a:endParaRPr lang="zh-CN" altLang="en-US" sz="1100" b="1" dirty="0">
                        <a:latin typeface="Calibri" panose="020F0502020204030204" pitchFamily="34" charset="0"/>
                        <a:cs typeface="Calibri" panose="020F050202020403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Support</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        Not</a:t>
                      </a: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 support</a:t>
                      </a:r>
                      <a:endParaRPr lang="zh-CN" altLang="en-US" sz="1100" dirty="0" smtClean="0">
                        <a:latin typeface="Calibri" panose="020F0502020204030204" pitchFamily="34" charset="0"/>
                        <a:cs typeface="Calibri" panose="020F050202020403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One by one</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One by one</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24409613"/>
                  </a:ext>
                </a:extLst>
              </a:tr>
              <a:tr h="434869">
                <a:tc>
                  <a:txBody>
                    <a:bodyPr/>
                    <a:lstStyle/>
                    <a:p>
                      <a:pPr algn="ctr"/>
                      <a:r>
                        <a:rPr lang="en-US" altLang="zh-CN" sz="1100" b="1" dirty="0" smtClean="0">
                          <a:latin typeface="Calibri" panose="020F0502020204030204" pitchFamily="34" charset="0"/>
                          <a:cs typeface="Calibri" panose="020F0502020204030204" pitchFamily="34" charset="0"/>
                        </a:rPr>
                        <a:t>Upgrade</a:t>
                      </a:r>
                      <a:r>
                        <a:rPr lang="en-US" altLang="zh-CN" sz="1100" b="1" baseline="0" dirty="0" smtClean="0">
                          <a:latin typeface="Calibri" panose="020F0502020204030204" pitchFamily="34" charset="0"/>
                          <a:cs typeface="Calibri" panose="020F0502020204030204" pitchFamily="34" charset="0"/>
                        </a:rPr>
                        <a:t> device</a:t>
                      </a:r>
                      <a:endParaRPr lang="zh-CN" altLang="en-US" sz="1100" b="1" dirty="0">
                        <a:latin typeface="Calibri" panose="020F0502020204030204" pitchFamily="34" charset="0"/>
                        <a:cs typeface="Calibri" panose="020F050202020403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Support</a:t>
                      </a:r>
                      <a:r>
                        <a:rPr lang="zh-CN" altLang="en-US" sz="1100" kern="1200" baseline="0" dirty="0" smtClean="0">
                          <a:solidFill>
                            <a:schemeClr val="dk1"/>
                          </a:solidFill>
                          <a:latin typeface="Calibri" panose="020F0502020204030204" pitchFamily="34" charset="0"/>
                          <a:ea typeface="+mn-ea"/>
                          <a:cs typeface="Calibri" panose="020F0502020204030204" pitchFamily="34" charset="0"/>
                        </a:rPr>
                        <a:t> </a:t>
                      </a: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remote upgrade</a:t>
                      </a:r>
                    </a:p>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Support upgrade in LAN</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        Not</a:t>
                      </a: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 support</a:t>
                      </a:r>
                      <a:endParaRPr lang="zh-CN" altLang="en-US" sz="1100" dirty="0" smtClean="0">
                        <a:latin typeface="Calibri" panose="020F0502020204030204" pitchFamily="34" charset="0"/>
                        <a:cs typeface="Calibri" panose="020F050202020403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Support</a:t>
                      </a:r>
                      <a:r>
                        <a:rPr lang="zh-CN" altLang="en-US" sz="1100" kern="1200" baseline="0" dirty="0" smtClean="0">
                          <a:solidFill>
                            <a:schemeClr val="dk1"/>
                          </a:solidFill>
                          <a:latin typeface="Calibri" panose="020F0502020204030204" pitchFamily="34" charset="0"/>
                          <a:ea typeface="+mn-ea"/>
                          <a:cs typeface="Calibri" panose="020F0502020204030204" pitchFamily="34" charset="0"/>
                        </a:rPr>
                        <a:t> </a:t>
                      </a: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remote upgrade (Only recorder)</a:t>
                      </a:r>
                    </a:p>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Support upgrade in LAN</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None/>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         Not support</a:t>
                      </a:r>
                      <a:r>
                        <a:rPr lang="zh-CN" altLang="en-US" sz="1100" kern="1200" baseline="0" dirty="0" smtClean="0">
                          <a:solidFill>
                            <a:schemeClr val="dk1"/>
                          </a:solidFill>
                          <a:latin typeface="Calibri" panose="020F0502020204030204" pitchFamily="34" charset="0"/>
                          <a:ea typeface="+mn-ea"/>
                          <a:cs typeface="Calibri" panose="020F0502020204030204" pitchFamily="34" charset="0"/>
                        </a:rPr>
                        <a:t> </a:t>
                      </a: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remote upgrade</a:t>
                      </a:r>
                      <a:endParaRPr lang="en-US" altLang="zh-CN" sz="1100" kern="1200" dirty="0" smtClean="0">
                        <a:solidFill>
                          <a:schemeClr val="dk1"/>
                        </a:solidFill>
                        <a:latin typeface="Calibri" panose="020F0502020204030204" pitchFamily="34" charset="0"/>
                        <a:ea typeface="+mn-ea"/>
                        <a:cs typeface="Calibri" panose="020F0502020204030204" pitchFamily="34" charset="0"/>
                      </a:endParaRPr>
                    </a:p>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Support</a:t>
                      </a:r>
                      <a:r>
                        <a:rPr lang="zh-CN" altLang="en-US" sz="1100" kern="1200" baseline="0" dirty="0" smtClean="0">
                          <a:solidFill>
                            <a:schemeClr val="dk1"/>
                          </a:solidFill>
                          <a:latin typeface="Calibri" panose="020F0502020204030204" pitchFamily="34" charset="0"/>
                          <a:ea typeface="+mn-ea"/>
                          <a:cs typeface="Calibri" panose="020F0502020204030204" pitchFamily="34" charset="0"/>
                        </a:rPr>
                        <a:t> </a:t>
                      </a: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(need USB storage)</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857301776"/>
                  </a:ext>
                </a:extLst>
              </a:tr>
              <a:tr h="328450">
                <a:tc>
                  <a:txBody>
                    <a:bodyPr/>
                    <a:lstStyle/>
                    <a:p>
                      <a:pPr algn="ctr"/>
                      <a:r>
                        <a:rPr lang="en-US" altLang="zh-CN" sz="1100" b="1" dirty="0" smtClean="0">
                          <a:latin typeface="Calibri" panose="020F0502020204030204" pitchFamily="34" charset="0"/>
                          <a:cs typeface="Calibri" panose="020F0502020204030204" pitchFamily="34" charset="0"/>
                        </a:rPr>
                        <a:t>Backup</a:t>
                      </a:r>
                      <a:r>
                        <a:rPr lang="en-US" altLang="zh-CN" sz="1100" b="1" baseline="0" dirty="0" smtClean="0">
                          <a:latin typeface="Calibri" panose="020F0502020204030204" pitchFamily="34" charset="0"/>
                          <a:cs typeface="Calibri" panose="020F0502020204030204" pitchFamily="34" charset="0"/>
                        </a:rPr>
                        <a:t> </a:t>
                      </a:r>
                      <a:r>
                        <a:rPr lang="en-US" altLang="zh-CN" sz="1100" b="1" dirty="0" smtClean="0">
                          <a:latin typeface="Calibri" panose="020F0502020204030204" pitchFamily="34" charset="0"/>
                          <a:cs typeface="Calibri" panose="020F0502020204030204" pitchFamily="34" charset="0"/>
                        </a:rPr>
                        <a:t>Configuration</a:t>
                      </a:r>
                      <a:endParaRPr lang="zh-CN" altLang="en-US" sz="1100" b="1" dirty="0">
                        <a:latin typeface="Calibri" panose="020F0502020204030204" pitchFamily="34" charset="0"/>
                        <a:cs typeface="Calibri" panose="020F050202020403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Support backup on cloud</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        Not</a:t>
                      </a: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 support</a:t>
                      </a:r>
                      <a:endParaRPr lang="zh-CN" altLang="en-US" sz="1100" dirty="0" smtClean="0">
                        <a:latin typeface="Calibri" panose="020F0502020204030204" pitchFamily="34" charset="0"/>
                        <a:cs typeface="Calibri" panose="020F050202020403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Support(Only export to your laptop)</a:t>
                      </a:r>
                      <a:endParaRPr lang="zh-CN" altLang="en-US" sz="1100" kern="1200" baseline="0" dirty="0" smtClean="0">
                        <a:solidFill>
                          <a:schemeClr val="dk1"/>
                        </a:solidFill>
                        <a:latin typeface="Calibri" panose="020F0502020204030204" pitchFamily="34" charset="0"/>
                        <a:ea typeface="+mn-ea"/>
                        <a:cs typeface="Calibri" panose="020F0502020204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None/>
                        <a:tabLst/>
                        <a:defRPr/>
                      </a:pP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         </a:t>
                      </a:r>
                      <a:r>
                        <a:rPr lang="en-US" altLang="zh-CN" sz="1100" kern="1200" dirty="0" smtClean="0">
                          <a:solidFill>
                            <a:schemeClr val="dk1"/>
                          </a:solidFill>
                          <a:latin typeface="Calibri" panose="020F0502020204030204" pitchFamily="34" charset="0"/>
                          <a:ea typeface="+mn-ea"/>
                          <a:cs typeface="Calibri" panose="020F0502020204030204" pitchFamily="34" charset="0"/>
                        </a:rPr>
                        <a:t>Not</a:t>
                      </a: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 support</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3564049876"/>
                  </a:ext>
                </a:extLst>
              </a:tr>
              <a:tr h="407720">
                <a:tc>
                  <a:txBody>
                    <a:bodyPr/>
                    <a:lstStyle/>
                    <a:p>
                      <a:pPr algn="ctr"/>
                      <a:r>
                        <a:rPr lang="en-US" altLang="zh-CN" sz="1100" b="1" dirty="0" smtClean="0">
                          <a:latin typeface="Calibri" panose="020F0502020204030204" pitchFamily="34" charset="0"/>
                          <a:cs typeface="Calibri" panose="020F0502020204030204" pitchFamily="34" charset="0"/>
                        </a:rPr>
                        <a:t>Auto Configuration</a:t>
                      </a:r>
                      <a:endParaRPr lang="zh-CN" altLang="en-US" sz="1100" b="1" dirty="0">
                        <a:latin typeface="Calibri" panose="020F0502020204030204" pitchFamily="34" charset="0"/>
                        <a:cs typeface="Calibri" panose="020F050202020403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Support (Only recorder)</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        Not</a:t>
                      </a: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 support</a:t>
                      </a:r>
                      <a:endParaRPr lang="zh-CN" altLang="en-US" sz="1100" dirty="0" smtClean="0">
                        <a:latin typeface="Calibri" panose="020F0502020204030204" pitchFamily="34" charset="0"/>
                        <a:cs typeface="Calibri" panose="020F0502020204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None/>
                        <a:tabLst/>
                        <a:defRPr/>
                      </a:pP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         </a:t>
                      </a:r>
                      <a:r>
                        <a:rPr lang="en-US" altLang="zh-CN" sz="1100" kern="1200" dirty="0" smtClean="0">
                          <a:solidFill>
                            <a:schemeClr val="dk1"/>
                          </a:solidFill>
                          <a:latin typeface="Calibri" panose="020F0502020204030204" pitchFamily="34" charset="0"/>
                          <a:ea typeface="+mn-ea"/>
                          <a:cs typeface="Calibri" panose="020F0502020204030204" pitchFamily="34" charset="0"/>
                        </a:rPr>
                        <a:t>Not</a:t>
                      </a: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 support</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Support (Only recorder)</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2418574184"/>
                  </a:ext>
                </a:extLst>
              </a:tr>
              <a:tr h="529810">
                <a:tc>
                  <a:txBody>
                    <a:bodyPr/>
                    <a:lstStyle/>
                    <a:p>
                      <a:pPr algn="ctr"/>
                      <a:r>
                        <a:rPr lang="en-US" altLang="zh-CN" sz="1100" b="1" dirty="0" smtClean="0">
                          <a:latin typeface="Calibri" panose="020F0502020204030204" pitchFamily="34" charset="0"/>
                          <a:cs typeface="Calibri" panose="020F0502020204030204" pitchFamily="34" charset="0"/>
                        </a:rPr>
                        <a:t>Remote maintenance</a:t>
                      </a:r>
                      <a:endParaRPr lang="zh-CN" altLang="en-US" sz="1100" b="1" dirty="0">
                        <a:latin typeface="Calibri" panose="020F0502020204030204" pitchFamily="34" charset="0"/>
                        <a:cs typeface="Calibri" panose="020F050202020403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Support (P2P</a:t>
                      </a: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 tech)</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        Not</a:t>
                      </a: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 support</a:t>
                      </a:r>
                      <a:endParaRPr lang="zh-CN" altLang="en-US" sz="1100" dirty="0" smtClean="0">
                        <a:latin typeface="Calibri" panose="020F0502020204030204" pitchFamily="34" charset="0"/>
                        <a:cs typeface="Calibri" panose="020F050202020403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Support (IP&amp;Port Mapping</a:t>
                      </a: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 </a:t>
                      </a:r>
                      <a:endParaRPr lang="zh-CN" altLang="en-US" sz="1100" kern="1200" baseline="0" dirty="0" smtClean="0">
                        <a:solidFill>
                          <a:schemeClr val="dk1"/>
                        </a:solidFill>
                        <a:latin typeface="Calibri" panose="020F0502020204030204" pitchFamily="34" charset="0"/>
                        <a:ea typeface="+mn-ea"/>
                        <a:cs typeface="Calibri" panose="020F0502020204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None/>
                        <a:tabLst/>
                        <a:defRPr/>
                      </a:pP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         </a:t>
                      </a:r>
                      <a:r>
                        <a:rPr lang="en-US" altLang="zh-CN" sz="1100" kern="1200" dirty="0" smtClean="0">
                          <a:solidFill>
                            <a:schemeClr val="dk1"/>
                          </a:solidFill>
                          <a:latin typeface="Calibri" panose="020F0502020204030204" pitchFamily="34" charset="0"/>
                          <a:ea typeface="+mn-ea"/>
                          <a:cs typeface="Calibri" panose="020F0502020204030204" pitchFamily="34" charset="0"/>
                        </a:rPr>
                        <a:t>Not</a:t>
                      </a: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 support</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3941282361"/>
                  </a:ext>
                </a:extLst>
              </a:tr>
            </a:tbl>
          </a:graphicData>
        </a:graphic>
      </p:graphicFrame>
      <p:pic>
        <p:nvPicPr>
          <p:cNvPr id="78" name="图片 77"/>
          <p:cNvPicPr>
            <a:picLocks noChangeAspect="1"/>
          </p:cNvPicPr>
          <p:nvPr/>
        </p:nvPicPr>
        <p:blipFill rotWithShape="1">
          <a:blip r:embed="rId5" cstate="print">
            <a:extLst>
              <a:ext uri="{28A0092B-C50C-407E-A947-70E740481C1C}">
                <a14:useLocalDpi xmlns:a14="http://schemas.microsoft.com/office/drawing/2010/main" val="0"/>
              </a:ext>
            </a:extLst>
          </a:blip>
          <a:srcRect l="30976" r="30726" b="31735"/>
          <a:stretch/>
        </p:blipFill>
        <p:spPr>
          <a:xfrm>
            <a:off x="1735917" y="1266998"/>
            <a:ext cx="677927" cy="642996"/>
          </a:xfrm>
          <a:prstGeom prst="rect">
            <a:avLst/>
          </a:prstGeom>
        </p:spPr>
      </p:pic>
      <p:pic>
        <p:nvPicPr>
          <p:cNvPr id="42" name="图片 41"/>
          <p:cNvPicPr>
            <a:picLocks noChangeAspect="1"/>
          </p:cNvPicPr>
          <p:nvPr/>
        </p:nvPicPr>
        <p:blipFill rotWithShape="1">
          <a:blip r:embed="rId6" cstate="print">
            <a:extLst>
              <a:ext uri="{28A0092B-C50C-407E-A947-70E740481C1C}">
                <a14:useLocalDpi xmlns:a14="http://schemas.microsoft.com/office/drawing/2010/main" val="0"/>
              </a:ext>
            </a:extLst>
          </a:blip>
          <a:srcRect l="20777" t="21785" r="20646" b="22487"/>
          <a:stretch/>
        </p:blipFill>
        <p:spPr>
          <a:xfrm>
            <a:off x="6751234" y="2016124"/>
            <a:ext cx="121270" cy="115375"/>
          </a:xfrm>
          <a:prstGeom prst="rect">
            <a:avLst/>
          </a:prstGeom>
        </p:spPr>
      </p:pic>
      <p:pic>
        <p:nvPicPr>
          <p:cNvPr id="83" name="图片 82"/>
          <p:cNvPicPr>
            <a:picLocks noChangeAspect="1"/>
          </p:cNvPicPr>
          <p:nvPr/>
        </p:nvPicPr>
        <p:blipFill rotWithShape="1">
          <a:blip r:embed="rId6" cstate="print">
            <a:extLst>
              <a:ext uri="{28A0092B-C50C-407E-A947-70E740481C1C}">
                <a14:useLocalDpi xmlns:a14="http://schemas.microsoft.com/office/drawing/2010/main" val="0"/>
              </a:ext>
            </a:extLst>
          </a:blip>
          <a:srcRect l="20777" t="21785" r="20646" b="22487"/>
          <a:stretch/>
        </p:blipFill>
        <p:spPr>
          <a:xfrm>
            <a:off x="6751234" y="2748895"/>
            <a:ext cx="121270" cy="115375"/>
          </a:xfrm>
          <a:prstGeom prst="rect">
            <a:avLst/>
          </a:prstGeom>
        </p:spPr>
      </p:pic>
      <p:pic>
        <p:nvPicPr>
          <p:cNvPr id="84" name="图片 83"/>
          <p:cNvPicPr>
            <a:picLocks noChangeAspect="1"/>
          </p:cNvPicPr>
          <p:nvPr/>
        </p:nvPicPr>
        <p:blipFill rotWithShape="1">
          <a:blip r:embed="rId6" cstate="print">
            <a:extLst>
              <a:ext uri="{28A0092B-C50C-407E-A947-70E740481C1C}">
                <a14:useLocalDpi xmlns:a14="http://schemas.microsoft.com/office/drawing/2010/main" val="0"/>
              </a:ext>
            </a:extLst>
          </a:blip>
          <a:srcRect l="20777" t="21785" r="20646" b="22487"/>
          <a:stretch/>
        </p:blipFill>
        <p:spPr>
          <a:xfrm>
            <a:off x="4183294" y="2748894"/>
            <a:ext cx="121270" cy="115375"/>
          </a:xfrm>
          <a:prstGeom prst="rect">
            <a:avLst/>
          </a:prstGeom>
        </p:spPr>
      </p:pic>
      <p:pic>
        <p:nvPicPr>
          <p:cNvPr id="85" name="图片 84"/>
          <p:cNvPicPr>
            <a:picLocks noChangeAspect="1"/>
          </p:cNvPicPr>
          <p:nvPr/>
        </p:nvPicPr>
        <p:blipFill rotWithShape="1">
          <a:blip r:embed="rId6" cstate="print">
            <a:extLst>
              <a:ext uri="{28A0092B-C50C-407E-A947-70E740481C1C}">
                <a14:useLocalDpi xmlns:a14="http://schemas.microsoft.com/office/drawing/2010/main" val="0"/>
              </a:ext>
            </a:extLst>
          </a:blip>
          <a:srcRect l="20777" t="21785" r="20646" b="22487"/>
          <a:stretch/>
        </p:blipFill>
        <p:spPr>
          <a:xfrm>
            <a:off x="9494434" y="2016124"/>
            <a:ext cx="121270" cy="115375"/>
          </a:xfrm>
          <a:prstGeom prst="rect">
            <a:avLst/>
          </a:prstGeom>
        </p:spPr>
      </p:pic>
      <p:pic>
        <p:nvPicPr>
          <p:cNvPr id="86" name="图片 85"/>
          <p:cNvPicPr>
            <a:picLocks noChangeAspect="1"/>
          </p:cNvPicPr>
          <p:nvPr/>
        </p:nvPicPr>
        <p:blipFill rotWithShape="1">
          <a:blip r:embed="rId6" cstate="print">
            <a:extLst>
              <a:ext uri="{28A0092B-C50C-407E-A947-70E740481C1C}">
                <a14:useLocalDpi xmlns:a14="http://schemas.microsoft.com/office/drawing/2010/main" val="0"/>
              </a:ext>
            </a:extLst>
          </a:blip>
          <a:srcRect l="20777" t="21785" r="20646" b="22487"/>
          <a:stretch/>
        </p:blipFill>
        <p:spPr>
          <a:xfrm>
            <a:off x="9494434" y="3029584"/>
            <a:ext cx="121270" cy="115375"/>
          </a:xfrm>
          <a:prstGeom prst="rect">
            <a:avLst/>
          </a:prstGeom>
        </p:spPr>
      </p:pic>
      <p:pic>
        <p:nvPicPr>
          <p:cNvPr id="87" name="图片 86"/>
          <p:cNvPicPr>
            <a:picLocks noChangeAspect="1"/>
          </p:cNvPicPr>
          <p:nvPr/>
        </p:nvPicPr>
        <p:blipFill rotWithShape="1">
          <a:blip r:embed="rId6" cstate="print">
            <a:extLst>
              <a:ext uri="{28A0092B-C50C-407E-A947-70E740481C1C}">
                <a14:useLocalDpi xmlns:a14="http://schemas.microsoft.com/office/drawing/2010/main" val="0"/>
              </a:ext>
            </a:extLst>
          </a:blip>
          <a:srcRect l="20777" t="21785" r="20646" b="22487"/>
          <a:stretch/>
        </p:blipFill>
        <p:spPr>
          <a:xfrm>
            <a:off x="6751234" y="3029584"/>
            <a:ext cx="121270" cy="115375"/>
          </a:xfrm>
          <a:prstGeom prst="rect">
            <a:avLst/>
          </a:prstGeom>
        </p:spPr>
      </p:pic>
      <p:pic>
        <p:nvPicPr>
          <p:cNvPr id="88" name="图片 87"/>
          <p:cNvPicPr>
            <a:picLocks noChangeAspect="1"/>
          </p:cNvPicPr>
          <p:nvPr/>
        </p:nvPicPr>
        <p:blipFill rotWithShape="1">
          <a:blip r:embed="rId6" cstate="print">
            <a:extLst>
              <a:ext uri="{28A0092B-C50C-407E-A947-70E740481C1C}">
                <a14:useLocalDpi xmlns:a14="http://schemas.microsoft.com/office/drawing/2010/main" val="0"/>
              </a:ext>
            </a:extLst>
          </a:blip>
          <a:srcRect l="20777" t="21785" r="20646" b="22487"/>
          <a:stretch/>
        </p:blipFill>
        <p:spPr>
          <a:xfrm>
            <a:off x="4183294" y="2995307"/>
            <a:ext cx="121270" cy="115375"/>
          </a:xfrm>
          <a:prstGeom prst="rect">
            <a:avLst/>
          </a:prstGeom>
        </p:spPr>
      </p:pic>
      <p:pic>
        <p:nvPicPr>
          <p:cNvPr id="89" name="图片 88"/>
          <p:cNvPicPr>
            <a:picLocks noChangeAspect="1"/>
          </p:cNvPicPr>
          <p:nvPr/>
        </p:nvPicPr>
        <p:blipFill rotWithShape="1">
          <a:blip r:embed="rId6" cstate="print">
            <a:extLst>
              <a:ext uri="{28A0092B-C50C-407E-A947-70E740481C1C}">
                <a14:useLocalDpi xmlns:a14="http://schemas.microsoft.com/office/drawing/2010/main" val="0"/>
              </a:ext>
            </a:extLst>
          </a:blip>
          <a:srcRect l="20777" t="21785" r="20646" b="22487"/>
          <a:stretch/>
        </p:blipFill>
        <p:spPr>
          <a:xfrm>
            <a:off x="4182883" y="3786399"/>
            <a:ext cx="121270" cy="115375"/>
          </a:xfrm>
          <a:prstGeom prst="rect">
            <a:avLst/>
          </a:prstGeom>
        </p:spPr>
      </p:pic>
      <p:pic>
        <p:nvPicPr>
          <p:cNvPr id="90" name="图片 89"/>
          <p:cNvPicPr>
            <a:picLocks noChangeAspect="1"/>
          </p:cNvPicPr>
          <p:nvPr/>
        </p:nvPicPr>
        <p:blipFill rotWithShape="1">
          <a:blip r:embed="rId6" cstate="print">
            <a:extLst>
              <a:ext uri="{28A0092B-C50C-407E-A947-70E740481C1C}">
                <a14:useLocalDpi xmlns:a14="http://schemas.microsoft.com/office/drawing/2010/main" val="0"/>
              </a:ext>
            </a:extLst>
          </a:blip>
          <a:srcRect l="20777" t="21785" r="20646" b="22487"/>
          <a:stretch/>
        </p:blipFill>
        <p:spPr>
          <a:xfrm>
            <a:off x="4182883" y="4078387"/>
            <a:ext cx="121270" cy="115375"/>
          </a:xfrm>
          <a:prstGeom prst="rect">
            <a:avLst/>
          </a:prstGeom>
        </p:spPr>
      </p:pic>
      <p:pic>
        <p:nvPicPr>
          <p:cNvPr id="91" name="图片 90"/>
          <p:cNvPicPr>
            <a:picLocks noChangeAspect="1"/>
          </p:cNvPicPr>
          <p:nvPr/>
        </p:nvPicPr>
        <p:blipFill rotWithShape="1">
          <a:blip r:embed="rId6" cstate="print">
            <a:extLst>
              <a:ext uri="{28A0092B-C50C-407E-A947-70E740481C1C}">
                <a14:useLocalDpi xmlns:a14="http://schemas.microsoft.com/office/drawing/2010/main" val="0"/>
              </a:ext>
            </a:extLst>
          </a:blip>
          <a:srcRect l="20777" t="21785" r="20646" b="22487"/>
          <a:stretch/>
        </p:blipFill>
        <p:spPr>
          <a:xfrm>
            <a:off x="9494434" y="5061584"/>
            <a:ext cx="121270" cy="115375"/>
          </a:xfrm>
          <a:prstGeom prst="rect">
            <a:avLst/>
          </a:prstGeom>
        </p:spPr>
      </p:pic>
      <p:pic>
        <p:nvPicPr>
          <p:cNvPr id="92" name="图片 91"/>
          <p:cNvPicPr>
            <a:picLocks noChangeAspect="1"/>
          </p:cNvPicPr>
          <p:nvPr/>
        </p:nvPicPr>
        <p:blipFill rotWithShape="1">
          <a:blip r:embed="rId6" cstate="print">
            <a:extLst>
              <a:ext uri="{28A0092B-C50C-407E-A947-70E740481C1C}">
                <a14:useLocalDpi xmlns:a14="http://schemas.microsoft.com/office/drawing/2010/main" val="0"/>
              </a:ext>
            </a:extLst>
          </a:blip>
          <a:srcRect l="20777" t="21785" r="20646" b="22487"/>
          <a:stretch/>
        </p:blipFill>
        <p:spPr>
          <a:xfrm>
            <a:off x="9494434" y="5798066"/>
            <a:ext cx="121270" cy="115375"/>
          </a:xfrm>
          <a:prstGeom prst="rect">
            <a:avLst/>
          </a:prstGeom>
        </p:spPr>
      </p:pic>
      <p:pic>
        <p:nvPicPr>
          <p:cNvPr id="93" name="图片 92"/>
          <p:cNvPicPr>
            <a:picLocks noChangeAspect="1"/>
          </p:cNvPicPr>
          <p:nvPr/>
        </p:nvPicPr>
        <p:blipFill rotWithShape="1">
          <a:blip r:embed="rId6" cstate="print">
            <a:extLst>
              <a:ext uri="{28A0092B-C50C-407E-A947-70E740481C1C}">
                <a14:useLocalDpi xmlns:a14="http://schemas.microsoft.com/office/drawing/2010/main" val="0"/>
              </a:ext>
            </a:extLst>
          </a:blip>
          <a:srcRect l="20777" t="21785" r="20646" b="22487"/>
          <a:stretch/>
        </p:blipFill>
        <p:spPr>
          <a:xfrm>
            <a:off x="6751234" y="5381023"/>
            <a:ext cx="121270" cy="115375"/>
          </a:xfrm>
          <a:prstGeom prst="rect">
            <a:avLst/>
          </a:prstGeom>
        </p:spPr>
      </p:pic>
      <p:pic>
        <p:nvPicPr>
          <p:cNvPr id="94" name="图片 93"/>
          <p:cNvPicPr>
            <a:picLocks noChangeAspect="1"/>
          </p:cNvPicPr>
          <p:nvPr/>
        </p:nvPicPr>
        <p:blipFill rotWithShape="1">
          <a:blip r:embed="rId6" cstate="print">
            <a:extLst>
              <a:ext uri="{28A0092B-C50C-407E-A947-70E740481C1C}">
                <a14:useLocalDpi xmlns:a14="http://schemas.microsoft.com/office/drawing/2010/main" val="0"/>
              </a:ext>
            </a:extLst>
          </a:blip>
          <a:srcRect l="20777" t="21785" r="20646" b="22487"/>
          <a:stretch/>
        </p:blipFill>
        <p:spPr>
          <a:xfrm>
            <a:off x="4182883" y="5399444"/>
            <a:ext cx="121270" cy="115375"/>
          </a:xfrm>
          <a:prstGeom prst="rect">
            <a:avLst/>
          </a:prstGeom>
        </p:spPr>
      </p:pic>
      <p:pic>
        <p:nvPicPr>
          <p:cNvPr id="95" name="图片 94"/>
          <p:cNvPicPr>
            <a:picLocks noChangeAspect="1"/>
          </p:cNvPicPr>
          <p:nvPr/>
        </p:nvPicPr>
        <p:blipFill rotWithShape="1">
          <a:blip r:embed="rId6" cstate="print">
            <a:extLst>
              <a:ext uri="{28A0092B-C50C-407E-A947-70E740481C1C}">
                <a14:useLocalDpi xmlns:a14="http://schemas.microsoft.com/office/drawing/2010/main" val="0"/>
              </a:ext>
            </a:extLst>
          </a:blip>
          <a:srcRect l="20777" t="21785" r="20646" b="22487"/>
          <a:stretch/>
        </p:blipFill>
        <p:spPr>
          <a:xfrm>
            <a:off x="4182883" y="4335431"/>
            <a:ext cx="121270" cy="115375"/>
          </a:xfrm>
          <a:prstGeom prst="rect">
            <a:avLst/>
          </a:prstGeom>
        </p:spPr>
      </p:pic>
      <p:pic>
        <p:nvPicPr>
          <p:cNvPr id="96" name="图片 95"/>
          <p:cNvPicPr>
            <a:picLocks noChangeAspect="1"/>
          </p:cNvPicPr>
          <p:nvPr/>
        </p:nvPicPr>
        <p:blipFill rotWithShape="1">
          <a:blip r:embed="rId6" cstate="print">
            <a:extLst>
              <a:ext uri="{28A0092B-C50C-407E-A947-70E740481C1C}">
                <a14:useLocalDpi xmlns:a14="http://schemas.microsoft.com/office/drawing/2010/main" val="0"/>
              </a:ext>
            </a:extLst>
          </a:blip>
          <a:srcRect l="20777" t="21785" r="20646" b="22487"/>
          <a:stretch/>
        </p:blipFill>
        <p:spPr>
          <a:xfrm>
            <a:off x="4182883" y="4618438"/>
            <a:ext cx="121270" cy="115375"/>
          </a:xfrm>
          <a:prstGeom prst="rect">
            <a:avLst/>
          </a:prstGeom>
        </p:spPr>
      </p:pic>
      <p:pic>
        <p:nvPicPr>
          <p:cNvPr id="97" name="图片 96"/>
          <p:cNvPicPr>
            <a:picLocks noChangeAspect="1"/>
          </p:cNvPicPr>
          <p:nvPr/>
        </p:nvPicPr>
        <p:blipFill rotWithShape="1">
          <a:blip r:embed="rId6" cstate="print">
            <a:extLst>
              <a:ext uri="{28A0092B-C50C-407E-A947-70E740481C1C}">
                <a14:useLocalDpi xmlns:a14="http://schemas.microsoft.com/office/drawing/2010/main" val="0"/>
              </a:ext>
            </a:extLst>
          </a:blip>
          <a:srcRect l="20777" t="21785" r="20646" b="22487"/>
          <a:stretch/>
        </p:blipFill>
        <p:spPr>
          <a:xfrm>
            <a:off x="4184601" y="5061584"/>
            <a:ext cx="121270" cy="115375"/>
          </a:xfrm>
          <a:prstGeom prst="rect">
            <a:avLst/>
          </a:prstGeom>
        </p:spPr>
      </p:pic>
      <p:pic>
        <p:nvPicPr>
          <p:cNvPr id="98" name="图片 97"/>
          <p:cNvPicPr>
            <a:picLocks noChangeAspect="1"/>
          </p:cNvPicPr>
          <p:nvPr/>
        </p:nvPicPr>
        <p:blipFill rotWithShape="1">
          <a:blip r:embed="rId6" cstate="print">
            <a:extLst>
              <a:ext uri="{28A0092B-C50C-407E-A947-70E740481C1C}">
                <a14:useLocalDpi xmlns:a14="http://schemas.microsoft.com/office/drawing/2010/main" val="0"/>
              </a:ext>
            </a:extLst>
          </a:blip>
          <a:srcRect l="20777" t="21785" r="20646" b="22487"/>
          <a:stretch/>
        </p:blipFill>
        <p:spPr>
          <a:xfrm>
            <a:off x="4182883" y="5807226"/>
            <a:ext cx="121270" cy="115375"/>
          </a:xfrm>
          <a:prstGeom prst="rect">
            <a:avLst/>
          </a:prstGeom>
        </p:spPr>
      </p:pic>
      <p:sp>
        <p:nvSpPr>
          <p:cNvPr id="43" name="矩形 42"/>
          <p:cNvSpPr/>
          <p:nvPr/>
        </p:nvSpPr>
        <p:spPr>
          <a:xfrm>
            <a:off x="1361302" y="6385060"/>
            <a:ext cx="9752991" cy="338554"/>
          </a:xfrm>
          <a:prstGeom prst="rect">
            <a:avLst/>
          </a:prstGeom>
        </p:spPr>
        <p:txBody>
          <a:bodyPr wrap="none">
            <a:spAutoFit/>
          </a:bodyPr>
          <a:lstStyle/>
          <a:p>
            <a:pPr lvl="0">
              <a:buClr>
                <a:schemeClr val="accent6"/>
              </a:buClr>
              <a:defRPr/>
            </a:pPr>
            <a:r>
              <a:rPr lang="en-US" altLang="zh-CN" sz="1600" i="1" u="sng" dirty="0">
                <a:solidFill>
                  <a:schemeClr val="tx1">
                    <a:lumMod val="50000"/>
                    <a:lumOff val="50000"/>
                  </a:schemeClr>
                </a:solidFill>
                <a:latin typeface="TSTAR PRO Medium" panose="02000806030000020004" pitchFamily="50" charset="0"/>
                <a:cs typeface="Calibri" panose="020F0502020204030204" pitchFamily="34" charset="0"/>
              </a:rPr>
              <a:t>support remote reset password</a:t>
            </a:r>
            <a:r>
              <a:rPr lang="zh-CN" altLang="en-US" sz="1600" i="1" u="sng" dirty="0" smtClean="0">
                <a:solidFill>
                  <a:schemeClr val="tx1">
                    <a:lumMod val="50000"/>
                    <a:lumOff val="50000"/>
                  </a:schemeClr>
                </a:solidFill>
                <a:latin typeface="TSTAR PRO Medium" panose="02000806030000020004" pitchFamily="50" charset="0"/>
                <a:cs typeface="Calibri" panose="020F0502020204030204" pitchFamily="34" charset="0"/>
              </a:rPr>
              <a:t>*</a:t>
            </a:r>
            <a:r>
              <a:rPr lang="zh-CN" altLang="en-US" sz="1600" dirty="0" smtClean="0">
                <a:solidFill>
                  <a:schemeClr val="tx1">
                    <a:lumMod val="50000"/>
                    <a:lumOff val="50000"/>
                  </a:schemeClr>
                </a:solidFill>
                <a:latin typeface="TSTAR PRO Medium" panose="02000806030000020004" pitchFamily="50" charset="0"/>
                <a:cs typeface="Calibri" panose="020F0502020204030204" pitchFamily="34" charset="0"/>
              </a:rPr>
              <a:t>：</a:t>
            </a:r>
            <a:r>
              <a:rPr lang="en-US" altLang="zh-CN" sz="1600" dirty="0">
                <a:solidFill>
                  <a:schemeClr val="tx1">
                    <a:lumMod val="50000"/>
                    <a:lumOff val="50000"/>
                  </a:schemeClr>
                </a:solidFill>
                <a:latin typeface="TSTAR PRO Medium" panose="02000806030000020004" pitchFamily="50" charset="0"/>
                <a:cs typeface="Calibri" panose="020F0502020204030204" pitchFamily="34" charset="0"/>
              </a:rPr>
              <a:t>Device </a:t>
            </a:r>
            <a:r>
              <a:rPr lang="en-US" altLang="zh-CN" sz="1600" dirty="0" smtClean="0">
                <a:solidFill>
                  <a:schemeClr val="tx1">
                    <a:lumMod val="50000"/>
                    <a:lumOff val="50000"/>
                  </a:schemeClr>
                </a:solidFill>
                <a:latin typeface="TSTAR PRO Medium" panose="02000806030000020004" pitchFamily="50" charset="0"/>
                <a:cs typeface="Calibri" panose="020F0502020204030204" pitchFamily="34" charset="0"/>
              </a:rPr>
              <a:t>needs </a:t>
            </a:r>
            <a:r>
              <a:rPr lang="en-US" altLang="zh-CN" sz="1600" dirty="0">
                <a:solidFill>
                  <a:schemeClr val="tx1">
                    <a:lumMod val="50000"/>
                    <a:lumOff val="50000"/>
                  </a:schemeClr>
                </a:solidFill>
                <a:latin typeface="TSTAR PRO Medium" panose="02000806030000020004" pitchFamily="50" charset="0"/>
                <a:cs typeface="Calibri" panose="020F0502020204030204" pitchFamily="34" charset="0"/>
              </a:rPr>
              <a:t>to be delivered to Hik Connect through Hik Partner </a:t>
            </a:r>
            <a:r>
              <a:rPr lang="en-US" altLang="zh-CN" sz="1600" dirty="0" smtClean="0">
                <a:solidFill>
                  <a:schemeClr val="tx1">
                    <a:lumMod val="50000"/>
                    <a:lumOff val="50000"/>
                  </a:schemeClr>
                </a:solidFill>
                <a:latin typeface="TSTAR PRO Medium" panose="02000806030000020004" pitchFamily="50" charset="0"/>
                <a:cs typeface="Calibri" panose="020F0502020204030204" pitchFamily="34" charset="0"/>
              </a:rPr>
              <a:t>Pro via P2P</a:t>
            </a:r>
            <a:endParaRPr lang="en-US" altLang="zh-CN" sz="1600" dirty="0">
              <a:solidFill>
                <a:schemeClr val="tx1">
                  <a:lumMod val="50000"/>
                  <a:lumOff val="50000"/>
                </a:schemeClr>
              </a:solidFill>
              <a:latin typeface="TSTAR PRO Medium" panose="02000806030000020004" pitchFamily="50" charset="0"/>
              <a:cs typeface="Calibri" panose="020F0502020204030204" pitchFamily="34" charset="0"/>
            </a:endParaRPr>
          </a:p>
        </p:txBody>
      </p:sp>
      <p:pic>
        <p:nvPicPr>
          <p:cNvPr id="31" name="图片 30"/>
          <p:cNvPicPr>
            <a:picLocks noChangeAspect="1"/>
          </p:cNvPicPr>
          <p:nvPr/>
        </p:nvPicPr>
        <p:blipFill rotWithShape="1">
          <a:blip r:embed="rId6" cstate="print">
            <a:extLst>
              <a:ext uri="{28A0092B-C50C-407E-A947-70E740481C1C}">
                <a14:useLocalDpi xmlns:a14="http://schemas.microsoft.com/office/drawing/2010/main" val="0"/>
              </a:ext>
            </a:extLst>
          </a:blip>
          <a:srcRect l="20777" t="21785" r="20646" b="22487"/>
          <a:stretch/>
        </p:blipFill>
        <p:spPr>
          <a:xfrm>
            <a:off x="9494434" y="4630720"/>
            <a:ext cx="121270" cy="115375"/>
          </a:xfrm>
          <a:prstGeom prst="rect">
            <a:avLst/>
          </a:prstGeom>
        </p:spPr>
      </p:pic>
      <p:pic>
        <p:nvPicPr>
          <p:cNvPr id="36" name="图片 35"/>
          <p:cNvPicPr>
            <a:picLocks noChangeAspect="1"/>
          </p:cNvPicPr>
          <p:nvPr/>
        </p:nvPicPr>
        <p:blipFill>
          <a:blip r:embed="rId7"/>
          <a:stretch>
            <a:fillRect/>
          </a:stretch>
        </p:blipFill>
        <p:spPr>
          <a:xfrm>
            <a:off x="6801065" y="1320755"/>
            <a:ext cx="508679" cy="557905"/>
          </a:xfrm>
          <a:prstGeom prst="rect">
            <a:avLst/>
          </a:prstGeom>
        </p:spPr>
      </p:pic>
      <p:grpSp>
        <p:nvGrpSpPr>
          <p:cNvPr id="37" name="组合 36"/>
          <p:cNvGrpSpPr/>
          <p:nvPr/>
        </p:nvGrpSpPr>
        <p:grpSpPr>
          <a:xfrm>
            <a:off x="9494242" y="1282841"/>
            <a:ext cx="722368" cy="593728"/>
            <a:chOff x="10500413" y="1317923"/>
            <a:chExt cx="722368" cy="593728"/>
          </a:xfrm>
        </p:grpSpPr>
        <p:pic>
          <p:nvPicPr>
            <p:cNvPr id="40" name="图片 3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500413" y="1317923"/>
              <a:ext cx="722368" cy="593728"/>
            </a:xfrm>
            <a:prstGeom prst="rect">
              <a:avLst/>
            </a:prstGeom>
          </p:spPr>
        </p:pic>
        <p:sp>
          <p:nvSpPr>
            <p:cNvPr id="41" name="矩形 40"/>
            <p:cNvSpPr/>
            <p:nvPr/>
          </p:nvSpPr>
          <p:spPr>
            <a:xfrm>
              <a:off x="10589727" y="1376882"/>
              <a:ext cx="484428" cy="369332"/>
            </a:xfrm>
            <a:prstGeom prst="rect">
              <a:avLst/>
            </a:prstGeom>
          </p:spPr>
          <p:txBody>
            <a:bodyPr wrap="none">
              <a:spAutoFit/>
            </a:bodyPr>
            <a:lstStyle/>
            <a:p>
              <a:r>
                <a:rPr lang="en-US" altLang="zh-CN" b="1" dirty="0" smtClean="0">
                  <a:latin typeface="TSTAR PRO Medium" panose="02000806030000020004" pitchFamily="50" charset="0"/>
                  <a:cs typeface="Calibri" panose="020F0502020204030204" pitchFamily="34" charset="0"/>
                </a:rPr>
                <a:t>GUI</a:t>
              </a:r>
              <a:endParaRPr lang="zh-CN" altLang="en-US" dirty="0">
                <a:latin typeface="TSTAR PRO Medium" panose="02000806030000020004" pitchFamily="50" charset="0"/>
              </a:endParaRPr>
            </a:p>
          </p:txBody>
        </p:sp>
      </p:grpSp>
      <p:pic>
        <p:nvPicPr>
          <p:cNvPr id="44" name="Picture 2" descr="SADP"/>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155742" y="1302844"/>
            <a:ext cx="564462" cy="564463"/>
          </a:xfrm>
          <a:prstGeom prst="rect">
            <a:avLst/>
          </a:prstGeom>
          <a:noFill/>
          <a:extLst>
            <a:ext uri="{909E8E84-426E-40DD-AFC4-6F175D3DCCD1}">
              <a14:hiddenFill xmlns:a14="http://schemas.microsoft.com/office/drawing/2010/main">
                <a:solidFill>
                  <a:srgbClr val="FFFFFF"/>
                </a:solidFill>
              </a14:hiddenFill>
            </a:ext>
          </a:extLst>
        </p:spPr>
      </p:pic>
      <p:sp>
        <p:nvSpPr>
          <p:cNvPr id="45" name="矩形 44"/>
          <p:cNvSpPr/>
          <p:nvPr/>
        </p:nvSpPr>
        <p:spPr>
          <a:xfrm>
            <a:off x="5241064" y="1317426"/>
            <a:ext cx="699615" cy="369332"/>
          </a:xfrm>
          <a:prstGeom prst="rect">
            <a:avLst/>
          </a:prstGeom>
        </p:spPr>
        <p:txBody>
          <a:bodyPr wrap="none">
            <a:spAutoFit/>
          </a:bodyPr>
          <a:lstStyle/>
          <a:p>
            <a:pPr lvl="0">
              <a:buClr>
                <a:schemeClr val="accent6"/>
              </a:buClr>
              <a:defRPr/>
            </a:pPr>
            <a:r>
              <a:rPr lang="en-US" altLang="zh-CN" b="1" dirty="0" smtClean="0">
                <a:solidFill>
                  <a:schemeClr val="dk1"/>
                </a:solidFill>
                <a:latin typeface="Calibri" panose="020F0502020204030204" pitchFamily="34" charset="0"/>
                <a:cs typeface="Calibri" panose="020F0502020204030204" pitchFamily="34" charset="0"/>
              </a:rPr>
              <a:t>SADP</a:t>
            </a:r>
            <a:endParaRPr lang="zh-CN" altLang="en-US" b="1" dirty="0">
              <a:solidFill>
                <a:schemeClr val="dk1"/>
              </a:solidFill>
              <a:latin typeface="Calibri" panose="020F0502020204030204" pitchFamily="34" charset="0"/>
              <a:cs typeface="Calibri" panose="020F0502020204030204" pitchFamily="34" charset="0"/>
            </a:endParaRPr>
          </a:p>
        </p:txBody>
      </p:sp>
      <p:sp>
        <p:nvSpPr>
          <p:cNvPr id="46" name="矩形 45"/>
          <p:cNvSpPr/>
          <p:nvPr/>
        </p:nvSpPr>
        <p:spPr>
          <a:xfrm>
            <a:off x="4748696" y="1603383"/>
            <a:ext cx="1807674" cy="307777"/>
          </a:xfrm>
          <a:prstGeom prst="rect">
            <a:avLst/>
          </a:prstGeom>
        </p:spPr>
        <p:txBody>
          <a:bodyPr wrap="none">
            <a:spAutoFit/>
          </a:bodyPr>
          <a:lstStyle/>
          <a:p>
            <a:pPr lvl="0">
              <a:buClr>
                <a:schemeClr val="accent6"/>
              </a:buClr>
              <a:defRPr/>
            </a:pPr>
            <a:r>
              <a:rPr lang="en-US" altLang="zh-CN" sz="1400" dirty="0" smtClean="0">
                <a:solidFill>
                  <a:schemeClr val="dk1"/>
                </a:solidFill>
                <a:latin typeface="Calibri" panose="020F0502020204030204" pitchFamily="34" charset="0"/>
                <a:cs typeface="Calibri" panose="020F0502020204030204" pitchFamily="34" charset="0"/>
              </a:rPr>
              <a:t>network configuration</a:t>
            </a:r>
            <a:endParaRPr lang="zh-CN" altLang="en-US" sz="1400" dirty="0">
              <a:solidFill>
                <a:schemeClr val="dk1"/>
              </a:solidFill>
              <a:latin typeface="Calibri" panose="020F0502020204030204" pitchFamily="34" charset="0"/>
              <a:cs typeface="Calibri" panose="020F0502020204030204" pitchFamily="34" charset="0"/>
            </a:endParaRPr>
          </a:p>
        </p:txBody>
      </p:sp>
      <p:sp>
        <p:nvSpPr>
          <p:cNvPr id="47" name="矩形 46"/>
          <p:cNvSpPr/>
          <p:nvPr/>
        </p:nvSpPr>
        <p:spPr>
          <a:xfrm>
            <a:off x="7402641" y="1300939"/>
            <a:ext cx="1827103" cy="369332"/>
          </a:xfrm>
          <a:prstGeom prst="rect">
            <a:avLst/>
          </a:prstGeom>
        </p:spPr>
        <p:txBody>
          <a:bodyPr wrap="none">
            <a:spAutoFit/>
          </a:bodyPr>
          <a:lstStyle/>
          <a:p>
            <a:pPr lvl="0">
              <a:buClr>
                <a:schemeClr val="accent6"/>
              </a:buClr>
              <a:defRPr/>
            </a:pPr>
            <a:r>
              <a:rPr lang="en-US" altLang="zh-CN" b="1" dirty="0" smtClean="0">
                <a:solidFill>
                  <a:schemeClr val="dk1"/>
                </a:solidFill>
                <a:latin typeface="Calibri" panose="020F0502020204030204" pitchFamily="34" charset="0"/>
                <a:cs typeface="Calibri" panose="020F0502020204030204" pitchFamily="34" charset="0"/>
              </a:rPr>
              <a:t>Device Web page</a:t>
            </a:r>
            <a:endParaRPr lang="zh-CN" altLang="en-US" b="1" dirty="0">
              <a:solidFill>
                <a:schemeClr val="dk1"/>
              </a:solidFill>
              <a:latin typeface="Calibri" panose="020F0502020204030204" pitchFamily="34" charset="0"/>
              <a:cs typeface="Calibri" panose="020F0502020204030204" pitchFamily="34" charset="0"/>
            </a:endParaRPr>
          </a:p>
        </p:txBody>
      </p:sp>
      <p:sp>
        <p:nvSpPr>
          <p:cNvPr id="48" name="矩形 47"/>
          <p:cNvSpPr/>
          <p:nvPr/>
        </p:nvSpPr>
        <p:spPr>
          <a:xfrm>
            <a:off x="7348269" y="1586896"/>
            <a:ext cx="2086661" cy="307777"/>
          </a:xfrm>
          <a:prstGeom prst="rect">
            <a:avLst/>
          </a:prstGeom>
        </p:spPr>
        <p:txBody>
          <a:bodyPr wrap="none">
            <a:spAutoFit/>
          </a:bodyPr>
          <a:lstStyle/>
          <a:p>
            <a:pPr lvl="0">
              <a:buClr>
                <a:schemeClr val="accent6"/>
              </a:buClr>
              <a:defRPr/>
            </a:pPr>
            <a:r>
              <a:rPr lang="en-US" altLang="zh-CN" sz="1400" dirty="0" smtClean="0">
                <a:solidFill>
                  <a:schemeClr val="dk1"/>
                </a:solidFill>
                <a:latin typeface="Calibri" panose="020F0502020204030204" pitchFamily="34" charset="0"/>
                <a:cs typeface="Calibri" panose="020F0502020204030204" pitchFamily="34" charset="0"/>
              </a:rPr>
              <a:t>professional configuration</a:t>
            </a:r>
            <a:endParaRPr lang="zh-CN" altLang="en-US" sz="1400" dirty="0">
              <a:solidFill>
                <a:schemeClr val="dk1"/>
              </a:solidFill>
              <a:latin typeface="Calibri" panose="020F0502020204030204" pitchFamily="34" charset="0"/>
              <a:cs typeface="Calibri" panose="020F0502020204030204" pitchFamily="34" charset="0"/>
            </a:endParaRPr>
          </a:p>
        </p:txBody>
      </p:sp>
      <p:sp>
        <p:nvSpPr>
          <p:cNvPr id="49" name="矩形 48"/>
          <p:cNvSpPr/>
          <p:nvPr/>
        </p:nvSpPr>
        <p:spPr>
          <a:xfrm>
            <a:off x="10221371" y="1317426"/>
            <a:ext cx="1684435" cy="369332"/>
          </a:xfrm>
          <a:prstGeom prst="rect">
            <a:avLst/>
          </a:prstGeom>
        </p:spPr>
        <p:txBody>
          <a:bodyPr wrap="none">
            <a:spAutoFit/>
          </a:bodyPr>
          <a:lstStyle/>
          <a:p>
            <a:pPr lvl="0">
              <a:buClr>
                <a:schemeClr val="accent6"/>
              </a:buClr>
              <a:defRPr/>
            </a:pPr>
            <a:r>
              <a:rPr lang="en-US" altLang="zh-CN" b="1" dirty="0" smtClean="0">
                <a:solidFill>
                  <a:schemeClr val="dk1"/>
                </a:solidFill>
                <a:latin typeface="Calibri" panose="020F0502020204030204" pitchFamily="34" charset="0"/>
                <a:cs typeface="Calibri" panose="020F0502020204030204" pitchFamily="34" charset="0"/>
              </a:rPr>
              <a:t>GUI on Monitor</a:t>
            </a:r>
            <a:endParaRPr lang="zh-CN" altLang="en-US" b="1" dirty="0">
              <a:solidFill>
                <a:schemeClr val="dk1"/>
              </a:solidFill>
              <a:latin typeface="Calibri" panose="020F0502020204030204" pitchFamily="34" charset="0"/>
              <a:cs typeface="Calibri" panose="020F0502020204030204" pitchFamily="34" charset="0"/>
            </a:endParaRPr>
          </a:p>
        </p:txBody>
      </p:sp>
      <p:sp>
        <p:nvSpPr>
          <p:cNvPr id="50" name="矩形 49"/>
          <p:cNvSpPr/>
          <p:nvPr/>
        </p:nvSpPr>
        <p:spPr>
          <a:xfrm>
            <a:off x="10294336" y="1603383"/>
            <a:ext cx="1585883" cy="307777"/>
          </a:xfrm>
          <a:prstGeom prst="rect">
            <a:avLst/>
          </a:prstGeom>
        </p:spPr>
        <p:txBody>
          <a:bodyPr wrap="none">
            <a:spAutoFit/>
          </a:bodyPr>
          <a:lstStyle/>
          <a:p>
            <a:pPr lvl="0">
              <a:buClr>
                <a:schemeClr val="accent6"/>
              </a:buClr>
              <a:defRPr/>
            </a:pPr>
            <a:r>
              <a:rPr lang="en-US" altLang="zh-CN" sz="1400" dirty="0" smtClean="0">
                <a:solidFill>
                  <a:schemeClr val="dk1"/>
                </a:solidFill>
                <a:latin typeface="Calibri" panose="020F0502020204030204" pitchFamily="34" charset="0"/>
                <a:cs typeface="Calibri" panose="020F0502020204030204" pitchFamily="34" charset="0"/>
              </a:rPr>
              <a:t>quick configuration</a:t>
            </a:r>
            <a:endParaRPr lang="zh-CN" altLang="en-US" sz="1400" dirty="0">
              <a:solidFill>
                <a:schemeClr val="dk1"/>
              </a:solidFill>
              <a:latin typeface="Calibri" panose="020F0502020204030204" pitchFamily="34" charset="0"/>
              <a:cs typeface="Calibri" panose="020F0502020204030204" pitchFamily="34" charset="0"/>
            </a:endParaRPr>
          </a:p>
        </p:txBody>
      </p:sp>
      <p:sp>
        <p:nvSpPr>
          <p:cNvPr id="51" name="矩形 50"/>
          <p:cNvSpPr/>
          <p:nvPr/>
        </p:nvSpPr>
        <p:spPr>
          <a:xfrm>
            <a:off x="2385283" y="1317426"/>
            <a:ext cx="1661737" cy="369332"/>
          </a:xfrm>
          <a:prstGeom prst="rect">
            <a:avLst/>
          </a:prstGeom>
        </p:spPr>
        <p:txBody>
          <a:bodyPr wrap="none">
            <a:spAutoFit/>
          </a:bodyPr>
          <a:lstStyle/>
          <a:p>
            <a:pPr lvl="0">
              <a:buClr>
                <a:schemeClr val="accent6"/>
              </a:buClr>
              <a:defRPr/>
            </a:pPr>
            <a:r>
              <a:rPr lang="en-US" altLang="zh-CN" b="1" dirty="0" err="1" smtClean="0">
                <a:solidFill>
                  <a:schemeClr val="dk1"/>
                </a:solidFill>
                <a:latin typeface="Calibri" panose="020F0502020204030204" pitchFamily="34" charset="0"/>
                <a:cs typeface="Calibri" panose="020F0502020204030204" pitchFamily="34" charset="0"/>
              </a:rPr>
              <a:t>Hik</a:t>
            </a:r>
            <a:r>
              <a:rPr lang="en-US" altLang="zh-CN" b="1" dirty="0" smtClean="0">
                <a:solidFill>
                  <a:schemeClr val="dk1"/>
                </a:solidFill>
                <a:latin typeface="Calibri" panose="020F0502020204030204" pitchFamily="34" charset="0"/>
                <a:cs typeface="Calibri" panose="020F0502020204030204" pitchFamily="34" charset="0"/>
              </a:rPr>
              <a:t>-Partner Pro</a:t>
            </a:r>
            <a:endParaRPr lang="zh-CN" altLang="en-US" b="1" dirty="0">
              <a:solidFill>
                <a:schemeClr val="dk1"/>
              </a:solidFill>
              <a:latin typeface="Calibri" panose="020F0502020204030204" pitchFamily="34" charset="0"/>
              <a:cs typeface="Calibri" panose="020F0502020204030204" pitchFamily="34" charset="0"/>
            </a:endParaRPr>
          </a:p>
        </p:txBody>
      </p:sp>
      <p:sp>
        <p:nvSpPr>
          <p:cNvPr id="52" name="矩形 51"/>
          <p:cNvSpPr/>
          <p:nvPr/>
        </p:nvSpPr>
        <p:spPr>
          <a:xfrm>
            <a:off x="2633190" y="1603383"/>
            <a:ext cx="891591" cy="307777"/>
          </a:xfrm>
          <a:prstGeom prst="rect">
            <a:avLst/>
          </a:prstGeom>
        </p:spPr>
        <p:txBody>
          <a:bodyPr wrap="none">
            <a:spAutoFit/>
          </a:bodyPr>
          <a:lstStyle/>
          <a:p>
            <a:pPr lvl="0">
              <a:buClr>
                <a:schemeClr val="accent6"/>
              </a:buClr>
              <a:defRPr/>
            </a:pPr>
            <a:r>
              <a:rPr lang="en-US" altLang="zh-CN" sz="1400" dirty="0" smtClean="0">
                <a:solidFill>
                  <a:schemeClr val="dk1"/>
                </a:solidFill>
                <a:latin typeface="Calibri" panose="020F0502020204030204" pitchFamily="34" charset="0"/>
                <a:cs typeface="Calibri" panose="020F0502020204030204" pitchFamily="34" charset="0"/>
              </a:rPr>
              <a:t>All in One</a:t>
            </a:r>
            <a:endParaRPr lang="zh-CN" altLang="en-US" sz="1400" dirty="0">
              <a:solidFill>
                <a:schemeClr val="dk1"/>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80082976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b="79159"/>
          <a:stretch/>
        </p:blipFill>
        <p:spPr>
          <a:xfrm>
            <a:off x="-73266" y="-31614"/>
            <a:ext cx="12508637" cy="6914300"/>
          </a:xfrm>
          <a:prstGeom prst="rect">
            <a:avLst/>
          </a:prstGeom>
        </p:spPr>
      </p:pic>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l="10505" t="17918" r="25337"/>
          <a:stretch/>
        </p:blipFill>
        <p:spPr>
          <a:xfrm>
            <a:off x="5181600" y="-9525"/>
            <a:ext cx="7172326" cy="6882039"/>
          </a:xfrm>
          <a:prstGeom prst="rect">
            <a:avLst/>
          </a:prstGeom>
          <a:noFill/>
        </p:spPr>
      </p:pic>
      <p:sp>
        <p:nvSpPr>
          <p:cNvPr id="8" name="îṩḷídê">
            <a:extLst>
              <a:ext uri="{FF2B5EF4-FFF2-40B4-BE49-F238E27FC236}">
                <a16:creationId xmlns:a16="http://schemas.microsoft.com/office/drawing/2014/main" id="{DDF470BC-EB23-0156-775E-8AC49A38C7F3}"/>
              </a:ext>
            </a:extLst>
          </p:cNvPr>
          <p:cNvSpPr/>
          <p:nvPr/>
        </p:nvSpPr>
        <p:spPr>
          <a:xfrm>
            <a:off x="127058" y="940864"/>
            <a:ext cx="7878689" cy="4918272"/>
          </a:xfrm>
          <a:prstGeom prst="rect">
            <a:avLst/>
          </a:prstGeom>
          <a:solidFill>
            <a:schemeClr val="bg1">
              <a:alpha val="80000"/>
            </a:schemeClr>
          </a:solidFill>
          <a:ln>
            <a:noFill/>
          </a:ln>
          <a:effectLst>
            <a:outerShdw blurRad="50800" dist="127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iSļïḑê">
            <a:extLst>
              <a:ext uri="{FF2B5EF4-FFF2-40B4-BE49-F238E27FC236}">
                <a16:creationId xmlns:a16="http://schemas.microsoft.com/office/drawing/2014/main" id="{CA9E661A-B3D1-E1A9-3EC5-23B69483E017}"/>
              </a:ext>
            </a:extLst>
          </p:cNvPr>
          <p:cNvSpPr txBox="1"/>
          <p:nvPr/>
        </p:nvSpPr>
        <p:spPr>
          <a:xfrm>
            <a:off x="26895" y="2124492"/>
            <a:ext cx="8079013" cy="1846659"/>
          </a:xfrm>
          <a:prstGeom prst="rect">
            <a:avLst/>
          </a:prstGeom>
          <a:noFill/>
        </p:spPr>
        <p:txBody>
          <a:bodyPr wrap="square">
            <a:spAutoFit/>
          </a:bodyPr>
          <a:lstStyle/>
          <a:p>
            <a:pPr lvl="1">
              <a:lnSpc>
                <a:spcPct val="150000"/>
              </a:lnSpc>
            </a:pPr>
            <a:r>
              <a:rPr lang="en-US" altLang="zh-CN" sz="2800" b="1" dirty="0">
                <a:solidFill>
                  <a:srgbClr val="C00000"/>
                </a:solidFill>
                <a:latin typeface="TSTAR PRO" panose="02000806030000020004" pitchFamily="50" charset="0"/>
                <a:ea typeface="华文细黑" panose="02010600040101010101" pitchFamily="2" charset="-122"/>
              </a:rPr>
              <a:t>Advantages of professional installation </a:t>
            </a:r>
            <a:r>
              <a:rPr lang="en-US" altLang="zh-CN" sz="2800" b="1" dirty="0" smtClean="0">
                <a:solidFill>
                  <a:srgbClr val="C00000"/>
                </a:solidFill>
                <a:latin typeface="TSTAR PRO" panose="02000806030000020004" pitchFamily="50" charset="0"/>
                <a:ea typeface="华文细黑" panose="02010600040101010101" pitchFamily="2" charset="-122"/>
              </a:rPr>
              <a:t>tools</a:t>
            </a:r>
          </a:p>
          <a:p>
            <a:pPr marL="800100" lvl="1" indent="-342900">
              <a:lnSpc>
                <a:spcPct val="150000"/>
              </a:lnSpc>
              <a:buFont typeface="Arial" panose="020B0604020202020204" pitchFamily="34" charset="0"/>
              <a:buChar char="•"/>
            </a:pPr>
            <a:r>
              <a:rPr lang="en-US" altLang="zh-CN" sz="2400" b="1" dirty="0">
                <a:solidFill>
                  <a:srgbClr val="717171"/>
                </a:solidFill>
                <a:latin typeface="TSTAR PRO" panose="02000806030000020004" pitchFamily="50" charset="0"/>
                <a:ea typeface="华文细黑" panose="02010600040101010101" pitchFamily="2" charset="-122"/>
              </a:rPr>
              <a:t>Preview and configure the same screen operation</a:t>
            </a:r>
          </a:p>
          <a:p>
            <a:pPr marL="800100" lvl="1" indent="-342900">
              <a:lnSpc>
                <a:spcPct val="150000"/>
              </a:lnSpc>
              <a:buFont typeface="Arial" panose="020B0604020202020204" pitchFamily="34" charset="0"/>
              <a:buChar char="•"/>
            </a:pPr>
            <a:r>
              <a:rPr lang="en-US" altLang="zh-CN" sz="2400" b="1" dirty="0">
                <a:solidFill>
                  <a:srgbClr val="717171"/>
                </a:solidFill>
                <a:latin typeface="TSTAR PRO" panose="02000806030000020004" pitchFamily="50" charset="0"/>
                <a:ea typeface="华文细黑" panose="02010600040101010101" pitchFamily="2" charset="-122"/>
              </a:rPr>
              <a:t>Highlight common configuration </a:t>
            </a:r>
            <a:r>
              <a:rPr lang="en-US" altLang="zh-CN" sz="2400" b="1" dirty="0" smtClean="0">
                <a:solidFill>
                  <a:srgbClr val="717171"/>
                </a:solidFill>
                <a:latin typeface="TSTAR PRO" panose="02000806030000020004" pitchFamily="50" charset="0"/>
                <a:ea typeface="华文细黑" panose="02010600040101010101" pitchFamily="2" charset="-122"/>
              </a:rPr>
              <a:t>entries</a:t>
            </a:r>
            <a:endParaRPr lang="en-US" altLang="zh-CN" sz="2400" b="1" dirty="0">
              <a:solidFill>
                <a:srgbClr val="717171"/>
              </a:solidFill>
              <a:latin typeface="TSTAR PRO" panose="02000806030000020004" pitchFamily="50" charset="0"/>
              <a:ea typeface="华文细黑" panose="02010600040101010101" pitchFamily="2" charset="-122"/>
            </a:endParaRPr>
          </a:p>
        </p:txBody>
      </p:sp>
    </p:spTree>
    <p:extLst>
      <p:ext uri="{BB962C8B-B14F-4D97-AF65-F5344CB8AC3E}">
        <p14:creationId xmlns:p14="http://schemas.microsoft.com/office/powerpoint/2010/main" val="374943235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3" cstate="print">
            <a:extLst>
              <a:ext uri="{28A0092B-C50C-407E-A947-70E740481C1C}">
                <a14:useLocalDpi xmlns:a14="http://schemas.microsoft.com/office/drawing/2010/main" val="0"/>
              </a:ext>
            </a:extLst>
          </a:blip>
          <a:srcRect b="79159"/>
          <a:stretch/>
        </p:blipFill>
        <p:spPr>
          <a:xfrm>
            <a:off x="-81656" y="-57150"/>
            <a:ext cx="12508637" cy="6914300"/>
          </a:xfrm>
          <a:prstGeom prst="rect">
            <a:avLst/>
          </a:prstGeom>
        </p:spPr>
      </p:pic>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l="19722" r="22685"/>
          <a:stretch/>
        </p:blipFill>
        <p:spPr>
          <a:xfrm>
            <a:off x="5095718" y="-1038463"/>
            <a:ext cx="8092980" cy="9368079"/>
          </a:xfrm>
          <a:prstGeom prst="rect">
            <a:avLst/>
          </a:prstGeom>
          <a:effectLst>
            <a:outerShdw dist="50800" dir="5400000" algn="ctr" rotWithShape="0">
              <a:srgbClr val="000000">
                <a:alpha val="43137"/>
              </a:srgbClr>
            </a:outerShdw>
          </a:effectLst>
        </p:spPr>
      </p:pic>
      <p:sp>
        <p:nvSpPr>
          <p:cNvPr id="5" name="îṩḷídê">
            <a:extLst>
              <a:ext uri="{FF2B5EF4-FFF2-40B4-BE49-F238E27FC236}">
                <a16:creationId xmlns:a16="http://schemas.microsoft.com/office/drawing/2014/main" id="{DDF470BC-EB23-0156-775E-8AC49A38C7F3}"/>
              </a:ext>
            </a:extLst>
          </p:cNvPr>
          <p:cNvSpPr/>
          <p:nvPr/>
        </p:nvSpPr>
        <p:spPr>
          <a:xfrm>
            <a:off x="127058" y="940864"/>
            <a:ext cx="7878689" cy="4918272"/>
          </a:xfrm>
          <a:prstGeom prst="rect">
            <a:avLst/>
          </a:prstGeom>
          <a:solidFill>
            <a:schemeClr val="bg1">
              <a:alpha val="80000"/>
            </a:schemeClr>
          </a:solidFill>
          <a:ln>
            <a:noFill/>
          </a:ln>
          <a:effectLst>
            <a:outerShdw blurRad="50800" dist="127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iSļïḑê">
            <a:extLst>
              <a:ext uri="{FF2B5EF4-FFF2-40B4-BE49-F238E27FC236}">
                <a16:creationId xmlns:a16="http://schemas.microsoft.com/office/drawing/2014/main" id="{CA9E661A-B3D1-E1A9-3EC5-23B69483E017}"/>
              </a:ext>
            </a:extLst>
          </p:cNvPr>
          <p:cNvSpPr txBox="1"/>
          <p:nvPr/>
        </p:nvSpPr>
        <p:spPr>
          <a:xfrm>
            <a:off x="127058" y="2752919"/>
            <a:ext cx="7878689" cy="820096"/>
          </a:xfrm>
          <a:prstGeom prst="rect">
            <a:avLst/>
          </a:prstGeom>
          <a:noFill/>
        </p:spPr>
        <p:txBody>
          <a:bodyPr wrap="square">
            <a:spAutoFit/>
          </a:bodyPr>
          <a:lstStyle/>
          <a:p>
            <a:pPr lvl="1">
              <a:lnSpc>
                <a:spcPct val="150000"/>
              </a:lnSpc>
            </a:pPr>
            <a:r>
              <a:rPr lang="en-US" altLang="zh-CN" sz="3600" b="1" dirty="0">
                <a:solidFill>
                  <a:srgbClr val="C00000"/>
                </a:solidFill>
                <a:latin typeface="TSTAR PRO" panose="02000806030000020004" pitchFamily="50" charset="0"/>
                <a:ea typeface="华文细黑" panose="02010600040101010101" pitchFamily="2" charset="-122"/>
              </a:rPr>
              <a:t>The SADP </a:t>
            </a:r>
            <a:r>
              <a:rPr lang="en-US" altLang="zh-CN" sz="3600" b="1" dirty="0" smtClean="0">
                <a:solidFill>
                  <a:srgbClr val="C00000"/>
                </a:solidFill>
                <a:latin typeface="TSTAR PRO" panose="02000806030000020004" pitchFamily="50" charset="0"/>
                <a:ea typeface="华文细黑" panose="02010600040101010101" pitchFamily="2" charset="-122"/>
              </a:rPr>
              <a:t>Design on </a:t>
            </a:r>
            <a:r>
              <a:rPr lang="en-US" altLang="zh-CN" sz="3600" b="1" dirty="0">
                <a:solidFill>
                  <a:srgbClr val="C00000"/>
                </a:solidFill>
                <a:latin typeface="TSTAR PRO" panose="02000806030000020004" pitchFamily="50" charset="0"/>
                <a:ea typeface="华文细黑" panose="02010600040101010101" pitchFamily="2" charset="-122"/>
              </a:rPr>
              <a:t>Hik-Partner </a:t>
            </a:r>
            <a:r>
              <a:rPr lang="en-US" altLang="zh-CN" sz="3600" b="1" dirty="0" smtClean="0">
                <a:solidFill>
                  <a:srgbClr val="C00000"/>
                </a:solidFill>
                <a:latin typeface="TSTAR PRO" panose="02000806030000020004" pitchFamily="50" charset="0"/>
                <a:ea typeface="华文细黑" panose="02010600040101010101" pitchFamily="2" charset="-122"/>
              </a:rPr>
              <a:t>Pro</a:t>
            </a:r>
          </a:p>
        </p:txBody>
      </p:sp>
      <p:grpSp>
        <p:nvGrpSpPr>
          <p:cNvPr id="13" name="组合 12"/>
          <p:cNvGrpSpPr/>
          <p:nvPr/>
        </p:nvGrpSpPr>
        <p:grpSpPr>
          <a:xfrm>
            <a:off x="620546" y="6168114"/>
            <a:ext cx="3116715" cy="448622"/>
            <a:chOff x="599007" y="5968901"/>
            <a:chExt cx="3116715" cy="448622"/>
          </a:xfrm>
        </p:grpSpPr>
        <p:pic>
          <p:nvPicPr>
            <p:cNvPr id="19" name="图片 18"/>
            <p:cNvPicPr>
              <a:picLocks noChangeAspect="1"/>
            </p:cNvPicPr>
            <p:nvPr/>
          </p:nvPicPr>
          <p:blipFill rotWithShape="1">
            <a:blip r:embed="rId5" cstate="print">
              <a:extLst>
                <a:ext uri="{28A0092B-C50C-407E-A947-70E740481C1C}">
                  <a14:useLocalDpi xmlns:a14="http://schemas.microsoft.com/office/drawing/2010/main" val="0"/>
                </a:ext>
              </a:extLst>
            </a:blip>
            <a:srcRect t="1" r="76945" b="-6448"/>
            <a:stretch/>
          </p:blipFill>
          <p:spPr>
            <a:xfrm>
              <a:off x="599007" y="5968901"/>
              <a:ext cx="423707" cy="414520"/>
            </a:xfrm>
            <a:prstGeom prst="rect">
              <a:avLst/>
            </a:prstGeom>
          </p:spPr>
        </p:pic>
        <p:sp>
          <p:nvSpPr>
            <p:cNvPr id="20" name="文本框 19"/>
            <p:cNvSpPr txBox="1"/>
            <p:nvPr/>
          </p:nvSpPr>
          <p:spPr>
            <a:xfrm>
              <a:off x="1033264" y="6186691"/>
              <a:ext cx="2682458" cy="230832"/>
            </a:xfrm>
            <a:prstGeom prst="rect">
              <a:avLst/>
            </a:prstGeom>
            <a:noFill/>
          </p:spPr>
          <p:txBody>
            <a:bodyPr wrap="square" rtlCol="0">
              <a:spAutoFit/>
            </a:bodyPr>
            <a:lstStyle/>
            <a:p>
              <a:r>
                <a:rPr lang="en-US" altLang="zh-CN" sz="900" dirty="0" smtClean="0">
                  <a:solidFill>
                    <a:schemeClr val="bg1">
                      <a:lumMod val="50000"/>
                    </a:schemeClr>
                  </a:solidFill>
                  <a:latin typeface="Gilroy Light" panose="00000400000000000000" pitchFamily="50" charset="0"/>
                </a:rPr>
                <a:t>Security Business Assistant. At Your Fingertips.</a:t>
              </a:r>
              <a:endParaRPr lang="zh-CN" altLang="en-US" sz="900" dirty="0">
                <a:solidFill>
                  <a:schemeClr val="bg1">
                    <a:lumMod val="50000"/>
                  </a:schemeClr>
                </a:solidFill>
                <a:latin typeface="Gilroy Light" panose="00000400000000000000" pitchFamily="50" charset="0"/>
              </a:endParaRPr>
            </a:p>
          </p:txBody>
        </p:sp>
        <p:pic>
          <p:nvPicPr>
            <p:cNvPr id="21" name="图片 20"/>
            <p:cNvPicPr>
              <a:picLocks noChangeAspect="1"/>
            </p:cNvPicPr>
            <p:nvPr/>
          </p:nvPicPr>
          <p:blipFill rotWithShape="1">
            <a:blip r:embed="rId5" cstate="print">
              <a:extLst>
                <a:ext uri="{28A0092B-C50C-407E-A947-70E740481C1C}">
                  <a14:useLocalDpi xmlns:a14="http://schemas.microsoft.com/office/drawing/2010/main" val="0"/>
                </a:ext>
              </a:extLst>
            </a:blip>
            <a:srcRect l="22950" t="11026" r="-2247" b="-6447"/>
            <a:stretch/>
          </p:blipFill>
          <p:spPr>
            <a:xfrm>
              <a:off x="1104137" y="5968901"/>
              <a:ext cx="1457325" cy="371584"/>
            </a:xfrm>
            <a:prstGeom prst="rect">
              <a:avLst/>
            </a:prstGeom>
          </p:spPr>
        </p:pic>
      </p:grpSp>
      <p:pic>
        <p:nvPicPr>
          <p:cNvPr id="22" name="图片 2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410825" y="6362212"/>
            <a:ext cx="1390932" cy="178324"/>
          </a:xfrm>
          <a:prstGeom prst="rect">
            <a:avLst/>
          </a:prstGeom>
        </p:spPr>
      </p:pic>
      <p:sp>
        <p:nvSpPr>
          <p:cNvPr id="3" name="圆角矩形 2"/>
          <p:cNvSpPr/>
          <p:nvPr/>
        </p:nvSpPr>
        <p:spPr>
          <a:xfrm rot="335185">
            <a:off x="8608671" y="1557372"/>
            <a:ext cx="1724851" cy="3708097"/>
          </a:xfrm>
          <a:prstGeom prst="roundRect">
            <a:avLst>
              <a:gd name="adj" fmla="val 8563"/>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22"/>
          <p:cNvSpPr/>
          <p:nvPr/>
        </p:nvSpPr>
        <p:spPr>
          <a:xfrm rot="335185">
            <a:off x="8607698" y="1564326"/>
            <a:ext cx="1724851" cy="3708097"/>
          </a:xfrm>
          <a:prstGeom prst="roundRect">
            <a:avLst>
              <a:gd name="adj" fmla="val 8563"/>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14453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00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3500"/>
                            </p:stCondLst>
                            <p:childTnLst>
                              <p:par>
                                <p:cTn id="9" presetID="10" presetClass="exit" presetSubtype="0" fill="hold" grpId="1" nodeType="afterEffect">
                                  <p:stCondLst>
                                    <p:cond delay="3000"/>
                                  </p:stCondLst>
                                  <p:childTnLst>
                                    <p:animEffect transition="out" filter="fade">
                                      <p:cBhvr>
                                        <p:cTn id="10" dur="500"/>
                                        <p:tgtEl>
                                          <p:spTgt spid="23"/>
                                        </p:tgtEl>
                                      </p:cBhvr>
                                    </p:animEffect>
                                    <p:set>
                                      <p:cBhvr>
                                        <p:cTn id="11" dur="1" fill="hold">
                                          <p:stCondLst>
                                            <p:cond delay="499"/>
                                          </p:stCondLst>
                                        </p:cTn>
                                        <p:tgtEl>
                                          <p:spTgt spid="23"/>
                                        </p:tgtEl>
                                        <p:attrNameLst>
                                          <p:attrName>style.visibility</p:attrName>
                                        </p:attrNameLst>
                                      </p:cBhvr>
                                      <p:to>
                                        <p:strVal val="hidden"/>
                                      </p:to>
                                    </p:set>
                                  </p:childTnLst>
                                </p:cTn>
                              </p:par>
                            </p:childTnLst>
                          </p:cTn>
                        </p:par>
                        <p:par>
                          <p:cTn id="12" fill="hold">
                            <p:stCondLst>
                              <p:cond delay="7000"/>
                            </p:stCondLst>
                            <p:childTnLst>
                              <p:par>
                                <p:cTn id="13" presetID="10" presetClass="entr" presetSubtype="0" fill="hold" grpId="2" nodeType="afterEffect">
                                  <p:stCondLst>
                                    <p:cond delay="300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23" grpId="2"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动态BG">
            <a:hlinkClick r:id="" action="ppaction://media"/>
          </p:cNvPr>
          <p:cNvPicPr>
            <a:picLocks noChangeAspect="1"/>
          </p:cNvPicPr>
          <p:nvPr>
            <a:videoFile r:link="rId1"/>
            <p:extLst>
              <p:ext uri="{DAA4B4D4-6D71-4841-9C94-3DE7FCFB9230}">
                <p14:media xmlns:p14="http://schemas.microsoft.com/office/powerpoint/2010/main" r:embed="rId2">
                  <p14:trim end="10693"/>
                </p14:media>
              </p:ext>
            </p:extLst>
          </p:nvPr>
        </p:nvPicPr>
        <p:blipFill>
          <a:blip r:embed="rId5"/>
          <a:stretch>
            <a:fillRect/>
          </a:stretch>
        </p:blipFill>
        <p:spPr>
          <a:xfrm>
            <a:off x="0" y="-1"/>
            <a:ext cx="12192000" cy="6858000"/>
          </a:xfrm>
          <a:prstGeom prst="rect">
            <a:avLst/>
          </a:prstGeom>
        </p:spPr>
      </p:pic>
      <p:pic>
        <p:nvPicPr>
          <p:cNvPr id="4" name="图片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078987" y="275345"/>
            <a:ext cx="1756273" cy="320711"/>
          </a:xfrm>
          <a:prstGeom prst="rect">
            <a:avLst/>
          </a:prstGeom>
        </p:spPr>
      </p:pic>
      <p:sp>
        <p:nvSpPr>
          <p:cNvPr id="6" name="矩形 5"/>
          <p:cNvSpPr/>
          <p:nvPr/>
        </p:nvSpPr>
        <p:spPr>
          <a:xfrm>
            <a:off x="2245274" y="3755417"/>
            <a:ext cx="7701455" cy="523220"/>
          </a:xfrm>
          <a:prstGeom prst="rect">
            <a:avLst/>
          </a:prstGeom>
        </p:spPr>
        <p:txBody>
          <a:bodyPr wrap="square">
            <a:spAutoFit/>
          </a:bodyPr>
          <a:lstStyle/>
          <a:p>
            <a:pPr algn="ctr"/>
            <a:r>
              <a:rPr lang="en-US" altLang="zh-CN" sz="2800" b="1" dirty="0" smtClean="0">
                <a:solidFill>
                  <a:schemeClr val="tx1">
                    <a:lumMod val="75000"/>
                    <a:lumOff val="25000"/>
                  </a:schemeClr>
                </a:solidFill>
                <a:latin typeface="TSTAR PRO Medium" panose="02000806030000020004" pitchFamily="50" charset="0"/>
                <a:cs typeface="Calibri" panose="020F0502020204030204" pitchFamily="34" charset="0"/>
              </a:rPr>
              <a:t>On-Site Installation Tool </a:t>
            </a:r>
            <a:endParaRPr lang="zh-CN" altLang="en-US" sz="2800" b="1" dirty="0">
              <a:solidFill>
                <a:schemeClr val="tx1">
                  <a:lumMod val="75000"/>
                  <a:lumOff val="25000"/>
                </a:schemeClr>
              </a:solidFill>
              <a:latin typeface="TSTAR PRO Medium" panose="02000806030000020004" pitchFamily="50" charset="0"/>
              <a:cs typeface="Calibri" panose="020F0502020204030204" pitchFamily="34" charset="0"/>
            </a:endParaRPr>
          </a:p>
        </p:txBody>
      </p:sp>
      <p:pic>
        <p:nvPicPr>
          <p:cNvPr id="7" name="图片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19199" y="1172276"/>
            <a:ext cx="4753602" cy="2529439"/>
          </a:xfrm>
          <a:prstGeom prst="rect">
            <a:avLst/>
          </a:prstGeom>
        </p:spPr>
      </p:pic>
      <p:sp>
        <p:nvSpPr>
          <p:cNvPr id="8" name="矩形 7"/>
          <p:cNvSpPr/>
          <p:nvPr/>
        </p:nvSpPr>
        <p:spPr>
          <a:xfrm>
            <a:off x="4571384" y="4311043"/>
            <a:ext cx="3049233" cy="492443"/>
          </a:xfrm>
          <a:prstGeom prst="rect">
            <a:avLst/>
          </a:prstGeom>
        </p:spPr>
        <p:txBody>
          <a:bodyPr wrap="none">
            <a:spAutoFit/>
          </a:bodyPr>
          <a:lstStyle/>
          <a:p>
            <a:pPr algn="ctr"/>
            <a:r>
              <a:rPr lang="en-US" altLang="zh-CN" sz="2600" dirty="0">
                <a:solidFill>
                  <a:srgbClr val="D7000F"/>
                </a:solidFill>
                <a:latin typeface="TSTAR PRO Medium" panose="02000806030000020004" pitchFamily="50" charset="0"/>
                <a:ea typeface="华文细黑" panose="02010600040101010101" pitchFamily="2" charset="-122"/>
              </a:rPr>
              <a:t>Easy &amp; Auto &amp; Smart</a:t>
            </a:r>
            <a:endParaRPr lang="zh-CN" altLang="en-US" sz="2600" dirty="0">
              <a:solidFill>
                <a:srgbClr val="D7000F"/>
              </a:solidFill>
              <a:latin typeface="TSTAR PRO Medium" panose="02000806030000020004" pitchFamily="50" charset="0"/>
              <a:ea typeface="华文细黑" panose="02010600040101010101" pitchFamily="2" charset="-122"/>
            </a:endParaRPr>
          </a:p>
        </p:txBody>
      </p:sp>
    </p:spTree>
    <p:extLst>
      <p:ext uri="{BB962C8B-B14F-4D97-AF65-F5344CB8AC3E}">
        <p14:creationId xmlns:p14="http://schemas.microsoft.com/office/powerpoint/2010/main" val="29071376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4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b="79159"/>
          <a:stretch/>
        </p:blipFill>
        <p:spPr>
          <a:xfrm>
            <a:off x="-73266" y="-31614"/>
            <a:ext cx="12508637" cy="6914300"/>
          </a:xfrm>
          <a:prstGeom prst="rect">
            <a:avLst/>
          </a:prstGeom>
        </p:spPr>
      </p:pic>
      <p:sp>
        <p:nvSpPr>
          <p:cNvPr id="3" name="圆角矩形 2"/>
          <p:cNvSpPr/>
          <p:nvPr/>
        </p:nvSpPr>
        <p:spPr>
          <a:xfrm>
            <a:off x="1395413" y="739775"/>
            <a:ext cx="2671762" cy="5781675"/>
          </a:xfrm>
          <a:prstGeom prst="roundRect">
            <a:avLst>
              <a:gd name="adj" fmla="val 11702"/>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rotWithShape="1">
          <a:blip r:embed="rId3" cstate="print">
            <a:extLst>
              <a:ext uri="{28A0092B-C50C-407E-A947-70E740481C1C}">
                <a14:useLocalDpi xmlns:a14="http://schemas.microsoft.com/office/drawing/2010/main" val="0"/>
              </a:ext>
            </a:extLst>
          </a:blip>
          <a:srcRect t="19801" b="79159"/>
          <a:stretch/>
        </p:blipFill>
        <p:spPr>
          <a:xfrm>
            <a:off x="-73266" y="6537960"/>
            <a:ext cx="12508637" cy="344726"/>
          </a:xfrm>
          <a:prstGeom prst="rect">
            <a:avLst/>
          </a:prstGeom>
        </p:spPr>
      </p:pic>
      <p:pic>
        <p:nvPicPr>
          <p:cNvPr id="8" name="iPhone壳.png" descr="iPhone壳.png"/>
          <p:cNvPicPr>
            <a:picLocks noChangeAspect="1"/>
          </p:cNvPicPr>
          <p:nvPr/>
        </p:nvPicPr>
        <p:blipFill>
          <a:blip r:embed="rId5">
            <a:extLst/>
          </a:blip>
          <a:stretch>
            <a:fillRect/>
          </a:stretch>
        </p:blipFill>
        <p:spPr>
          <a:xfrm>
            <a:off x="1161545" y="544609"/>
            <a:ext cx="3139497" cy="6237532"/>
          </a:xfrm>
          <a:prstGeom prst="rect">
            <a:avLst/>
          </a:prstGeom>
          <a:ln w="12700">
            <a:miter lim="400000"/>
          </a:ln>
        </p:spPr>
      </p:pic>
      <p:sp>
        <p:nvSpPr>
          <p:cNvPr id="26" name="圆角矩形 25"/>
          <p:cNvSpPr/>
          <p:nvPr/>
        </p:nvSpPr>
        <p:spPr>
          <a:xfrm>
            <a:off x="1417206" y="772537"/>
            <a:ext cx="2671762" cy="5781675"/>
          </a:xfrm>
          <a:prstGeom prst="roundRect">
            <a:avLst>
              <a:gd name="adj" fmla="val 11702"/>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91577" y="1370805"/>
            <a:ext cx="458789" cy="458789"/>
          </a:xfrm>
          <a:prstGeom prst="rect">
            <a:avLst/>
          </a:prstGeom>
        </p:spPr>
      </p:pic>
      <p:sp>
        <p:nvSpPr>
          <p:cNvPr id="25" name="同心圆 24"/>
          <p:cNvSpPr/>
          <p:nvPr/>
        </p:nvSpPr>
        <p:spPr>
          <a:xfrm>
            <a:off x="3335162" y="1414390"/>
            <a:ext cx="371620" cy="371620"/>
          </a:xfrm>
          <a:prstGeom prst="donut">
            <a:avLst>
              <a:gd name="adj" fmla="val 7228"/>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C6E71"/>
              </a:solidFill>
              <a:latin typeface="TSTAR PRO" panose="02000806030000020004" pitchFamily="50" charset="0"/>
            </a:endParaRPr>
          </a:p>
        </p:txBody>
      </p:sp>
      <p:pic>
        <p:nvPicPr>
          <p:cNvPr id="28" name="图片 2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51971" y="1387315"/>
            <a:ext cx="458789" cy="458789"/>
          </a:xfrm>
          <a:prstGeom prst="rect">
            <a:avLst/>
          </a:prstGeom>
        </p:spPr>
      </p:pic>
      <p:sp>
        <p:nvSpPr>
          <p:cNvPr id="29" name="同心圆 28"/>
          <p:cNvSpPr/>
          <p:nvPr/>
        </p:nvSpPr>
        <p:spPr>
          <a:xfrm>
            <a:off x="3695556" y="1430900"/>
            <a:ext cx="371620" cy="371620"/>
          </a:xfrm>
          <a:prstGeom prst="donut">
            <a:avLst>
              <a:gd name="adj" fmla="val 7228"/>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C6E71"/>
              </a:solidFill>
              <a:latin typeface="TSTAR PRO" panose="02000806030000020004" pitchFamily="50" charset="0"/>
            </a:endParaRPr>
          </a:p>
        </p:txBody>
      </p:sp>
      <p:pic>
        <p:nvPicPr>
          <p:cNvPr id="5" name="图片 4"/>
          <p:cNvPicPr>
            <a:picLocks noChangeAspect="1"/>
          </p:cNvPicPr>
          <p:nvPr/>
        </p:nvPicPr>
        <p:blipFill>
          <a:blip r:embed="rId8"/>
          <a:stretch>
            <a:fillRect/>
          </a:stretch>
        </p:blipFill>
        <p:spPr>
          <a:xfrm>
            <a:off x="2975437" y="1802201"/>
            <a:ext cx="1084127" cy="998538"/>
          </a:xfrm>
          <a:prstGeom prst="rect">
            <a:avLst/>
          </a:prstGeom>
        </p:spPr>
      </p:pic>
      <p:pic>
        <p:nvPicPr>
          <p:cNvPr id="20" name="图片 19"/>
          <p:cNvPicPr>
            <a:picLocks noChangeAspect="1"/>
          </p:cNvPicPr>
          <p:nvPr/>
        </p:nvPicPr>
        <p:blipFill rotWithShape="1">
          <a:blip r:embed="rId9" cstate="print">
            <a:extLst>
              <a:ext uri="{28A0092B-C50C-407E-A947-70E740481C1C}">
                <a14:useLocalDpi xmlns:a14="http://schemas.microsoft.com/office/drawing/2010/main" val="0"/>
              </a:ext>
            </a:extLst>
          </a:blip>
          <a:srcRect t="17564" b="51186"/>
          <a:stretch/>
        </p:blipFill>
        <p:spPr>
          <a:xfrm>
            <a:off x="5617795" y="1495742"/>
            <a:ext cx="3167180" cy="2143125"/>
          </a:xfrm>
          <a:prstGeom prst="rect">
            <a:avLst/>
          </a:prstGeom>
          <a:ln>
            <a:noFill/>
          </a:ln>
          <a:effectLst>
            <a:outerShdw blurRad="292100" dist="139700" dir="2700000" algn="tl" rotWithShape="0">
              <a:srgbClr val="333333">
                <a:alpha val="65000"/>
              </a:srgbClr>
            </a:outerShdw>
          </a:effectLst>
        </p:spPr>
      </p:pic>
      <p:cxnSp>
        <p:nvCxnSpPr>
          <p:cNvPr id="21" name="直接连接符 20"/>
          <p:cNvCxnSpPr/>
          <p:nvPr/>
        </p:nvCxnSpPr>
        <p:spPr>
          <a:xfrm>
            <a:off x="5592867" y="1321903"/>
            <a:ext cx="5505531" cy="0"/>
          </a:xfrm>
          <a:prstGeom prst="line">
            <a:avLst/>
          </a:prstGeom>
          <a:ln w="57150">
            <a:gradFill flip="none" rotWithShape="1">
              <a:gsLst>
                <a:gs pos="0">
                  <a:srgbClr val="C00000"/>
                </a:gs>
                <a:gs pos="100000">
                  <a:schemeClr val="tx1">
                    <a:lumMod val="50000"/>
                    <a:lumOff val="5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5535853" y="860236"/>
            <a:ext cx="5513434" cy="461665"/>
          </a:xfrm>
          <a:prstGeom prst="rect">
            <a:avLst/>
          </a:prstGeom>
          <a:noFill/>
        </p:spPr>
        <p:txBody>
          <a:bodyPr wrap="square" rtlCol="0">
            <a:spAutoFit/>
          </a:bodyPr>
          <a:lstStyle/>
          <a:p>
            <a:r>
              <a:rPr lang="en-US" altLang="zh-CN" sz="2400" b="1" dirty="0" smtClean="0">
                <a:solidFill>
                  <a:srgbClr val="717171"/>
                </a:solidFill>
                <a:latin typeface="TSTAR PRO" panose="02000806030000020004" pitchFamily="50" charset="0"/>
                <a:ea typeface="华文细黑" panose="02010600040101010101" pitchFamily="2" charset="-122"/>
              </a:rPr>
              <a:t>Device Card </a:t>
            </a:r>
            <a:r>
              <a:rPr lang="en-US" altLang="zh-CN" sz="2400" dirty="0" smtClean="0">
                <a:solidFill>
                  <a:srgbClr val="717171"/>
                </a:solidFill>
                <a:latin typeface="TSTAR PRO" panose="02000806030000020004" pitchFamily="50" charset="0"/>
                <a:ea typeface="华文细黑" panose="02010600040101010101" pitchFamily="2" charset="-122"/>
              </a:rPr>
              <a:t>– Easy to quick operation</a:t>
            </a:r>
            <a:endParaRPr lang="en-US" sz="2400" dirty="0">
              <a:solidFill>
                <a:srgbClr val="717171"/>
              </a:solidFill>
              <a:latin typeface="TSTAR PRO" panose="02000806030000020004" pitchFamily="50" charset="0"/>
              <a:ea typeface="华文细黑" panose="02010600040101010101" pitchFamily="2" charset="-122"/>
            </a:endParaRPr>
          </a:p>
        </p:txBody>
      </p:sp>
      <p:cxnSp>
        <p:nvCxnSpPr>
          <p:cNvPr id="30" name="直接连接符 29"/>
          <p:cNvCxnSpPr/>
          <p:nvPr/>
        </p:nvCxnSpPr>
        <p:spPr>
          <a:xfrm>
            <a:off x="5592867" y="4376120"/>
            <a:ext cx="5505531" cy="0"/>
          </a:xfrm>
          <a:prstGeom prst="line">
            <a:avLst/>
          </a:prstGeom>
          <a:ln w="57150">
            <a:gradFill flip="none" rotWithShape="1">
              <a:gsLst>
                <a:gs pos="0">
                  <a:srgbClr val="C00000"/>
                </a:gs>
                <a:gs pos="100000">
                  <a:schemeClr val="tx1">
                    <a:lumMod val="50000"/>
                    <a:lumOff val="5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5535853" y="3914453"/>
            <a:ext cx="5513434" cy="461665"/>
          </a:xfrm>
          <a:prstGeom prst="rect">
            <a:avLst/>
          </a:prstGeom>
          <a:noFill/>
        </p:spPr>
        <p:txBody>
          <a:bodyPr wrap="square" rtlCol="0">
            <a:spAutoFit/>
          </a:bodyPr>
          <a:lstStyle/>
          <a:p>
            <a:r>
              <a:rPr lang="en-US" altLang="zh-CN" sz="2400" b="1" dirty="0" smtClean="0">
                <a:solidFill>
                  <a:srgbClr val="717171"/>
                </a:solidFill>
                <a:latin typeface="TSTAR PRO" panose="02000806030000020004" pitchFamily="50" charset="0"/>
                <a:ea typeface="华文细黑" panose="02010600040101010101" pitchFamily="2" charset="-122"/>
              </a:rPr>
              <a:t>Device List </a:t>
            </a:r>
            <a:r>
              <a:rPr lang="en-US" altLang="zh-CN" sz="2400" dirty="0" smtClean="0">
                <a:solidFill>
                  <a:srgbClr val="717171"/>
                </a:solidFill>
                <a:latin typeface="TSTAR PRO" panose="02000806030000020004" pitchFamily="50" charset="0"/>
                <a:ea typeface="华文细黑" panose="02010600040101010101" pitchFamily="2" charset="-122"/>
              </a:rPr>
              <a:t>– Easy to find device</a:t>
            </a:r>
            <a:endParaRPr lang="en-US" sz="2400" dirty="0">
              <a:solidFill>
                <a:srgbClr val="717171"/>
              </a:solidFill>
              <a:latin typeface="TSTAR PRO" panose="02000806030000020004" pitchFamily="50" charset="0"/>
              <a:ea typeface="华文细黑" panose="02010600040101010101" pitchFamily="2" charset="-122"/>
            </a:endParaRPr>
          </a:p>
        </p:txBody>
      </p:sp>
      <p:sp>
        <p:nvSpPr>
          <p:cNvPr id="2" name="矩形 1"/>
          <p:cNvSpPr/>
          <p:nvPr/>
        </p:nvSpPr>
        <p:spPr>
          <a:xfrm>
            <a:off x="8591551" y="1441044"/>
            <a:ext cx="3724274" cy="1015663"/>
          </a:xfrm>
          <a:prstGeom prst="rect">
            <a:avLst/>
          </a:prstGeom>
        </p:spPr>
        <p:txBody>
          <a:bodyPr wrap="square">
            <a:spAutoFit/>
          </a:bodyPr>
          <a:lstStyle/>
          <a:p>
            <a:pPr marL="800100" lvl="1" indent="-342900">
              <a:lnSpc>
                <a:spcPct val="150000"/>
              </a:lnSpc>
              <a:buFont typeface="Arial" panose="020B0604020202020204" pitchFamily="34" charset="0"/>
              <a:buChar char="•"/>
            </a:pPr>
            <a:r>
              <a:rPr lang="en-US" altLang="zh-CN" sz="2000" b="1" dirty="0">
                <a:solidFill>
                  <a:srgbClr val="717171"/>
                </a:solidFill>
                <a:latin typeface="TSTAR PRO" panose="02000806030000020004" pitchFamily="50" charset="0"/>
                <a:ea typeface="华文细黑" panose="02010600040101010101" pitchFamily="2" charset="-122"/>
              </a:rPr>
              <a:t>Display channels of NVR</a:t>
            </a:r>
          </a:p>
          <a:p>
            <a:pPr marL="800100" lvl="1" indent="-342900">
              <a:lnSpc>
                <a:spcPct val="150000"/>
              </a:lnSpc>
              <a:buFont typeface="Arial" panose="020B0604020202020204" pitchFamily="34" charset="0"/>
              <a:buChar char="•"/>
            </a:pPr>
            <a:r>
              <a:rPr lang="en-US" altLang="zh-CN" sz="2000" b="1" dirty="0">
                <a:solidFill>
                  <a:srgbClr val="717171"/>
                </a:solidFill>
                <a:latin typeface="TSTAR PRO" panose="02000806030000020004" pitchFamily="50" charset="0"/>
                <a:ea typeface="华文细黑" panose="02010600040101010101" pitchFamily="2" charset="-122"/>
              </a:rPr>
              <a:t>Display quick operation</a:t>
            </a:r>
          </a:p>
        </p:txBody>
      </p:sp>
      <p:sp>
        <p:nvSpPr>
          <p:cNvPr id="32" name="矩形 31"/>
          <p:cNvSpPr/>
          <p:nvPr/>
        </p:nvSpPr>
        <p:spPr>
          <a:xfrm>
            <a:off x="8784975" y="4496449"/>
            <a:ext cx="3407025" cy="553998"/>
          </a:xfrm>
          <a:prstGeom prst="rect">
            <a:avLst/>
          </a:prstGeom>
        </p:spPr>
        <p:txBody>
          <a:bodyPr wrap="square">
            <a:spAutoFit/>
          </a:bodyPr>
          <a:lstStyle/>
          <a:p>
            <a:pPr marL="800100" lvl="1" indent="-342900">
              <a:lnSpc>
                <a:spcPct val="150000"/>
              </a:lnSpc>
              <a:buFont typeface="Arial" panose="020B0604020202020204" pitchFamily="34" charset="0"/>
              <a:buChar char="•"/>
            </a:pPr>
            <a:r>
              <a:rPr lang="en-US" altLang="zh-CN" sz="2000" b="1" dirty="0">
                <a:solidFill>
                  <a:srgbClr val="717171"/>
                </a:solidFill>
                <a:latin typeface="TSTAR PRO" panose="02000806030000020004" pitchFamily="50" charset="0"/>
                <a:ea typeface="华文细黑" panose="02010600040101010101" pitchFamily="2" charset="-122"/>
              </a:rPr>
              <a:t>Display more devices</a:t>
            </a:r>
          </a:p>
        </p:txBody>
      </p:sp>
      <p:pic>
        <p:nvPicPr>
          <p:cNvPr id="35" name="图片 34"/>
          <p:cNvPicPr>
            <a:picLocks noChangeAspect="1"/>
          </p:cNvPicPr>
          <p:nvPr/>
        </p:nvPicPr>
        <p:blipFill rotWithShape="1">
          <a:blip r:embed="rId10" cstate="print">
            <a:extLst>
              <a:ext uri="{28A0092B-C50C-407E-A947-70E740481C1C}">
                <a14:useLocalDpi xmlns:a14="http://schemas.microsoft.com/office/drawing/2010/main" val="0"/>
              </a:ext>
            </a:extLst>
          </a:blip>
          <a:srcRect t="64555" b="3803"/>
          <a:stretch/>
        </p:blipFill>
        <p:spPr>
          <a:xfrm>
            <a:off x="5592867" y="4486355"/>
            <a:ext cx="3167180" cy="216995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267527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200"/>
                                        <p:tgtEl>
                                          <p:spTgt spid="25"/>
                                        </p:tgtEl>
                                      </p:cBhvr>
                                    </p:animEffect>
                                  </p:childTnLst>
                                </p:cTn>
                              </p:par>
                            </p:childTnLst>
                          </p:cTn>
                        </p:par>
                        <p:par>
                          <p:cTn id="12" fill="hold">
                            <p:stCondLst>
                              <p:cond delay="700"/>
                            </p:stCondLst>
                            <p:childTnLst>
                              <p:par>
                                <p:cTn id="13" presetID="6" presetClass="emph" presetSubtype="0" accel="43333" decel="53333" autoRev="1" fill="hold" nodeType="afterEffect">
                                  <p:stCondLst>
                                    <p:cond delay="0"/>
                                  </p:stCondLst>
                                  <p:childTnLst>
                                    <p:animScale>
                                      <p:cBhvr>
                                        <p:cTn id="14" dur="300" fill="hold"/>
                                        <p:tgtEl>
                                          <p:spTgt spid="24"/>
                                        </p:tgtEl>
                                      </p:cBhvr>
                                      <p:by x="50000" y="50000"/>
                                    </p:animScale>
                                  </p:childTnLst>
                                </p:cTn>
                              </p:par>
                              <p:par>
                                <p:cTn id="15" presetID="6" presetClass="emph" presetSubtype="0" accel="43333" decel="53333" autoRev="1" fill="hold" grpId="1" nodeType="withEffect">
                                  <p:stCondLst>
                                    <p:cond delay="0"/>
                                  </p:stCondLst>
                                  <p:childTnLst>
                                    <p:animScale>
                                      <p:cBhvr>
                                        <p:cTn id="16" dur="300" fill="hold"/>
                                        <p:tgtEl>
                                          <p:spTgt spid="25"/>
                                        </p:tgtEl>
                                      </p:cBhvr>
                                      <p:by x="50000" y="50000"/>
                                    </p:animScale>
                                  </p:childTnLst>
                                </p:cTn>
                              </p:par>
                            </p:childTnLst>
                          </p:cTn>
                        </p:par>
                        <p:par>
                          <p:cTn id="17" fill="hold">
                            <p:stCondLst>
                              <p:cond delay="1300"/>
                            </p:stCondLst>
                            <p:childTnLst>
                              <p:par>
                                <p:cTn id="18" presetID="10" presetClass="exit" presetSubtype="0" fill="hold" nodeType="afterEffect">
                                  <p:stCondLst>
                                    <p:cond delay="0"/>
                                  </p:stCondLst>
                                  <p:childTnLst>
                                    <p:animEffect transition="out" filter="fade">
                                      <p:cBhvr>
                                        <p:cTn id="19" dur="800"/>
                                        <p:tgtEl>
                                          <p:spTgt spid="24"/>
                                        </p:tgtEl>
                                      </p:cBhvr>
                                    </p:animEffect>
                                    <p:set>
                                      <p:cBhvr>
                                        <p:cTn id="20" dur="1" fill="hold">
                                          <p:stCondLst>
                                            <p:cond delay="799"/>
                                          </p:stCondLst>
                                        </p:cTn>
                                        <p:tgtEl>
                                          <p:spTgt spid="24"/>
                                        </p:tgtEl>
                                        <p:attrNameLst>
                                          <p:attrName>style.visibility</p:attrName>
                                        </p:attrNameLst>
                                      </p:cBhvr>
                                      <p:to>
                                        <p:strVal val="hidden"/>
                                      </p:to>
                                    </p:set>
                                  </p:childTnLst>
                                </p:cTn>
                              </p:par>
                              <p:par>
                                <p:cTn id="21" presetID="10" presetClass="exit" presetSubtype="0" fill="hold" grpId="2" nodeType="withEffect">
                                  <p:stCondLst>
                                    <p:cond delay="0"/>
                                  </p:stCondLst>
                                  <p:childTnLst>
                                    <p:animEffect transition="out" filter="fade">
                                      <p:cBhvr>
                                        <p:cTn id="22" dur="800"/>
                                        <p:tgtEl>
                                          <p:spTgt spid="25"/>
                                        </p:tgtEl>
                                      </p:cBhvr>
                                    </p:animEffect>
                                    <p:set>
                                      <p:cBhvr>
                                        <p:cTn id="23" dur="1" fill="hold">
                                          <p:stCondLst>
                                            <p:cond delay="799"/>
                                          </p:stCondLst>
                                        </p:cTn>
                                        <p:tgtEl>
                                          <p:spTgt spid="25"/>
                                        </p:tgtEl>
                                        <p:attrNameLst>
                                          <p:attrName>style.visibility</p:attrName>
                                        </p:attrNameLst>
                                      </p:cBhvr>
                                      <p:to>
                                        <p:strVal val="hidden"/>
                                      </p:to>
                                    </p:set>
                                  </p:childTnLst>
                                </p:cTn>
                              </p:par>
                            </p:childTnLst>
                          </p:cTn>
                        </p:par>
                        <p:par>
                          <p:cTn id="24" fill="hold">
                            <p:stCondLst>
                              <p:cond delay="2100"/>
                            </p:stCondLst>
                            <p:childTnLst>
                              <p:par>
                                <p:cTn id="25" presetID="10" presetClass="entr" presetSubtype="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200"/>
                                        <p:tgtEl>
                                          <p:spTgt spid="29"/>
                                        </p:tgtEl>
                                      </p:cBhvr>
                                    </p:animEffect>
                                  </p:childTnLst>
                                </p:cTn>
                              </p:par>
                            </p:childTnLst>
                          </p:cTn>
                        </p:par>
                        <p:par>
                          <p:cTn id="37" fill="hold">
                            <p:stCondLst>
                              <p:cond delay="700"/>
                            </p:stCondLst>
                            <p:childTnLst>
                              <p:par>
                                <p:cTn id="38" presetID="6" presetClass="emph" presetSubtype="0" accel="43333" decel="53333" autoRev="1" fill="hold" nodeType="afterEffect">
                                  <p:stCondLst>
                                    <p:cond delay="0"/>
                                  </p:stCondLst>
                                  <p:childTnLst>
                                    <p:animScale>
                                      <p:cBhvr>
                                        <p:cTn id="39" dur="300" fill="hold"/>
                                        <p:tgtEl>
                                          <p:spTgt spid="28"/>
                                        </p:tgtEl>
                                      </p:cBhvr>
                                      <p:by x="50000" y="50000"/>
                                    </p:animScale>
                                  </p:childTnLst>
                                </p:cTn>
                              </p:par>
                              <p:par>
                                <p:cTn id="40" presetID="6" presetClass="emph" presetSubtype="0" accel="43333" decel="53333" autoRev="1" fill="hold" grpId="1" nodeType="withEffect">
                                  <p:stCondLst>
                                    <p:cond delay="0"/>
                                  </p:stCondLst>
                                  <p:childTnLst>
                                    <p:animScale>
                                      <p:cBhvr>
                                        <p:cTn id="41" dur="300" fill="hold"/>
                                        <p:tgtEl>
                                          <p:spTgt spid="29"/>
                                        </p:tgtEl>
                                      </p:cBhvr>
                                      <p:by x="50000" y="50000"/>
                                    </p:animScale>
                                  </p:childTnLst>
                                </p:cTn>
                              </p:par>
                            </p:childTnLst>
                          </p:cTn>
                        </p:par>
                        <p:par>
                          <p:cTn id="42" fill="hold">
                            <p:stCondLst>
                              <p:cond delay="1300"/>
                            </p:stCondLst>
                            <p:childTnLst>
                              <p:par>
                                <p:cTn id="43" presetID="10" presetClass="exit" presetSubtype="0" fill="hold" nodeType="afterEffect">
                                  <p:stCondLst>
                                    <p:cond delay="0"/>
                                  </p:stCondLst>
                                  <p:childTnLst>
                                    <p:animEffect transition="out" filter="fade">
                                      <p:cBhvr>
                                        <p:cTn id="44" dur="800"/>
                                        <p:tgtEl>
                                          <p:spTgt spid="28"/>
                                        </p:tgtEl>
                                      </p:cBhvr>
                                    </p:animEffect>
                                    <p:set>
                                      <p:cBhvr>
                                        <p:cTn id="45" dur="1" fill="hold">
                                          <p:stCondLst>
                                            <p:cond delay="799"/>
                                          </p:stCondLst>
                                        </p:cTn>
                                        <p:tgtEl>
                                          <p:spTgt spid="28"/>
                                        </p:tgtEl>
                                        <p:attrNameLst>
                                          <p:attrName>style.visibility</p:attrName>
                                        </p:attrNameLst>
                                      </p:cBhvr>
                                      <p:to>
                                        <p:strVal val="hidden"/>
                                      </p:to>
                                    </p:set>
                                  </p:childTnLst>
                                </p:cTn>
                              </p:par>
                              <p:par>
                                <p:cTn id="46" presetID="10" presetClass="exit" presetSubtype="0" fill="hold" grpId="2" nodeType="withEffect">
                                  <p:stCondLst>
                                    <p:cond delay="0"/>
                                  </p:stCondLst>
                                  <p:childTnLst>
                                    <p:animEffect transition="out" filter="fade">
                                      <p:cBhvr>
                                        <p:cTn id="47" dur="800"/>
                                        <p:tgtEl>
                                          <p:spTgt spid="29"/>
                                        </p:tgtEl>
                                      </p:cBhvr>
                                    </p:animEffect>
                                    <p:set>
                                      <p:cBhvr>
                                        <p:cTn id="48" dur="1" fill="hold">
                                          <p:stCondLst>
                                            <p:cond delay="799"/>
                                          </p:stCondLst>
                                        </p:cTn>
                                        <p:tgtEl>
                                          <p:spTgt spid="29"/>
                                        </p:tgtEl>
                                        <p:attrNameLst>
                                          <p:attrName>style.visibility</p:attrName>
                                        </p:attrNameLst>
                                      </p:cBhvr>
                                      <p:to>
                                        <p:strVal val="hidden"/>
                                      </p:to>
                                    </p:set>
                                  </p:childTnLst>
                                </p:cTn>
                              </p:par>
                            </p:childTnLst>
                          </p:cTn>
                        </p:par>
                        <p:par>
                          <p:cTn id="49" fill="hold">
                            <p:stCondLst>
                              <p:cond delay="2100"/>
                            </p:stCondLst>
                            <p:childTnLst>
                              <p:par>
                                <p:cTn id="50" presetID="1" presetClass="entr" presetSubtype="0" fill="hold" nodeType="afterEffect">
                                  <p:stCondLst>
                                    <p:cond delay="0"/>
                                  </p:stCondLst>
                                  <p:childTnLst>
                                    <p:set>
                                      <p:cBhvr>
                                        <p:cTn id="5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5" grpId="0" animBg="1"/>
      <p:bldP spid="25" grpId="1" animBg="1"/>
      <p:bldP spid="25" grpId="2" animBg="1"/>
      <p:bldP spid="29" grpId="0" animBg="1"/>
      <p:bldP spid="29" grpId="1" animBg="1"/>
      <p:bldP spid="29" grpId="2"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b="79159"/>
          <a:stretch/>
        </p:blipFill>
        <p:spPr>
          <a:xfrm>
            <a:off x="-73266" y="-31614"/>
            <a:ext cx="12508637" cy="6914300"/>
          </a:xfrm>
          <a:prstGeom prst="rect">
            <a:avLst/>
          </a:prstGeom>
        </p:spPr>
      </p:pic>
      <p:sp>
        <p:nvSpPr>
          <p:cNvPr id="17" name="矩形 16"/>
          <p:cNvSpPr/>
          <p:nvPr/>
        </p:nvSpPr>
        <p:spPr>
          <a:xfrm>
            <a:off x="7344580" y="1125809"/>
            <a:ext cx="4173718" cy="2400657"/>
          </a:xfrm>
          <a:prstGeom prst="rect">
            <a:avLst/>
          </a:prstGeom>
        </p:spPr>
        <p:txBody>
          <a:bodyPr wrap="square">
            <a:spAutoFit/>
          </a:bodyPr>
          <a:lstStyle/>
          <a:p>
            <a:pPr marL="800100" lvl="1" indent="-342900">
              <a:lnSpc>
                <a:spcPct val="150000"/>
              </a:lnSpc>
              <a:buFont typeface="Arial" panose="020B0604020202020204" pitchFamily="34" charset="0"/>
              <a:buChar char="•"/>
            </a:pPr>
            <a:r>
              <a:rPr lang="en-US" altLang="zh-CN" sz="2000" b="1" dirty="0">
                <a:solidFill>
                  <a:srgbClr val="717171"/>
                </a:solidFill>
                <a:latin typeface="TSTAR PRO" panose="02000806030000020004" pitchFamily="50" charset="0"/>
                <a:ea typeface="华文细黑" panose="02010600040101010101" pitchFamily="2" charset="-122"/>
              </a:rPr>
              <a:t>Display the number of </a:t>
            </a:r>
            <a:r>
              <a:rPr lang="en-US" altLang="zh-CN" sz="2000" b="1" dirty="0" smtClean="0">
                <a:solidFill>
                  <a:srgbClr val="717171"/>
                </a:solidFill>
                <a:latin typeface="TSTAR PRO" panose="02000806030000020004" pitchFamily="50" charset="0"/>
                <a:ea typeface="华文细黑" panose="02010600040101010101" pitchFamily="2" charset="-122"/>
              </a:rPr>
              <a:t>device  exceptions</a:t>
            </a:r>
          </a:p>
          <a:p>
            <a:pPr marL="800100" lvl="1" indent="-342900">
              <a:lnSpc>
                <a:spcPct val="150000"/>
              </a:lnSpc>
              <a:buFont typeface="Arial" panose="020B0604020202020204" pitchFamily="34" charset="0"/>
              <a:buChar char="•"/>
            </a:pPr>
            <a:r>
              <a:rPr lang="en-US" altLang="zh-CN" sz="2000" b="1" dirty="0" smtClean="0">
                <a:solidFill>
                  <a:srgbClr val="717171"/>
                </a:solidFill>
                <a:latin typeface="TSTAR PRO" panose="02000806030000020004" pitchFamily="50" charset="0"/>
                <a:ea typeface="华文细黑" panose="02010600040101010101" pitchFamily="2" charset="-122"/>
              </a:rPr>
              <a:t>Provide </a:t>
            </a:r>
            <a:r>
              <a:rPr lang="en-US" altLang="zh-CN" sz="2000" b="1" dirty="0">
                <a:solidFill>
                  <a:srgbClr val="717171"/>
                </a:solidFill>
                <a:latin typeface="TSTAR PRO" panose="02000806030000020004" pitchFamily="50" charset="0"/>
                <a:ea typeface="华文细黑" panose="02010600040101010101" pitchFamily="2" charset="-122"/>
              </a:rPr>
              <a:t>automatic exception repair and troubleshooting </a:t>
            </a:r>
            <a:r>
              <a:rPr lang="en-US" altLang="zh-CN" sz="2000" b="1" dirty="0" smtClean="0">
                <a:solidFill>
                  <a:srgbClr val="717171"/>
                </a:solidFill>
                <a:latin typeface="TSTAR PRO" panose="02000806030000020004" pitchFamily="50" charset="0"/>
                <a:ea typeface="华文细黑" panose="02010600040101010101" pitchFamily="2" charset="-122"/>
              </a:rPr>
              <a:t>guidance</a:t>
            </a:r>
            <a:endParaRPr lang="en-US" altLang="zh-CN" sz="2000" b="1" dirty="0">
              <a:solidFill>
                <a:srgbClr val="717171"/>
              </a:solidFill>
              <a:latin typeface="TSTAR PRO" panose="02000806030000020004" pitchFamily="50" charset="0"/>
              <a:ea typeface="华文细黑" panose="02010600040101010101" pitchFamily="2" charset="-122"/>
            </a:endParaRPr>
          </a:p>
        </p:txBody>
      </p:sp>
      <p:sp>
        <p:nvSpPr>
          <p:cNvPr id="3" name="圆角矩形 2"/>
          <p:cNvSpPr/>
          <p:nvPr/>
        </p:nvSpPr>
        <p:spPr>
          <a:xfrm>
            <a:off x="1395413" y="739775"/>
            <a:ext cx="2671762" cy="5781675"/>
          </a:xfrm>
          <a:prstGeom prst="roundRect">
            <a:avLst>
              <a:gd name="adj" fmla="val 11702"/>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419969" y="747394"/>
            <a:ext cx="2671762" cy="5781675"/>
          </a:xfrm>
          <a:prstGeom prst="roundRect">
            <a:avLst>
              <a:gd name="adj" fmla="val 11702"/>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95587" y="2238962"/>
            <a:ext cx="458789" cy="458789"/>
          </a:xfrm>
          <a:prstGeom prst="rect">
            <a:avLst/>
          </a:prstGeom>
        </p:spPr>
      </p:pic>
      <p:sp>
        <p:nvSpPr>
          <p:cNvPr id="19" name="同心圆 18"/>
          <p:cNvSpPr/>
          <p:nvPr/>
        </p:nvSpPr>
        <p:spPr>
          <a:xfrm>
            <a:off x="3539172" y="2282547"/>
            <a:ext cx="371620" cy="371620"/>
          </a:xfrm>
          <a:prstGeom prst="donut">
            <a:avLst>
              <a:gd name="adj" fmla="val 7228"/>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C6E71"/>
              </a:solidFill>
              <a:latin typeface="TSTAR PRO" panose="02000806030000020004" pitchFamily="50" charset="0"/>
            </a:endParaRPr>
          </a:p>
        </p:txBody>
      </p:sp>
      <p:pic>
        <p:nvPicPr>
          <p:cNvPr id="4" name="图片 3"/>
          <p:cNvPicPr>
            <a:picLocks noChangeAspect="1"/>
          </p:cNvPicPr>
          <p:nvPr/>
        </p:nvPicPr>
        <p:blipFill>
          <a:blip r:embed="rId7"/>
          <a:stretch>
            <a:fillRect/>
          </a:stretch>
        </p:blipFill>
        <p:spPr>
          <a:xfrm>
            <a:off x="1392166" y="1530613"/>
            <a:ext cx="2699565" cy="4987027"/>
          </a:xfrm>
          <a:prstGeom prst="rect">
            <a:avLst/>
          </a:prstGeom>
        </p:spPr>
      </p:pic>
      <p:pic>
        <p:nvPicPr>
          <p:cNvPr id="20" name="图片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81397" y="1504633"/>
            <a:ext cx="458789" cy="458789"/>
          </a:xfrm>
          <a:prstGeom prst="rect">
            <a:avLst/>
          </a:prstGeom>
        </p:spPr>
      </p:pic>
      <p:sp>
        <p:nvSpPr>
          <p:cNvPr id="21" name="同心圆 20"/>
          <p:cNvSpPr/>
          <p:nvPr/>
        </p:nvSpPr>
        <p:spPr>
          <a:xfrm>
            <a:off x="3724982" y="1548218"/>
            <a:ext cx="371620" cy="371620"/>
          </a:xfrm>
          <a:prstGeom prst="donut">
            <a:avLst>
              <a:gd name="adj" fmla="val 7228"/>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C6E71"/>
              </a:solidFill>
              <a:latin typeface="TSTAR PRO" panose="02000806030000020004" pitchFamily="50" charset="0"/>
            </a:endParaRPr>
          </a:p>
        </p:txBody>
      </p:sp>
      <p:pic>
        <p:nvPicPr>
          <p:cNvPr id="22" name="图片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576372" y="1766436"/>
            <a:ext cx="458789" cy="458789"/>
          </a:xfrm>
          <a:prstGeom prst="rect">
            <a:avLst/>
          </a:prstGeom>
        </p:spPr>
      </p:pic>
      <p:sp>
        <p:nvSpPr>
          <p:cNvPr id="24" name="同心圆 23"/>
          <p:cNvSpPr/>
          <p:nvPr/>
        </p:nvSpPr>
        <p:spPr>
          <a:xfrm>
            <a:off x="1619957" y="1810021"/>
            <a:ext cx="371620" cy="371620"/>
          </a:xfrm>
          <a:prstGeom prst="donut">
            <a:avLst>
              <a:gd name="adj" fmla="val 7228"/>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C6E71"/>
              </a:solidFill>
              <a:latin typeface="TSTAR PRO" panose="02000806030000020004" pitchFamily="50" charset="0"/>
            </a:endParaRPr>
          </a:p>
        </p:txBody>
      </p:sp>
      <p:sp>
        <p:nvSpPr>
          <p:cNvPr id="28" name="圆角矩形 27"/>
          <p:cNvSpPr/>
          <p:nvPr/>
        </p:nvSpPr>
        <p:spPr>
          <a:xfrm>
            <a:off x="1394941" y="720693"/>
            <a:ext cx="2699226" cy="5781675"/>
          </a:xfrm>
          <a:prstGeom prst="roundRect">
            <a:avLst>
              <a:gd name="adj" fmla="val 11702"/>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p:cNvCxnSpPr/>
          <p:nvPr/>
        </p:nvCxnSpPr>
        <p:spPr>
          <a:xfrm>
            <a:off x="5095694" y="1138162"/>
            <a:ext cx="5505531" cy="0"/>
          </a:xfrm>
          <a:prstGeom prst="line">
            <a:avLst/>
          </a:prstGeom>
          <a:ln w="57150">
            <a:gradFill flip="none" rotWithShape="1">
              <a:gsLst>
                <a:gs pos="0">
                  <a:srgbClr val="C00000"/>
                </a:gs>
                <a:gs pos="100000">
                  <a:schemeClr val="tx1">
                    <a:lumMod val="50000"/>
                    <a:lumOff val="5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5038680" y="676495"/>
            <a:ext cx="5513434" cy="461665"/>
          </a:xfrm>
          <a:prstGeom prst="rect">
            <a:avLst/>
          </a:prstGeom>
          <a:noFill/>
        </p:spPr>
        <p:txBody>
          <a:bodyPr wrap="square" rtlCol="0">
            <a:spAutoFit/>
          </a:bodyPr>
          <a:lstStyle/>
          <a:p>
            <a:r>
              <a:rPr lang="en-US" altLang="zh-CN" sz="2400" b="1" dirty="0" smtClean="0">
                <a:solidFill>
                  <a:srgbClr val="717171"/>
                </a:solidFill>
                <a:latin typeface="TSTAR PRO" panose="02000806030000020004" pitchFamily="50" charset="0"/>
                <a:ea typeface="华文细黑" panose="02010600040101010101" pitchFamily="2" charset="-122"/>
              </a:rPr>
              <a:t>Easy to find &amp; fix abnormal of device</a:t>
            </a:r>
            <a:endParaRPr lang="en-US" sz="2400" dirty="0">
              <a:solidFill>
                <a:srgbClr val="717171"/>
              </a:solidFill>
              <a:latin typeface="TSTAR PRO" panose="02000806030000020004" pitchFamily="50" charset="0"/>
              <a:ea typeface="华文细黑" panose="02010600040101010101" pitchFamily="2" charset="-122"/>
            </a:endParaRPr>
          </a:p>
        </p:txBody>
      </p:sp>
      <p:pic>
        <p:nvPicPr>
          <p:cNvPr id="31" name="图片 30"/>
          <p:cNvPicPr>
            <a:picLocks noChangeAspect="1"/>
          </p:cNvPicPr>
          <p:nvPr/>
        </p:nvPicPr>
        <p:blipFill rotWithShape="1">
          <a:blip r:embed="rId7"/>
          <a:srcRect t="8707" b="62628"/>
          <a:stretch/>
        </p:blipFill>
        <p:spPr>
          <a:xfrm>
            <a:off x="5213719" y="2375744"/>
            <a:ext cx="2333806" cy="1235787"/>
          </a:xfrm>
          <a:prstGeom prst="rect">
            <a:avLst/>
          </a:prstGeom>
          <a:ln>
            <a:noFill/>
          </a:ln>
          <a:effectLst>
            <a:outerShdw blurRad="292100" dist="139700" dir="2700000" algn="tl" rotWithShape="0">
              <a:srgbClr val="333333">
                <a:alpha val="65000"/>
              </a:srgbClr>
            </a:outerShdw>
          </a:effectLst>
        </p:spPr>
      </p:pic>
      <p:pic>
        <p:nvPicPr>
          <p:cNvPr id="33" name="图片 32"/>
          <p:cNvPicPr>
            <a:picLocks noChangeAspect="1"/>
          </p:cNvPicPr>
          <p:nvPr/>
        </p:nvPicPr>
        <p:blipFill rotWithShape="1">
          <a:blip r:embed="rId9" cstate="print">
            <a:extLst>
              <a:ext uri="{28A0092B-C50C-407E-A947-70E740481C1C}">
                <a14:useLocalDpi xmlns:a14="http://schemas.microsoft.com/office/drawing/2010/main" val="0"/>
              </a:ext>
            </a:extLst>
          </a:blip>
          <a:srcRect t="19104" b="69209"/>
          <a:stretch/>
        </p:blipFill>
        <p:spPr>
          <a:xfrm>
            <a:off x="5213719" y="1266717"/>
            <a:ext cx="2333807" cy="841017"/>
          </a:xfrm>
          <a:prstGeom prst="rect">
            <a:avLst/>
          </a:prstGeom>
          <a:ln>
            <a:noFill/>
          </a:ln>
          <a:effectLst>
            <a:outerShdw blurRad="292100" dist="139700" dir="2700000" algn="tl" rotWithShape="0">
              <a:srgbClr val="333333">
                <a:alpha val="65000"/>
              </a:srgbClr>
            </a:outerShdw>
          </a:effectLst>
        </p:spPr>
      </p:pic>
      <p:pic>
        <p:nvPicPr>
          <p:cNvPr id="5" name="图片 4"/>
          <p:cNvPicPr>
            <a:picLocks noChangeAspect="1"/>
          </p:cNvPicPr>
          <p:nvPr/>
        </p:nvPicPr>
        <p:blipFill rotWithShape="1">
          <a:blip r:embed="rId10"/>
          <a:srcRect t="1602" b="27402"/>
          <a:stretch/>
        </p:blipFill>
        <p:spPr>
          <a:xfrm>
            <a:off x="5095694" y="4436006"/>
            <a:ext cx="1755402" cy="2152980"/>
          </a:xfrm>
          <a:prstGeom prst="rect">
            <a:avLst/>
          </a:prstGeom>
          <a:ln>
            <a:noFill/>
          </a:ln>
          <a:effectLst>
            <a:outerShdw blurRad="292100" dist="139700" dir="2700000" algn="tl" rotWithShape="0">
              <a:srgbClr val="333333">
                <a:alpha val="65000"/>
              </a:srgbClr>
            </a:outerShdw>
          </a:effectLst>
        </p:spPr>
      </p:pic>
      <p:pic>
        <p:nvPicPr>
          <p:cNvPr id="7" name="图片 6"/>
          <p:cNvPicPr>
            <a:picLocks noChangeAspect="1"/>
          </p:cNvPicPr>
          <p:nvPr/>
        </p:nvPicPr>
        <p:blipFill rotWithShape="1">
          <a:blip r:embed="rId11"/>
          <a:srcRect b="8846"/>
          <a:stretch/>
        </p:blipFill>
        <p:spPr>
          <a:xfrm>
            <a:off x="6911261" y="4424444"/>
            <a:ext cx="1767996" cy="2148813"/>
          </a:xfrm>
          <a:prstGeom prst="rect">
            <a:avLst/>
          </a:prstGeom>
          <a:ln>
            <a:noFill/>
          </a:ln>
          <a:effectLst>
            <a:outerShdw blurRad="292100" dist="139700" dir="2700000" algn="tl" rotWithShape="0">
              <a:srgbClr val="333333">
                <a:alpha val="65000"/>
              </a:srgbClr>
            </a:outerShdw>
          </a:effectLst>
        </p:spPr>
      </p:pic>
      <p:cxnSp>
        <p:nvCxnSpPr>
          <p:cNvPr id="35" name="直接连接符 34"/>
          <p:cNvCxnSpPr/>
          <p:nvPr/>
        </p:nvCxnSpPr>
        <p:spPr>
          <a:xfrm>
            <a:off x="5152708" y="4177025"/>
            <a:ext cx="5505531" cy="0"/>
          </a:xfrm>
          <a:prstGeom prst="line">
            <a:avLst/>
          </a:prstGeom>
          <a:ln w="57150">
            <a:gradFill flip="none" rotWithShape="1">
              <a:gsLst>
                <a:gs pos="0">
                  <a:srgbClr val="C00000"/>
                </a:gs>
                <a:gs pos="100000">
                  <a:schemeClr val="tx1">
                    <a:lumMod val="50000"/>
                    <a:lumOff val="5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5095694" y="3715358"/>
            <a:ext cx="5513434" cy="461665"/>
          </a:xfrm>
          <a:prstGeom prst="rect">
            <a:avLst/>
          </a:prstGeom>
          <a:noFill/>
        </p:spPr>
        <p:txBody>
          <a:bodyPr wrap="square" rtlCol="0">
            <a:spAutoFit/>
          </a:bodyPr>
          <a:lstStyle/>
          <a:p>
            <a:r>
              <a:rPr lang="en-US" sz="2400" b="1" dirty="0" smtClean="0">
                <a:solidFill>
                  <a:srgbClr val="717171"/>
                </a:solidFill>
                <a:latin typeface="TSTAR PRO" panose="02000806030000020004" pitchFamily="50" charset="0"/>
                <a:ea typeface="华文细黑" panose="02010600040101010101" pitchFamily="2" charset="-122"/>
              </a:rPr>
              <a:t>Easy to configure CCTV device</a:t>
            </a:r>
            <a:endParaRPr lang="en-US" sz="2400" dirty="0">
              <a:solidFill>
                <a:srgbClr val="717171"/>
              </a:solidFill>
              <a:latin typeface="TSTAR PRO" panose="02000806030000020004" pitchFamily="50" charset="0"/>
              <a:ea typeface="华文细黑" panose="02010600040101010101" pitchFamily="2" charset="-122"/>
            </a:endParaRPr>
          </a:p>
        </p:txBody>
      </p:sp>
      <p:sp>
        <p:nvSpPr>
          <p:cNvPr id="37" name="矩形 36"/>
          <p:cNvSpPr/>
          <p:nvPr/>
        </p:nvSpPr>
        <p:spPr>
          <a:xfrm>
            <a:off x="8263778" y="4374805"/>
            <a:ext cx="4165007" cy="1938992"/>
          </a:xfrm>
          <a:prstGeom prst="rect">
            <a:avLst/>
          </a:prstGeom>
        </p:spPr>
        <p:txBody>
          <a:bodyPr wrap="square">
            <a:spAutoFit/>
          </a:bodyPr>
          <a:lstStyle/>
          <a:p>
            <a:pPr marL="800100" lvl="1" indent="-342900">
              <a:lnSpc>
                <a:spcPct val="150000"/>
              </a:lnSpc>
              <a:buFont typeface="Arial" panose="020B0604020202020204" pitchFamily="34" charset="0"/>
              <a:buChar char="•"/>
            </a:pPr>
            <a:r>
              <a:rPr lang="en-US" altLang="zh-CN" sz="2000" b="1" dirty="0" err="1" smtClean="0">
                <a:solidFill>
                  <a:srgbClr val="717171"/>
                </a:solidFill>
                <a:latin typeface="TSTAR PRO" panose="02000806030000020004" pitchFamily="50" charset="0"/>
                <a:ea typeface="华文细黑" panose="02010600040101010101" pitchFamily="2" charset="-122"/>
              </a:rPr>
              <a:t>Liveview</a:t>
            </a:r>
            <a:r>
              <a:rPr lang="en-US" altLang="zh-CN" sz="2000" b="1" dirty="0" smtClean="0">
                <a:solidFill>
                  <a:srgbClr val="717171"/>
                </a:solidFill>
                <a:latin typeface="TSTAR PRO" panose="02000806030000020004" pitchFamily="50" charset="0"/>
                <a:ea typeface="华文细黑" panose="02010600040101010101" pitchFamily="2" charset="-122"/>
              </a:rPr>
              <a:t> </a:t>
            </a:r>
            <a:r>
              <a:rPr lang="en-US" altLang="zh-CN" sz="2000" b="1" dirty="0">
                <a:solidFill>
                  <a:srgbClr val="717171"/>
                </a:solidFill>
                <a:latin typeface="TSTAR PRO" panose="02000806030000020004" pitchFamily="50" charset="0"/>
                <a:ea typeface="华文细黑" panose="02010600040101010101" pitchFamily="2" charset="-122"/>
              </a:rPr>
              <a:t>and configure on the same </a:t>
            </a:r>
            <a:r>
              <a:rPr lang="en-US" altLang="zh-CN" sz="2000" b="1" dirty="0" smtClean="0">
                <a:solidFill>
                  <a:srgbClr val="717171"/>
                </a:solidFill>
                <a:latin typeface="TSTAR PRO" panose="02000806030000020004" pitchFamily="50" charset="0"/>
                <a:ea typeface="华文细黑" panose="02010600040101010101" pitchFamily="2" charset="-122"/>
              </a:rPr>
              <a:t>screen</a:t>
            </a:r>
          </a:p>
          <a:p>
            <a:pPr marL="800100" lvl="1" indent="-342900">
              <a:lnSpc>
                <a:spcPct val="150000"/>
              </a:lnSpc>
              <a:buFont typeface="Arial" panose="020B0604020202020204" pitchFamily="34" charset="0"/>
              <a:buChar char="•"/>
            </a:pPr>
            <a:r>
              <a:rPr lang="en-US" altLang="zh-CN" sz="2000" b="1" dirty="0">
                <a:solidFill>
                  <a:srgbClr val="717171"/>
                </a:solidFill>
                <a:latin typeface="TSTAR PRO" panose="02000806030000020004" pitchFamily="50" charset="0"/>
                <a:ea typeface="华文细黑" panose="02010600040101010101" pitchFamily="2" charset="-122"/>
              </a:rPr>
              <a:t>Quick configuration of common parameters</a:t>
            </a:r>
          </a:p>
        </p:txBody>
      </p:sp>
      <p:pic>
        <p:nvPicPr>
          <p:cNvPr id="23" name="图片 22"/>
          <p:cNvPicPr>
            <a:picLocks noChangeAspect="1"/>
          </p:cNvPicPr>
          <p:nvPr/>
        </p:nvPicPr>
        <p:blipFill rotWithShape="1">
          <a:blip r:embed="rId3" cstate="print">
            <a:extLst>
              <a:ext uri="{28A0092B-C50C-407E-A947-70E740481C1C}">
                <a14:useLocalDpi xmlns:a14="http://schemas.microsoft.com/office/drawing/2010/main" val="0"/>
              </a:ext>
            </a:extLst>
          </a:blip>
          <a:srcRect t="19804" r="59148" b="79159"/>
          <a:stretch/>
        </p:blipFill>
        <p:spPr>
          <a:xfrm>
            <a:off x="-73265" y="6522720"/>
            <a:ext cx="5110086" cy="354113"/>
          </a:xfrm>
          <a:prstGeom prst="rect">
            <a:avLst/>
          </a:prstGeom>
        </p:spPr>
      </p:pic>
      <p:pic>
        <p:nvPicPr>
          <p:cNvPr id="8" name="iPhone壳.png" descr="iPhone壳.png"/>
          <p:cNvPicPr>
            <a:picLocks noChangeAspect="1"/>
          </p:cNvPicPr>
          <p:nvPr/>
        </p:nvPicPr>
        <p:blipFill>
          <a:blip r:embed="rId12">
            <a:extLst/>
          </a:blip>
          <a:stretch>
            <a:fillRect/>
          </a:stretch>
        </p:blipFill>
        <p:spPr>
          <a:xfrm>
            <a:off x="1158638" y="519466"/>
            <a:ext cx="3139497" cy="6237532"/>
          </a:xfrm>
          <a:prstGeom prst="rect">
            <a:avLst/>
          </a:prstGeom>
          <a:ln w="12700">
            <a:miter lim="400000"/>
          </a:ln>
        </p:spPr>
      </p:pic>
    </p:spTree>
    <p:extLst>
      <p:ext uri="{BB962C8B-B14F-4D97-AF65-F5344CB8AC3E}">
        <p14:creationId xmlns:p14="http://schemas.microsoft.com/office/powerpoint/2010/main" val="3053014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200"/>
                                        <p:tgtEl>
                                          <p:spTgt spid="19"/>
                                        </p:tgtEl>
                                      </p:cBhvr>
                                    </p:animEffect>
                                  </p:childTnLst>
                                </p:cTn>
                              </p:par>
                            </p:childTnLst>
                          </p:cTn>
                        </p:par>
                        <p:par>
                          <p:cTn id="17" fill="hold">
                            <p:stCondLst>
                              <p:cond delay="700"/>
                            </p:stCondLst>
                            <p:childTnLst>
                              <p:par>
                                <p:cTn id="18" presetID="6" presetClass="emph" presetSubtype="0" accel="43333" decel="53333" autoRev="1" fill="hold" nodeType="afterEffect">
                                  <p:stCondLst>
                                    <p:cond delay="0"/>
                                  </p:stCondLst>
                                  <p:childTnLst>
                                    <p:animScale>
                                      <p:cBhvr>
                                        <p:cTn id="19" dur="300" fill="hold"/>
                                        <p:tgtEl>
                                          <p:spTgt spid="18"/>
                                        </p:tgtEl>
                                      </p:cBhvr>
                                      <p:by x="50000" y="50000"/>
                                    </p:animScale>
                                  </p:childTnLst>
                                </p:cTn>
                              </p:par>
                              <p:par>
                                <p:cTn id="20" presetID="6" presetClass="emph" presetSubtype="0" accel="43333" decel="53333" autoRev="1" fill="hold" grpId="1" nodeType="withEffect">
                                  <p:stCondLst>
                                    <p:cond delay="0"/>
                                  </p:stCondLst>
                                  <p:childTnLst>
                                    <p:animScale>
                                      <p:cBhvr>
                                        <p:cTn id="21" dur="300" fill="hold"/>
                                        <p:tgtEl>
                                          <p:spTgt spid="19"/>
                                        </p:tgtEl>
                                      </p:cBhvr>
                                      <p:by x="50000" y="50000"/>
                                    </p:animScale>
                                  </p:childTnLst>
                                </p:cTn>
                              </p:par>
                            </p:childTnLst>
                          </p:cTn>
                        </p:par>
                        <p:par>
                          <p:cTn id="22" fill="hold">
                            <p:stCondLst>
                              <p:cond delay="1300"/>
                            </p:stCondLst>
                            <p:childTnLst>
                              <p:par>
                                <p:cTn id="23" presetID="10" presetClass="exit" presetSubtype="0" fill="hold" nodeType="afterEffect">
                                  <p:stCondLst>
                                    <p:cond delay="0"/>
                                  </p:stCondLst>
                                  <p:childTnLst>
                                    <p:animEffect transition="out" filter="fade">
                                      <p:cBhvr>
                                        <p:cTn id="24" dur="800"/>
                                        <p:tgtEl>
                                          <p:spTgt spid="18"/>
                                        </p:tgtEl>
                                      </p:cBhvr>
                                    </p:animEffect>
                                    <p:set>
                                      <p:cBhvr>
                                        <p:cTn id="25" dur="1" fill="hold">
                                          <p:stCondLst>
                                            <p:cond delay="799"/>
                                          </p:stCondLst>
                                        </p:cTn>
                                        <p:tgtEl>
                                          <p:spTgt spid="18"/>
                                        </p:tgtEl>
                                        <p:attrNameLst>
                                          <p:attrName>style.visibility</p:attrName>
                                        </p:attrNameLst>
                                      </p:cBhvr>
                                      <p:to>
                                        <p:strVal val="hidden"/>
                                      </p:to>
                                    </p:set>
                                  </p:childTnLst>
                                </p:cTn>
                              </p:par>
                              <p:par>
                                <p:cTn id="26" presetID="10" presetClass="exit" presetSubtype="0" fill="hold" grpId="2" nodeType="withEffect">
                                  <p:stCondLst>
                                    <p:cond delay="0"/>
                                  </p:stCondLst>
                                  <p:childTnLst>
                                    <p:animEffect transition="out" filter="fade">
                                      <p:cBhvr>
                                        <p:cTn id="27" dur="800"/>
                                        <p:tgtEl>
                                          <p:spTgt spid="19"/>
                                        </p:tgtEl>
                                      </p:cBhvr>
                                    </p:animEffect>
                                    <p:set>
                                      <p:cBhvr>
                                        <p:cTn id="28" dur="1" fill="hold">
                                          <p:stCondLst>
                                            <p:cond delay="799"/>
                                          </p:stCondLst>
                                        </p:cTn>
                                        <p:tgtEl>
                                          <p:spTgt spid="19"/>
                                        </p:tgtEl>
                                        <p:attrNameLst>
                                          <p:attrName>style.visibility</p:attrName>
                                        </p:attrNameLst>
                                      </p:cBhvr>
                                      <p:to>
                                        <p:strVal val="hidden"/>
                                      </p:to>
                                    </p:set>
                                  </p:childTnLst>
                                </p:cTn>
                              </p:par>
                            </p:childTnLst>
                          </p:cTn>
                        </p:par>
                        <p:par>
                          <p:cTn id="29" fill="hold">
                            <p:stCondLst>
                              <p:cond delay="2100"/>
                            </p:stCondLst>
                            <p:childTnLst>
                              <p:par>
                                <p:cTn id="30" presetID="2" presetClass="entr" presetSubtype="4"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ppt_x"/>
                                          </p:val>
                                        </p:tav>
                                        <p:tav tm="100000">
                                          <p:val>
                                            <p:strVal val="#ppt_x"/>
                                          </p:val>
                                        </p:tav>
                                      </p:tavLst>
                                    </p:anim>
                                    <p:anim calcmode="lin" valueType="num">
                                      <p:cBhvr additive="base">
                                        <p:cTn id="3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childTnLst>
                          </p:cTn>
                        </p:par>
                        <p:par>
                          <p:cTn id="39" fill="hold">
                            <p:stCondLst>
                              <p:cond delay="500"/>
                            </p:stCondLst>
                            <p:childTnLst>
                              <p:par>
                                <p:cTn id="40" presetID="10" presetClass="entr" presetSubtype="0"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200"/>
                                        <p:tgtEl>
                                          <p:spTgt spid="21"/>
                                        </p:tgtEl>
                                      </p:cBhvr>
                                    </p:animEffect>
                                  </p:childTnLst>
                                </p:cTn>
                              </p:par>
                            </p:childTnLst>
                          </p:cTn>
                        </p:par>
                        <p:par>
                          <p:cTn id="43" fill="hold">
                            <p:stCondLst>
                              <p:cond delay="700"/>
                            </p:stCondLst>
                            <p:childTnLst>
                              <p:par>
                                <p:cTn id="44" presetID="6" presetClass="emph" presetSubtype="0" accel="43333" decel="53333" autoRev="1" fill="hold" nodeType="afterEffect">
                                  <p:stCondLst>
                                    <p:cond delay="0"/>
                                  </p:stCondLst>
                                  <p:childTnLst>
                                    <p:animScale>
                                      <p:cBhvr>
                                        <p:cTn id="45" dur="300" fill="hold"/>
                                        <p:tgtEl>
                                          <p:spTgt spid="20"/>
                                        </p:tgtEl>
                                      </p:cBhvr>
                                      <p:by x="50000" y="50000"/>
                                    </p:animScale>
                                  </p:childTnLst>
                                </p:cTn>
                              </p:par>
                              <p:par>
                                <p:cTn id="46" presetID="6" presetClass="emph" presetSubtype="0" accel="43333" decel="53333" autoRev="1" fill="hold" grpId="1" nodeType="withEffect">
                                  <p:stCondLst>
                                    <p:cond delay="0"/>
                                  </p:stCondLst>
                                  <p:childTnLst>
                                    <p:animScale>
                                      <p:cBhvr>
                                        <p:cTn id="47" dur="300" fill="hold"/>
                                        <p:tgtEl>
                                          <p:spTgt spid="21"/>
                                        </p:tgtEl>
                                      </p:cBhvr>
                                      <p:by x="50000" y="50000"/>
                                    </p:animScale>
                                  </p:childTnLst>
                                </p:cTn>
                              </p:par>
                            </p:childTnLst>
                          </p:cTn>
                        </p:par>
                        <p:par>
                          <p:cTn id="48" fill="hold">
                            <p:stCondLst>
                              <p:cond delay="1300"/>
                            </p:stCondLst>
                            <p:childTnLst>
                              <p:par>
                                <p:cTn id="49" presetID="10" presetClass="exit" presetSubtype="0" fill="hold" nodeType="afterEffect">
                                  <p:stCondLst>
                                    <p:cond delay="0"/>
                                  </p:stCondLst>
                                  <p:childTnLst>
                                    <p:animEffect transition="out" filter="fade">
                                      <p:cBhvr>
                                        <p:cTn id="50" dur="800"/>
                                        <p:tgtEl>
                                          <p:spTgt spid="20"/>
                                        </p:tgtEl>
                                      </p:cBhvr>
                                    </p:animEffect>
                                    <p:set>
                                      <p:cBhvr>
                                        <p:cTn id="51" dur="1" fill="hold">
                                          <p:stCondLst>
                                            <p:cond delay="799"/>
                                          </p:stCondLst>
                                        </p:cTn>
                                        <p:tgtEl>
                                          <p:spTgt spid="20"/>
                                        </p:tgtEl>
                                        <p:attrNameLst>
                                          <p:attrName>style.visibility</p:attrName>
                                        </p:attrNameLst>
                                      </p:cBhvr>
                                      <p:to>
                                        <p:strVal val="hidden"/>
                                      </p:to>
                                    </p:set>
                                  </p:childTnLst>
                                </p:cTn>
                              </p:par>
                              <p:par>
                                <p:cTn id="52" presetID="10" presetClass="exit" presetSubtype="0" fill="hold" grpId="2" nodeType="withEffect">
                                  <p:stCondLst>
                                    <p:cond delay="0"/>
                                  </p:stCondLst>
                                  <p:childTnLst>
                                    <p:animEffect transition="out" filter="fade">
                                      <p:cBhvr>
                                        <p:cTn id="53" dur="800"/>
                                        <p:tgtEl>
                                          <p:spTgt spid="21"/>
                                        </p:tgtEl>
                                      </p:cBhvr>
                                    </p:animEffect>
                                    <p:set>
                                      <p:cBhvr>
                                        <p:cTn id="54" dur="1" fill="hold">
                                          <p:stCondLst>
                                            <p:cond delay="799"/>
                                          </p:stCondLst>
                                        </p:cTn>
                                        <p:tgtEl>
                                          <p:spTgt spid="21"/>
                                        </p:tgtEl>
                                        <p:attrNameLst>
                                          <p:attrName>style.visibility</p:attrName>
                                        </p:attrNameLst>
                                      </p:cBhvr>
                                      <p:to>
                                        <p:strVal val="hidden"/>
                                      </p:to>
                                    </p:set>
                                  </p:childTnLst>
                                </p:cTn>
                              </p:par>
                            </p:childTnLst>
                          </p:cTn>
                        </p:par>
                        <p:par>
                          <p:cTn id="55" fill="hold">
                            <p:stCondLst>
                              <p:cond delay="2100"/>
                            </p:stCondLst>
                            <p:childTnLst>
                              <p:par>
                                <p:cTn id="56" presetID="2" presetClass="exit" presetSubtype="4" fill="hold" nodeType="afterEffect">
                                  <p:stCondLst>
                                    <p:cond delay="0"/>
                                  </p:stCondLst>
                                  <p:childTnLst>
                                    <p:anim calcmode="lin" valueType="num">
                                      <p:cBhvr additive="base">
                                        <p:cTn id="57" dur="500"/>
                                        <p:tgtEl>
                                          <p:spTgt spid="4"/>
                                        </p:tgtEl>
                                        <p:attrNameLst>
                                          <p:attrName>ppt_x</p:attrName>
                                        </p:attrNameLst>
                                      </p:cBhvr>
                                      <p:tavLst>
                                        <p:tav tm="0">
                                          <p:val>
                                            <p:strVal val="ppt_x"/>
                                          </p:val>
                                        </p:tav>
                                        <p:tav tm="100000">
                                          <p:val>
                                            <p:strVal val="ppt_x"/>
                                          </p:val>
                                        </p:tav>
                                      </p:tavLst>
                                    </p:anim>
                                    <p:anim calcmode="lin" valueType="num">
                                      <p:cBhvr additive="base">
                                        <p:cTn id="58" dur="500"/>
                                        <p:tgtEl>
                                          <p:spTgt spid="4"/>
                                        </p:tgtEl>
                                        <p:attrNameLst>
                                          <p:attrName>ppt_y</p:attrName>
                                        </p:attrNameLst>
                                      </p:cBhvr>
                                      <p:tavLst>
                                        <p:tav tm="0">
                                          <p:val>
                                            <p:strVal val="ppt_y"/>
                                          </p:val>
                                        </p:tav>
                                        <p:tav tm="100000">
                                          <p:val>
                                            <p:strVal val="1+ppt_h/2"/>
                                          </p:val>
                                        </p:tav>
                                      </p:tavLst>
                                    </p:anim>
                                    <p:set>
                                      <p:cBhvr>
                                        <p:cTn id="59" dur="1" fill="hold">
                                          <p:stCondLst>
                                            <p:cond delay="499"/>
                                          </p:stCondLst>
                                        </p:cTn>
                                        <p:tgtEl>
                                          <p:spTgt spid="4"/>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500"/>
                                        <p:tgtEl>
                                          <p:spTgt spid="22"/>
                                        </p:tgtEl>
                                      </p:cBhvr>
                                    </p:animEffect>
                                  </p:childTnLst>
                                </p:cTn>
                              </p:par>
                            </p:childTnLst>
                          </p:cTn>
                        </p:par>
                        <p:par>
                          <p:cTn id="65" fill="hold">
                            <p:stCondLst>
                              <p:cond delay="500"/>
                            </p:stCondLst>
                            <p:childTnLst>
                              <p:par>
                                <p:cTn id="66" presetID="10" presetClass="entr" presetSubtype="0" fill="hold" grpId="0" nodeType="after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fade">
                                      <p:cBhvr>
                                        <p:cTn id="68" dur="200"/>
                                        <p:tgtEl>
                                          <p:spTgt spid="24"/>
                                        </p:tgtEl>
                                      </p:cBhvr>
                                    </p:animEffect>
                                  </p:childTnLst>
                                </p:cTn>
                              </p:par>
                            </p:childTnLst>
                          </p:cTn>
                        </p:par>
                        <p:par>
                          <p:cTn id="69" fill="hold">
                            <p:stCondLst>
                              <p:cond delay="700"/>
                            </p:stCondLst>
                            <p:childTnLst>
                              <p:par>
                                <p:cTn id="70" presetID="6" presetClass="emph" presetSubtype="0" accel="43333" decel="53333" autoRev="1" fill="hold" nodeType="afterEffect">
                                  <p:stCondLst>
                                    <p:cond delay="0"/>
                                  </p:stCondLst>
                                  <p:childTnLst>
                                    <p:animScale>
                                      <p:cBhvr>
                                        <p:cTn id="71" dur="300" fill="hold"/>
                                        <p:tgtEl>
                                          <p:spTgt spid="22"/>
                                        </p:tgtEl>
                                      </p:cBhvr>
                                      <p:by x="50000" y="50000"/>
                                    </p:animScale>
                                  </p:childTnLst>
                                </p:cTn>
                              </p:par>
                              <p:par>
                                <p:cTn id="72" presetID="6" presetClass="emph" presetSubtype="0" accel="43333" decel="53333" autoRev="1" fill="hold" grpId="1" nodeType="withEffect">
                                  <p:stCondLst>
                                    <p:cond delay="0"/>
                                  </p:stCondLst>
                                  <p:childTnLst>
                                    <p:animScale>
                                      <p:cBhvr>
                                        <p:cTn id="73" dur="300" fill="hold"/>
                                        <p:tgtEl>
                                          <p:spTgt spid="24"/>
                                        </p:tgtEl>
                                      </p:cBhvr>
                                      <p:by x="50000" y="50000"/>
                                    </p:animScale>
                                  </p:childTnLst>
                                </p:cTn>
                              </p:par>
                            </p:childTnLst>
                          </p:cTn>
                        </p:par>
                        <p:par>
                          <p:cTn id="74" fill="hold">
                            <p:stCondLst>
                              <p:cond delay="1300"/>
                            </p:stCondLst>
                            <p:childTnLst>
                              <p:par>
                                <p:cTn id="75" presetID="10" presetClass="exit" presetSubtype="0" fill="hold" nodeType="afterEffect">
                                  <p:stCondLst>
                                    <p:cond delay="0"/>
                                  </p:stCondLst>
                                  <p:childTnLst>
                                    <p:animEffect transition="out" filter="fade">
                                      <p:cBhvr>
                                        <p:cTn id="76" dur="800"/>
                                        <p:tgtEl>
                                          <p:spTgt spid="22"/>
                                        </p:tgtEl>
                                      </p:cBhvr>
                                    </p:animEffect>
                                    <p:set>
                                      <p:cBhvr>
                                        <p:cTn id="77" dur="1" fill="hold">
                                          <p:stCondLst>
                                            <p:cond delay="799"/>
                                          </p:stCondLst>
                                        </p:cTn>
                                        <p:tgtEl>
                                          <p:spTgt spid="22"/>
                                        </p:tgtEl>
                                        <p:attrNameLst>
                                          <p:attrName>style.visibility</p:attrName>
                                        </p:attrNameLst>
                                      </p:cBhvr>
                                      <p:to>
                                        <p:strVal val="hidden"/>
                                      </p:to>
                                    </p:set>
                                  </p:childTnLst>
                                </p:cTn>
                              </p:par>
                              <p:par>
                                <p:cTn id="78" presetID="10" presetClass="exit" presetSubtype="0" fill="hold" grpId="2" nodeType="withEffect">
                                  <p:stCondLst>
                                    <p:cond delay="0"/>
                                  </p:stCondLst>
                                  <p:childTnLst>
                                    <p:animEffect transition="out" filter="fade">
                                      <p:cBhvr>
                                        <p:cTn id="79" dur="800"/>
                                        <p:tgtEl>
                                          <p:spTgt spid="24"/>
                                        </p:tgtEl>
                                      </p:cBhvr>
                                    </p:animEffect>
                                    <p:set>
                                      <p:cBhvr>
                                        <p:cTn id="80" dur="1" fill="hold">
                                          <p:stCondLst>
                                            <p:cond delay="799"/>
                                          </p:stCondLst>
                                        </p:cTn>
                                        <p:tgtEl>
                                          <p:spTgt spid="24"/>
                                        </p:tgtEl>
                                        <p:attrNameLst>
                                          <p:attrName>style.visibility</p:attrName>
                                        </p:attrNameLst>
                                      </p:cBhvr>
                                      <p:to>
                                        <p:strVal val="hidden"/>
                                      </p:to>
                                    </p:set>
                                  </p:childTnLst>
                                </p:cTn>
                              </p:par>
                            </p:childTnLst>
                          </p:cTn>
                        </p:par>
                        <p:par>
                          <p:cTn id="81" fill="hold">
                            <p:stCondLst>
                              <p:cond delay="2100"/>
                            </p:stCondLst>
                            <p:childTnLst>
                              <p:par>
                                <p:cTn id="82" presetID="1" presetClass="entr" presetSubtype="0" fill="hold" grpId="0" nodeType="afterEffect">
                                  <p:stCondLst>
                                    <p:cond delay="0"/>
                                  </p:stCondLst>
                                  <p:childTnLst>
                                    <p:set>
                                      <p:cBhvr>
                                        <p:cTn id="83"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9" grpId="0" animBg="1"/>
      <p:bldP spid="19" grpId="1" animBg="1"/>
      <p:bldP spid="19" grpId="2" animBg="1"/>
      <p:bldP spid="21" grpId="0" animBg="1"/>
      <p:bldP spid="21" grpId="1" animBg="1"/>
      <p:bldP spid="21" grpId="2" animBg="1"/>
      <p:bldP spid="24" grpId="0" animBg="1"/>
      <p:bldP spid="24" grpId="1" animBg="1"/>
      <p:bldP spid="24" grpId="2" animBg="1"/>
      <p:bldP spid="2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动态BG">
            <a:hlinkClick r:id="" action="ppaction://media"/>
          </p:cNvPr>
          <p:cNvPicPr>
            <a:picLocks noChangeAspect="1"/>
          </p:cNvPicPr>
          <p:nvPr>
            <a:videoFile r:link="rId1"/>
            <p:extLst>
              <p:ext uri="{DAA4B4D4-6D71-4841-9C94-3DE7FCFB9230}">
                <p14:media xmlns:p14="http://schemas.microsoft.com/office/powerpoint/2010/main" r:embed="rId2">
                  <p14:trim end="10693"/>
                </p14:media>
              </p:ext>
            </p:extLst>
          </p:nvPr>
        </p:nvPicPr>
        <p:blipFill>
          <a:blip r:embed="rId5"/>
          <a:stretch>
            <a:fillRect/>
          </a:stretch>
        </p:blipFill>
        <p:spPr>
          <a:xfrm>
            <a:off x="0" y="-1"/>
            <a:ext cx="12192000" cy="6858000"/>
          </a:xfrm>
          <a:prstGeom prst="rect">
            <a:avLst/>
          </a:prstGeom>
        </p:spPr>
      </p:pic>
      <p:pic>
        <p:nvPicPr>
          <p:cNvPr id="4" name="图片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078987" y="275345"/>
            <a:ext cx="1756273" cy="320711"/>
          </a:xfrm>
          <a:prstGeom prst="rect">
            <a:avLst/>
          </a:prstGeom>
        </p:spPr>
      </p:pic>
      <p:sp>
        <p:nvSpPr>
          <p:cNvPr id="5" name="文本框 4"/>
          <p:cNvSpPr txBox="1"/>
          <p:nvPr/>
        </p:nvSpPr>
        <p:spPr>
          <a:xfrm>
            <a:off x="2977299" y="1939963"/>
            <a:ext cx="2330023" cy="584775"/>
          </a:xfrm>
          <a:prstGeom prst="rect">
            <a:avLst/>
          </a:prstGeom>
          <a:noFill/>
        </p:spPr>
        <p:txBody>
          <a:bodyPr wrap="square" rtlCol="0">
            <a:spAutoFit/>
          </a:bodyPr>
          <a:lstStyle/>
          <a:p>
            <a:r>
              <a:rPr lang="en-US" altLang="zh-CN" sz="3200" dirty="0" smtClean="0">
                <a:solidFill>
                  <a:srgbClr val="717171"/>
                </a:solidFill>
                <a:latin typeface="TSTAR PRO" panose="02000806030000020004" pitchFamily="50" charset="0"/>
                <a:ea typeface="华文细黑" panose="02010600040101010101" pitchFamily="2" charset="-122"/>
              </a:rPr>
              <a:t>Contents</a:t>
            </a:r>
            <a:endParaRPr lang="en-US" sz="3200" dirty="0">
              <a:solidFill>
                <a:srgbClr val="717171"/>
              </a:solidFill>
              <a:latin typeface="TSTAR PRO" panose="02000806030000020004" pitchFamily="50" charset="0"/>
              <a:ea typeface="华文细黑" panose="02010600040101010101" pitchFamily="2" charset="-122"/>
            </a:endParaRPr>
          </a:p>
        </p:txBody>
      </p:sp>
      <p:sp>
        <p:nvSpPr>
          <p:cNvPr id="6" name="文本框 5"/>
          <p:cNvSpPr txBox="1"/>
          <p:nvPr/>
        </p:nvSpPr>
        <p:spPr>
          <a:xfrm>
            <a:off x="5307322" y="1939963"/>
            <a:ext cx="6643252" cy="3139321"/>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n-US" altLang="zh-CN" sz="2400" b="1" dirty="0" smtClean="0">
                <a:solidFill>
                  <a:srgbClr val="C00000"/>
                </a:solidFill>
                <a:latin typeface="TSTAR PRO" panose="02000806030000020004" pitchFamily="50" charset="0"/>
                <a:ea typeface="华文细黑" panose="02010600040101010101" pitchFamily="2" charset="-122"/>
              </a:rPr>
              <a:t>Pain Points of Installation &amp; Congratulation</a:t>
            </a:r>
          </a:p>
          <a:p>
            <a:pPr marL="342900" indent="-342900">
              <a:lnSpc>
                <a:spcPct val="150000"/>
              </a:lnSpc>
              <a:buFont typeface="Arial" panose="020B0604020202020204" pitchFamily="34" charset="0"/>
              <a:buChar char="•"/>
            </a:pPr>
            <a:r>
              <a:rPr lang="en-US" altLang="zh-CN" sz="2400" dirty="0" smtClean="0">
                <a:solidFill>
                  <a:srgbClr val="717171"/>
                </a:solidFill>
                <a:latin typeface="TSTAR PRO" panose="02000806030000020004" pitchFamily="50" charset="0"/>
                <a:ea typeface="华文细黑" panose="02010600040101010101" pitchFamily="2" charset="-122"/>
              </a:rPr>
              <a:t>The Hik-Partner Pro Solution &amp; Key Values</a:t>
            </a:r>
          </a:p>
          <a:p>
            <a:pPr marL="800100" lvl="2" indent="-342900">
              <a:lnSpc>
                <a:spcPct val="150000"/>
              </a:lnSpc>
              <a:buFont typeface="Arial" panose="020B0604020202020204" pitchFamily="34" charset="0"/>
              <a:buChar char="•"/>
            </a:pPr>
            <a:r>
              <a:rPr lang="en-US" altLang="zh-CN" sz="2000" dirty="0">
                <a:solidFill>
                  <a:srgbClr val="717171"/>
                </a:solidFill>
                <a:latin typeface="TSTAR PRO" panose="02000806030000020004" pitchFamily="50" charset="0"/>
                <a:ea typeface="华文细黑" panose="02010600040101010101" pitchFamily="2" charset="-122"/>
              </a:rPr>
              <a:t>Typical Scenarios</a:t>
            </a:r>
          </a:p>
          <a:p>
            <a:pPr marL="800100" lvl="2" indent="-342900">
              <a:lnSpc>
                <a:spcPct val="150000"/>
              </a:lnSpc>
              <a:buFont typeface="Arial" panose="020B0604020202020204" pitchFamily="34" charset="0"/>
              <a:buChar char="•"/>
            </a:pPr>
            <a:r>
              <a:rPr lang="en-US" altLang="zh-CN" sz="2000" dirty="0">
                <a:solidFill>
                  <a:srgbClr val="717171"/>
                </a:solidFill>
                <a:latin typeface="TSTAR PRO" panose="02000806030000020004" pitchFamily="50" charset="0"/>
                <a:ea typeface="华文细黑" panose="02010600040101010101" pitchFamily="2" charset="-122"/>
              </a:rPr>
              <a:t>The SADP Design on Hik-Partner Pro</a:t>
            </a:r>
          </a:p>
          <a:p>
            <a:pPr marL="800100" lvl="2" indent="-342900">
              <a:lnSpc>
                <a:spcPct val="150000"/>
              </a:lnSpc>
              <a:buFont typeface="Arial" panose="020B0604020202020204" pitchFamily="34" charset="0"/>
              <a:buChar char="•"/>
            </a:pPr>
            <a:r>
              <a:rPr lang="en-US" altLang="zh-CN" sz="2000" dirty="0" smtClean="0">
                <a:solidFill>
                  <a:srgbClr val="C00000"/>
                </a:solidFill>
                <a:latin typeface="TSTAR PRO" panose="02000806030000020004" pitchFamily="50" charset="0"/>
                <a:ea typeface="华文细黑" panose="02010600040101010101" pitchFamily="2" charset="-122"/>
              </a:rPr>
              <a:t>Technological highlights</a:t>
            </a:r>
            <a:endParaRPr lang="en-US" sz="2000" dirty="0" smtClean="0">
              <a:solidFill>
                <a:srgbClr val="C00000"/>
              </a:solidFill>
              <a:latin typeface="TSTAR PRO" panose="02000806030000020004" pitchFamily="50" charset="0"/>
              <a:ea typeface="华文细黑" panose="02010600040101010101" pitchFamily="2" charset="-122"/>
            </a:endParaRPr>
          </a:p>
          <a:p>
            <a:pPr marL="342900" indent="-342900">
              <a:lnSpc>
                <a:spcPct val="150000"/>
              </a:lnSpc>
              <a:buFont typeface="Arial" panose="020B0604020202020204" pitchFamily="34" charset="0"/>
              <a:buChar char="•"/>
            </a:pPr>
            <a:r>
              <a:rPr lang="en-US" altLang="zh-CN" sz="2400" dirty="0" smtClean="0">
                <a:solidFill>
                  <a:srgbClr val="717171"/>
                </a:solidFill>
                <a:latin typeface="TSTAR PRO" panose="02000806030000020004" pitchFamily="50" charset="0"/>
                <a:ea typeface="华文细黑" panose="02010600040101010101" pitchFamily="2" charset="-122"/>
              </a:rPr>
              <a:t>Release Plan</a:t>
            </a:r>
            <a:endParaRPr lang="en-US" sz="2400" dirty="0">
              <a:solidFill>
                <a:srgbClr val="717171"/>
              </a:solidFill>
              <a:latin typeface="TSTAR PRO" panose="02000806030000020004" pitchFamily="50" charset="0"/>
              <a:ea typeface="华文细黑" panose="02010600040101010101" pitchFamily="2" charset="-122"/>
            </a:endParaRPr>
          </a:p>
        </p:txBody>
      </p:sp>
      <p:cxnSp>
        <p:nvCxnSpPr>
          <p:cNvPr id="8" name="直接连接符 7"/>
          <p:cNvCxnSpPr/>
          <p:nvPr/>
        </p:nvCxnSpPr>
        <p:spPr>
          <a:xfrm>
            <a:off x="2977299" y="2524738"/>
            <a:ext cx="1649022"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619907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1200"/>
                                        <p:tgtEl>
                                          <p:spTgt spid="6"/>
                                        </p:tgtEl>
                                      </p:cBhvr>
                                    </p:animEffect>
                                  </p:childTnLst>
                                </p:cTn>
                              </p:par>
                            </p:childTnLst>
                          </p:cTn>
                        </p:par>
                        <p:par>
                          <p:cTn id="11" fill="hold">
                            <p:stCondLst>
                              <p:cond delay="1200"/>
                            </p:stCondLst>
                            <p:childTnLst>
                              <p:par>
                                <p:cTn id="12" presetID="1" presetClass="mediacall" presetSubtype="0" fill="hold" nodeType="afterEffect">
                                  <p:stCondLst>
                                    <p:cond delay="0"/>
                                  </p:stCondLst>
                                  <p:childTnLst>
                                    <p:cmd type="call" cmd="playFrom(0.0)">
                                      <p:cBhvr>
                                        <p:cTn id="13" dur="3347"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7"/>
                                        </p:tgtEl>
                                      </p:cBhvr>
                                    </p:cmd>
                                  </p:childTnLst>
                                </p:cTn>
                              </p:par>
                            </p:childTnLst>
                          </p:cTn>
                        </p:par>
                      </p:childTnLst>
                    </p:cTn>
                  </p:par>
                </p:childTnLst>
              </p:cTn>
              <p:nextCondLst>
                <p:cond evt="onClick" delay="0">
                  <p:tgtEl>
                    <p:spTgt spid="7"/>
                  </p:tgtEl>
                </p:cond>
              </p:nextCondLst>
            </p:seq>
            <p:video>
              <p:cMediaNode vol="80000">
                <p:cTn id="19" fill="hold" display="0">
                  <p:stCondLst>
                    <p:cond delay="indefinite"/>
                  </p:stCondLst>
                </p:cTn>
                <p:tgtEl>
                  <p:spTgt spid="7"/>
                </p:tgtEl>
              </p:cMediaNode>
            </p:video>
          </p:childTnLst>
        </p:cTn>
      </p:par>
    </p:tnLst>
    <p:bldLst>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93993" y="175273"/>
            <a:ext cx="8804012" cy="461665"/>
          </a:xfrm>
          <a:prstGeom prst="rect">
            <a:avLst/>
          </a:prstGeom>
        </p:spPr>
        <p:txBody>
          <a:bodyPr wrap="none">
            <a:spAutoFit/>
          </a:bodyPr>
          <a:lstStyle/>
          <a:p>
            <a:pPr algn="ctr"/>
            <a:r>
              <a:rPr lang="en-US" altLang="zh-CN" sz="2400" b="1" dirty="0">
                <a:latin typeface="TSTAR PRO Medium" panose="02000806030000020004" pitchFamily="50" charset="0"/>
                <a:cs typeface="Calibri" panose="020F0502020204030204" pitchFamily="34" charset="0"/>
              </a:rPr>
              <a:t>The Hik-Partner Pro Mobile Solution on Installation &amp; Configuration</a:t>
            </a:r>
          </a:p>
        </p:txBody>
      </p:sp>
      <p:grpSp>
        <p:nvGrpSpPr>
          <p:cNvPr id="7" name="组合 6"/>
          <p:cNvGrpSpPr/>
          <p:nvPr/>
        </p:nvGrpSpPr>
        <p:grpSpPr>
          <a:xfrm>
            <a:off x="786325" y="3458400"/>
            <a:ext cx="899933" cy="1615891"/>
            <a:chOff x="4703413" y="2445508"/>
            <a:chExt cx="954562" cy="1896517"/>
          </a:xfrm>
        </p:grpSpPr>
        <p:pic>
          <p:nvPicPr>
            <p:cNvPr id="8" name="iPhone壳.png" descr="iPhone壳.png"/>
            <p:cNvPicPr>
              <a:picLocks noChangeAspect="1"/>
            </p:cNvPicPr>
            <p:nvPr/>
          </p:nvPicPr>
          <p:blipFill>
            <a:blip r:embed="rId3">
              <a:extLst/>
            </a:blip>
            <a:stretch>
              <a:fillRect/>
            </a:stretch>
          </p:blipFill>
          <p:spPr>
            <a:xfrm>
              <a:off x="4703413" y="2445508"/>
              <a:ext cx="954562" cy="1896517"/>
            </a:xfrm>
            <a:prstGeom prst="rect">
              <a:avLst/>
            </a:prstGeom>
            <a:ln w="12700">
              <a:miter lim="400000"/>
            </a:ln>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71243" y="3087021"/>
              <a:ext cx="842335" cy="448215"/>
            </a:xfrm>
            <a:prstGeom prst="rect">
              <a:avLst/>
            </a:prstGeom>
          </p:spPr>
        </p:pic>
      </p:grpSp>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4870245" y="3824666"/>
            <a:ext cx="502644" cy="502644"/>
          </a:xfrm>
          <a:prstGeom prst="rect">
            <a:avLst/>
          </a:prstGeom>
        </p:spPr>
      </p:pic>
      <p:pic>
        <p:nvPicPr>
          <p:cNvPr id="11" name="图片 10"/>
          <p:cNvPicPr>
            <a:picLocks noChangeAspect="1"/>
          </p:cNvPicPr>
          <p:nvPr/>
        </p:nvPicPr>
        <p:blipFill rotWithShape="1">
          <a:blip r:embed="rId6" cstate="print">
            <a:extLst>
              <a:ext uri="{28A0092B-C50C-407E-A947-70E740481C1C}">
                <a14:useLocalDpi xmlns:a14="http://schemas.microsoft.com/office/drawing/2010/main" val="0"/>
              </a:ext>
            </a:extLst>
          </a:blip>
          <a:srcRect t="39660" b="40062"/>
          <a:stretch/>
        </p:blipFill>
        <p:spPr>
          <a:xfrm>
            <a:off x="4656028" y="4652026"/>
            <a:ext cx="995480" cy="201861"/>
          </a:xfrm>
          <a:prstGeom prst="rect">
            <a:avLst/>
          </a:prstGeom>
        </p:spPr>
      </p:pic>
      <p:sp>
        <p:nvSpPr>
          <p:cNvPr id="12" name="iconfont-11672-5428330">
            <a:extLst>
              <a:ext uri="{FF2B5EF4-FFF2-40B4-BE49-F238E27FC236}">
                <a16:creationId xmlns:a16="http://schemas.microsoft.com/office/drawing/2014/main" id="{54405246-CCE2-4201-BBB1-D3F3EB6E740D}"/>
              </a:ext>
            </a:extLst>
          </p:cNvPr>
          <p:cNvSpPr/>
          <p:nvPr/>
        </p:nvSpPr>
        <p:spPr>
          <a:xfrm>
            <a:off x="942494" y="2204505"/>
            <a:ext cx="609685" cy="457288"/>
          </a:xfrm>
          <a:custGeom>
            <a:avLst/>
            <a:gdLst>
              <a:gd name="T0" fmla="*/ 0 w 12800"/>
              <a:gd name="T1" fmla="*/ 5600 h 9600"/>
              <a:gd name="T2" fmla="*/ 3200 w 12800"/>
              <a:gd name="T3" fmla="*/ 2400 h 9600"/>
              <a:gd name="T4" fmla="*/ 4071 w 12800"/>
              <a:gd name="T5" fmla="*/ 2535 h 9600"/>
              <a:gd name="T6" fmla="*/ 7200 w 12800"/>
              <a:gd name="T7" fmla="*/ 0 h 9600"/>
              <a:gd name="T8" fmla="*/ 10400 w 12800"/>
              <a:gd name="T9" fmla="*/ 3200 h 9600"/>
              <a:gd name="T10" fmla="*/ 10283 w 12800"/>
              <a:gd name="T11" fmla="*/ 4012 h 9600"/>
              <a:gd name="T12" fmla="*/ 10400 w 12800"/>
              <a:gd name="T13" fmla="*/ 4000 h 9600"/>
              <a:gd name="T14" fmla="*/ 12800 w 12800"/>
              <a:gd name="T15" fmla="*/ 6400 h 9600"/>
              <a:gd name="T16" fmla="*/ 12800 w 12800"/>
              <a:gd name="T17" fmla="*/ 7200 h 9600"/>
              <a:gd name="T18" fmla="*/ 10400 w 12800"/>
              <a:gd name="T19" fmla="*/ 9600 h 9600"/>
              <a:gd name="T20" fmla="*/ 3200 w 12800"/>
              <a:gd name="T21" fmla="*/ 9600 h 9600"/>
              <a:gd name="T22" fmla="*/ 0 w 12800"/>
              <a:gd name="T23" fmla="*/ 6400 h 9600"/>
              <a:gd name="T24" fmla="*/ 0 w 12800"/>
              <a:gd name="T25" fmla="*/ 5600 h 9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00" h="9600">
                <a:moveTo>
                  <a:pt x="0" y="5600"/>
                </a:moveTo>
                <a:cubicBezTo>
                  <a:pt x="0" y="3833"/>
                  <a:pt x="1433" y="2400"/>
                  <a:pt x="3200" y="2400"/>
                </a:cubicBezTo>
                <a:cubicBezTo>
                  <a:pt x="3504" y="2400"/>
                  <a:pt x="3793" y="2456"/>
                  <a:pt x="4071" y="2535"/>
                </a:cubicBezTo>
                <a:cubicBezTo>
                  <a:pt x="4378" y="1087"/>
                  <a:pt x="5661" y="0"/>
                  <a:pt x="7200" y="0"/>
                </a:cubicBezTo>
                <a:cubicBezTo>
                  <a:pt x="8967" y="0"/>
                  <a:pt x="10400" y="1433"/>
                  <a:pt x="10400" y="3200"/>
                </a:cubicBezTo>
                <a:cubicBezTo>
                  <a:pt x="10400" y="3482"/>
                  <a:pt x="10351" y="3751"/>
                  <a:pt x="10283" y="4012"/>
                </a:cubicBezTo>
                <a:cubicBezTo>
                  <a:pt x="10322" y="4010"/>
                  <a:pt x="10360" y="4000"/>
                  <a:pt x="10400" y="4000"/>
                </a:cubicBezTo>
                <a:cubicBezTo>
                  <a:pt x="11726" y="4000"/>
                  <a:pt x="12800" y="5075"/>
                  <a:pt x="12800" y="6400"/>
                </a:cubicBezTo>
                <a:lnTo>
                  <a:pt x="12800" y="7200"/>
                </a:lnTo>
                <a:cubicBezTo>
                  <a:pt x="12800" y="8525"/>
                  <a:pt x="11725" y="9600"/>
                  <a:pt x="10400" y="9600"/>
                </a:cubicBezTo>
                <a:lnTo>
                  <a:pt x="3200" y="9600"/>
                </a:lnTo>
                <a:cubicBezTo>
                  <a:pt x="1433" y="9600"/>
                  <a:pt x="0" y="8167"/>
                  <a:pt x="0" y="6400"/>
                </a:cubicBezTo>
                <a:lnTo>
                  <a:pt x="0" y="56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STAR PRO Medium" panose="02000806030000020004" pitchFamily="50" charset="0"/>
            </a:endParaRPr>
          </a:p>
        </p:txBody>
      </p:sp>
      <p:sp>
        <p:nvSpPr>
          <p:cNvPr id="15" name="圆角矩形 14"/>
          <p:cNvSpPr/>
          <p:nvPr/>
        </p:nvSpPr>
        <p:spPr>
          <a:xfrm>
            <a:off x="293277" y="3323216"/>
            <a:ext cx="6269541" cy="1864994"/>
          </a:xfrm>
          <a:prstGeom prst="roundRect">
            <a:avLst>
              <a:gd name="adj" fmla="val 9204"/>
            </a:avLst>
          </a:prstGeom>
          <a:noFill/>
          <a:ln w="28575">
            <a:solidFill>
              <a:schemeClr val="accent2"/>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STAR PRO Medium" panose="02000806030000020004" pitchFamily="50" charset="0"/>
            </a:endParaRPr>
          </a:p>
        </p:txBody>
      </p:sp>
      <p:sp>
        <p:nvSpPr>
          <p:cNvPr id="16" name="圆角矩形 15"/>
          <p:cNvSpPr/>
          <p:nvPr/>
        </p:nvSpPr>
        <p:spPr>
          <a:xfrm>
            <a:off x="293276" y="1530611"/>
            <a:ext cx="1960215" cy="3657599"/>
          </a:xfrm>
          <a:prstGeom prst="roundRect">
            <a:avLst>
              <a:gd name="adj" fmla="val 9204"/>
            </a:avLst>
          </a:prstGeom>
          <a:noFill/>
          <a:ln w="28575">
            <a:solidFill>
              <a:schemeClr val="accent6"/>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STAR PRO Medium" panose="02000806030000020004" pitchFamily="50" charset="0"/>
            </a:endParaRPr>
          </a:p>
        </p:txBody>
      </p:sp>
      <p:sp>
        <p:nvSpPr>
          <p:cNvPr id="17" name="文本框 16"/>
          <p:cNvSpPr txBox="1"/>
          <p:nvPr/>
        </p:nvSpPr>
        <p:spPr>
          <a:xfrm>
            <a:off x="5250148" y="3393846"/>
            <a:ext cx="1121974" cy="369332"/>
          </a:xfrm>
          <a:prstGeom prst="rect">
            <a:avLst/>
          </a:prstGeom>
          <a:noFill/>
        </p:spPr>
        <p:txBody>
          <a:bodyPr wrap="none" rtlCol="0">
            <a:spAutoFit/>
          </a:bodyPr>
          <a:lstStyle/>
          <a:p>
            <a:r>
              <a:rPr lang="en-US" altLang="zh-CN" b="1" dirty="0" smtClean="0">
                <a:latin typeface="TSTAR PRO Medium" panose="02000806030000020004" pitchFamily="50" charset="0"/>
                <a:cs typeface="Calibri" panose="020F0502020204030204" pitchFamily="34" charset="0"/>
              </a:rPr>
              <a:t>CCTV LAN</a:t>
            </a:r>
            <a:endParaRPr lang="zh-CN" altLang="en-US" b="1" dirty="0">
              <a:latin typeface="TSTAR PRO Medium" panose="02000806030000020004" pitchFamily="50" charset="0"/>
              <a:cs typeface="Calibri" panose="020F0502020204030204" pitchFamily="34" charset="0"/>
            </a:endParaRPr>
          </a:p>
        </p:txBody>
      </p:sp>
      <p:sp>
        <p:nvSpPr>
          <p:cNvPr id="18" name="文本框 17"/>
          <p:cNvSpPr txBox="1"/>
          <p:nvPr/>
        </p:nvSpPr>
        <p:spPr>
          <a:xfrm>
            <a:off x="738938" y="1517990"/>
            <a:ext cx="958789" cy="369332"/>
          </a:xfrm>
          <a:prstGeom prst="rect">
            <a:avLst/>
          </a:prstGeom>
          <a:noFill/>
        </p:spPr>
        <p:txBody>
          <a:bodyPr wrap="none" rtlCol="0">
            <a:spAutoFit/>
          </a:bodyPr>
          <a:lstStyle/>
          <a:p>
            <a:r>
              <a:rPr lang="en-US" altLang="zh-CN" b="1" dirty="0" smtClean="0">
                <a:latin typeface="TSTAR PRO Medium" panose="02000806030000020004" pitchFamily="50" charset="0"/>
                <a:cs typeface="Calibri" panose="020F0502020204030204" pitchFamily="34" charset="0"/>
              </a:rPr>
              <a:t>Internet</a:t>
            </a:r>
            <a:endParaRPr lang="zh-CN" altLang="en-US" b="1" dirty="0">
              <a:latin typeface="TSTAR PRO Medium" panose="02000806030000020004" pitchFamily="50" charset="0"/>
              <a:cs typeface="Calibri" panose="020F0502020204030204" pitchFamily="34" charset="0"/>
            </a:endParaRPr>
          </a:p>
        </p:txBody>
      </p:sp>
      <p:cxnSp>
        <p:nvCxnSpPr>
          <p:cNvPr id="20" name="直接连接符 19"/>
          <p:cNvCxnSpPr/>
          <p:nvPr/>
        </p:nvCxnSpPr>
        <p:spPr>
          <a:xfrm>
            <a:off x="1236291" y="2661793"/>
            <a:ext cx="0" cy="819266"/>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218332" y="2780581"/>
            <a:ext cx="787395" cy="307777"/>
          </a:xfrm>
          <a:prstGeom prst="rect">
            <a:avLst/>
          </a:prstGeom>
        </p:spPr>
        <p:txBody>
          <a:bodyPr wrap="none">
            <a:spAutoFit/>
          </a:bodyPr>
          <a:lstStyle/>
          <a:p>
            <a:r>
              <a:rPr lang="zh-CN" altLang="en-US" sz="1400" dirty="0" smtClean="0">
                <a:latin typeface="TSTAR PRO Medium" panose="02000806030000020004" pitchFamily="50" charset="0"/>
                <a:cs typeface="Calibri" panose="020F0502020204030204" pitchFamily="34" charset="0"/>
              </a:rPr>
              <a:t>cellular </a:t>
            </a:r>
            <a:endParaRPr lang="zh-CN" altLang="en-US" sz="1400" dirty="0">
              <a:latin typeface="TSTAR PRO Medium" panose="02000806030000020004" pitchFamily="50" charset="0"/>
              <a:cs typeface="Calibri" panose="020F0502020204030204" pitchFamily="34" charset="0"/>
            </a:endParaRPr>
          </a:p>
        </p:txBody>
      </p:sp>
      <p:cxnSp>
        <p:nvCxnSpPr>
          <p:cNvPr id="22" name="直接连接符 21"/>
          <p:cNvCxnSpPr/>
          <p:nvPr/>
        </p:nvCxnSpPr>
        <p:spPr>
          <a:xfrm flipH="1">
            <a:off x="1697727" y="3975185"/>
            <a:ext cx="974549"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1697727" y="4738775"/>
            <a:ext cx="974549"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2713806" y="4194695"/>
            <a:ext cx="378630" cy="307777"/>
          </a:xfrm>
          <a:prstGeom prst="rect">
            <a:avLst/>
          </a:prstGeom>
        </p:spPr>
        <p:txBody>
          <a:bodyPr wrap="none">
            <a:spAutoFit/>
          </a:bodyPr>
          <a:lstStyle/>
          <a:p>
            <a:r>
              <a:rPr lang="en-US" altLang="zh-CN" sz="1400" dirty="0" smtClean="0">
                <a:latin typeface="TSTAR PRO Medium" panose="02000806030000020004" pitchFamily="50" charset="0"/>
                <a:cs typeface="Calibri" panose="020F0502020204030204" pitchFamily="34" charset="0"/>
              </a:rPr>
              <a:t>OR</a:t>
            </a:r>
            <a:endParaRPr lang="zh-CN" altLang="en-US" sz="1400" dirty="0">
              <a:latin typeface="TSTAR PRO Medium" panose="02000806030000020004" pitchFamily="50" charset="0"/>
              <a:cs typeface="Calibri" panose="020F0502020204030204" pitchFamily="34" charset="0"/>
            </a:endParaRPr>
          </a:p>
        </p:txBody>
      </p:sp>
      <p:cxnSp>
        <p:nvCxnSpPr>
          <p:cNvPr id="27" name="直接连接符 26"/>
          <p:cNvCxnSpPr/>
          <p:nvPr/>
        </p:nvCxnSpPr>
        <p:spPr>
          <a:xfrm flipH="1">
            <a:off x="3156410" y="3975185"/>
            <a:ext cx="487273"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pic>
        <p:nvPicPr>
          <p:cNvPr id="28" name="图片 27"/>
          <p:cNvPicPr>
            <a:picLocks noChangeAspect="1"/>
          </p:cNvPicPr>
          <p:nvPr/>
        </p:nvPicPr>
        <p:blipFill rotWithShape="1">
          <a:blip r:embed="rId7" cstate="print">
            <a:extLst>
              <a:ext uri="{28A0092B-C50C-407E-A947-70E740481C1C}">
                <a14:useLocalDpi xmlns:a14="http://schemas.microsoft.com/office/drawing/2010/main" val="0"/>
              </a:ext>
            </a:extLst>
          </a:blip>
          <a:srcRect l="8229" t="31296" r="6250" b="32407"/>
          <a:stretch/>
        </p:blipFill>
        <p:spPr>
          <a:xfrm>
            <a:off x="3436977" y="4223541"/>
            <a:ext cx="869331" cy="207539"/>
          </a:xfrm>
          <a:prstGeom prst="rect">
            <a:avLst/>
          </a:prstGeom>
        </p:spPr>
      </p:pic>
      <p:cxnSp>
        <p:nvCxnSpPr>
          <p:cNvPr id="29" name="直接连接符 28"/>
          <p:cNvCxnSpPr/>
          <p:nvPr/>
        </p:nvCxnSpPr>
        <p:spPr>
          <a:xfrm flipH="1">
            <a:off x="3156412" y="4737133"/>
            <a:ext cx="453946"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3643683" y="3961503"/>
            <a:ext cx="0" cy="38708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3591295" y="4350053"/>
            <a:ext cx="0" cy="38708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4036591" y="4004989"/>
            <a:ext cx="807255" cy="8495"/>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036590" y="3999802"/>
            <a:ext cx="0" cy="38708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4098634" y="4742296"/>
            <a:ext cx="507339" cy="1"/>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V="1">
            <a:off x="4098634" y="4368716"/>
            <a:ext cx="0" cy="38708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58" name="组合 57"/>
          <p:cNvGrpSpPr/>
          <p:nvPr/>
        </p:nvGrpSpPr>
        <p:grpSpPr>
          <a:xfrm>
            <a:off x="7166465" y="1771500"/>
            <a:ext cx="2270093" cy="384255"/>
            <a:chOff x="7010400" y="1940312"/>
            <a:chExt cx="2270093" cy="384255"/>
          </a:xfrm>
        </p:grpSpPr>
        <p:cxnSp>
          <p:nvCxnSpPr>
            <p:cNvPr id="50" name="直接连接符 49"/>
            <p:cNvCxnSpPr/>
            <p:nvPr/>
          </p:nvCxnSpPr>
          <p:spPr>
            <a:xfrm>
              <a:off x="7167213" y="2324567"/>
              <a:ext cx="2113280"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a:xfrm>
              <a:off x="7010400" y="1940312"/>
              <a:ext cx="2071465" cy="338554"/>
            </a:xfrm>
            <a:prstGeom prst="rect">
              <a:avLst/>
            </a:prstGeom>
            <a:noFill/>
          </p:spPr>
          <p:txBody>
            <a:bodyPr wrap="none" rtlCol="0">
              <a:spAutoFit/>
            </a:bodyPr>
            <a:lstStyle/>
            <a:p>
              <a:r>
                <a:rPr lang="en-US" altLang="zh-CN" sz="1600" b="1" dirty="0" smtClean="0">
                  <a:latin typeface="TSTAR PRO Medium" panose="02000806030000020004" pitchFamily="50" charset="0"/>
                  <a:cs typeface="Calibri" panose="020F0502020204030204" pitchFamily="34" charset="0"/>
                </a:rPr>
                <a:t>Cloud Communication</a:t>
              </a:r>
              <a:endParaRPr lang="zh-CN" altLang="en-US" sz="1600" b="1" dirty="0">
                <a:latin typeface="TSTAR PRO Medium" panose="02000806030000020004" pitchFamily="50" charset="0"/>
                <a:cs typeface="Calibri" panose="020F0502020204030204" pitchFamily="34" charset="0"/>
              </a:endParaRPr>
            </a:p>
          </p:txBody>
        </p:sp>
      </p:grpSp>
      <p:grpSp>
        <p:nvGrpSpPr>
          <p:cNvPr id="57" name="组合 56"/>
          <p:cNvGrpSpPr/>
          <p:nvPr/>
        </p:nvGrpSpPr>
        <p:grpSpPr>
          <a:xfrm>
            <a:off x="7199652" y="3942123"/>
            <a:ext cx="2347946" cy="361799"/>
            <a:chOff x="7056249" y="2803989"/>
            <a:chExt cx="2347946" cy="361799"/>
          </a:xfrm>
        </p:grpSpPr>
        <p:sp>
          <p:nvSpPr>
            <p:cNvPr id="53" name="文本框 52"/>
            <p:cNvSpPr txBox="1"/>
            <p:nvPr/>
          </p:nvSpPr>
          <p:spPr>
            <a:xfrm>
              <a:off x="7056249" y="2803989"/>
              <a:ext cx="2230739" cy="338554"/>
            </a:xfrm>
            <a:prstGeom prst="rect">
              <a:avLst/>
            </a:prstGeom>
            <a:noFill/>
          </p:spPr>
          <p:txBody>
            <a:bodyPr wrap="none" rtlCol="0">
              <a:spAutoFit/>
            </a:bodyPr>
            <a:lstStyle/>
            <a:p>
              <a:r>
                <a:rPr lang="en-US" altLang="zh-CN" sz="1600" b="1" dirty="0" smtClean="0">
                  <a:latin typeface="TSTAR PRO Medium" panose="02000806030000020004" pitchFamily="50" charset="0"/>
                  <a:cs typeface="Calibri" panose="020F0502020204030204" pitchFamily="34" charset="0"/>
                </a:rPr>
                <a:t>Devices Communication</a:t>
              </a:r>
              <a:endParaRPr lang="zh-CN" altLang="en-US" sz="1600" b="1" dirty="0">
                <a:latin typeface="TSTAR PRO Medium" panose="02000806030000020004" pitchFamily="50" charset="0"/>
                <a:cs typeface="Calibri" panose="020F0502020204030204" pitchFamily="34" charset="0"/>
              </a:endParaRPr>
            </a:p>
          </p:txBody>
        </p:sp>
        <p:cxnSp>
          <p:nvCxnSpPr>
            <p:cNvPr id="54" name="直接连接符 53"/>
            <p:cNvCxnSpPr/>
            <p:nvPr/>
          </p:nvCxnSpPr>
          <p:spPr>
            <a:xfrm flipH="1">
              <a:off x="7185237" y="3165788"/>
              <a:ext cx="2218958"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75" name="组合 74"/>
          <p:cNvGrpSpPr/>
          <p:nvPr/>
        </p:nvGrpSpPr>
        <p:grpSpPr>
          <a:xfrm>
            <a:off x="7145330" y="1271264"/>
            <a:ext cx="3108202" cy="376629"/>
            <a:chOff x="7145330" y="1494171"/>
            <a:chExt cx="3108202" cy="376629"/>
          </a:xfrm>
        </p:grpSpPr>
        <p:grpSp>
          <p:nvGrpSpPr>
            <p:cNvPr id="61" name="组合 60"/>
            <p:cNvGrpSpPr/>
            <p:nvPr/>
          </p:nvGrpSpPr>
          <p:grpSpPr>
            <a:xfrm>
              <a:off x="8788989" y="1524949"/>
              <a:ext cx="766916" cy="307778"/>
              <a:chOff x="4741321" y="1439246"/>
              <a:chExt cx="766916" cy="307778"/>
            </a:xfrm>
          </p:grpSpPr>
          <p:sp>
            <p:nvSpPr>
              <p:cNvPr id="59" name="圆角矩形 58"/>
              <p:cNvSpPr/>
              <p:nvPr/>
            </p:nvSpPr>
            <p:spPr>
              <a:xfrm>
                <a:off x="4741321" y="1439246"/>
                <a:ext cx="766916" cy="30777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latin typeface="TSTAR PRO Medium" panose="02000806030000020004" pitchFamily="50" charset="0"/>
                </a:endParaRPr>
              </a:p>
            </p:txBody>
          </p:sp>
          <p:sp>
            <p:nvSpPr>
              <p:cNvPr id="60" name="文本框 59"/>
              <p:cNvSpPr txBox="1"/>
              <p:nvPr/>
            </p:nvSpPr>
            <p:spPr>
              <a:xfrm>
                <a:off x="4741321" y="1439247"/>
                <a:ext cx="749300" cy="307777"/>
              </a:xfrm>
              <a:prstGeom prst="rect">
                <a:avLst/>
              </a:prstGeom>
              <a:noFill/>
            </p:spPr>
            <p:txBody>
              <a:bodyPr wrap="square" rtlCol="0">
                <a:spAutoFit/>
              </a:bodyPr>
              <a:lstStyle/>
              <a:p>
                <a:pPr algn="ctr"/>
                <a:r>
                  <a:rPr lang="en-US" altLang="zh-CN" sz="1400" b="1" dirty="0" smtClean="0">
                    <a:solidFill>
                      <a:schemeClr val="accent6"/>
                    </a:solidFill>
                    <a:latin typeface="TSTAR PRO Medium" panose="02000806030000020004" pitchFamily="50" charset="0"/>
                    <a:cs typeface="Calibri" panose="020F0502020204030204" pitchFamily="34" charset="0"/>
                  </a:rPr>
                  <a:t>SMART</a:t>
                </a:r>
                <a:endParaRPr lang="zh-CN" altLang="en-US" sz="1400" b="1" dirty="0">
                  <a:solidFill>
                    <a:schemeClr val="accent6"/>
                  </a:solidFill>
                  <a:latin typeface="TSTAR PRO Medium" panose="02000806030000020004" pitchFamily="50" charset="0"/>
                  <a:cs typeface="Calibri" panose="020F0502020204030204" pitchFamily="34" charset="0"/>
                </a:endParaRPr>
              </a:p>
            </p:txBody>
          </p:sp>
        </p:grpSp>
        <p:sp>
          <p:nvSpPr>
            <p:cNvPr id="62" name="矩形 61"/>
            <p:cNvSpPr/>
            <p:nvPr/>
          </p:nvSpPr>
          <p:spPr>
            <a:xfrm>
              <a:off x="7145330" y="1501468"/>
              <a:ext cx="1767535" cy="369332"/>
            </a:xfrm>
            <a:prstGeom prst="rect">
              <a:avLst/>
            </a:prstGeom>
          </p:spPr>
          <p:txBody>
            <a:bodyPr wrap="none">
              <a:spAutoFit/>
            </a:bodyPr>
            <a:lstStyle/>
            <a:p>
              <a:r>
                <a:rPr lang="en-US" altLang="zh-CN" b="1" dirty="0">
                  <a:latin typeface="TSTAR PRO Medium" panose="02000806030000020004" pitchFamily="50" charset="0"/>
                  <a:cs typeface="Calibri" panose="020F0502020204030204" pitchFamily="34" charset="0"/>
                </a:rPr>
                <a:t>Hik-Partner </a:t>
              </a:r>
              <a:r>
                <a:rPr lang="en-US" altLang="zh-CN" b="1" dirty="0" smtClean="0">
                  <a:latin typeface="TSTAR PRO Medium" panose="02000806030000020004" pitchFamily="50" charset="0"/>
                  <a:cs typeface="Calibri" panose="020F0502020204030204" pitchFamily="34" charset="0"/>
                </a:rPr>
                <a:t>Pro </a:t>
              </a:r>
              <a:endParaRPr lang="zh-CN" altLang="en-US" dirty="0">
                <a:latin typeface="TSTAR PRO Medium" panose="02000806030000020004" pitchFamily="50" charset="0"/>
              </a:endParaRPr>
            </a:p>
          </p:txBody>
        </p:sp>
        <p:sp>
          <p:nvSpPr>
            <p:cNvPr id="63" name="矩形 62"/>
            <p:cNvSpPr/>
            <p:nvPr/>
          </p:nvSpPr>
          <p:spPr>
            <a:xfrm>
              <a:off x="9555905" y="1494171"/>
              <a:ext cx="697627" cy="369332"/>
            </a:xfrm>
            <a:prstGeom prst="rect">
              <a:avLst/>
            </a:prstGeom>
          </p:spPr>
          <p:txBody>
            <a:bodyPr wrap="none">
              <a:spAutoFit/>
            </a:bodyPr>
            <a:lstStyle/>
            <a:p>
              <a:r>
                <a:rPr lang="en-US" altLang="zh-CN" b="1" dirty="0" smtClean="0">
                  <a:latin typeface="TSTAR PRO Medium" panose="02000806030000020004" pitchFamily="50" charset="0"/>
                  <a:cs typeface="Calibri" panose="020F0502020204030204" pitchFamily="34" charset="0"/>
                </a:rPr>
                <a:t>Mode</a:t>
              </a:r>
              <a:endParaRPr lang="zh-CN" altLang="en-US" dirty="0">
                <a:latin typeface="TSTAR PRO Medium" panose="02000806030000020004" pitchFamily="50" charset="0"/>
              </a:endParaRPr>
            </a:p>
          </p:txBody>
        </p:sp>
      </p:grpSp>
      <p:sp>
        <p:nvSpPr>
          <p:cNvPr id="65" name="矩形 64"/>
          <p:cNvSpPr/>
          <p:nvPr/>
        </p:nvSpPr>
        <p:spPr>
          <a:xfrm>
            <a:off x="7091008" y="2133299"/>
            <a:ext cx="4862669" cy="1708160"/>
          </a:xfrm>
          <a:prstGeom prst="rect">
            <a:avLst/>
          </a:prstGeom>
        </p:spPr>
        <p:txBody>
          <a:bodyPr wrap="square">
            <a:spAutoFit/>
          </a:bodyPr>
          <a:lstStyle/>
          <a:p>
            <a:pPr marL="285750" indent="-285750">
              <a:lnSpc>
                <a:spcPct val="150000"/>
              </a:lnSpc>
              <a:buFont typeface="Arial" panose="020B0604020202020204" pitchFamily="34" charset="0"/>
              <a:buChar char="•"/>
            </a:pPr>
            <a:r>
              <a:rPr lang="en-US" altLang="zh-CN" sz="1400" dirty="0" smtClean="0">
                <a:latin typeface="TSTAR PRO Medium" panose="02000806030000020004" pitchFamily="50" charset="0"/>
                <a:cs typeface="Calibri" panose="020F0502020204030204" pitchFamily="34" charset="0"/>
              </a:rPr>
              <a:t>Login Hik-Partner Pro</a:t>
            </a:r>
          </a:p>
          <a:p>
            <a:pPr marL="285750" indent="-285750">
              <a:lnSpc>
                <a:spcPct val="150000"/>
              </a:lnSpc>
              <a:buFont typeface="Arial" panose="020B0604020202020204" pitchFamily="34" charset="0"/>
              <a:buChar char="•"/>
            </a:pPr>
            <a:r>
              <a:rPr lang="en-US" altLang="zh-CN" sz="1400" dirty="0" smtClean="0">
                <a:latin typeface="TSTAR PRO Medium" panose="02000806030000020004" pitchFamily="50" charset="0"/>
                <a:cs typeface="Calibri" panose="020F0502020204030204" pitchFamily="34" charset="0"/>
              </a:rPr>
              <a:t>Check /  download the latest firmware of devices from cloud</a:t>
            </a:r>
          </a:p>
          <a:p>
            <a:pPr marL="285750" indent="-285750">
              <a:lnSpc>
                <a:spcPct val="150000"/>
              </a:lnSpc>
              <a:buFont typeface="Arial" panose="020B0604020202020204" pitchFamily="34" charset="0"/>
              <a:buChar char="•"/>
            </a:pPr>
            <a:r>
              <a:rPr lang="en-US" altLang="zh-CN" sz="1400" dirty="0" smtClean="0">
                <a:latin typeface="TSTAR PRO Medium" panose="02000806030000020004" pitchFamily="50" charset="0"/>
                <a:cs typeface="Calibri" panose="020F0502020204030204" pitchFamily="34" charset="0"/>
              </a:rPr>
              <a:t>Backup configuration of devices</a:t>
            </a:r>
          </a:p>
          <a:p>
            <a:pPr marL="285750" indent="-285750">
              <a:lnSpc>
                <a:spcPct val="150000"/>
              </a:lnSpc>
              <a:buFont typeface="Arial" panose="020B0604020202020204" pitchFamily="34" charset="0"/>
              <a:buChar char="•"/>
            </a:pPr>
            <a:r>
              <a:rPr lang="en-US" altLang="zh-CN" sz="1400" dirty="0" smtClean="0">
                <a:latin typeface="TSTAR PRO Medium" panose="02000806030000020004" pitchFamily="50" charset="0"/>
                <a:cs typeface="Calibri" panose="020F0502020204030204" pitchFamily="34" charset="0"/>
              </a:rPr>
              <a:t>Submit support case</a:t>
            </a:r>
          </a:p>
        </p:txBody>
      </p:sp>
      <p:sp>
        <p:nvSpPr>
          <p:cNvPr id="67" name="矩形 66"/>
          <p:cNvSpPr/>
          <p:nvPr/>
        </p:nvSpPr>
        <p:spPr>
          <a:xfrm>
            <a:off x="7145330" y="4295555"/>
            <a:ext cx="4862669" cy="1384995"/>
          </a:xfrm>
          <a:prstGeom prst="rect">
            <a:avLst/>
          </a:prstGeom>
        </p:spPr>
        <p:txBody>
          <a:bodyPr wrap="square">
            <a:spAutoFit/>
          </a:bodyPr>
          <a:lstStyle/>
          <a:p>
            <a:pPr marL="285750" indent="-285750">
              <a:lnSpc>
                <a:spcPct val="150000"/>
              </a:lnSpc>
              <a:buFont typeface="Arial" panose="020B0604020202020204" pitchFamily="34" charset="0"/>
              <a:buChar char="•"/>
            </a:pPr>
            <a:r>
              <a:rPr lang="en-US" altLang="zh-CN" sz="1400" dirty="0" smtClean="0">
                <a:latin typeface="TSTAR PRO Medium" panose="02000806030000020004" pitchFamily="50" charset="0"/>
                <a:cs typeface="Calibri" panose="020F0502020204030204" pitchFamily="34" charset="0"/>
              </a:rPr>
              <a:t>Activate devices</a:t>
            </a:r>
          </a:p>
          <a:p>
            <a:pPr marL="285750" indent="-285750">
              <a:lnSpc>
                <a:spcPct val="150000"/>
              </a:lnSpc>
              <a:buFont typeface="Arial" panose="020B0604020202020204" pitchFamily="34" charset="0"/>
              <a:buChar char="•"/>
            </a:pPr>
            <a:r>
              <a:rPr lang="en-US" altLang="zh-CN" sz="1400" dirty="0" smtClean="0">
                <a:latin typeface="TSTAR PRO Medium" panose="02000806030000020004" pitchFamily="50" charset="0"/>
                <a:cs typeface="Calibri" panose="020F0502020204030204" pitchFamily="34" charset="0"/>
              </a:rPr>
              <a:t>Get status of devices</a:t>
            </a:r>
          </a:p>
          <a:p>
            <a:pPr marL="285750" indent="-285750">
              <a:lnSpc>
                <a:spcPct val="150000"/>
              </a:lnSpc>
              <a:buFont typeface="Arial" panose="020B0604020202020204" pitchFamily="34" charset="0"/>
              <a:buChar char="•"/>
            </a:pPr>
            <a:r>
              <a:rPr lang="en-US" altLang="zh-CN" sz="1400" dirty="0" smtClean="0">
                <a:latin typeface="TSTAR PRO Medium" panose="02000806030000020004" pitchFamily="50" charset="0"/>
                <a:cs typeface="Calibri" panose="020F0502020204030204" pitchFamily="34" charset="0"/>
              </a:rPr>
              <a:t>Configure devices</a:t>
            </a:r>
          </a:p>
          <a:p>
            <a:pPr marL="285750" indent="-285750">
              <a:lnSpc>
                <a:spcPct val="150000"/>
              </a:lnSpc>
              <a:buFont typeface="Arial" panose="020B0604020202020204" pitchFamily="34" charset="0"/>
              <a:buChar char="•"/>
            </a:pPr>
            <a:r>
              <a:rPr lang="en-US" altLang="zh-CN" sz="1400" dirty="0" smtClean="0">
                <a:latin typeface="TSTAR PRO Medium" panose="02000806030000020004" pitchFamily="50" charset="0"/>
                <a:cs typeface="Calibri" panose="020F0502020204030204" pitchFamily="34" charset="0"/>
              </a:rPr>
              <a:t>Upgrade devices with downloaded firmware</a:t>
            </a:r>
          </a:p>
        </p:txBody>
      </p:sp>
      <p:grpSp>
        <p:nvGrpSpPr>
          <p:cNvPr id="76" name="组合 75"/>
          <p:cNvGrpSpPr/>
          <p:nvPr/>
        </p:nvGrpSpPr>
        <p:grpSpPr>
          <a:xfrm>
            <a:off x="874286" y="5935772"/>
            <a:ext cx="10297114" cy="507831"/>
            <a:chOff x="1702031" y="5917140"/>
            <a:chExt cx="10297114" cy="507831"/>
          </a:xfrm>
        </p:grpSpPr>
        <p:sp>
          <p:nvSpPr>
            <p:cNvPr id="68" name="矩形 67"/>
            <p:cNvSpPr/>
            <p:nvPr/>
          </p:nvSpPr>
          <p:spPr>
            <a:xfrm>
              <a:off x="1702031" y="5917140"/>
              <a:ext cx="10297114" cy="507831"/>
            </a:xfrm>
            <a:prstGeom prst="rect">
              <a:avLst/>
            </a:prstGeom>
          </p:spPr>
          <p:txBody>
            <a:bodyPr wrap="none">
              <a:spAutoFit/>
            </a:bodyPr>
            <a:lstStyle/>
            <a:p>
              <a:pPr>
                <a:lnSpc>
                  <a:spcPct val="150000"/>
                </a:lnSpc>
              </a:pPr>
              <a:r>
                <a:rPr lang="en-US" altLang="zh-CN" dirty="0" smtClean="0">
                  <a:solidFill>
                    <a:schemeClr val="tx1">
                      <a:lumMod val="65000"/>
                      <a:lumOff val="35000"/>
                    </a:schemeClr>
                  </a:solidFill>
                  <a:latin typeface="TSTAR PRO Medium" panose="02000806030000020004" pitchFamily="50" charset="0"/>
                  <a:cs typeface="Calibri" panose="020F0502020204030204" pitchFamily="34" charset="0"/>
                </a:rPr>
                <a:t>The          m      mode is automatically completed by the Hik-Partner </a:t>
              </a:r>
              <a:r>
                <a:rPr lang="en-US" altLang="zh-CN" dirty="0">
                  <a:solidFill>
                    <a:schemeClr val="tx1">
                      <a:lumMod val="65000"/>
                      <a:lumOff val="35000"/>
                    </a:schemeClr>
                  </a:solidFill>
                  <a:latin typeface="TSTAR PRO Medium" panose="02000806030000020004" pitchFamily="50" charset="0"/>
                  <a:cs typeface="Calibri" panose="020F0502020204030204" pitchFamily="34" charset="0"/>
                </a:rPr>
                <a:t>P</a:t>
              </a:r>
              <a:r>
                <a:rPr lang="en-US" altLang="zh-CN" dirty="0" smtClean="0">
                  <a:solidFill>
                    <a:schemeClr val="tx1">
                      <a:lumMod val="65000"/>
                      <a:lumOff val="35000"/>
                    </a:schemeClr>
                  </a:solidFill>
                  <a:latin typeface="TSTAR PRO Medium" panose="02000806030000020004" pitchFamily="50" charset="0"/>
                  <a:cs typeface="Calibri" panose="020F0502020204030204" pitchFamily="34" charset="0"/>
                </a:rPr>
                <a:t>ro APP without additional operation</a:t>
              </a:r>
              <a:endParaRPr lang="en-US" altLang="zh-CN" dirty="0">
                <a:solidFill>
                  <a:schemeClr val="tx1">
                    <a:lumMod val="65000"/>
                    <a:lumOff val="35000"/>
                  </a:schemeClr>
                </a:solidFill>
                <a:latin typeface="TSTAR PRO Medium" panose="02000806030000020004" pitchFamily="50" charset="0"/>
                <a:cs typeface="Calibri" panose="020F0502020204030204" pitchFamily="34" charset="0"/>
              </a:endParaRPr>
            </a:p>
          </p:txBody>
        </p:sp>
        <p:grpSp>
          <p:nvGrpSpPr>
            <p:cNvPr id="72" name="组合 71"/>
            <p:cNvGrpSpPr/>
            <p:nvPr/>
          </p:nvGrpSpPr>
          <p:grpSpPr>
            <a:xfrm>
              <a:off x="2282774" y="6069607"/>
              <a:ext cx="766916" cy="307778"/>
              <a:chOff x="4741321" y="1439246"/>
              <a:chExt cx="766916" cy="307778"/>
            </a:xfrm>
          </p:grpSpPr>
          <p:sp>
            <p:nvSpPr>
              <p:cNvPr id="73" name="圆角矩形 72"/>
              <p:cNvSpPr/>
              <p:nvPr/>
            </p:nvSpPr>
            <p:spPr>
              <a:xfrm>
                <a:off x="4741321" y="1439246"/>
                <a:ext cx="766916" cy="30777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latin typeface="TSTAR PRO Medium" panose="02000806030000020004" pitchFamily="50" charset="0"/>
                </a:endParaRPr>
              </a:p>
            </p:txBody>
          </p:sp>
          <p:sp>
            <p:nvSpPr>
              <p:cNvPr id="74" name="文本框 73"/>
              <p:cNvSpPr txBox="1"/>
              <p:nvPr/>
            </p:nvSpPr>
            <p:spPr>
              <a:xfrm>
                <a:off x="4741321" y="1439247"/>
                <a:ext cx="749300" cy="307777"/>
              </a:xfrm>
              <a:prstGeom prst="rect">
                <a:avLst/>
              </a:prstGeom>
              <a:noFill/>
            </p:spPr>
            <p:txBody>
              <a:bodyPr wrap="square" rtlCol="0">
                <a:spAutoFit/>
              </a:bodyPr>
              <a:lstStyle/>
              <a:p>
                <a:pPr algn="ctr"/>
                <a:r>
                  <a:rPr lang="en-US" altLang="zh-CN" sz="1400" b="1" dirty="0" smtClean="0">
                    <a:solidFill>
                      <a:schemeClr val="accent6"/>
                    </a:solidFill>
                    <a:latin typeface="TSTAR PRO Medium" panose="02000806030000020004" pitchFamily="50" charset="0"/>
                    <a:cs typeface="Calibri" panose="020F0502020204030204" pitchFamily="34" charset="0"/>
                  </a:rPr>
                  <a:t>SMART</a:t>
                </a:r>
                <a:endParaRPr lang="zh-CN" altLang="en-US" sz="1400" b="1" dirty="0">
                  <a:solidFill>
                    <a:schemeClr val="accent6"/>
                  </a:solidFill>
                  <a:latin typeface="TSTAR PRO Medium" panose="02000806030000020004" pitchFamily="50" charset="0"/>
                  <a:cs typeface="Calibri" panose="020F0502020204030204" pitchFamily="34" charset="0"/>
                </a:endParaRPr>
              </a:p>
            </p:txBody>
          </p:sp>
        </p:grpSp>
      </p:grpSp>
      <p:pic>
        <p:nvPicPr>
          <p:cNvPr id="55" name="图片 5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638951" y="3763178"/>
            <a:ext cx="517458" cy="390083"/>
          </a:xfrm>
          <a:prstGeom prst="rect">
            <a:avLst/>
          </a:prstGeom>
        </p:spPr>
      </p:pic>
      <p:sp>
        <p:nvSpPr>
          <p:cNvPr id="56" name="矩形 55"/>
          <p:cNvSpPr/>
          <p:nvPr/>
        </p:nvSpPr>
        <p:spPr>
          <a:xfrm>
            <a:off x="2574858" y="691013"/>
            <a:ext cx="7042312" cy="400110"/>
          </a:xfrm>
          <a:prstGeom prst="rect">
            <a:avLst/>
          </a:prstGeom>
        </p:spPr>
        <p:txBody>
          <a:bodyPr wrap="none">
            <a:spAutoFit/>
          </a:bodyPr>
          <a:lstStyle/>
          <a:p>
            <a:pPr algn="ctr"/>
            <a:r>
              <a:rPr lang="en-US" altLang="zh-CN" sz="2000" b="1" dirty="0">
                <a:solidFill>
                  <a:srgbClr val="C00000"/>
                </a:solidFill>
                <a:latin typeface="TSTAR PRO Medium" panose="02000806030000020004" pitchFamily="50" charset="0"/>
                <a:cs typeface="Calibri" panose="020F0502020204030204" pitchFamily="34" charset="0"/>
              </a:rPr>
              <a:t>A solution for customers' </a:t>
            </a:r>
            <a:r>
              <a:rPr lang="en-US" altLang="zh-CN" sz="2000" b="1" dirty="0" smtClean="0">
                <a:solidFill>
                  <a:srgbClr val="C00000"/>
                </a:solidFill>
                <a:latin typeface="TSTAR PRO Medium" panose="02000806030000020004" pitchFamily="50" charset="0"/>
                <a:cs typeface="Calibri" panose="020F0502020204030204" pitchFamily="34" charset="0"/>
              </a:rPr>
              <a:t>WIFI </a:t>
            </a:r>
            <a:r>
              <a:rPr lang="en-US" altLang="zh-CN" sz="2000" b="1" dirty="0">
                <a:solidFill>
                  <a:srgbClr val="C00000"/>
                </a:solidFill>
                <a:latin typeface="TSTAR PRO Medium" panose="02000806030000020004" pitchFamily="50" charset="0"/>
                <a:cs typeface="Calibri" panose="020F0502020204030204" pitchFamily="34" charset="0"/>
              </a:rPr>
              <a:t>not having access to the Internet</a:t>
            </a:r>
            <a:endParaRPr lang="zh-CN" altLang="en-US" sz="2000" b="1" dirty="0">
              <a:solidFill>
                <a:srgbClr val="C00000"/>
              </a:solidFill>
              <a:latin typeface="TSTAR PRO Medium" panose="02000806030000020004" pitchFamily="50" charset="0"/>
              <a:cs typeface="Calibri" panose="020F0502020204030204" pitchFamily="34" charset="0"/>
            </a:endParaRPr>
          </a:p>
        </p:txBody>
      </p:sp>
      <p:sp>
        <p:nvSpPr>
          <p:cNvPr id="64" name="iconfont-11442-3338437">
            <a:extLst>
              <a:ext uri="{FF2B5EF4-FFF2-40B4-BE49-F238E27FC236}">
                <a16:creationId xmlns:a16="http://schemas.microsoft.com/office/drawing/2014/main" id="{54405246-CCE2-4201-BBB1-D3F3EB6E740D}"/>
              </a:ext>
            </a:extLst>
          </p:cNvPr>
          <p:cNvSpPr/>
          <p:nvPr/>
        </p:nvSpPr>
        <p:spPr>
          <a:xfrm>
            <a:off x="2717015" y="4573752"/>
            <a:ext cx="376281" cy="287054"/>
          </a:xfrm>
          <a:custGeom>
            <a:avLst/>
            <a:gdLst>
              <a:gd name="T0" fmla="*/ 6058 w 12949"/>
              <a:gd name="T1" fmla="*/ 4798 h 9877"/>
              <a:gd name="T2" fmla="*/ 3171 w 12949"/>
              <a:gd name="T3" fmla="*/ 6527 h 9877"/>
              <a:gd name="T4" fmla="*/ 3397 w 12949"/>
              <a:gd name="T5" fmla="*/ 7422 h 9877"/>
              <a:gd name="T6" fmla="*/ 3731 w 12949"/>
              <a:gd name="T7" fmla="*/ 7515 h 9877"/>
              <a:gd name="T8" fmla="*/ 4292 w 12949"/>
              <a:gd name="T9" fmla="*/ 7196 h 9877"/>
              <a:gd name="T10" fmla="*/ 6198 w 12949"/>
              <a:gd name="T11" fmla="*/ 6096 h 9877"/>
              <a:gd name="T12" fmla="*/ 8758 w 12949"/>
              <a:gd name="T13" fmla="*/ 7308 h 9877"/>
              <a:gd name="T14" fmla="*/ 9681 w 12949"/>
              <a:gd name="T15" fmla="*/ 7338 h 9877"/>
              <a:gd name="T16" fmla="*/ 9711 w 12949"/>
              <a:gd name="T17" fmla="*/ 6415 h 9877"/>
              <a:gd name="T18" fmla="*/ 6058 w 12949"/>
              <a:gd name="T19" fmla="*/ 4798 h 9877"/>
              <a:gd name="T20" fmla="*/ 6500 w 12949"/>
              <a:gd name="T21" fmla="*/ 7369 h 9877"/>
              <a:gd name="T22" fmla="*/ 5247 w 12949"/>
              <a:gd name="T23" fmla="*/ 8623 h 9877"/>
              <a:gd name="T24" fmla="*/ 6500 w 12949"/>
              <a:gd name="T25" fmla="*/ 9877 h 9877"/>
              <a:gd name="T26" fmla="*/ 7754 w 12949"/>
              <a:gd name="T27" fmla="*/ 8623 h 9877"/>
              <a:gd name="T28" fmla="*/ 6500 w 12949"/>
              <a:gd name="T29" fmla="*/ 7369 h 9877"/>
              <a:gd name="T30" fmla="*/ 12685 w 12949"/>
              <a:gd name="T31" fmla="*/ 2996 h 9877"/>
              <a:gd name="T32" fmla="*/ 6007 w 12949"/>
              <a:gd name="T33" fmla="*/ 158 h 9877"/>
              <a:gd name="T34" fmla="*/ 1974 w 12949"/>
              <a:gd name="T35" fmla="*/ 1578 h 9877"/>
              <a:gd name="T36" fmla="*/ 222 w 12949"/>
              <a:gd name="T37" fmla="*/ 3061 h 9877"/>
              <a:gd name="T38" fmla="*/ 333 w 12949"/>
              <a:gd name="T39" fmla="*/ 3979 h 9877"/>
              <a:gd name="T40" fmla="*/ 736 w 12949"/>
              <a:gd name="T41" fmla="*/ 4118 h 9877"/>
              <a:gd name="T42" fmla="*/ 1249 w 12949"/>
              <a:gd name="T43" fmla="*/ 3867 h 9877"/>
              <a:gd name="T44" fmla="*/ 2725 w 12949"/>
              <a:gd name="T45" fmla="*/ 2648 h 9877"/>
              <a:gd name="T46" fmla="*/ 6139 w 12949"/>
              <a:gd name="T47" fmla="*/ 1458 h 9877"/>
              <a:gd name="T48" fmla="*/ 11774 w 12949"/>
              <a:gd name="T49" fmla="*/ 3932 h 9877"/>
              <a:gd name="T50" fmla="*/ 12698 w 12949"/>
              <a:gd name="T51" fmla="*/ 3919 h 9877"/>
              <a:gd name="T52" fmla="*/ 12685 w 12949"/>
              <a:gd name="T53" fmla="*/ 2996 h 9877"/>
              <a:gd name="T54" fmla="*/ 6176 w 12949"/>
              <a:gd name="T55" fmla="*/ 2448 h 9877"/>
              <a:gd name="T56" fmla="*/ 1755 w 12949"/>
              <a:gd name="T57" fmla="*/ 4671 h 9877"/>
              <a:gd name="T58" fmla="*/ 1819 w 12949"/>
              <a:gd name="T59" fmla="*/ 5592 h 9877"/>
              <a:gd name="T60" fmla="*/ 2247 w 12949"/>
              <a:gd name="T61" fmla="*/ 5753 h 9877"/>
              <a:gd name="T62" fmla="*/ 2740 w 12949"/>
              <a:gd name="T63" fmla="*/ 5529 h 9877"/>
              <a:gd name="T64" fmla="*/ 6236 w 12949"/>
              <a:gd name="T65" fmla="*/ 3753 h 9877"/>
              <a:gd name="T66" fmla="*/ 10267 w 12949"/>
              <a:gd name="T67" fmla="*/ 5572 h 9877"/>
              <a:gd name="T68" fmla="*/ 11191 w 12949"/>
              <a:gd name="T69" fmla="*/ 5551 h 9877"/>
              <a:gd name="T70" fmla="*/ 11169 w 12949"/>
              <a:gd name="T71" fmla="*/ 4627 h 9877"/>
              <a:gd name="T72" fmla="*/ 6176 w 12949"/>
              <a:gd name="T73" fmla="*/ 2448 h 98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949" h="9877">
                <a:moveTo>
                  <a:pt x="6058" y="4798"/>
                </a:moveTo>
                <a:cubicBezTo>
                  <a:pt x="4560" y="4959"/>
                  <a:pt x="3466" y="6032"/>
                  <a:pt x="3171" y="6527"/>
                </a:cubicBezTo>
                <a:cubicBezTo>
                  <a:pt x="2986" y="6836"/>
                  <a:pt x="3087" y="7237"/>
                  <a:pt x="3397" y="7422"/>
                </a:cubicBezTo>
                <a:cubicBezTo>
                  <a:pt x="3502" y="7485"/>
                  <a:pt x="3617" y="7515"/>
                  <a:pt x="3731" y="7515"/>
                </a:cubicBezTo>
                <a:cubicBezTo>
                  <a:pt x="3953" y="7515"/>
                  <a:pt x="4170" y="7401"/>
                  <a:pt x="4292" y="7196"/>
                </a:cubicBezTo>
                <a:cubicBezTo>
                  <a:pt x="4418" y="6985"/>
                  <a:pt x="5183" y="6205"/>
                  <a:pt x="6198" y="6096"/>
                </a:cubicBezTo>
                <a:cubicBezTo>
                  <a:pt x="7058" y="6004"/>
                  <a:pt x="7919" y="6411"/>
                  <a:pt x="8758" y="7308"/>
                </a:cubicBezTo>
                <a:cubicBezTo>
                  <a:pt x="9004" y="7571"/>
                  <a:pt x="9417" y="7585"/>
                  <a:pt x="9681" y="7338"/>
                </a:cubicBezTo>
                <a:cubicBezTo>
                  <a:pt x="9944" y="7092"/>
                  <a:pt x="9958" y="6679"/>
                  <a:pt x="9711" y="6415"/>
                </a:cubicBezTo>
                <a:cubicBezTo>
                  <a:pt x="8299" y="4906"/>
                  <a:pt x="6946" y="4702"/>
                  <a:pt x="6058" y="4798"/>
                </a:cubicBezTo>
                <a:close/>
                <a:moveTo>
                  <a:pt x="6500" y="7369"/>
                </a:moveTo>
                <a:cubicBezTo>
                  <a:pt x="5808" y="7369"/>
                  <a:pt x="5247" y="7931"/>
                  <a:pt x="5247" y="8623"/>
                </a:cubicBezTo>
                <a:cubicBezTo>
                  <a:pt x="5247" y="9316"/>
                  <a:pt x="5808" y="9877"/>
                  <a:pt x="6500" y="9877"/>
                </a:cubicBezTo>
                <a:cubicBezTo>
                  <a:pt x="7193" y="9877"/>
                  <a:pt x="7754" y="9316"/>
                  <a:pt x="7754" y="8623"/>
                </a:cubicBezTo>
                <a:cubicBezTo>
                  <a:pt x="7754" y="7931"/>
                  <a:pt x="7193" y="7369"/>
                  <a:pt x="6500" y="7369"/>
                </a:cubicBezTo>
                <a:close/>
                <a:moveTo>
                  <a:pt x="12685" y="2996"/>
                </a:moveTo>
                <a:cubicBezTo>
                  <a:pt x="10588" y="955"/>
                  <a:pt x="8341" y="0"/>
                  <a:pt x="6007" y="158"/>
                </a:cubicBezTo>
                <a:cubicBezTo>
                  <a:pt x="4646" y="250"/>
                  <a:pt x="3251" y="741"/>
                  <a:pt x="1974" y="1578"/>
                </a:cubicBezTo>
                <a:cubicBezTo>
                  <a:pt x="983" y="2227"/>
                  <a:pt x="362" y="2883"/>
                  <a:pt x="222" y="3061"/>
                </a:cubicBezTo>
                <a:cubicBezTo>
                  <a:pt x="0" y="3345"/>
                  <a:pt x="49" y="3756"/>
                  <a:pt x="333" y="3979"/>
                </a:cubicBezTo>
                <a:cubicBezTo>
                  <a:pt x="453" y="4072"/>
                  <a:pt x="595" y="4118"/>
                  <a:pt x="736" y="4118"/>
                </a:cubicBezTo>
                <a:cubicBezTo>
                  <a:pt x="929" y="4118"/>
                  <a:pt x="1121" y="4032"/>
                  <a:pt x="1249" y="3867"/>
                </a:cubicBezTo>
                <a:cubicBezTo>
                  <a:pt x="1338" y="3758"/>
                  <a:pt x="1877" y="3197"/>
                  <a:pt x="2725" y="2648"/>
                </a:cubicBezTo>
                <a:cubicBezTo>
                  <a:pt x="3487" y="2153"/>
                  <a:pt x="4699" y="1545"/>
                  <a:pt x="6139" y="1458"/>
                </a:cubicBezTo>
                <a:cubicBezTo>
                  <a:pt x="8071" y="1342"/>
                  <a:pt x="9968" y="2174"/>
                  <a:pt x="11774" y="3932"/>
                </a:cubicBezTo>
                <a:cubicBezTo>
                  <a:pt x="12033" y="4183"/>
                  <a:pt x="12446" y="4178"/>
                  <a:pt x="12698" y="3919"/>
                </a:cubicBezTo>
                <a:cubicBezTo>
                  <a:pt x="12949" y="3661"/>
                  <a:pt x="12944" y="3247"/>
                  <a:pt x="12685" y="2996"/>
                </a:cubicBezTo>
                <a:close/>
                <a:moveTo>
                  <a:pt x="6176" y="2448"/>
                </a:moveTo>
                <a:cubicBezTo>
                  <a:pt x="3712" y="2562"/>
                  <a:pt x="2061" y="4319"/>
                  <a:pt x="1755" y="4671"/>
                </a:cubicBezTo>
                <a:cubicBezTo>
                  <a:pt x="1518" y="4943"/>
                  <a:pt x="1547" y="5355"/>
                  <a:pt x="1819" y="5592"/>
                </a:cubicBezTo>
                <a:cubicBezTo>
                  <a:pt x="1943" y="5700"/>
                  <a:pt x="2095" y="5753"/>
                  <a:pt x="2247" y="5753"/>
                </a:cubicBezTo>
                <a:cubicBezTo>
                  <a:pt x="2430" y="5753"/>
                  <a:pt x="2611" y="5677"/>
                  <a:pt x="2740" y="5529"/>
                </a:cubicBezTo>
                <a:cubicBezTo>
                  <a:pt x="2890" y="5356"/>
                  <a:pt x="4263" y="3844"/>
                  <a:pt x="6236" y="3753"/>
                </a:cubicBezTo>
                <a:cubicBezTo>
                  <a:pt x="7581" y="3691"/>
                  <a:pt x="8937" y="4303"/>
                  <a:pt x="10267" y="5572"/>
                </a:cubicBezTo>
                <a:cubicBezTo>
                  <a:pt x="10528" y="5821"/>
                  <a:pt x="10942" y="5811"/>
                  <a:pt x="11191" y="5551"/>
                </a:cubicBezTo>
                <a:cubicBezTo>
                  <a:pt x="11440" y="5290"/>
                  <a:pt x="11430" y="4876"/>
                  <a:pt x="11169" y="4627"/>
                </a:cubicBezTo>
                <a:cubicBezTo>
                  <a:pt x="9571" y="3102"/>
                  <a:pt x="7891" y="2369"/>
                  <a:pt x="6176" y="2448"/>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STAR PRO Medium" panose="02000806030000020004" pitchFamily="50" charset="0"/>
            </a:endParaRPr>
          </a:p>
        </p:txBody>
      </p:sp>
    </p:spTree>
    <p:custDataLst>
      <p:tags r:id="rId1"/>
    </p:custDataLst>
    <p:extLst>
      <p:ext uri="{BB962C8B-B14F-4D97-AF65-F5344CB8AC3E}">
        <p14:creationId xmlns:p14="http://schemas.microsoft.com/office/powerpoint/2010/main" val="348759248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93993" y="175273"/>
            <a:ext cx="8804012" cy="461665"/>
          </a:xfrm>
          <a:prstGeom prst="rect">
            <a:avLst/>
          </a:prstGeom>
        </p:spPr>
        <p:txBody>
          <a:bodyPr wrap="none">
            <a:spAutoFit/>
          </a:bodyPr>
          <a:lstStyle/>
          <a:p>
            <a:pPr algn="ctr"/>
            <a:r>
              <a:rPr lang="en-US" altLang="zh-CN" sz="2400" b="1" dirty="0">
                <a:latin typeface="TSTAR PRO Medium" panose="02000806030000020004" pitchFamily="50" charset="0"/>
                <a:cs typeface="Calibri" panose="020F0502020204030204" pitchFamily="34" charset="0"/>
              </a:rPr>
              <a:t>The Hik-Partner Pro Mobile Solution on Installation &amp; Configuration</a:t>
            </a:r>
          </a:p>
        </p:txBody>
      </p:sp>
      <p:pic>
        <p:nvPicPr>
          <p:cNvPr id="51" name="图片 50"/>
          <p:cNvPicPr>
            <a:picLocks noChangeAspect="1"/>
          </p:cNvPicPr>
          <p:nvPr/>
        </p:nvPicPr>
        <p:blipFill rotWithShape="1">
          <a:blip r:embed="rId3" cstate="print">
            <a:extLst>
              <a:ext uri="{28A0092B-C50C-407E-A947-70E740481C1C}">
                <a14:useLocalDpi xmlns:a14="http://schemas.microsoft.com/office/drawing/2010/main" val="0"/>
              </a:ext>
            </a:extLst>
          </a:blip>
          <a:srcRect l="8229" t="31296" r="6250" b="32407"/>
          <a:stretch/>
        </p:blipFill>
        <p:spPr>
          <a:xfrm>
            <a:off x="10733203" y="2810738"/>
            <a:ext cx="1046857" cy="249920"/>
          </a:xfrm>
          <a:prstGeom prst="rect">
            <a:avLst/>
          </a:prstGeom>
        </p:spPr>
      </p:pic>
      <p:pic>
        <p:nvPicPr>
          <p:cNvPr id="53" name="图片 5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559936" y="2722614"/>
            <a:ext cx="426168" cy="426168"/>
          </a:xfrm>
          <a:prstGeom prst="rect">
            <a:avLst/>
          </a:prstGeom>
        </p:spPr>
      </p:pic>
      <p:cxnSp>
        <p:nvCxnSpPr>
          <p:cNvPr id="55" name="直接连接符 54"/>
          <p:cNvCxnSpPr/>
          <p:nvPr/>
        </p:nvCxnSpPr>
        <p:spPr>
          <a:xfrm flipH="1" flipV="1">
            <a:off x="1128252" y="3023823"/>
            <a:ext cx="9807679" cy="1"/>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5883458" y="2598018"/>
            <a:ext cx="1563248" cy="369332"/>
          </a:xfrm>
          <a:prstGeom prst="rect">
            <a:avLst/>
          </a:prstGeom>
        </p:spPr>
        <p:txBody>
          <a:bodyPr wrap="none">
            <a:spAutoFit/>
          </a:bodyPr>
          <a:lstStyle/>
          <a:p>
            <a:r>
              <a:rPr lang="zh-CN" altLang="en-US" b="1" dirty="0" smtClean="0">
                <a:latin typeface="TSTAR PRO Medium" panose="02000806030000020004" pitchFamily="50" charset="0"/>
                <a:cs typeface="Calibri" panose="020F0502020204030204" pitchFamily="34" charset="0"/>
              </a:rPr>
              <a:t>Long distance</a:t>
            </a:r>
            <a:endParaRPr lang="zh-CN" altLang="en-US" b="1" dirty="0">
              <a:latin typeface="TSTAR PRO Medium" panose="02000806030000020004" pitchFamily="50" charset="0"/>
              <a:cs typeface="Calibri" panose="020F0502020204030204" pitchFamily="34" charset="0"/>
            </a:endParaRPr>
          </a:p>
        </p:txBody>
      </p:sp>
      <p:pic>
        <p:nvPicPr>
          <p:cNvPr id="57" name="图片 5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08171" y="2764307"/>
            <a:ext cx="1336148" cy="592701"/>
          </a:xfrm>
          <a:prstGeom prst="rect">
            <a:avLst/>
          </a:prstGeom>
          <a:scene3d>
            <a:camera prst="orthographicFront">
              <a:rot lat="0" lon="10800000" rev="0"/>
            </a:camera>
            <a:lightRig rig="threePt" dir="t"/>
          </a:scene3d>
        </p:spPr>
      </p:pic>
      <p:cxnSp>
        <p:nvCxnSpPr>
          <p:cNvPr id="59" name="直接连接符 58"/>
          <p:cNvCxnSpPr/>
          <p:nvPr/>
        </p:nvCxnSpPr>
        <p:spPr>
          <a:xfrm flipV="1">
            <a:off x="2089150" y="3357008"/>
            <a:ext cx="2383" cy="548242"/>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60" name="组合 59"/>
          <p:cNvGrpSpPr/>
          <p:nvPr/>
        </p:nvGrpSpPr>
        <p:grpSpPr>
          <a:xfrm>
            <a:off x="3718950" y="3782073"/>
            <a:ext cx="714672" cy="1419905"/>
            <a:chOff x="4703413" y="2445508"/>
            <a:chExt cx="954562" cy="1896517"/>
          </a:xfrm>
        </p:grpSpPr>
        <p:pic>
          <p:nvPicPr>
            <p:cNvPr id="64" name="iPhone壳.png" descr="iPhone壳.png"/>
            <p:cNvPicPr>
              <a:picLocks noChangeAspect="1"/>
            </p:cNvPicPr>
            <p:nvPr/>
          </p:nvPicPr>
          <p:blipFill>
            <a:blip r:embed="rId6">
              <a:extLst/>
            </a:blip>
            <a:stretch>
              <a:fillRect/>
            </a:stretch>
          </p:blipFill>
          <p:spPr>
            <a:xfrm>
              <a:off x="4703413" y="2445508"/>
              <a:ext cx="954562" cy="1896517"/>
            </a:xfrm>
            <a:prstGeom prst="rect">
              <a:avLst/>
            </a:prstGeom>
            <a:ln w="12700">
              <a:miter lim="400000"/>
            </a:ln>
          </p:spPr>
        </p:pic>
        <p:pic>
          <p:nvPicPr>
            <p:cNvPr id="68" name="图片 6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71243" y="3087021"/>
              <a:ext cx="842335" cy="448215"/>
            </a:xfrm>
            <a:prstGeom prst="rect">
              <a:avLst/>
            </a:prstGeom>
          </p:spPr>
        </p:pic>
      </p:grpSp>
      <p:grpSp>
        <p:nvGrpSpPr>
          <p:cNvPr id="11" name="组合 10"/>
          <p:cNvGrpSpPr/>
          <p:nvPr/>
        </p:nvGrpSpPr>
        <p:grpSpPr>
          <a:xfrm>
            <a:off x="1118671" y="3905250"/>
            <a:ext cx="2019300" cy="1173553"/>
            <a:chOff x="2209800" y="2956487"/>
            <a:chExt cx="2019300" cy="1173553"/>
          </a:xfrm>
        </p:grpSpPr>
        <p:pic>
          <p:nvPicPr>
            <p:cNvPr id="69" name="图片 68"/>
            <p:cNvPicPr>
              <a:picLocks noChangeAspect="1"/>
            </p:cNvPicPr>
            <p:nvPr/>
          </p:nvPicPr>
          <p:blipFill rotWithShape="1">
            <a:blip r:embed="rId8" cstate="print">
              <a:extLst>
                <a:ext uri="{28A0092B-C50C-407E-A947-70E740481C1C}">
                  <a14:useLocalDpi xmlns:a14="http://schemas.microsoft.com/office/drawing/2010/main" val="0"/>
                </a:ext>
              </a:extLst>
            </a:blip>
            <a:srcRect l="14476" r="19329" b="3510"/>
            <a:stretch/>
          </p:blipFill>
          <p:spPr>
            <a:xfrm>
              <a:off x="2271698" y="3117161"/>
              <a:ext cx="615823" cy="853952"/>
            </a:xfrm>
            <a:prstGeom prst="rect">
              <a:avLst/>
            </a:prstGeom>
          </p:spPr>
        </p:pic>
        <p:pic>
          <p:nvPicPr>
            <p:cNvPr id="83" name="图片 8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372536" y="3325939"/>
              <a:ext cx="746897" cy="563045"/>
            </a:xfrm>
            <a:prstGeom prst="rect">
              <a:avLst/>
            </a:prstGeom>
          </p:spPr>
        </p:pic>
        <p:sp>
          <p:nvSpPr>
            <p:cNvPr id="85" name="圆角矩形 84"/>
            <p:cNvSpPr/>
            <p:nvPr/>
          </p:nvSpPr>
          <p:spPr>
            <a:xfrm>
              <a:off x="2209800" y="2956487"/>
              <a:ext cx="2019300" cy="1173553"/>
            </a:xfrm>
            <a:prstGeom prst="roundRect">
              <a:avLst>
                <a:gd name="adj" fmla="val 9204"/>
              </a:avLst>
            </a:prstGeom>
            <a:noFill/>
            <a:ln w="28575">
              <a:solidFill>
                <a:schemeClr val="accent2"/>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TSTAR PRO Medium" panose="02000806030000020004" pitchFamily="50" charset="0"/>
              </a:endParaRPr>
            </a:p>
          </p:txBody>
        </p:sp>
        <p:sp>
          <p:nvSpPr>
            <p:cNvPr id="10" name="文本框 9"/>
            <p:cNvSpPr txBox="1"/>
            <p:nvPr/>
          </p:nvSpPr>
          <p:spPr>
            <a:xfrm>
              <a:off x="2949419" y="3422795"/>
              <a:ext cx="433132" cy="369332"/>
            </a:xfrm>
            <a:prstGeom prst="rect">
              <a:avLst/>
            </a:prstGeom>
            <a:noFill/>
          </p:spPr>
          <p:txBody>
            <a:bodyPr wrap="none" rtlCol="0">
              <a:spAutoFit/>
            </a:bodyPr>
            <a:lstStyle/>
            <a:p>
              <a:r>
                <a:rPr lang="en-US" altLang="zh-CN" b="1" dirty="0" smtClean="0">
                  <a:latin typeface="TSTAR PRO Medium" panose="02000806030000020004" pitchFamily="50" charset="0"/>
                  <a:cs typeface="Calibri" panose="020F0502020204030204" pitchFamily="34" charset="0"/>
                </a:rPr>
                <a:t>OR</a:t>
              </a:r>
              <a:endParaRPr lang="zh-CN" altLang="en-US" b="1" dirty="0">
                <a:latin typeface="TSTAR PRO Medium" panose="02000806030000020004" pitchFamily="50" charset="0"/>
                <a:cs typeface="Calibri" panose="020F0502020204030204" pitchFamily="34" charset="0"/>
              </a:endParaRPr>
            </a:p>
          </p:txBody>
        </p:sp>
      </p:grpSp>
      <p:cxnSp>
        <p:nvCxnSpPr>
          <p:cNvPr id="87" name="直接连接符 86"/>
          <p:cNvCxnSpPr>
            <a:stCxn id="85" idx="3"/>
            <a:endCxn id="64" idx="1"/>
          </p:cNvCxnSpPr>
          <p:nvPr/>
        </p:nvCxnSpPr>
        <p:spPr>
          <a:xfrm flipV="1">
            <a:off x="3137971" y="4492026"/>
            <a:ext cx="580979" cy="1"/>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488480" y="2425055"/>
            <a:ext cx="1448345" cy="369332"/>
          </a:xfrm>
          <a:prstGeom prst="rect">
            <a:avLst/>
          </a:prstGeom>
        </p:spPr>
        <p:txBody>
          <a:bodyPr wrap="none">
            <a:spAutoFit/>
          </a:bodyPr>
          <a:lstStyle/>
          <a:p>
            <a:pPr algn="ctr"/>
            <a:r>
              <a:rPr lang="en-US" altLang="zh-CN" b="1" dirty="0">
                <a:solidFill>
                  <a:srgbClr val="C00000"/>
                </a:solidFill>
                <a:latin typeface="TSTAR PRO Medium" panose="02000806030000020004" pitchFamily="50" charset="0"/>
                <a:cs typeface="Calibri" panose="020F0502020204030204" pitchFamily="34" charset="0"/>
              </a:rPr>
              <a:t>POE repeater</a:t>
            </a:r>
            <a:endParaRPr lang="zh-CN" altLang="en-US" b="1" dirty="0">
              <a:solidFill>
                <a:srgbClr val="C00000"/>
              </a:solidFill>
              <a:latin typeface="TSTAR PRO Medium" panose="02000806030000020004" pitchFamily="50" charset="0"/>
              <a:cs typeface="Calibri" panose="020F0502020204030204" pitchFamily="34" charset="0"/>
            </a:endParaRPr>
          </a:p>
        </p:txBody>
      </p:sp>
      <p:sp>
        <p:nvSpPr>
          <p:cNvPr id="16" name="矩形 15"/>
          <p:cNvSpPr/>
          <p:nvPr/>
        </p:nvSpPr>
        <p:spPr>
          <a:xfrm>
            <a:off x="559714" y="5614883"/>
            <a:ext cx="10113602" cy="871713"/>
          </a:xfrm>
          <a:prstGeom prst="rect">
            <a:avLst/>
          </a:prstGeom>
        </p:spPr>
        <p:txBody>
          <a:bodyPr wrap="none">
            <a:spAutoFit/>
          </a:bodyPr>
          <a:lstStyle/>
          <a:p>
            <a:pPr marL="285750" indent="-285750">
              <a:lnSpc>
                <a:spcPct val="150000"/>
              </a:lnSpc>
              <a:buFont typeface="Arial" panose="020B0604020202020204" pitchFamily="34" charset="0"/>
              <a:buChar char="•"/>
            </a:pPr>
            <a:r>
              <a:rPr lang="en-US" altLang="zh-CN" dirty="0" smtClean="0">
                <a:latin typeface="TSTAR PRO Medium" panose="02000806030000020004" pitchFamily="50" charset="0"/>
                <a:cs typeface="Calibri" panose="020F0502020204030204" pitchFamily="34" charset="0"/>
              </a:rPr>
              <a:t>With POE repeater, you can </a:t>
            </a:r>
            <a:r>
              <a:rPr lang="en-US" altLang="zh-CN" b="1" dirty="0" smtClean="0">
                <a:latin typeface="TSTAR PRO Medium" panose="02000806030000020004" pitchFamily="50" charset="0"/>
                <a:cs typeface="Calibri" panose="020F0502020204030204" pitchFamily="34" charset="0"/>
              </a:rPr>
              <a:t>expand a LAN port </a:t>
            </a:r>
            <a:r>
              <a:rPr lang="en-US" altLang="zh-CN" dirty="0" smtClean="0">
                <a:latin typeface="TSTAR PRO Medium" panose="02000806030000020004" pitchFamily="50" charset="0"/>
                <a:cs typeface="Calibri" panose="020F0502020204030204" pitchFamily="34" charset="0"/>
              </a:rPr>
              <a:t>to access the network.</a:t>
            </a:r>
          </a:p>
          <a:p>
            <a:pPr marL="285750" indent="-285750">
              <a:lnSpc>
                <a:spcPct val="150000"/>
              </a:lnSpc>
              <a:buFont typeface="Arial" panose="020B0604020202020204" pitchFamily="34" charset="0"/>
              <a:buChar char="•"/>
            </a:pPr>
            <a:r>
              <a:rPr lang="en-US" altLang="zh-CN" dirty="0" smtClean="0">
                <a:latin typeface="TSTAR PRO Medium" panose="02000806030000020004" pitchFamily="50" charset="0"/>
                <a:cs typeface="Calibri" panose="020F0502020204030204" pitchFamily="34" charset="0"/>
              </a:rPr>
              <a:t>If all the switch LAN ports have been used, you can also use the POE repeater to </a:t>
            </a:r>
            <a:r>
              <a:rPr lang="en-US" altLang="zh-CN" b="1" dirty="0" smtClean="0">
                <a:latin typeface="TSTAR PRO Medium" panose="02000806030000020004" pitchFamily="50" charset="0"/>
                <a:cs typeface="Calibri" panose="020F0502020204030204" pitchFamily="34" charset="0"/>
              </a:rPr>
              <a:t>extend a LAN port</a:t>
            </a:r>
            <a:r>
              <a:rPr lang="en-US" altLang="zh-CN" dirty="0" smtClean="0">
                <a:latin typeface="TSTAR PRO Medium" panose="02000806030000020004" pitchFamily="50" charset="0"/>
                <a:cs typeface="Calibri" panose="020F0502020204030204" pitchFamily="34" charset="0"/>
              </a:rPr>
              <a:t>.</a:t>
            </a:r>
            <a:endParaRPr lang="en-US" altLang="zh-CN" dirty="0">
              <a:latin typeface="TSTAR PRO Medium" panose="02000806030000020004" pitchFamily="50" charset="0"/>
              <a:cs typeface="Calibri" panose="020F0502020204030204" pitchFamily="34" charset="0"/>
            </a:endParaRPr>
          </a:p>
        </p:txBody>
      </p:sp>
      <p:pic>
        <p:nvPicPr>
          <p:cNvPr id="88" name="图片 8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96608" y="1308253"/>
            <a:ext cx="559270" cy="79509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7" name="下箭头 16"/>
          <p:cNvSpPr/>
          <p:nvPr/>
        </p:nvSpPr>
        <p:spPr>
          <a:xfrm>
            <a:off x="2009556" y="2189679"/>
            <a:ext cx="333375" cy="318404"/>
          </a:xfrm>
          <a:prstGeom prst="down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latin typeface="TSTAR PRO Medium" panose="02000806030000020004" pitchFamily="50" charset="0"/>
            </a:endParaRPr>
          </a:p>
        </p:txBody>
      </p:sp>
      <p:sp>
        <p:nvSpPr>
          <p:cNvPr id="95" name="矩形 94"/>
          <p:cNvSpPr/>
          <p:nvPr/>
        </p:nvSpPr>
        <p:spPr>
          <a:xfrm>
            <a:off x="1459232" y="691013"/>
            <a:ext cx="9273565" cy="461665"/>
          </a:xfrm>
          <a:prstGeom prst="rect">
            <a:avLst/>
          </a:prstGeom>
        </p:spPr>
        <p:txBody>
          <a:bodyPr wrap="none">
            <a:spAutoFit/>
          </a:bodyPr>
          <a:lstStyle/>
          <a:p>
            <a:pPr algn="ctr"/>
            <a:r>
              <a:rPr lang="en-US" altLang="zh-CN" sz="2400" b="1" dirty="0">
                <a:solidFill>
                  <a:srgbClr val="C00000"/>
                </a:solidFill>
                <a:latin typeface="TSTAR PRO Medium" panose="02000806030000020004" pitchFamily="50" charset="0"/>
                <a:cs typeface="Calibri" panose="020F0502020204030204" pitchFamily="34" charset="0"/>
              </a:rPr>
              <a:t>The installer quickly adjusts the IPC installation angle or configuration</a:t>
            </a:r>
          </a:p>
        </p:txBody>
      </p:sp>
      <p:pic>
        <p:nvPicPr>
          <p:cNvPr id="23" name="图片 22"/>
          <p:cNvPicPr>
            <a:picLocks noChangeAspect="1"/>
          </p:cNvPicPr>
          <p:nvPr/>
        </p:nvPicPr>
        <p:blipFill rotWithShape="1">
          <a:blip r:embed="rId11" cstate="print">
            <a:extLst>
              <a:ext uri="{28A0092B-C50C-407E-A947-70E740481C1C}">
                <a14:useLocalDpi xmlns:a14="http://schemas.microsoft.com/office/drawing/2010/main" val="0"/>
              </a:ext>
            </a:extLst>
          </a:blip>
          <a:srcRect t="39660" b="40062"/>
          <a:stretch/>
        </p:blipFill>
        <p:spPr>
          <a:xfrm>
            <a:off x="10682164" y="2308566"/>
            <a:ext cx="1148933" cy="232978"/>
          </a:xfrm>
          <a:prstGeom prst="rect">
            <a:avLst/>
          </a:prstGeom>
        </p:spPr>
      </p:pic>
      <p:cxnSp>
        <p:nvCxnSpPr>
          <p:cNvPr id="25" name="直接连接符 24"/>
          <p:cNvCxnSpPr/>
          <p:nvPr/>
        </p:nvCxnSpPr>
        <p:spPr>
          <a:xfrm>
            <a:off x="10980562" y="2523261"/>
            <a:ext cx="3244" cy="502666"/>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23955532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93993" y="175273"/>
            <a:ext cx="8804012" cy="461665"/>
          </a:xfrm>
          <a:prstGeom prst="rect">
            <a:avLst/>
          </a:prstGeom>
        </p:spPr>
        <p:txBody>
          <a:bodyPr wrap="none">
            <a:spAutoFit/>
          </a:bodyPr>
          <a:lstStyle/>
          <a:p>
            <a:pPr algn="ctr"/>
            <a:r>
              <a:rPr lang="en-US" altLang="zh-CN" sz="2400" b="1" dirty="0">
                <a:latin typeface="TSTAR PRO Medium" panose="02000806030000020004" pitchFamily="50" charset="0"/>
                <a:cs typeface="Calibri" panose="020F0502020204030204" pitchFamily="34" charset="0"/>
              </a:rPr>
              <a:t>The Hik-Partner Pro Mobile Solution on Installation &amp; Configuration</a:t>
            </a:r>
          </a:p>
        </p:txBody>
      </p:sp>
      <p:sp>
        <p:nvSpPr>
          <p:cNvPr id="5" name="矩形 4"/>
          <p:cNvSpPr/>
          <p:nvPr/>
        </p:nvSpPr>
        <p:spPr>
          <a:xfrm>
            <a:off x="3184968" y="691013"/>
            <a:ext cx="5822107" cy="400110"/>
          </a:xfrm>
          <a:prstGeom prst="rect">
            <a:avLst/>
          </a:prstGeom>
        </p:spPr>
        <p:txBody>
          <a:bodyPr wrap="none">
            <a:spAutoFit/>
          </a:bodyPr>
          <a:lstStyle/>
          <a:p>
            <a:pPr algn="ctr"/>
            <a:r>
              <a:rPr lang="en-US" altLang="zh-CN" sz="2000" b="1" dirty="0">
                <a:solidFill>
                  <a:srgbClr val="C00000"/>
                </a:solidFill>
                <a:latin typeface="TSTAR PRO Medium" panose="02000806030000020004" pitchFamily="50" charset="0"/>
                <a:cs typeface="Calibri" panose="020F0502020204030204" pitchFamily="34" charset="0"/>
              </a:rPr>
              <a:t>A solution for customers' </a:t>
            </a:r>
            <a:r>
              <a:rPr lang="en-US" altLang="zh-CN" sz="2000" b="1" dirty="0" smtClean="0">
                <a:solidFill>
                  <a:srgbClr val="C00000"/>
                </a:solidFill>
                <a:latin typeface="TSTAR PRO Medium" panose="02000806030000020004" pitchFamily="50" charset="0"/>
                <a:cs typeface="Calibri" panose="020F0502020204030204" pitchFamily="34" charset="0"/>
              </a:rPr>
              <a:t>Network doesn’t have WIFI</a:t>
            </a:r>
          </a:p>
        </p:txBody>
      </p:sp>
      <p:grpSp>
        <p:nvGrpSpPr>
          <p:cNvPr id="24" name="组合 23"/>
          <p:cNvGrpSpPr/>
          <p:nvPr/>
        </p:nvGrpSpPr>
        <p:grpSpPr>
          <a:xfrm>
            <a:off x="256155" y="1826468"/>
            <a:ext cx="714672" cy="1419905"/>
            <a:chOff x="4703413" y="2445508"/>
            <a:chExt cx="954562" cy="1896517"/>
          </a:xfrm>
        </p:grpSpPr>
        <p:pic>
          <p:nvPicPr>
            <p:cNvPr id="29" name="iPhone壳.png" descr="iPhone壳.png"/>
            <p:cNvPicPr>
              <a:picLocks noChangeAspect="1"/>
            </p:cNvPicPr>
            <p:nvPr/>
          </p:nvPicPr>
          <p:blipFill>
            <a:blip r:embed="rId3">
              <a:extLst/>
            </a:blip>
            <a:stretch>
              <a:fillRect/>
            </a:stretch>
          </p:blipFill>
          <p:spPr>
            <a:xfrm>
              <a:off x="4703413" y="2445508"/>
              <a:ext cx="954562" cy="1896517"/>
            </a:xfrm>
            <a:prstGeom prst="rect">
              <a:avLst/>
            </a:prstGeom>
            <a:ln w="12700">
              <a:miter lim="400000"/>
            </a:ln>
          </p:spPr>
        </p:pic>
        <p:pic>
          <p:nvPicPr>
            <p:cNvPr id="30" name="图片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71243" y="3087021"/>
              <a:ext cx="842335" cy="448215"/>
            </a:xfrm>
            <a:prstGeom prst="rect">
              <a:avLst/>
            </a:prstGeom>
          </p:spPr>
        </p:pic>
      </p:grpSp>
      <p:pic>
        <p:nvPicPr>
          <p:cNvPr id="31" name="图片 30"/>
          <p:cNvPicPr>
            <a:picLocks noChangeAspect="1"/>
          </p:cNvPicPr>
          <p:nvPr/>
        </p:nvPicPr>
        <p:blipFill rotWithShape="1">
          <a:blip r:embed="rId5" cstate="print">
            <a:extLst>
              <a:ext uri="{28A0092B-C50C-407E-A947-70E740481C1C}">
                <a14:useLocalDpi xmlns:a14="http://schemas.microsoft.com/office/drawing/2010/main" val="0"/>
              </a:ext>
            </a:extLst>
          </a:blip>
          <a:srcRect l="14476" r="19329" b="3510"/>
          <a:stretch/>
        </p:blipFill>
        <p:spPr>
          <a:xfrm>
            <a:off x="1785071" y="2029440"/>
            <a:ext cx="615823" cy="853952"/>
          </a:xfrm>
          <a:prstGeom prst="rect">
            <a:avLst/>
          </a:prstGeom>
        </p:spPr>
      </p:pic>
      <p:pic>
        <p:nvPicPr>
          <p:cNvPr id="32" name="图片 31"/>
          <p:cNvPicPr>
            <a:picLocks noChangeAspect="1"/>
          </p:cNvPicPr>
          <p:nvPr/>
        </p:nvPicPr>
        <p:blipFill rotWithShape="1">
          <a:blip r:embed="rId6" cstate="print">
            <a:extLst>
              <a:ext uri="{28A0092B-C50C-407E-A947-70E740481C1C}">
                <a14:useLocalDpi xmlns:a14="http://schemas.microsoft.com/office/drawing/2010/main" val="0"/>
              </a:ext>
            </a:extLst>
          </a:blip>
          <a:srcRect l="8229" t="31296" r="6250" b="32407"/>
          <a:stretch/>
        </p:blipFill>
        <p:spPr>
          <a:xfrm>
            <a:off x="2614215" y="2561920"/>
            <a:ext cx="1046857" cy="249920"/>
          </a:xfrm>
          <a:prstGeom prst="rect">
            <a:avLst/>
          </a:prstGeom>
        </p:spPr>
      </p:pic>
      <p:pic>
        <p:nvPicPr>
          <p:cNvPr id="33" name="图片 3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4630491" y="1816356"/>
            <a:ext cx="426168" cy="426168"/>
          </a:xfrm>
          <a:prstGeom prst="rect">
            <a:avLst/>
          </a:prstGeom>
        </p:spPr>
      </p:pic>
      <p:pic>
        <p:nvPicPr>
          <p:cNvPr id="34" name="图片 33"/>
          <p:cNvPicPr>
            <a:picLocks noChangeAspect="1"/>
          </p:cNvPicPr>
          <p:nvPr/>
        </p:nvPicPr>
        <p:blipFill rotWithShape="1">
          <a:blip r:embed="rId8" cstate="print">
            <a:extLst>
              <a:ext uri="{28A0092B-C50C-407E-A947-70E740481C1C}">
                <a14:useLocalDpi xmlns:a14="http://schemas.microsoft.com/office/drawing/2010/main" val="0"/>
              </a:ext>
            </a:extLst>
          </a:blip>
          <a:srcRect t="39660" b="40062"/>
          <a:stretch/>
        </p:blipFill>
        <p:spPr>
          <a:xfrm>
            <a:off x="4269109" y="2435975"/>
            <a:ext cx="1148933" cy="232978"/>
          </a:xfrm>
          <a:prstGeom prst="rect">
            <a:avLst/>
          </a:prstGeom>
        </p:spPr>
      </p:pic>
      <p:pic>
        <p:nvPicPr>
          <p:cNvPr id="2" name="图片 1"/>
          <p:cNvPicPr>
            <a:picLocks noChangeAspect="1"/>
          </p:cNvPicPr>
          <p:nvPr/>
        </p:nvPicPr>
        <p:blipFill>
          <a:blip r:embed="rId9"/>
          <a:stretch>
            <a:fillRect/>
          </a:stretch>
        </p:blipFill>
        <p:spPr>
          <a:xfrm>
            <a:off x="1535577" y="1826468"/>
            <a:ext cx="498987" cy="498987"/>
          </a:xfrm>
          <a:prstGeom prst="rect">
            <a:avLst/>
          </a:prstGeom>
        </p:spPr>
      </p:pic>
      <p:pic>
        <p:nvPicPr>
          <p:cNvPr id="36" name="图片 35"/>
          <p:cNvPicPr>
            <a:picLocks noChangeAspect="1"/>
          </p:cNvPicPr>
          <p:nvPr/>
        </p:nvPicPr>
        <p:blipFill>
          <a:blip r:embed="rId9"/>
          <a:stretch>
            <a:fillRect/>
          </a:stretch>
        </p:blipFill>
        <p:spPr>
          <a:xfrm rot="5400000">
            <a:off x="867465" y="1816356"/>
            <a:ext cx="498987" cy="498987"/>
          </a:xfrm>
          <a:prstGeom prst="rect">
            <a:avLst/>
          </a:prstGeom>
        </p:spPr>
      </p:pic>
      <p:cxnSp>
        <p:nvCxnSpPr>
          <p:cNvPr id="37" name="直接连接符 36"/>
          <p:cNvCxnSpPr/>
          <p:nvPr/>
        </p:nvCxnSpPr>
        <p:spPr>
          <a:xfrm flipH="1">
            <a:off x="2163095" y="2715279"/>
            <a:ext cx="237799"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385018" y="2705754"/>
            <a:ext cx="6351" cy="310495"/>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H="1">
            <a:off x="2382637" y="3001963"/>
            <a:ext cx="420095"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2802732" y="2747963"/>
            <a:ext cx="1" cy="268286"/>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3304382" y="2747963"/>
            <a:ext cx="1" cy="268286"/>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V="1">
            <a:off x="3185740" y="2747963"/>
            <a:ext cx="0" cy="354012"/>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3172419" y="3093244"/>
            <a:ext cx="1671156"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endCxn id="34" idx="2"/>
          </p:cNvCxnSpPr>
          <p:nvPr/>
        </p:nvCxnSpPr>
        <p:spPr>
          <a:xfrm flipV="1">
            <a:off x="4838813" y="2668953"/>
            <a:ext cx="4763" cy="437784"/>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a:off x="3304383" y="3001963"/>
            <a:ext cx="703614"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V="1">
            <a:off x="4003234" y="1984375"/>
            <a:ext cx="0" cy="1030913"/>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H="1">
            <a:off x="3988594" y="1984375"/>
            <a:ext cx="54566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61" name="组合 60"/>
          <p:cNvGrpSpPr/>
          <p:nvPr/>
        </p:nvGrpSpPr>
        <p:grpSpPr>
          <a:xfrm>
            <a:off x="6815033" y="1615502"/>
            <a:ext cx="714672" cy="1419905"/>
            <a:chOff x="4703413" y="2445508"/>
            <a:chExt cx="954562" cy="1896517"/>
          </a:xfrm>
        </p:grpSpPr>
        <p:pic>
          <p:nvPicPr>
            <p:cNvPr id="62" name="iPhone壳.png" descr="iPhone壳.png"/>
            <p:cNvPicPr>
              <a:picLocks noChangeAspect="1"/>
            </p:cNvPicPr>
            <p:nvPr/>
          </p:nvPicPr>
          <p:blipFill>
            <a:blip r:embed="rId3">
              <a:extLst/>
            </a:blip>
            <a:stretch>
              <a:fillRect/>
            </a:stretch>
          </p:blipFill>
          <p:spPr>
            <a:xfrm>
              <a:off x="4703413" y="2445508"/>
              <a:ext cx="954562" cy="1896517"/>
            </a:xfrm>
            <a:prstGeom prst="rect">
              <a:avLst/>
            </a:prstGeom>
            <a:ln w="12700">
              <a:miter lim="400000"/>
            </a:ln>
          </p:spPr>
        </p:pic>
        <p:pic>
          <p:nvPicPr>
            <p:cNvPr id="63" name="图片 6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71243" y="3087021"/>
              <a:ext cx="842335" cy="448215"/>
            </a:xfrm>
            <a:prstGeom prst="rect">
              <a:avLst/>
            </a:prstGeom>
          </p:spPr>
        </p:pic>
      </p:grpSp>
      <p:pic>
        <p:nvPicPr>
          <p:cNvPr id="65" name="图片 64"/>
          <p:cNvPicPr>
            <a:picLocks noChangeAspect="1"/>
          </p:cNvPicPr>
          <p:nvPr/>
        </p:nvPicPr>
        <p:blipFill rotWithShape="1">
          <a:blip r:embed="rId6" cstate="print">
            <a:extLst>
              <a:ext uri="{28A0092B-C50C-407E-A947-70E740481C1C}">
                <a14:useLocalDpi xmlns:a14="http://schemas.microsoft.com/office/drawing/2010/main" val="0"/>
              </a:ext>
            </a:extLst>
          </a:blip>
          <a:srcRect l="8229" t="31296" r="6250" b="32407"/>
          <a:stretch/>
        </p:blipFill>
        <p:spPr>
          <a:xfrm>
            <a:off x="9173093" y="2350954"/>
            <a:ext cx="1046857" cy="249920"/>
          </a:xfrm>
          <a:prstGeom prst="rect">
            <a:avLst/>
          </a:prstGeom>
        </p:spPr>
      </p:pic>
      <p:pic>
        <p:nvPicPr>
          <p:cNvPr id="66" name="图片 6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11189369" y="1605390"/>
            <a:ext cx="426168" cy="426168"/>
          </a:xfrm>
          <a:prstGeom prst="rect">
            <a:avLst/>
          </a:prstGeom>
        </p:spPr>
      </p:pic>
      <p:pic>
        <p:nvPicPr>
          <p:cNvPr id="67" name="图片 66"/>
          <p:cNvPicPr>
            <a:picLocks noChangeAspect="1"/>
          </p:cNvPicPr>
          <p:nvPr/>
        </p:nvPicPr>
        <p:blipFill rotWithShape="1">
          <a:blip r:embed="rId8" cstate="print">
            <a:extLst>
              <a:ext uri="{28A0092B-C50C-407E-A947-70E740481C1C}">
                <a14:useLocalDpi xmlns:a14="http://schemas.microsoft.com/office/drawing/2010/main" val="0"/>
              </a:ext>
            </a:extLst>
          </a:blip>
          <a:srcRect t="39660" b="40062"/>
          <a:stretch/>
        </p:blipFill>
        <p:spPr>
          <a:xfrm>
            <a:off x="10827987" y="2225009"/>
            <a:ext cx="1148933" cy="232978"/>
          </a:xfrm>
          <a:prstGeom prst="rect">
            <a:avLst/>
          </a:prstGeom>
        </p:spPr>
      </p:pic>
      <p:cxnSp>
        <p:nvCxnSpPr>
          <p:cNvPr id="70" name="直接连接符 69"/>
          <p:cNvCxnSpPr/>
          <p:nvPr/>
        </p:nvCxnSpPr>
        <p:spPr>
          <a:xfrm flipH="1">
            <a:off x="8721973" y="2504313"/>
            <a:ext cx="237799"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8943896" y="2494788"/>
            <a:ext cx="6351" cy="310495"/>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8941515" y="2790997"/>
            <a:ext cx="420095"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V="1">
            <a:off x="9361610" y="2536997"/>
            <a:ext cx="1" cy="268286"/>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V="1">
            <a:off x="9863260" y="2536997"/>
            <a:ext cx="1" cy="268286"/>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V="1">
            <a:off x="9744618" y="2536997"/>
            <a:ext cx="0" cy="354012"/>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flipH="1">
            <a:off x="9731297" y="2882278"/>
            <a:ext cx="1671156"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endCxn id="67" idx="2"/>
          </p:cNvCxnSpPr>
          <p:nvPr/>
        </p:nvCxnSpPr>
        <p:spPr>
          <a:xfrm flipV="1">
            <a:off x="11397691" y="2457987"/>
            <a:ext cx="4763" cy="437784"/>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H="1">
            <a:off x="9863261" y="2790997"/>
            <a:ext cx="703614"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V="1">
            <a:off x="10562112" y="1773409"/>
            <a:ext cx="0" cy="1030913"/>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flipH="1">
            <a:off x="10547472" y="1773409"/>
            <a:ext cx="54566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pic>
        <p:nvPicPr>
          <p:cNvPr id="81" name="图片 8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973109" y="2223481"/>
            <a:ext cx="746897" cy="563045"/>
          </a:xfrm>
          <a:prstGeom prst="rect">
            <a:avLst/>
          </a:prstGeom>
        </p:spPr>
      </p:pic>
      <p:cxnSp>
        <p:nvCxnSpPr>
          <p:cNvPr id="82" name="直接连接符 81"/>
          <p:cNvCxnSpPr/>
          <p:nvPr/>
        </p:nvCxnSpPr>
        <p:spPr>
          <a:xfrm flipV="1">
            <a:off x="7171615" y="3025881"/>
            <a:ext cx="4889" cy="301625"/>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H="1">
            <a:off x="7162787" y="3313278"/>
            <a:ext cx="91897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V="1">
            <a:off x="8075406" y="2714003"/>
            <a:ext cx="0" cy="603076"/>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5973097" y="1548581"/>
            <a:ext cx="0" cy="4601496"/>
          </a:xfrm>
          <a:prstGeom prst="line">
            <a:avLst/>
          </a:prstGeom>
          <a:ln w="9525">
            <a:solidFill>
              <a:srgbClr val="C00000"/>
            </a:solidFill>
            <a:prstDash val="lgDash"/>
          </a:ln>
        </p:spPr>
        <p:style>
          <a:lnRef idx="1">
            <a:schemeClr val="accent1"/>
          </a:lnRef>
          <a:fillRef idx="0">
            <a:schemeClr val="accent1"/>
          </a:fillRef>
          <a:effectRef idx="0">
            <a:schemeClr val="accent1"/>
          </a:effectRef>
          <a:fontRef idx="minor">
            <a:schemeClr val="tx1"/>
          </a:fontRef>
        </p:style>
      </p:cxnSp>
      <p:sp>
        <p:nvSpPr>
          <p:cNvPr id="90" name="矩形 89"/>
          <p:cNvSpPr/>
          <p:nvPr/>
        </p:nvSpPr>
        <p:spPr>
          <a:xfrm>
            <a:off x="539469" y="3597542"/>
            <a:ext cx="4749170" cy="369332"/>
          </a:xfrm>
          <a:prstGeom prst="rect">
            <a:avLst/>
          </a:prstGeom>
        </p:spPr>
        <p:txBody>
          <a:bodyPr wrap="square">
            <a:spAutoFit/>
          </a:bodyPr>
          <a:lstStyle/>
          <a:p>
            <a:pPr algn="ctr"/>
            <a:r>
              <a:rPr lang="en-US" altLang="zh-CN" b="1" dirty="0">
                <a:solidFill>
                  <a:srgbClr val="C00000"/>
                </a:solidFill>
                <a:latin typeface="TSTAR PRO Medium" panose="02000806030000020004" pitchFamily="50" charset="0"/>
                <a:cs typeface="Calibri" panose="020F0502020204030204" pitchFamily="34" charset="0"/>
              </a:rPr>
              <a:t>Network Extend </a:t>
            </a:r>
            <a:r>
              <a:rPr lang="zh-CN" altLang="en-US" b="1" dirty="0" smtClean="0">
                <a:solidFill>
                  <a:srgbClr val="C00000"/>
                </a:solidFill>
                <a:latin typeface="TSTAR PRO Medium" panose="02000806030000020004" pitchFamily="50" charset="0"/>
                <a:cs typeface="Calibri" panose="020F0502020204030204" pitchFamily="34" charset="0"/>
              </a:rPr>
              <a:t>（</a:t>
            </a:r>
            <a:r>
              <a:rPr lang="en-US" altLang="zh-CN" b="1" dirty="0">
                <a:solidFill>
                  <a:srgbClr val="C00000"/>
                </a:solidFill>
                <a:latin typeface="TSTAR PRO Medium" panose="02000806030000020004" pitchFamily="50" charset="0"/>
                <a:cs typeface="Calibri" panose="020F0502020204030204" pitchFamily="34" charset="0"/>
              </a:rPr>
              <a:t>AP</a:t>
            </a:r>
            <a:r>
              <a:rPr lang="zh-CN" altLang="en-US" b="1" dirty="0">
                <a:solidFill>
                  <a:srgbClr val="C00000"/>
                </a:solidFill>
                <a:latin typeface="TSTAR PRO Medium" panose="02000806030000020004" pitchFamily="50" charset="0"/>
                <a:cs typeface="Calibri" panose="020F0502020204030204" pitchFamily="34" charset="0"/>
              </a:rPr>
              <a:t>）</a:t>
            </a:r>
          </a:p>
        </p:txBody>
      </p:sp>
      <p:sp>
        <p:nvSpPr>
          <p:cNvPr id="91" name="矩形 90"/>
          <p:cNvSpPr/>
          <p:nvPr/>
        </p:nvSpPr>
        <p:spPr>
          <a:xfrm>
            <a:off x="6585187" y="3594359"/>
            <a:ext cx="4749170" cy="369332"/>
          </a:xfrm>
          <a:prstGeom prst="rect">
            <a:avLst/>
          </a:prstGeom>
        </p:spPr>
        <p:txBody>
          <a:bodyPr wrap="square">
            <a:spAutoFit/>
          </a:bodyPr>
          <a:lstStyle/>
          <a:p>
            <a:pPr algn="ctr"/>
            <a:r>
              <a:rPr lang="en-US" altLang="zh-CN" b="1" dirty="0" smtClean="0">
                <a:solidFill>
                  <a:srgbClr val="C00000"/>
                </a:solidFill>
                <a:latin typeface="TSTAR PRO Medium" panose="02000806030000020004" pitchFamily="50" charset="0"/>
                <a:cs typeface="Calibri" panose="020F0502020204030204" pitchFamily="34" charset="0"/>
              </a:rPr>
              <a:t>Type-C / lighting </a:t>
            </a:r>
            <a:r>
              <a:rPr lang="en-US" altLang="zh-CN" b="1" dirty="0">
                <a:solidFill>
                  <a:srgbClr val="C00000"/>
                </a:solidFill>
                <a:latin typeface="TSTAR PRO Medium" panose="02000806030000020004" pitchFamily="50" charset="0"/>
                <a:cs typeface="Calibri" panose="020F0502020204030204" pitchFamily="34" charset="0"/>
              </a:rPr>
              <a:t>to </a:t>
            </a:r>
            <a:r>
              <a:rPr lang="en-US" altLang="zh-CN" b="1" dirty="0" smtClean="0">
                <a:solidFill>
                  <a:srgbClr val="C00000"/>
                </a:solidFill>
                <a:latin typeface="TSTAR PRO Medium" panose="02000806030000020004" pitchFamily="50" charset="0"/>
                <a:cs typeface="Calibri" panose="020F0502020204030204" pitchFamily="34" charset="0"/>
              </a:rPr>
              <a:t>LAN Cable</a:t>
            </a:r>
            <a:endParaRPr lang="zh-CN" altLang="en-US" b="1" dirty="0">
              <a:solidFill>
                <a:srgbClr val="C00000"/>
              </a:solidFill>
              <a:latin typeface="TSTAR PRO Medium" panose="02000806030000020004" pitchFamily="50" charset="0"/>
              <a:cs typeface="Calibri" panose="020F0502020204030204" pitchFamily="34" charset="0"/>
            </a:endParaRPr>
          </a:p>
        </p:txBody>
      </p:sp>
      <p:sp>
        <p:nvSpPr>
          <p:cNvPr id="92" name="文本框 91"/>
          <p:cNvSpPr txBox="1"/>
          <p:nvPr/>
        </p:nvSpPr>
        <p:spPr>
          <a:xfrm>
            <a:off x="153026" y="4033576"/>
            <a:ext cx="5643340" cy="1569660"/>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altLang="zh-CN" sz="1600" dirty="0" smtClean="0">
                <a:latin typeface="TSTAR PRO Medium" panose="02000806030000020004" pitchFamily="50" charset="0"/>
                <a:cs typeface="Calibri" panose="020F0502020204030204" pitchFamily="34" charset="0"/>
              </a:rPr>
              <a:t>Change the Network Extend to </a:t>
            </a:r>
            <a:r>
              <a:rPr lang="en-US" altLang="zh-CN" sz="1600" b="1" dirty="0" smtClean="0">
                <a:latin typeface="TSTAR PRO Medium" panose="02000806030000020004" pitchFamily="50" charset="0"/>
                <a:cs typeface="Calibri" panose="020F0502020204030204" pitchFamily="34" charset="0"/>
              </a:rPr>
              <a:t>AP mode (only needs to be configured once)</a:t>
            </a:r>
          </a:p>
          <a:p>
            <a:pPr marL="285750" indent="-285750">
              <a:lnSpc>
                <a:spcPct val="150000"/>
              </a:lnSpc>
              <a:buFont typeface="Arial" panose="020B0604020202020204" pitchFamily="34" charset="0"/>
              <a:buChar char="•"/>
            </a:pPr>
            <a:r>
              <a:rPr lang="en-US" altLang="zh-CN" sz="1600" dirty="0" smtClean="0">
                <a:latin typeface="TSTAR PRO Medium" panose="02000806030000020004" pitchFamily="50" charset="0"/>
                <a:cs typeface="Calibri" panose="020F0502020204030204" pitchFamily="34" charset="0"/>
              </a:rPr>
              <a:t>Connect network extend to switch with Ethernet cable</a:t>
            </a:r>
          </a:p>
          <a:p>
            <a:pPr marL="285750" indent="-285750">
              <a:lnSpc>
                <a:spcPct val="150000"/>
              </a:lnSpc>
              <a:buFont typeface="Arial" panose="020B0604020202020204" pitchFamily="34" charset="0"/>
              <a:buChar char="•"/>
            </a:pPr>
            <a:r>
              <a:rPr lang="en-US" altLang="zh-CN" sz="1600" dirty="0" smtClean="0">
                <a:latin typeface="TSTAR PRO Medium" panose="02000806030000020004" pitchFamily="50" charset="0"/>
                <a:cs typeface="Calibri" panose="020F0502020204030204" pitchFamily="34" charset="0"/>
              </a:rPr>
              <a:t>Mobile phone connect to network extend via </a:t>
            </a:r>
            <a:r>
              <a:rPr lang="en-US" altLang="zh-CN" sz="1600" b="1" dirty="0" smtClean="0">
                <a:latin typeface="TSTAR PRO Medium" panose="02000806030000020004" pitchFamily="50" charset="0"/>
                <a:cs typeface="Calibri" panose="020F0502020204030204" pitchFamily="34" charset="0"/>
              </a:rPr>
              <a:t>WIFI</a:t>
            </a:r>
            <a:endParaRPr lang="zh-CN" altLang="en-US" sz="1600" b="1" dirty="0">
              <a:latin typeface="TSTAR PRO Medium" panose="02000806030000020004" pitchFamily="50" charset="0"/>
              <a:cs typeface="Calibri" panose="020F0502020204030204" pitchFamily="34" charset="0"/>
            </a:endParaRPr>
          </a:p>
        </p:txBody>
      </p:sp>
      <p:sp>
        <p:nvSpPr>
          <p:cNvPr id="93" name="文本框 92"/>
          <p:cNvSpPr txBox="1"/>
          <p:nvPr/>
        </p:nvSpPr>
        <p:spPr>
          <a:xfrm>
            <a:off x="6057244" y="4033812"/>
            <a:ext cx="5176032" cy="830997"/>
          </a:xfrm>
          <a:prstGeom prst="rect">
            <a:avLst/>
          </a:prstGeom>
          <a:noFill/>
        </p:spPr>
        <p:txBody>
          <a:bodyPr wrap="none" rtlCol="0">
            <a:spAutoFit/>
          </a:bodyPr>
          <a:lstStyle/>
          <a:p>
            <a:pPr marL="285750" indent="-285750">
              <a:lnSpc>
                <a:spcPct val="150000"/>
              </a:lnSpc>
              <a:buFont typeface="Arial" panose="020B0604020202020204" pitchFamily="34" charset="0"/>
              <a:buChar char="•"/>
            </a:pPr>
            <a:r>
              <a:rPr lang="en-US" altLang="zh-CN" sz="1600" dirty="0" smtClean="0">
                <a:latin typeface="TSTAR PRO Medium" panose="02000806030000020004" pitchFamily="50" charset="0"/>
                <a:cs typeface="Calibri" panose="020F0502020204030204" pitchFamily="34" charset="0"/>
              </a:rPr>
              <a:t>Connect type-C / lighting to LAN Cable to POE switch </a:t>
            </a:r>
          </a:p>
          <a:p>
            <a:pPr marL="285750" indent="-285750">
              <a:lnSpc>
                <a:spcPct val="150000"/>
              </a:lnSpc>
              <a:buFont typeface="Arial" panose="020B0604020202020204" pitchFamily="34" charset="0"/>
              <a:buChar char="•"/>
            </a:pPr>
            <a:r>
              <a:rPr lang="en-US" altLang="zh-CN" sz="1600" dirty="0" smtClean="0">
                <a:latin typeface="TSTAR PRO Medium" panose="02000806030000020004" pitchFamily="50" charset="0"/>
                <a:cs typeface="Calibri" panose="020F0502020204030204" pitchFamily="34" charset="0"/>
              </a:rPr>
              <a:t>Connect type-C / lighting to LAN Cable to smart phone</a:t>
            </a:r>
          </a:p>
        </p:txBody>
      </p:sp>
      <p:pic>
        <p:nvPicPr>
          <p:cNvPr id="3" name="图片 2"/>
          <p:cNvPicPr>
            <a:picLocks noChangeAspect="1"/>
          </p:cNvPicPr>
          <p:nvPr/>
        </p:nvPicPr>
        <p:blipFill>
          <a:blip r:embed="rId11"/>
          <a:stretch>
            <a:fillRect/>
          </a:stretch>
        </p:blipFill>
        <p:spPr>
          <a:xfrm rot="16200000">
            <a:off x="1734542" y="2965776"/>
            <a:ext cx="457200" cy="247650"/>
          </a:xfrm>
          <a:prstGeom prst="rect">
            <a:avLst/>
          </a:prstGeom>
        </p:spPr>
      </p:pic>
      <p:sp>
        <p:nvSpPr>
          <p:cNvPr id="51" name="矩形 50"/>
          <p:cNvSpPr/>
          <p:nvPr/>
        </p:nvSpPr>
        <p:spPr>
          <a:xfrm>
            <a:off x="2034564" y="6062374"/>
            <a:ext cx="8456610" cy="338554"/>
          </a:xfrm>
          <a:prstGeom prst="rect">
            <a:avLst/>
          </a:prstGeom>
        </p:spPr>
        <p:txBody>
          <a:bodyPr wrap="none">
            <a:spAutoFit/>
          </a:bodyPr>
          <a:lstStyle/>
          <a:p>
            <a:pPr lvl="0">
              <a:buClr>
                <a:schemeClr val="accent6"/>
              </a:buClr>
              <a:defRPr/>
            </a:pPr>
            <a:r>
              <a:rPr lang="en-US" altLang="zh-CN" sz="1600" i="1" dirty="0">
                <a:solidFill>
                  <a:schemeClr val="tx1">
                    <a:lumMod val="50000"/>
                    <a:lumOff val="50000"/>
                  </a:schemeClr>
                </a:solidFill>
                <a:latin typeface="TSTAR PRO Medium" panose="02000806030000020004" pitchFamily="50" charset="0"/>
                <a:cs typeface="Calibri" panose="020F0502020204030204" pitchFamily="34" charset="0"/>
              </a:rPr>
              <a:t>If there is no </a:t>
            </a:r>
            <a:r>
              <a:rPr lang="en-US" altLang="zh-CN" sz="1600" b="1" i="1" dirty="0" smtClean="0">
                <a:solidFill>
                  <a:schemeClr val="tx1">
                    <a:lumMod val="50000"/>
                    <a:lumOff val="50000"/>
                  </a:schemeClr>
                </a:solidFill>
                <a:latin typeface="TSTAR PRO Medium" panose="02000806030000020004" pitchFamily="50" charset="0"/>
                <a:cs typeface="Calibri" panose="020F0502020204030204" pitchFamily="34" charset="0"/>
              </a:rPr>
              <a:t>router(DHCP)</a:t>
            </a:r>
            <a:r>
              <a:rPr lang="en-US" altLang="zh-CN" sz="1600" i="1" dirty="0" smtClean="0">
                <a:solidFill>
                  <a:schemeClr val="tx1">
                    <a:lumMod val="50000"/>
                    <a:lumOff val="50000"/>
                  </a:schemeClr>
                </a:solidFill>
                <a:latin typeface="TSTAR PRO Medium" panose="02000806030000020004" pitchFamily="50" charset="0"/>
                <a:cs typeface="Calibri" panose="020F0502020204030204" pitchFamily="34" charset="0"/>
              </a:rPr>
              <a:t> </a:t>
            </a:r>
            <a:r>
              <a:rPr lang="en-US" altLang="zh-CN" sz="1600" i="1" dirty="0">
                <a:solidFill>
                  <a:schemeClr val="tx1">
                    <a:lumMod val="50000"/>
                    <a:lumOff val="50000"/>
                  </a:schemeClr>
                </a:solidFill>
                <a:latin typeface="TSTAR PRO Medium" panose="02000806030000020004" pitchFamily="50" charset="0"/>
                <a:cs typeface="Calibri" panose="020F0502020204030204" pitchFamily="34" charset="0"/>
              </a:rPr>
              <a:t>in the network, you need to manually configure the mobile IP address</a:t>
            </a:r>
            <a:endParaRPr lang="en-US" altLang="zh-CN" sz="1600" dirty="0">
              <a:solidFill>
                <a:schemeClr val="tx1">
                  <a:lumMod val="50000"/>
                  <a:lumOff val="50000"/>
                </a:schemeClr>
              </a:solidFill>
              <a:latin typeface="TSTAR PRO Medium" panose="02000806030000020004" pitchFamily="50" charset="0"/>
              <a:cs typeface="Calibri" panose="020F0502020204030204" pitchFamily="34" charset="0"/>
            </a:endParaRPr>
          </a:p>
        </p:txBody>
      </p:sp>
    </p:spTree>
    <p:custDataLst>
      <p:tags r:id="rId1"/>
    </p:custDataLst>
    <p:extLst>
      <p:ext uri="{BB962C8B-B14F-4D97-AF65-F5344CB8AC3E}">
        <p14:creationId xmlns:p14="http://schemas.microsoft.com/office/powerpoint/2010/main" val="247284720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93993" y="175273"/>
            <a:ext cx="8804012" cy="461665"/>
          </a:xfrm>
          <a:prstGeom prst="rect">
            <a:avLst/>
          </a:prstGeom>
        </p:spPr>
        <p:txBody>
          <a:bodyPr wrap="none">
            <a:spAutoFit/>
          </a:bodyPr>
          <a:lstStyle/>
          <a:p>
            <a:pPr algn="ctr"/>
            <a:r>
              <a:rPr lang="en-US" altLang="zh-CN" sz="2400" b="1" dirty="0">
                <a:latin typeface="TSTAR PRO Medium" panose="02000806030000020004" pitchFamily="50" charset="0"/>
                <a:cs typeface="Calibri" panose="020F0502020204030204" pitchFamily="34" charset="0"/>
              </a:rPr>
              <a:t>The Hik-Partner Pro Mobile Solution on Installation &amp; Configuration</a:t>
            </a:r>
          </a:p>
        </p:txBody>
      </p:sp>
      <p:sp>
        <p:nvSpPr>
          <p:cNvPr id="5" name="矩形 4"/>
          <p:cNvSpPr/>
          <p:nvPr/>
        </p:nvSpPr>
        <p:spPr>
          <a:xfrm>
            <a:off x="3742134" y="691013"/>
            <a:ext cx="4707764" cy="461665"/>
          </a:xfrm>
          <a:prstGeom prst="rect">
            <a:avLst/>
          </a:prstGeom>
        </p:spPr>
        <p:txBody>
          <a:bodyPr wrap="none">
            <a:spAutoFit/>
          </a:bodyPr>
          <a:lstStyle/>
          <a:p>
            <a:pPr algn="ctr"/>
            <a:r>
              <a:rPr lang="en-US" altLang="zh-CN" sz="2400" b="1" dirty="0" smtClean="0">
                <a:solidFill>
                  <a:srgbClr val="C00000"/>
                </a:solidFill>
                <a:latin typeface="TSTAR PRO Medium" panose="02000806030000020004" pitchFamily="50" charset="0"/>
                <a:cs typeface="Calibri" panose="020F0502020204030204" pitchFamily="34" charset="0"/>
              </a:rPr>
              <a:t>Wide compatibility for </a:t>
            </a:r>
            <a:r>
              <a:rPr lang="en-US" altLang="zh-CN" sz="2400" b="1" dirty="0">
                <a:solidFill>
                  <a:srgbClr val="C00000"/>
                </a:solidFill>
                <a:latin typeface="TSTAR PRO Medium" panose="02000806030000020004" pitchFamily="50" charset="0"/>
                <a:cs typeface="Calibri" panose="020F0502020204030204" pitchFamily="34" charset="0"/>
              </a:rPr>
              <a:t>to LAN </a:t>
            </a:r>
            <a:r>
              <a:rPr lang="en-US" altLang="zh-CN" sz="2400" b="1" dirty="0" smtClean="0">
                <a:solidFill>
                  <a:srgbClr val="C00000"/>
                </a:solidFill>
                <a:latin typeface="TSTAR PRO Medium" panose="02000806030000020004" pitchFamily="50" charset="0"/>
                <a:cs typeface="Calibri" panose="020F0502020204030204" pitchFamily="34" charset="0"/>
              </a:rPr>
              <a:t>Cable</a:t>
            </a:r>
            <a:endParaRPr lang="zh-CN" altLang="en-US" sz="2400" b="1" dirty="0">
              <a:solidFill>
                <a:srgbClr val="C00000"/>
              </a:solidFill>
              <a:latin typeface="TSTAR PRO Medium" panose="02000806030000020004" pitchFamily="50" charset="0"/>
              <a:cs typeface="Calibri" panose="020F0502020204030204" pitchFamily="34"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573315666"/>
              </p:ext>
            </p:extLst>
          </p:nvPr>
        </p:nvGraphicFramePr>
        <p:xfrm>
          <a:off x="1039444" y="3156763"/>
          <a:ext cx="10388417" cy="2926080"/>
        </p:xfrm>
        <a:graphic>
          <a:graphicData uri="http://schemas.openxmlformats.org/drawingml/2006/table">
            <a:tbl>
              <a:tblPr firstRow="1" bandRow="1">
                <a:tableStyleId>{F5AB1C69-6EDB-4FF4-983F-18BD219EF322}</a:tableStyleId>
              </a:tblPr>
              <a:tblGrid>
                <a:gridCol w="1190863">
                  <a:extLst>
                    <a:ext uri="{9D8B030D-6E8A-4147-A177-3AD203B41FA5}">
                      <a16:colId xmlns:a16="http://schemas.microsoft.com/office/drawing/2014/main" val="909170202"/>
                    </a:ext>
                  </a:extLst>
                </a:gridCol>
                <a:gridCol w="987159">
                  <a:extLst>
                    <a:ext uri="{9D8B030D-6E8A-4147-A177-3AD203B41FA5}">
                      <a16:colId xmlns:a16="http://schemas.microsoft.com/office/drawing/2014/main" val="4175575486"/>
                    </a:ext>
                  </a:extLst>
                </a:gridCol>
                <a:gridCol w="1271022">
                  <a:extLst>
                    <a:ext uri="{9D8B030D-6E8A-4147-A177-3AD203B41FA5}">
                      <a16:colId xmlns:a16="http://schemas.microsoft.com/office/drawing/2014/main" val="2815628369"/>
                    </a:ext>
                  </a:extLst>
                </a:gridCol>
                <a:gridCol w="928990">
                  <a:extLst>
                    <a:ext uri="{9D8B030D-6E8A-4147-A177-3AD203B41FA5}">
                      <a16:colId xmlns:a16="http://schemas.microsoft.com/office/drawing/2014/main" val="3836219916"/>
                    </a:ext>
                  </a:extLst>
                </a:gridCol>
                <a:gridCol w="2034283">
                  <a:extLst>
                    <a:ext uri="{9D8B030D-6E8A-4147-A177-3AD203B41FA5}">
                      <a16:colId xmlns:a16="http://schemas.microsoft.com/office/drawing/2014/main" val="3416971558"/>
                    </a:ext>
                  </a:extLst>
                </a:gridCol>
                <a:gridCol w="3976100">
                  <a:extLst>
                    <a:ext uri="{9D8B030D-6E8A-4147-A177-3AD203B41FA5}">
                      <a16:colId xmlns:a16="http://schemas.microsoft.com/office/drawing/2014/main" val="1848602040"/>
                    </a:ext>
                  </a:extLst>
                </a:gridCol>
              </a:tblGrid>
              <a:tr h="325843">
                <a:tc>
                  <a:txBody>
                    <a:bodyPr/>
                    <a:lstStyle/>
                    <a:p>
                      <a:pPr algn="ctr"/>
                      <a:endParaRPr lang="zh-CN" altLang="en-US" dirty="0">
                        <a:latin typeface="TSTAR PRO Medium" panose="02000806030000020004" pitchFamily="50" charset="0"/>
                        <a:cs typeface="Calibri" panose="020F0502020204030204" pitchFamily="34" charset="0"/>
                      </a:endParaRPr>
                    </a:p>
                  </a:txBody>
                  <a:tcPr anchor="ctr"/>
                </a:tc>
                <a:tc>
                  <a:txBody>
                    <a:bodyPr/>
                    <a:lstStyle/>
                    <a:p>
                      <a:pPr algn="ctr"/>
                      <a:r>
                        <a:rPr lang="en-US" altLang="zh-CN" sz="1800" dirty="0" smtClean="0">
                          <a:latin typeface="TSTAR PRO Medium" panose="02000806030000020004" pitchFamily="50" charset="0"/>
                          <a:cs typeface="Calibri" panose="020F0502020204030204" pitchFamily="34" charset="0"/>
                        </a:rPr>
                        <a:t>C</a:t>
                      </a:r>
                      <a:r>
                        <a:rPr lang="zh-CN" altLang="en-US" sz="1800" dirty="0" smtClean="0">
                          <a:latin typeface="TSTAR PRO Medium" panose="02000806030000020004" pitchFamily="50" charset="0"/>
                          <a:cs typeface="Calibri" panose="020F0502020204030204" pitchFamily="34" charset="0"/>
                        </a:rPr>
                        <a:t>ellular</a:t>
                      </a:r>
                      <a:endParaRPr lang="zh-CN" altLang="en-US" dirty="0">
                        <a:latin typeface="TSTAR PRO Medium" panose="02000806030000020004" pitchFamily="50" charset="0"/>
                        <a:cs typeface="Calibri" panose="020F0502020204030204" pitchFamily="34" charset="0"/>
                      </a:endParaRPr>
                    </a:p>
                  </a:txBody>
                  <a:tcPr anchor="ctr"/>
                </a:tc>
                <a:tc>
                  <a:txBody>
                    <a:bodyPr/>
                    <a:lstStyle/>
                    <a:p>
                      <a:pPr algn="ctr"/>
                      <a:r>
                        <a:rPr lang="en-US" altLang="zh-CN" dirty="0" smtClean="0">
                          <a:latin typeface="TSTAR PRO Medium" panose="02000806030000020004" pitchFamily="50" charset="0"/>
                          <a:cs typeface="Calibri" panose="020F0502020204030204" pitchFamily="34" charset="0"/>
                        </a:rPr>
                        <a:t>Ethernet</a:t>
                      </a:r>
                      <a:endParaRPr lang="zh-CN" altLang="en-US" dirty="0">
                        <a:latin typeface="TSTAR PRO Medium" panose="02000806030000020004" pitchFamily="50" charset="0"/>
                        <a:cs typeface="Calibri" panose="020F0502020204030204" pitchFamily="34" charset="0"/>
                      </a:endParaRPr>
                    </a:p>
                  </a:txBody>
                  <a:tcPr anchor="ctr"/>
                </a:tc>
                <a:tc>
                  <a:txBody>
                    <a:bodyPr/>
                    <a:lstStyle/>
                    <a:p>
                      <a:pPr algn="ctr"/>
                      <a:r>
                        <a:rPr lang="en-US" altLang="zh-CN" dirty="0" smtClean="0">
                          <a:latin typeface="TSTAR PRO Medium" panose="02000806030000020004" pitchFamily="50" charset="0"/>
                          <a:cs typeface="Calibri" panose="020F0502020204030204" pitchFamily="34" charset="0"/>
                        </a:rPr>
                        <a:t>WIFI</a:t>
                      </a:r>
                      <a:endParaRPr lang="zh-CN" altLang="en-US" dirty="0">
                        <a:latin typeface="TSTAR PRO Medium" panose="02000806030000020004" pitchFamily="50" charset="0"/>
                        <a:cs typeface="Calibri" panose="020F0502020204030204" pitchFamily="34" charset="0"/>
                      </a:endParaRPr>
                    </a:p>
                  </a:txBody>
                  <a:tcPr anchor="ctr"/>
                </a:tc>
                <a:tc>
                  <a:txBody>
                    <a:bodyPr/>
                    <a:lstStyle/>
                    <a:p>
                      <a:pPr algn="ctr"/>
                      <a:r>
                        <a:rPr lang="en-US" altLang="zh-CN" dirty="0" smtClean="0">
                          <a:latin typeface="TSTAR PRO Medium" panose="02000806030000020004" pitchFamily="50" charset="0"/>
                          <a:cs typeface="Calibri" panose="020F0502020204030204" pitchFamily="34" charset="0"/>
                        </a:rPr>
                        <a:t>SMART Mode</a:t>
                      </a:r>
                      <a:endParaRPr lang="zh-CN" altLang="en-US" dirty="0">
                        <a:latin typeface="TSTAR PRO Medium" panose="02000806030000020004" pitchFamily="50" charset="0"/>
                        <a:cs typeface="Calibri" panose="020F0502020204030204" pitchFamily="34" charset="0"/>
                      </a:endParaRPr>
                    </a:p>
                  </a:txBody>
                  <a:tcPr anchor="ctr"/>
                </a:tc>
                <a:tc>
                  <a:txBody>
                    <a:bodyPr/>
                    <a:lstStyle/>
                    <a:p>
                      <a:pPr algn="ctr"/>
                      <a:r>
                        <a:rPr lang="en-US" altLang="zh-CN" dirty="0" smtClean="0">
                          <a:latin typeface="TSTAR PRO Medium" panose="02000806030000020004" pitchFamily="50" charset="0"/>
                          <a:cs typeface="Calibri" panose="020F0502020204030204" pitchFamily="34" charset="0"/>
                        </a:rPr>
                        <a:t>Conclusion</a:t>
                      </a:r>
                      <a:endParaRPr lang="zh-CN" altLang="en-US" dirty="0">
                        <a:latin typeface="TSTAR PRO Medium" panose="02000806030000020004" pitchFamily="50" charset="0"/>
                        <a:cs typeface="Calibri" panose="020F0502020204030204" pitchFamily="34" charset="0"/>
                      </a:endParaRPr>
                    </a:p>
                  </a:txBody>
                  <a:tcPr anchor="ctr"/>
                </a:tc>
                <a:extLst>
                  <a:ext uri="{0D108BD9-81ED-4DB2-BD59-A6C34878D82A}">
                    <a16:rowId xmlns:a16="http://schemas.microsoft.com/office/drawing/2014/main" val="478047809"/>
                  </a:ext>
                </a:extLst>
              </a:tr>
              <a:tr h="325843">
                <a:tc rowSpan="3">
                  <a:txBody>
                    <a:bodyPr/>
                    <a:lstStyle/>
                    <a:p>
                      <a:pPr algn="ctr"/>
                      <a:endParaRPr lang="zh-CN" altLang="en-US" dirty="0">
                        <a:latin typeface="TSTAR PRO Medium" panose="02000806030000020004" pitchFamily="50" charset="0"/>
                        <a:cs typeface="Calibri" panose="020F0502020204030204" pitchFamily="34" charset="0"/>
                      </a:endParaRPr>
                    </a:p>
                  </a:txBody>
                  <a:tcPr anchor="ctr"/>
                </a:tc>
                <a:tc>
                  <a:txBody>
                    <a:bodyPr/>
                    <a:lstStyle/>
                    <a:p>
                      <a:pPr algn="ctr"/>
                      <a:r>
                        <a:rPr lang="zh-CN" altLang="en-US" dirty="0" smtClean="0">
                          <a:latin typeface="TSTAR PRO Medium" panose="02000806030000020004" pitchFamily="50" charset="0"/>
                          <a:cs typeface="Calibri" panose="020F0502020204030204" pitchFamily="34" charset="0"/>
                        </a:rPr>
                        <a:t>√</a:t>
                      </a:r>
                      <a:endParaRPr lang="zh-CN" altLang="en-US" dirty="0">
                        <a:latin typeface="TSTAR PRO Medium" panose="02000806030000020004" pitchFamily="50" charset="0"/>
                        <a:cs typeface="Calibri" panose="020F050202020403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smtClean="0">
                          <a:solidFill>
                            <a:srgbClr val="C00000"/>
                          </a:solidFill>
                          <a:latin typeface="TSTAR PRO Medium" panose="02000806030000020004" pitchFamily="50" charset="0"/>
                          <a:cs typeface="Calibri" panose="020F0502020204030204" pitchFamily="34" charset="0"/>
                        </a:rPr>
                        <a:t>√</a:t>
                      </a:r>
                    </a:p>
                  </a:txBody>
                  <a:tcPr/>
                </a:tc>
                <a:tc>
                  <a:txBody>
                    <a:bodyPr/>
                    <a:lstStyle/>
                    <a:p>
                      <a:pPr algn="ctr"/>
                      <a:endParaRPr lang="zh-CN" altLang="en-US" dirty="0">
                        <a:latin typeface="TSTAR PRO Medium" panose="02000806030000020004" pitchFamily="50" charset="0"/>
                        <a:cs typeface="Calibri" panose="020F0502020204030204" pitchFamily="34" charset="0"/>
                      </a:endParaRPr>
                    </a:p>
                  </a:txBody>
                  <a:tcPr/>
                </a:tc>
                <a:tc>
                  <a:txBody>
                    <a:bodyPr/>
                    <a:lstStyle/>
                    <a:p>
                      <a:pPr algn="ctr"/>
                      <a:r>
                        <a:rPr lang="en-US" altLang="zh-CN" dirty="0" smtClean="0">
                          <a:solidFill>
                            <a:srgbClr val="C00000"/>
                          </a:solidFill>
                          <a:latin typeface="TSTAR PRO Medium" panose="02000806030000020004" pitchFamily="50" charset="0"/>
                          <a:cs typeface="Calibri" panose="020F0502020204030204" pitchFamily="34" charset="0"/>
                        </a:rPr>
                        <a:t>Not Support</a:t>
                      </a:r>
                      <a:endParaRPr lang="zh-CN" altLang="en-US" dirty="0">
                        <a:solidFill>
                          <a:srgbClr val="C00000"/>
                        </a:solidFill>
                        <a:latin typeface="TSTAR PRO Medium" panose="02000806030000020004" pitchFamily="50" charset="0"/>
                        <a:cs typeface="Calibri" panose="020F0502020204030204" pitchFamily="34" charset="0"/>
                      </a:endParaRPr>
                    </a:p>
                  </a:txBody>
                  <a:tcPr/>
                </a:tc>
                <a:tc rowSpan="4">
                  <a:txBody>
                    <a:bodyPr/>
                    <a:lstStyle/>
                    <a:p>
                      <a:pPr algn="l"/>
                      <a:r>
                        <a:rPr lang="en-US" altLang="zh-CN" dirty="0" smtClean="0">
                          <a:latin typeface="TSTAR PRO Medium" panose="02000806030000020004" pitchFamily="50" charset="0"/>
                          <a:cs typeface="Calibri" panose="020F0502020204030204" pitchFamily="34" charset="0"/>
                        </a:rPr>
                        <a:t>Due to the limitation of iOS system, under iOS system, </a:t>
                      </a:r>
                      <a:r>
                        <a:rPr lang="en-US" altLang="zh-CN" dirty="0" smtClean="0">
                          <a:solidFill>
                            <a:srgbClr val="C00000"/>
                          </a:solidFill>
                          <a:latin typeface="TSTAR PRO Medium" panose="02000806030000020004" pitchFamily="50" charset="0"/>
                          <a:cs typeface="Calibri" panose="020F0502020204030204" pitchFamily="34" charset="0"/>
                        </a:rPr>
                        <a:t>Ethernet Cable is used, and Smart mode cannot be supported</a:t>
                      </a:r>
                      <a:endParaRPr lang="zh-CN" altLang="en-US" dirty="0">
                        <a:solidFill>
                          <a:srgbClr val="C00000"/>
                        </a:solidFill>
                        <a:latin typeface="TSTAR PRO Medium" panose="02000806030000020004" pitchFamily="50" charset="0"/>
                        <a:cs typeface="Calibri" panose="020F0502020204030204" pitchFamily="34" charset="0"/>
                      </a:endParaRPr>
                    </a:p>
                  </a:txBody>
                  <a:tcPr/>
                </a:tc>
                <a:extLst>
                  <a:ext uri="{0D108BD9-81ED-4DB2-BD59-A6C34878D82A}">
                    <a16:rowId xmlns:a16="http://schemas.microsoft.com/office/drawing/2014/main" val="646242071"/>
                  </a:ext>
                </a:extLst>
              </a:tr>
              <a:tr h="325843">
                <a:tc vMerge="1">
                  <a:txBody>
                    <a:bodyPr/>
                    <a:lstStyle/>
                    <a:p>
                      <a:endParaRPr lang="zh-CN" alt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smtClean="0">
                          <a:latin typeface="TSTAR PRO Medium" panose="02000806030000020004" pitchFamily="50" charset="0"/>
                          <a:cs typeface="Calibri" panose="020F0502020204030204" pitchFamily="34" charset="0"/>
                        </a:rPr>
                        <a:t>√</a:t>
                      </a:r>
                    </a:p>
                  </a:txBody>
                  <a:tcPr/>
                </a:tc>
                <a:tc>
                  <a:txBody>
                    <a:bodyPr/>
                    <a:lstStyle/>
                    <a:p>
                      <a:pPr algn="ctr"/>
                      <a:endParaRPr lang="zh-CN" altLang="en-US" dirty="0">
                        <a:latin typeface="TSTAR PRO Medium" panose="02000806030000020004" pitchFamily="50" charset="0"/>
                        <a:cs typeface="Calibri" panose="020F050202020403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smtClean="0">
                          <a:latin typeface="TSTAR PRO Medium" panose="02000806030000020004" pitchFamily="50" charset="0"/>
                          <a:cs typeface="Calibri" panose="020F0502020204030204" pitchFamily="34" charset="0"/>
                        </a:rPr>
                        <a:t>√</a:t>
                      </a:r>
                    </a:p>
                  </a:txBody>
                  <a:tcPr/>
                </a:tc>
                <a:tc>
                  <a:txBody>
                    <a:bodyPr/>
                    <a:lstStyle/>
                    <a:p>
                      <a:pPr algn="ctr"/>
                      <a:r>
                        <a:rPr lang="en-US" altLang="zh-CN" dirty="0" smtClean="0">
                          <a:latin typeface="TSTAR PRO Medium" panose="02000806030000020004" pitchFamily="50" charset="0"/>
                          <a:cs typeface="Calibri" panose="020F0502020204030204" pitchFamily="34" charset="0"/>
                        </a:rPr>
                        <a:t>Support</a:t>
                      </a:r>
                      <a:endParaRPr lang="zh-CN" altLang="en-US" dirty="0">
                        <a:latin typeface="TSTAR PRO Medium" panose="02000806030000020004" pitchFamily="50" charset="0"/>
                        <a:cs typeface="Calibri" panose="020F0502020204030204" pitchFamily="34" charset="0"/>
                      </a:endParaRPr>
                    </a:p>
                  </a:txBody>
                  <a:tcPr/>
                </a:tc>
                <a:tc vMerge="1">
                  <a:txBody>
                    <a:bodyPr/>
                    <a:lstStyle/>
                    <a:p>
                      <a:pPr algn="ctr"/>
                      <a:endParaRPr lang="zh-CN" altLang="en-US" dirty="0"/>
                    </a:p>
                  </a:txBody>
                  <a:tcPr/>
                </a:tc>
                <a:extLst>
                  <a:ext uri="{0D108BD9-81ED-4DB2-BD59-A6C34878D82A}">
                    <a16:rowId xmlns:a16="http://schemas.microsoft.com/office/drawing/2014/main" val="2050769670"/>
                  </a:ext>
                </a:extLst>
              </a:tr>
              <a:tr h="325843">
                <a:tc vMerge="1">
                  <a:txBody>
                    <a:bodyPr/>
                    <a:lstStyle/>
                    <a:p>
                      <a:endParaRPr lang="zh-CN"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smtClean="0">
                          <a:latin typeface="TSTAR PRO Medium" panose="02000806030000020004" pitchFamily="50" charset="0"/>
                          <a:cs typeface="Calibri" panose="020F0502020204030204" pitchFamily="34" charset="0"/>
                        </a:rPr>
                        <a: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smtClean="0">
                          <a:solidFill>
                            <a:srgbClr val="C00000"/>
                          </a:solidFill>
                          <a:latin typeface="TSTAR PRO Medium" panose="02000806030000020004" pitchFamily="50" charset="0"/>
                          <a:cs typeface="Calibri" panose="020F0502020204030204" pitchFamily="34" charset="0"/>
                        </a:rPr>
                        <a: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smtClean="0">
                          <a:latin typeface="TSTAR PRO Medium" panose="02000806030000020004" pitchFamily="50" charset="0"/>
                          <a:cs typeface="Calibri" panose="020F0502020204030204" pitchFamily="34" charset="0"/>
                        </a:rPr>
                        <a: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smtClean="0">
                          <a:solidFill>
                            <a:srgbClr val="C00000"/>
                          </a:solidFill>
                          <a:latin typeface="TSTAR PRO Medium" panose="02000806030000020004" pitchFamily="50" charset="0"/>
                          <a:cs typeface="Calibri" panose="020F0502020204030204" pitchFamily="34" charset="0"/>
                        </a:rPr>
                        <a:t>Not Support</a:t>
                      </a:r>
                      <a:endParaRPr lang="zh-CN" altLang="en-US" dirty="0" smtClean="0">
                        <a:solidFill>
                          <a:srgbClr val="C00000"/>
                        </a:solidFill>
                        <a:latin typeface="TSTAR PRO Medium" panose="02000806030000020004" pitchFamily="50" charset="0"/>
                        <a:cs typeface="Calibri" panose="020F0502020204030204" pitchFamily="34" charset="0"/>
                      </a:endParaRPr>
                    </a:p>
                  </a:txBody>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dirty="0" smtClean="0"/>
                    </a:p>
                  </a:txBody>
                  <a:tcPr/>
                </a:tc>
                <a:extLst>
                  <a:ext uri="{0D108BD9-81ED-4DB2-BD59-A6C34878D82A}">
                    <a16:rowId xmlns:a16="http://schemas.microsoft.com/office/drawing/2014/main" val="4219803903"/>
                  </a:ext>
                </a:extLst>
              </a:tr>
              <a:tr h="325843">
                <a:tc rowSpan="4">
                  <a:txBody>
                    <a:bodyPr/>
                    <a:lstStyle/>
                    <a:p>
                      <a:endParaRPr lang="zh-CN" altLang="en-US" dirty="0">
                        <a:latin typeface="TSTAR PRO Medium" panose="02000806030000020004" pitchFamily="50" charset="0"/>
                        <a:cs typeface="Calibri" panose="020F0502020204030204" pitchFamily="34" charset="0"/>
                      </a:endParaRPr>
                    </a:p>
                  </a:txBody>
                  <a:tcPr anchor="ctr"/>
                </a:tc>
                <a:tc>
                  <a:txBody>
                    <a:bodyPr/>
                    <a:lstStyle/>
                    <a:p>
                      <a:pPr algn="ctr"/>
                      <a:r>
                        <a:rPr lang="zh-CN" altLang="en-US" dirty="0" smtClean="0">
                          <a:latin typeface="TSTAR PRO Medium" panose="02000806030000020004" pitchFamily="50" charset="0"/>
                          <a:cs typeface="Calibri" panose="020F0502020204030204" pitchFamily="34" charset="0"/>
                        </a:rPr>
                        <a:t>√</a:t>
                      </a:r>
                      <a:endParaRPr lang="zh-CN" altLang="en-US" dirty="0">
                        <a:latin typeface="TSTAR PRO Medium" panose="02000806030000020004" pitchFamily="50" charset="0"/>
                        <a:cs typeface="Calibri" panose="020F050202020403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smtClean="0">
                          <a:latin typeface="TSTAR PRO Medium" panose="02000806030000020004" pitchFamily="50" charset="0"/>
                          <a:cs typeface="Calibri" panose="020F0502020204030204" pitchFamily="34" charset="0"/>
                        </a:rPr>
                        <a:t>√</a:t>
                      </a:r>
                    </a:p>
                  </a:txBody>
                  <a:tcPr/>
                </a:tc>
                <a:tc>
                  <a:txBody>
                    <a:bodyPr/>
                    <a:lstStyle/>
                    <a:p>
                      <a:pPr algn="ctr"/>
                      <a:endParaRPr lang="zh-CN" altLang="en-US" dirty="0">
                        <a:latin typeface="TSTAR PRO Medium" panose="02000806030000020004" pitchFamily="50" charset="0"/>
                        <a:cs typeface="Calibri" panose="020F0502020204030204" pitchFamily="34" charset="0"/>
                      </a:endParaRPr>
                    </a:p>
                  </a:txBody>
                  <a:tcPr/>
                </a:tc>
                <a:tc>
                  <a:txBody>
                    <a:bodyPr/>
                    <a:lstStyle/>
                    <a:p>
                      <a:pPr algn="ctr"/>
                      <a:r>
                        <a:rPr lang="en-US" altLang="zh-CN" dirty="0" smtClean="0">
                          <a:latin typeface="TSTAR PRO Medium" panose="02000806030000020004" pitchFamily="50" charset="0"/>
                          <a:cs typeface="Calibri" panose="020F0502020204030204" pitchFamily="34" charset="0"/>
                        </a:rPr>
                        <a:t>Support</a:t>
                      </a:r>
                      <a:endParaRPr lang="zh-CN" altLang="en-US" dirty="0">
                        <a:latin typeface="TSTAR PRO Medium" panose="02000806030000020004" pitchFamily="50" charset="0"/>
                        <a:cs typeface="Calibri" panose="020F0502020204030204" pitchFamily="34" charset="0"/>
                      </a:endParaRPr>
                    </a:p>
                  </a:txBody>
                  <a:tcPr/>
                </a:tc>
                <a:tc vMerge="1">
                  <a:txBody>
                    <a:bodyPr/>
                    <a:lstStyle/>
                    <a:p>
                      <a:pPr algn="ctr"/>
                      <a:endParaRPr lang="zh-CN" altLang="en-US" dirty="0"/>
                    </a:p>
                  </a:txBody>
                  <a:tcPr/>
                </a:tc>
                <a:extLst>
                  <a:ext uri="{0D108BD9-81ED-4DB2-BD59-A6C34878D82A}">
                    <a16:rowId xmlns:a16="http://schemas.microsoft.com/office/drawing/2014/main" val="3624189726"/>
                  </a:ext>
                </a:extLst>
              </a:tr>
              <a:tr h="325843">
                <a:tc vMerge="1">
                  <a:txBody>
                    <a:bodyPr/>
                    <a:lstStyle/>
                    <a:p>
                      <a:endParaRPr lang="zh-CN" alt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smtClean="0">
                          <a:latin typeface="TSTAR PRO Medium" panose="02000806030000020004" pitchFamily="50" charset="0"/>
                          <a:cs typeface="Calibri" panose="020F0502020204030204" pitchFamily="34" charset="0"/>
                        </a:rPr>
                        <a:t>√</a:t>
                      </a:r>
                    </a:p>
                  </a:txBody>
                  <a:tcPr/>
                </a:tc>
                <a:tc>
                  <a:txBody>
                    <a:bodyPr/>
                    <a:lstStyle/>
                    <a:p>
                      <a:pPr algn="ctr"/>
                      <a:endParaRPr lang="zh-CN" altLang="en-US" dirty="0">
                        <a:latin typeface="TSTAR PRO Medium" panose="02000806030000020004" pitchFamily="50" charset="0"/>
                        <a:cs typeface="Calibri" panose="020F050202020403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smtClean="0">
                          <a:latin typeface="TSTAR PRO Medium" panose="02000806030000020004" pitchFamily="50" charset="0"/>
                          <a:cs typeface="Calibri" panose="020F0502020204030204" pitchFamily="34" charset="0"/>
                        </a:rPr>
                        <a:t>√</a:t>
                      </a:r>
                    </a:p>
                  </a:txBody>
                  <a:tcPr/>
                </a:tc>
                <a:tc>
                  <a:txBody>
                    <a:bodyPr/>
                    <a:lstStyle/>
                    <a:p>
                      <a:pPr algn="ctr"/>
                      <a:r>
                        <a:rPr lang="en-US" altLang="zh-CN" dirty="0" smtClean="0">
                          <a:latin typeface="TSTAR PRO Medium" panose="02000806030000020004" pitchFamily="50" charset="0"/>
                          <a:cs typeface="Calibri" panose="020F0502020204030204" pitchFamily="34" charset="0"/>
                        </a:rPr>
                        <a:t>Support</a:t>
                      </a:r>
                      <a:endParaRPr lang="zh-CN" altLang="en-US" dirty="0">
                        <a:latin typeface="TSTAR PRO Medium" panose="02000806030000020004" pitchFamily="50" charset="0"/>
                        <a:cs typeface="Calibri" panose="020F0502020204030204" pitchFamily="34" charset="0"/>
                      </a:endParaRPr>
                    </a:p>
                  </a:txBody>
                  <a:tcPr/>
                </a:tc>
                <a:tc rowSpan="3">
                  <a:txBody>
                    <a:bodyPr/>
                    <a:lstStyle/>
                    <a:p>
                      <a:pPr algn="l"/>
                      <a:r>
                        <a:rPr lang="en-US" altLang="zh-CN" dirty="0" smtClean="0">
                          <a:latin typeface="TSTAR PRO Medium" panose="02000806030000020004" pitchFamily="50" charset="0"/>
                          <a:cs typeface="Calibri" panose="020F0502020204030204" pitchFamily="34" charset="0"/>
                        </a:rPr>
                        <a:t>Android system above </a:t>
                      </a:r>
                      <a:r>
                        <a:rPr lang="en-US" altLang="zh-CN" dirty="0" smtClean="0">
                          <a:solidFill>
                            <a:srgbClr val="C00000"/>
                          </a:solidFill>
                          <a:latin typeface="TSTAR PRO Medium" panose="02000806030000020004" pitchFamily="50" charset="0"/>
                          <a:cs typeface="Calibri" panose="020F0502020204030204" pitchFamily="34" charset="0"/>
                        </a:rPr>
                        <a:t>5.0 </a:t>
                      </a:r>
                      <a:r>
                        <a:rPr lang="en-US" altLang="zh-CN" dirty="0" smtClean="0">
                          <a:latin typeface="TSTAR PRO Medium" panose="02000806030000020004" pitchFamily="50" charset="0"/>
                          <a:cs typeface="Calibri" panose="020F0502020204030204" pitchFamily="34" charset="0"/>
                        </a:rPr>
                        <a:t>can perfectly support </a:t>
                      </a:r>
                      <a:r>
                        <a:rPr lang="en-US" altLang="zh-CN" dirty="0" smtClean="0">
                          <a:solidFill>
                            <a:srgbClr val="70AD47"/>
                          </a:solidFill>
                          <a:latin typeface="TSTAR PRO Medium" panose="02000806030000020004" pitchFamily="50" charset="0"/>
                          <a:cs typeface="Calibri" panose="020F0502020204030204" pitchFamily="34" charset="0"/>
                        </a:rPr>
                        <a:t>SMART</a:t>
                      </a:r>
                      <a:r>
                        <a:rPr lang="en-US" altLang="zh-CN" dirty="0" smtClean="0">
                          <a:latin typeface="TSTAR PRO Medium" panose="02000806030000020004" pitchFamily="50" charset="0"/>
                          <a:cs typeface="Calibri" panose="020F0502020204030204" pitchFamily="34" charset="0"/>
                        </a:rPr>
                        <a:t> Mode</a:t>
                      </a:r>
                      <a:endParaRPr lang="zh-CN" altLang="en-US" dirty="0">
                        <a:latin typeface="TSTAR PRO Medium" panose="02000806030000020004" pitchFamily="50" charset="0"/>
                        <a:cs typeface="Calibri" panose="020F0502020204030204" pitchFamily="34" charset="0"/>
                      </a:endParaRPr>
                    </a:p>
                  </a:txBody>
                  <a:tcPr/>
                </a:tc>
                <a:extLst>
                  <a:ext uri="{0D108BD9-81ED-4DB2-BD59-A6C34878D82A}">
                    <a16:rowId xmlns:a16="http://schemas.microsoft.com/office/drawing/2014/main" val="1209945237"/>
                  </a:ext>
                </a:extLst>
              </a:tr>
              <a:tr h="325843">
                <a:tc vMerge="1">
                  <a:txBody>
                    <a:bodyPr/>
                    <a:lstStyle/>
                    <a:p>
                      <a:endParaRPr lang="zh-CN" alt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smtClean="0">
                          <a:latin typeface="TSTAR PRO Medium" panose="02000806030000020004" pitchFamily="50" charset="0"/>
                          <a:cs typeface="Calibri" panose="020F0502020204030204" pitchFamily="34" charset="0"/>
                        </a:rPr>
                        <a:t>√</a:t>
                      </a:r>
                    </a:p>
                  </a:txBody>
                  <a:tcPr/>
                </a:tc>
                <a:tc>
                  <a:txBody>
                    <a:bodyPr/>
                    <a:lstStyle/>
                    <a:p>
                      <a:pPr algn="ctr"/>
                      <a:endParaRPr lang="zh-CN" altLang="en-US" dirty="0">
                        <a:latin typeface="TSTAR PRO Medium" panose="02000806030000020004" pitchFamily="50" charset="0"/>
                        <a:cs typeface="Calibri" panose="020F0502020204030204" pitchFamily="34" charset="0"/>
                      </a:endParaRPr>
                    </a:p>
                  </a:txBody>
                  <a:tcPr/>
                </a:tc>
                <a:tc>
                  <a:txBody>
                    <a:bodyPr/>
                    <a:lstStyle/>
                    <a:p>
                      <a:pPr algn="ctr"/>
                      <a:endParaRPr lang="zh-CN" altLang="en-US" dirty="0">
                        <a:latin typeface="TSTAR PRO Medium" panose="02000806030000020004" pitchFamily="50" charset="0"/>
                        <a:cs typeface="Calibri" panose="020F0502020204030204" pitchFamily="34" charset="0"/>
                      </a:endParaRPr>
                    </a:p>
                  </a:txBody>
                  <a:tcPr/>
                </a:tc>
                <a:tc>
                  <a:txBody>
                    <a:bodyPr/>
                    <a:lstStyle/>
                    <a:p>
                      <a:pPr algn="ctr"/>
                      <a:r>
                        <a:rPr lang="en-US" altLang="zh-CN" dirty="0" smtClean="0">
                          <a:latin typeface="TSTAR PRO Medium" panose="02000806030000020004" pitchFamily="50" charset="0"/>
                          <a:cs typeface="Calibri" panose="020F0502020204030204" pitchFamily="34" charset="0"/>
                        </a:rPr>
                        <a:t>Support</a:t>
                      </a:r>
                      <a:endParaRPr lang="zh-CN" altLang="en-US" dirty="0">
                        <a:latin typeface="TSTAR PRO Medium" panose="02000806030000020004" pitchFamily="50" charset="0"/>
                        <a:cs typeface="Calibri" panose="020F0502020204030204" pitchFamily="34" charset="0"/>
                      </a:endParaRPr>
                    </a:p>
                  </a:txBody>
                  <a:tcPr/>
                </a:tc>
                <a:tc vMerge="1">
                  <a:txBody>
                    <a:bodyPr/>
                    <a:lstStyle/>
                    <a:p>
                      <a:pPr algn="ctr"/>
                      <a:endParaRPr lang="zh-CN" altLang="en-US"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976399152"/>
                  </a:ext>
                </a:extLst>
              </a:tr>
              <a:tr h="338056">
                <a:tc vMerge="1">
                  <a:txBody>
                    <a:bodyPr/>
                    <a:lstStyle/>
                    <a:p>
                      <a:endParaRPr lang="zh-CN" alt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smtClean="0">
                          <a:latin typeface="TSTAR PRO Medium" panose="02000806030000020004" pitchFamily="50" charset="0"/>
                          <a:cs typeface="Calibri" panose="020F0502020204030204" pitchFamily="34" charset="0"/>
                        </a:rPr>
                        <a: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smtClean="0">
                          <a:latin typeface="TSTAR PRO Medium" panose="02000806030000020004" pitchFamily="50" charset="0"/>
                          <a:cs typeface="Calibri" panose="020F0502020204030204" pitchFamily="34" charset="0"/>
                        </a:rPr>
                        <a: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smtClean="0">
                          <a:latin typeface="TSTAR PRO Medium" panose="02000806030000020004" pitchFamily="50" charset="0"/>
                          <a:cs typeface="Calibri" panose="020F0502020204030204" pitchFamily="34" charset="0"/>
                        </a:rPr>
                        <a:t>√</a:t>
                      </a:r>
                    </a:p>
                  </a:txBody>
                  <a:tcPr/>
                </a:tc>
                <a:tc>
                  <a:txBody>
                    <a:bodyPr/>
                    <a:lstStyle/>
                    <a:p>
                      <a:pPr algn="ctr"/>
                      <a:r>
                        <a:rPr lang="en-US" altLang="zh-CN" dirty="0" smtClean="0">
                          <a:latin typeface="TSTAR PRO Medium" panose="02000806030000020004" pitchFamily="50" charset="0"/>
                          <a:cs typeface="Calibri" panose="020F0502020204030204" pitchFamily="34" charset="0"/>
                        </a:rPr>
                        <a:t>Support</a:t>
                      </a:r>
                      <a:endParaRPr lang="zh-CN" altLang="en-US" dirty="0">
                        <a:latin typeface="TSTAR PRO Medium" panose="02000806030000020004" pitchFamily="50" charset="0"/>
                        <a:cs typeface="Calibri" panose="020F0502020204030204" pitchFamily="34" charset="0"/>
                      </a:endParaRPr>
                    </a:p>
                  </a:txBody>
                  <a:tcPr/>
                </a:tc>
                <a:tc vMerge="1">
                  <a:txBody>
                    <a:bodyPr/>
                    <a:lstStyle/>
                    <a:p>
                      <a:pPr algn="ctr"/>
                      <a:endParaRPr lang="zh-CN" altLang="en-US"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4026685107"/>
                  </a:ext>
                </a:extLst>
              </a:tr>
            </a:tbl>
          </a:graphicData>
        </a:graphic>
      </p:graphicFrame>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65325" t="19128" r="2663" b="15973"/>
          <a:stretch/>
        </p:blipFill>
        <p:spPr>
          <a:xfrm>
            <a:off x="1178425" y="4757407"/>
            <a:ext cx="894079" cy="1049571"/>
          </a:xfrm>
          <a:prstGeom prst="rect">
            <a:avLst/>
          </a:prstGeom>
        </p:spPr>
      </p:pic>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l="5257" t="20680" r="64471" b="16824"/>
          <a:stretch/>
        </p:blipFill>
        <p:spPr>
          <a:xfrm>
            <a:off x="1276765" y="3647868"/>
            <a:ext cx="697400" cy="833674"/>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75233" y="1589193"/>
            <a:ext cx="1841532" cy="1388229"/>
          </a:xfrm>
          <a:prstGeom prst="rect">
            <a:avLst/>
          </a:prstGeom>
        </p:spPr>
      </p:pic>
    </p:spTree>
    <p:custDataLst>
      <p:tags r:id="rId1"/>
    </p:custDataLst>
    <p:extLst>
      <p:ext uri="{BB962C8B-B14F-4D97-AF65-F5344CB8AC3E}">
        <p14:creationId xmlns:p14="http://schemas.microsoft.com/office/powerpoint/2010/main" val="390569257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657975" y="550158"/>
            <a:ext cx="808426" cy="800219"/>
          </a:xfrm>
          <a:prstGeom prst="rect">
            <a:avLst/>
          </a:prstGeom>
          <a:noFill/>
        </p:spPr>
        <p:txBody>
          <a:bodyPr wrap="none" rtlCol="0">
            <a:spAutoFit/>
          </a:bodyPr>
          <a:lstStyle/>
          <a:p>
            <a:r>
              <a:rPr lang="en-US" altLang="zh-CN" sz="4600" b="1" dirty="0" smtClean="0">
                <a:solidFill>
                  <a:srgbClr val="C00000"/>
                </a:solidFill>
                <a:latin typeface="TSTAR PRO Medium" panose="02000806030000020004" pitchFamily="50" charset="0"/>
                <a:cs typeface="Calibri" panose="020F0502020204030204" pitchFamily="34" charset="0"/>
              </a:rPr>
              <a:t>VS</a:t>
            </a:r>
            <a:endParaRPr lang="zh-CN" altLang="en-US" sz="4600" b="1" dirty="0">
              <a:solidFill>
                <a:srgbClr val="C00000"/>
              </a:solidFill>
              <a:latin typeface="TSTAR PRO Medium" panose="02000806030000020004" pitchFamily="50" charset="0"/>
              <a:cs typeface="Calibri" panose="020F0502020204030204" pitchFamily="34" charset="0"/>
            </a:endParaRP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24458" y="3668619"/>
            <a:ext cx="1374154" cy="1129442"/>
          </a:xfrm>
          <a:prstGeom prst="rect">
            <a:avLst/>
          </a:prstGeom>
        </p:spPr>
      </p:pic>
      <p:sp>
        <p:nvSpPr>
          <p:cNvPr id="8" name="文本框 7"/>
          <p:cNvSpPr txBox="1"/>
          <p:nvPr/>
        </p:nvSpPr>
        <p:spPr>
          <a:xfrm>
            <a:off x="7885236" y="519380"/>
            <a:ext cx="3109506" cy="892552"/>
          </a:xfrm>
          <a:prstGeom prst="rect">
            <a:avLst/>
          </a:prstGeom>
          <a:noFill/>
        </p:spPr>
        <p:txBody>
          <a:bodyPr wrap="none" rtlCol="0">
            <a:spAutoFit/>
          </a:bodyPr>
          <a:lstStyle/>
          <a:p>
            <a:pPr algn="ctr"/>
            <a:r>
              <a:rPr lang="en-US" altLang="zh-CN" sz="2800" b="1" dirty="0" smtClean="0">
                <a:latin typeface="TSTAR PRO Medium" panose="02000806030000020004" pitchFamily="50" charset="0"/>
                <a:cs typeface="Calibri" panose="020F0502020204030204" pitchFamily="34" charset="0"/>
              </a:rPr>
              <a:t>Traditional Solution</a:t>
            </a:r>
          </a:p>
          <a:p>
            <a:pPr algn="ctr"/>
            <a:r>
              <a:rPr lang="en-US" altLang="zh-CN" sz="2400" b="1" dirty="0" smtClean="0">
                <a:solidFill>
                  <a:srgbClr val="C00000"/>
                </a:solidFill>
                <a:latin typeface="TSTAR PRO Medium" panose="02000806030000020004" pitchFamily="50" charset="0"/>
                <a:cs typeface="Calibri" panose="020F0502020204030204" pitchFamily="34" charset="0"/>
              </a:rPr>
              <a:t>Heavy  &amp;  Expensive</a:t>
            </a:r>
            <a:endParaRPr lang="zh-CN" altLang="en-US" sz="2400" b="1" dirty="0" smtClean="0">
              <a:solidFill>
                <a:srgbClr val="C00000"/>
              </a:solidFill>
              <a:latin typeface="TSTAR PRO Medium" panose="02000806030000020004" pitchFamily="50" charset="0"/>
              <a:cs typeface="Calibri" panose="020F0502020204030204" pitchFamily="34" charset="0"/>
            </a:endParaRPr>
          </a:p>
        </p:txBody>
      </p:sp>
      <p:sp>
        <p:nvSpPr>
          <p:cNvPr id="9" name="文本框 8"/>
          <p:cNvSpPr txBox="1"/>
          <p:nvPr/>
        </p:nvSpPr>
        <p:spPr>
          <a:xfrm>
            <a:off x="798598" y="550158"/>
            <a:ext cx="3810530" cy="892552"/>
          </a:xfrm>
          <a:prstGeom prst="rect">
            <a:avLst/>
          </a:prstGeom>
          <a:noFill/>
        </p:spPr>
        <p:txBody>
          <a:bodyPr wrap="none" rtlCol="0">
            <a:spAutoFit/>
          </a:bodyPr>
          <a:lstStyle/>
          <a:p>
            <a:r>
              <a:rPr lang="en-US" altLang="zh-CN" sz="2800" b="1" dirty="0" smtClean="0">
                <a:latin typeface="TSTAR PRO Medium" panose="02000806030000020004" pitchFamily="50" charset="0"/>
                <a:cs typeface="Calibri" panose="020F0502020204030204" pitchFamily="34" charset="0"/>
              </a:rPr>
              <a:t>Hik-Partner Pro Solution</a:t>
            </a:r>
          </a:p>
          <a:p>
            <a:pPr algn="ctr"/>
            <a:r>
              <a:rPr lang="en-US" altLang="zh-CN" sz="2400" b="1" dirty="0" smtClean="0">
                <a:solidFill>
                  <a:srgbClr val="C00000"/>
                </a:solidFill>
                <a:latin typeface="TSTAR PRO Medium" panose="02000806030000020004" pitchFamily="50" charset="0"/>
                <a:cs typeface="Calibri" panose="020F0502020204030204" pitchFamily="34" charset="0"/>
              </a:rPr>
              <a:t>Lite &amp; Economy</a:t>
            </a:r>
            <a:endParaRPr lang="zh-CN" altLang="en-US" sz="2400" b="1" dirty="0">
              <a:solidFill>
                <a:srgbClr val="C00000"/>
              </a:solidFill>
              <a:latin typeface="TSTAR PRO Medium" panose="02000806030000020004" pitchFamily="50" charset="0"/>
              <a:cs typeface="Calibri" panose="020F0502020204030204" pitchFamily="34" charset="0"/>
            </a:endParaRPr>
          </a:p>
        </p:txBody>
      </p:sp>
      <p:sp>
        <p:nvSpPr>
          <p:cNvPr id="41" name="矩形 40"/>
          <p:cNvSpPr/>
          <p:nvPr/>
        </p:nvSpPr>
        <p:spPr>
          <a:xfrm>
            <a:off x="7454737" y="4871111"/>
            <a:ext cx="667170" cy="276999"/>
          </a:xfrm>
          <a:prstGeom prst="rect">
            <a:avLst/>
          </a:prstGeom>
        </p:spPr>
        <p:txBody>
          <a:bodyPr wrap="none">
            <a:spAutoFit/>
          </a:bodyPr>
          <a:lstStyle/>
          <a:p>
            <a:pPr algn="ctr"/>
            <a:r>
              <a:rPr lang="en-US" altLang="zh-CN" sz="1200" b="1" dirty="0" smtClean="0">
                <a:solidFill>
                  <a:srgbClr val="C00000"/>
                </a:solidFill>
                <a:latin typeface="TSTAR PRO Medium" panose="02000806030000020004" pitchFamily="50" charset="0"/>
                <a:cs typeface="Calibri" panose="020F0502020204030204" pitchFamily="34" charset="0"/>
              </a:rPr>
              <a:t>Monitor</a:t>
            </a:r>
            <a:endParaRPr lang="zh-CN" altLang="en-US" sz="1200" b="1" dirty="0">
              <a:solidFill>
                <a:srgbClr val="C00000"/>
              </a:solidFill>
              <a:latin typeface="TSTAR PRO Medium" panose="02000806030000020004" pitchFamily="50" charset="0"/>
              <a:cs typeface="Calibri" panose="020F0502020204030204" pitchFamily="34" charset="0"/>
            </a:endParaRPr>
          </a:p>
        </p:txBody>
      </p:sp>
      <p:sp>
        <p:nvSpPr>
          <p:cNvPr id="42" name="矩形 41"/>
          <p:cNvSpPr/>
          <p:nvPr/>
        </p:nvSpPr>
        <p:spPr>
          <a:xfrm>
            <a:off x="10143065" y="4875905"/>
            <a:ext cx="626645" cy="276999"/>
          </a:xfrm>
          <a:prstGeom prst="rect">
            <a:avLst/>
          </a:prstGeom>
        </p:spPr>
        <p:txBody>
          <a:bodyPr wrap="none">
            <a:spAutoFit/>
          </a:bodyPr>
          <a:lstStyle/>
          <a:p>
            <a:pPr algn="ctr"/>
            <a:r>
              <a:rPr lang="en-US" altLang="zh-CN" sz="1200" b="1" dirty="0" smtClean="0">
                <a:solidFill>
                  <a:srgbClr val="C00000"/>
                </a:solidFill>
                <a:latin typeface="TSTAR PRO Medium" panose="02000806030000020004" pitchFamily="50" charset="0"/>
                <a:cs typeface="Calibri" panose="020F0502020204030204" pitchFamily="34" charset="0"/>
              </a:rPr>
              <a:t>Laptop</a:t>
            </a:r>
            <a:endParaRPr lang="zh-CN" altLang="en-US" sz="1200" b="1" dirty="0">
              <a:solidFill>
                <a:srgbClr val="C00000"/>
              </a:solidFill>
              <a:latin typeface="TSTAR PRO Medium" panose="02000806030000020004" pitchFamily="50" charset="0"/>
              <a:cs typeface="Calibri" panose="020F0502020204030204" pitchFamily="34" charset="0"/>
            </a:endParaRPr>
          </a:p>
        </p:txBody>
      </p:sp>
      <p:sp>
        <p:nvSpPr>
          <p:cNvPr id="55" name="文本框 54"/>
          <p:cNvSpPr txBox="1"/>
          <p:nvPr/>
        </p:nvSpPr>
        <p:spPr>
          <a:xfrm>
            <a:off x="4944192" y="1427613"/>
            <a:ext cx="974947" cy="369332"/>
          </a:xfrm>
          <a:prstGeom prst="rect">
            <a:avLst/>
          </a:prstGeom>
          <a:noFill/>
        </p:spPr>
        <p:txBody>
          <a:bodyPr wrap="none" rtlCol="0">
            <a:spAutoFit/>
          </a:bodyPr>
          <a:lstStyle/>
          <a:p>
            <a:r>
              <a:rPr lang="en-US" altLang="zh-CN" b="1" dirty="0">
                <a:latin typeface="TSTAR PRO Medium" panose="02000806030000020004" pitchFamily="50" charset="0"/>
                <a:cs typeface="Calibri" panose="020F0502020204030204" pitchFamily="34" charset="0"/>
              </a:rPr>
              <a:t>O</a:t>
            </a:r>
            <a:r>
              <a:rPr lang="en-US" altLang="zh-CN" b="1" dirty="0" smtClean="0">
                <a:latin typeface="TSTAR PRO Medium" panose="02000806030000020004" pitchFamily="50" charset="0"/>
                <a:cs typeface="Calibri" panose="020F0502020204030204" pitchFamily="34" charset="0"/>
              </a:rPr>
              <a:t>ne APP</a:t>
            </a:r>
            <a:endParaRPr lang="zh-CN" altLang="en-US" b="1" dirty="0">
              <a:latin typeface="TSTAR PRO Medium" panose="02000806030000020004" pitchFamily="50" charset="0"/>
              <a:cs typeface="Calibri" panose="020F0502020204030204" pitchFamily="34" charset="0"/>
            </a:endParaRPr>
          </a:p>
        </p:txBody>
      </p:sp>
      <p:sp>
        <p:nvSpPr>
          <p:cNvPr id="57" name="文本框 56"/>
          <p:cNvSpPr txBox="1"/>
          <p:nvPr/>
        </p:nvSpPr>
        <p:spPr>
          <a:xfrm>
            <a:off x="6203279" y="1423427"/>
            <a:ext cx="1861407" cy="369332"/>
          </a:xfrm>
          <a:prstGeom prst="rect">
            <a:avLst/>
          </a:prstGeom>
          <a:noFill/>
        </p:spPr>
        <p:txBody>
          <a:bodyPr wrap="none" rtlCol="0">
            <a:spAutoFit/>
          </a:bodyPr>
          <a:lstStyle/>
          <a:p>
            <a:r>
              <a:rPr lang="en-US" altLang="zh-CN" b="1" dirty="0" smtClean="0">
                <a:latin typeface="TSTAR PRO Medium" panose="02000806030000020004" pitchFamily="50" charset="0"/>
                <a:cs typeface="Calibri" panose="020F0502020204030204" pitchFamily="34" charset="0"/>
              </a:rPr>
              <a:t>Multiple software</a:t>
            </a:r>
            <a:endParaRPr lang="zh-CN" altLang="en-US" b="1" dirty="0">
              <a:latin typeface="TSTAR PRO Medium" panose="02000806030000020004" pitchFamily="50" charset="0"/>
              <a:cs typeface="Calibri" panose="020F0502020204030204" pitchFamily="34" charset="0"/>
            </a:endParaRPr>
          </a:p>
        </p:txBody>
      </p:sp>
      <p:cxnSp>
        <p:nvCxnSpPr>
          <p:cNvPr id="58" name="直接连接符 57"/>
          <p:cNvCxnSpPr/>
          <p:nvPr/>
        </p:nvCxnSpPr>
        <p:spPr>
          <a:xfrm>
            <a:off x="6292239" y="1789613"/>
            <a:ext cx="1937361"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64" name="组合 63"/>
          <p:cNvGrpSpPr/>
          <p:nvPr/>
        </p:nvGrpSpPr>
        <p:grpSpPr>
          <a:xfrm>
            <a:off x="9416048" y="3538402"/>
            <a:ext cx="2042274" cy="1262061"/>
            <a:chOff x="9425573" y="3052627"/>
            <a:chExt cx="2042274" cy="1262061"/>
          </a:xfrm>
        </p:grpSpPr>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25573" y="3052627"/>
              <a:ext cx="2042274" cy="1262061"/>
            </a:xfrm>
            <a:prstGeom prst="rect">
              <a:avLst/>
            </a:prstGeom>
          </p:spPr>
        </p:pic>
        <p:pic>
          <p:nvPicPr>
            <p:cNvPr id="63" name="图片 62"/>
            <p:cNvPicPr>
              <a:picLocks noChangeAspect="1"/>
            </p:cNvPicPr>
            <p:nvPr/>
          </p:nvPicPr>
          <p:blipFill>
            <a:blip r:embed="rId5"/>
            <a:stretch>
              <a:fillRect/>
            </a:stretch>
          </p:blipFill>
          <p:spPr>
            <a:xfrm>
              <a:off x="9706224" y="3229140"/>
              <a:ext cx="1471363" cy="914235"/>
            </a:xfrm>
            <a:prstGeom prst="rect">
              <a:avLst/>
            </a:prstGeom>
          </p:spPr>
        </p:pic>
      </p:grpSp>
      <p:pic>
        <p:nvPicPr>
          <p:cNvPr id="62" name="图片 61"/>
          <p:cNvPicPr>
            <a:picLocks noChangeAspect="1"/>
          </p:cNvPicPr>
          <p:nvPr/>
        </p:nvPicPr>
        <p:blipFill>
          <a:blip r:embed="rId6"/>
          <a:stretch>
            <a:fillRect/>
          </a:stretch>
        </p:blipFill>
        <p:spPr>
          <a:xfrm>
            <a:off x="10056599" y="4021011"/>
            <a:ext cx="332746" cy="362323"/>
          </a:xfrm>
          <a:prstGeom prst="rect">
            <a:avLst/>
          </a:prstGeom>
        </p:spPr>
      </p:pic>
      <p:pic>
        <p:nvPicPr>
          <p:cNvPr id="65" name="图片 64"/>
          <p:cNvPicPr>
            <a:picLocks noChangeAspect="1"/>
          </p:cNvPicPr>
          <p:nvPr/>
        </p:nvPicPr>
        <p:blipFill>
          <a:blip r:embed="rId7"/>
          <a:stretch>
            <a:fillRect/>
          </a:stretch>
        </p:blipFill>
        <p:spPr>
          <a:xfrm>
            <a:off x="10439356" y="4021011"/>
            <a:ext cx="330354" cy="362323"/>
          </a:xfrm>
          <a:prstGeom prst="rect">
            <a:avLst/>
          </a:prstGeom>
        </p:spPr>
      </p:pic>
      <p:grpSp>
        <p:nvGrpSpPr>
          <p:cNvPr id="48" name="组合 47"/>
          <p:cNvGrpSpPr/>
          <p:nvPr/>
        </p:nvGrpSpPr>
        <p:grpSpPr>
          <a:xfrm>
            <a:off x="2387350" y="3139514"/>
            <a:ext cx="1008609" cy="2187651"/>
            <a:chOff x="4639841" y="2931283"/>
            <a:chExt cx="1008609" cy="2187651"/>
          </a:xfrm>
        </p:grpSpPr>
        <p:sp>
          <p:nvSpPr>
            <p:cNvPr id="40" name="矩形 39"/>
            <p:cNvSpPr/>
            <p:nvPr/>
          </p:nvSpPr>
          <p:spPr>
            <a:xfrm>
              <a:off x="4639841" y="4841935"/>
              <a:ext cx="1008609" cy="276999"/>
            </a:xfrm>
            <a:prstGeom prst="rect">
              <a:avLst/>
            </a:prstGeom>
          </p:spPr>
          <p:txBody>
            <a:bodyPr wrap="none">
              <a:spAutoFit/>
            </a:bodyPr>
            <a:lstStyle/>
            <a:p>
              <a:pPr algn="ctr"/>
              <a:r>
                <a:rPr lang="en-US" altLang="zh-CN" sz="1200" b="1" dirty="0" smtClean="0">
                  <a:solidFill>
                    <a:srgbClr val="C00000"/>
                  </a:solidFill>
                  <a:latin typeface="TSTAR PRO Medium" panose="02000806030000020004" pitchFamily="50" charset="0"/>
                  <a:cs typeface="Calibri" panose="020F0502020204030204" pitchFamily="34" charset="0"/>
                </a:rPr>
                <a:t>Smart Phone</a:t>
              </a:r>
            </a:p>
          </p:txBody>
        </p:sp>
        <p:grpSp>
          <p:nvGrpSpPr>
            <p:cNvPr id="67" name="组合 66"/>
            <p:cNvGrpSpPr/>
            <p:nvPr/>
          </p:nvGrpSpPr>
          <p:grpSpPr>
            <a:xfrm>
              <a:off x="4693888" y="2931283"/>
              <a:ext cx="954562" cy="1896517"/>
              <a:chOff x="4703413" y="2445508"/>
              <a:chExt cx="954562" cy="1896517"/>
            </a:xfrm>
          </p:grpSpPr>
          <p:pic>
            <p:nvPicPr>
              <p:cNvPr id="4" name="iPhone壳.png" descr="iPhone壳.png"/>
              <p:cNvPicPr>
                <a:picLocks noChangeAspect="1"/>
              </p:cNvPicPr>
              <p:nvPr/>
            </p:nvPicPr>
            <p:blipFill>
              <a:blip r:embed="rId8">
                <a:extLst/>
              </a:blip>
              <a:stretch>
                <a:fillRect/>
              </a:stretch>
            </p:blipFill>
            <p:spPr>
              <a:xfrm>
                <a:off x="4703413" y="2445508"/>
                <a:ext cx="954562" cy="1896517"/>
              </a:xfrm>
              <a:prstGeom prst="rect">
                <a:avLst/>
              </a:prstGeom>
              <a:ln w="12700">
                <a:miter lim="400000"/>
              </a:ln>
            </p:spPr>
          </p:pic>
          <p:pic>
            <p:nvPicPr>
              <p:cNvPr id="66" name="图片 6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771243" y="3087021"/>
                <a:ext cx="842335" cy="448215"/>
              </a:xfrm>
              <a:prstGeom prst="rect">
                <a:avLst/>
              </a:prstGeom>
            </p:spPr>
          </p:pic>
        </p:grpSp>
      </p:grpSp>
      <p:sp>
        <p:nvSpPr>
          <p:cNvPr id="79" name="矩形 78"/>
          <p:cNvSpPr/>
          <p:nvPr/>
        </p:nvSpPr>
        <p:spPr>
          <a:xfrm>
            <a:off x="7538092" y="3953678"/>
            <a:ext cx="484428" cy="369332"/>
          </a:xfrm>
          <a:prstGeom prst="rect">
            <a:avLst/>
          </a:prstGeom>
        </p:spPr>
        <p:txBody>
          <a:bodyPr wrap="none">
            <a:spAutoFit/>
          </a:bodyPr>
          <a:lstStyle/>
          <a:p>
            <a:r>
              <a:rPr lang="en-US" altLang="zh-CN" b="1" dirty="0" smtClean="0">
                <a:latin typeface="TSTAR PRO Medium" panose="02000806030000020004" pitchFamily="50" charset="0"/>
                <a:cs typeface="Calibri" panose="020F0502020204030204" pitchFamily="34" charset="0"/>
              </a:rPr>
              <a:t>GUI</a:t>
            </a:r>
            <a:endParaRPr lang="zh-CN" altLang="en-US" dirty="0">
              <a:latin typeface="TSTAR PRO Medium" panose="02000806030000020004" pitchFamily="50" charset="0"/>
            </a:endParaRPr>
          </a:p>
        </p:txBody>
      </p:sp>
      <p:grpSp>
        <p:nvGrpSpPr>
          <p:cNvPr id="46" name="组合 45"/>
          <p:cNvGrpSpPr/>
          <p:nvPr/>
        </p:nvGrpSpPr>
        <p:grpSpPr>
          <a:xfrm>
            <a:off x="-5003800" y="2499285"/>
            <a:ext cx="4499292" cy="2908785"/>
            <a:chOff x="76200" y="2844315"/>
            <a:chExt cx="4499292" cy="2908785"/>
          </a:xfrm>
        </p:grpSpPr>
        <p:pic>
          <p:nvPicPr>
            <p:cNvPr id="12" name="图片 1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67438" y="4285441"/>
              <a:ext cx="1222660" cy="542359"/>
            </a:xfrm>
            <a:prstGeom prst="rect">
              <a:avLst/>
            </a:prstGeom>
          </p:spPr>
        </p:pic>
        <p:pic>
          <p:nvPicPr>
            <p:cNvPr id="13" name="图片 12"/>
            <p:cNvPicPr>
              <a:picLocks noChangeAspect="1"/>
            </p:cNvPicPr>
            <p:nvPr/>
          </p:nvPicPr>
          <p:blipFill rotWithShape="1">
            <a:blip r:embed="rId11" cstate="print">
              <a:extLst>
                <a:ext uri="{28A0092B-C50C-407E-A947-70E740481C1C}">
                  <a14:useLocalDpi xmlns:a14="http://schemas.microsoft.com/office/drawing/2010/main" val="0"/>
                </a:ext>
              </a:extLst>
            </a:blip>
            <a:srcRect l="14476" r="19329" b="3510"/>
            <a:stretch/>
          </p:blipFill>
          <p:spPr>
            <a:xfrm>
              <a:off x="2348816" y="3429962"/>
              <a:ext cx="1008044" cy="1397838"/>
            </a:xfrm>
            <a:prstGeom prst="rect">
              <a:avLst/>
            </a:prstGeom>
          </p:spPr>
        </p:pic>
        <p:pic>
          <p:nvPicPr>
            <p:cNvPr id="14" name="图片 1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561843" y="4128938"/>
              <a:ext cx="927062" cy="698862"/>
            </a:xfrm>
            <a:prstGeom prst="rect">
              <a:avLst/>
            </a:prstGeom>
          </p:spPr>
        </p:pic>
        <p:sp>
          <p:nvSpPr>
            <p:cNvPr id="36" name="矩形 35"/>
            <p:cNvSpPr/>
            <p:nvPr/>
          </p:nvSpPr>
          <p:spPr>
            <a:xfrm>
              <a:off x="789073" y="4871111"/>
              <a:ext cx="1027653" cy="276999"/>
            </a:xfrm>
            <a:prstGeom prst="rect">
              <a:avLst/>
            </a:prstGeom>
          </p:spPr>
          <p:txBody>
            <a:bodyPr wrap="none">
              <a:spAutoFit/>
            </a:bodyPr>
            <a:lstStyle/>
            <a:p>
              <a:pPr algn="ctr"/>
              <a:r>
                <a:rPr lang="en-US" altLang="zh-CN" sz="1200" b="1" dirty="0" smtClean="0">
                  <a:solidFill>
                    <a:srgbClr val="C00000"/>
                  </a:solidFill>
                  <a:latin typeface="TSTAR PRO Medium" panose="02000806030000020004" pitchFamily="50" charset="0"/>
                  <a:cs typeface="Calibri" panose="020F0502020204030204" pitchFamily="34" charset="0"/>
                </a:rPr>
                <a:t>POE repeater</a:t>
              </a:r>
              <a:endParaRPr lang="zh-CN" altLang="en-US" sz="1200" b="1" dirty="0">
                <a:solidFill>
                  <a:srgbClr val="C00000"/>
                </a:solidFill>
                <a:latin typeface="TSTAR PRO Medium" panose="02000806030000020004" pitchFamily="50" charset="0"/>
                <a:cs typeface="Calibri" panose="020F0502020204030204" pitchFamily="34" charset="0"/>
              </a:endParaRPr>
            </a:p>
          </p:txBody>
        </p:sp>
        <p:sp>
          <p:nvSpPr>
            <p:cNvPr id="38" name="矩形 37"/>
            <p:cNvSpPr/>
            <p:nvPr/>
          </p:nvSpPr>
          <p:spPr>
            <a:xfrm>
              <a:off x="2039084" y="4871110"/>
              <a:ext cx="1251304" cy="461665"/>
            </a:xfrm>
            <a:prstGeom prst="rect">
              <a:avLst/>
            </a:prstGeom>
          </p:spPr>
          <p:txBody>
            <a:bodyPr wrap="none">
              <a:spAutoFit/>
            </a:bodyPr>
            <a:lstStyle/>
            <a:p>
              <a:pPr algn="ctr"/>
              <a:r>
                <a:rPr lang="en-US" altLang="zh-CN" sz="1200" b="1" dirty="0">
                  <a:solidFill>
                    <a:srgbClr val="C00000"/>
                  </a:solidFill>
                  <a:latin typeface="TSTAR PRO Medium" panose="02000806030000020004" pitchFamily="50" charset="0"/>
                  <a:cs typeface="Calibri" panose="020F0502020204030204" pitchFamily="34" charset="0"/>
                </a:rPr>
                <a:t>N</a:t>
              </a:r>
              <a:r>
                <a:rPr lang="en-US" altLang="zh-CN" sz="1200" b="1" dirty="0" smtClean="0">
                  <a:solidFill>
                    <a:srgbClr val="C00000"/>
                  </a:solidFill>
                  <a:latin typeface="TSTAR PRO Medium" panose="02000806030000020004" pitchFamily="50" charset="0"/>
                  <a:cs typeface="Calibri" panose="020F0502020204030204" pitchFamily="34" charset="0"/>
                </a:rPr>
                <a:t>etwork Extend </a:t>
              </a:r>
            </a:p>
            <a:p>
              <a:pPr algn="ctr"/>
              <a:r>
                <a:rPr lang="zh-CN" altLang="en-US" sz="1200" b="1" dirty="0" smtClean="0">
                  <a:solidFill>
                    <a:srgbClr val="C00000"/>
                  </a:solidFill>
                  <a:latin typeface="TSTAR PRO Medium" panose="02000806030000020004" pitchFamily="50" charset="0"/>
                  <a:cs typeface="Calibri" panose="020F0502020204030204" pitchFamily="34" charset="0"/>
                </a:rPr>
                <a:t>（</a:t>
              </a:r>
              <a:r>
                <a:rPr lang="en-US" altLang="zh-CN" sz="1200" b="1" dirty="0" smtClean="0">
                  <a:solidFill>
                    <a:srgbClr val="C00000"/>
                  </a:solidFill>
                  <a:latin typeface="TSTAR PRO Medium" panose="02000806030000020004" pitchFamily="50" charset="0"/>
                  <a:cs typeface="Calibri" panose="020F0502020204030204" pitchFamily="34" charset="0"/>
                </a:rPr>
                <a:t>AP</a:t>
              </a:r>
              <a:r>
                <a:rPr lang="zh-CN" altLang="en-US" sz="1200" b="1" dirty="0" smtClean="0">
                  <a:solidFill>
                    <a:srgbClr val="C00000"/>
                  </a:solidFill>
                  <a:latin typeface="TSTAR PRO Medium" panose="02000806030000020004" pitchFamily="50" charset="0"/>
                  <a:cs typeface="Calibri" panose="020F0502020204030204" pitchFamily="34" charset="0"/>
                </a:rPr>
                <a:t>）</a:t>
              </a:r>
              <a:endParaRPr lang="zh-CN" altLang="en-US" sz="1200" b="1" dirty="0">
                <a:solidFill>
                  <a:srgbClr val="C00000"/>
                </a:solidFill>
                <a:latin typeface="TSTAR PRO Medium" panose="02000806030000020004" pitchFamily="50" charset="0"/>
                <a:cs typeface="Calibri" panose="020F0502020204030204" pitchFamily="34" charset="0"/>
              </a:endParaRPr>
            </a:p>
          </p:txBody>
        </p:sp>
        <p:sp>
          <p:nvSpPr>
            <p:cNvPr id="39" name="矩形 38"/>
            <p:cNvSpPr/>
            <p:nvPr/>
          </p:nvSpPr>
          <p:spPr>
            <a:xfrm>
              <a:off x="3430357" y="4871110"/>
              <a:ext cx="1082476" cy="461665"/>
            </a:xfrm>
            <a:prstGeom prst="rect">
              <a:avLst/>
            </a:prstGeom>
          </p:spPr>
          <p:txBody>
            <a:bodyPr wrap="none">
              <a:spAutoFit/>
            </a:bodyPr>
            <a:lstStyle/>
            <a:p>
              <a:pPr algn="ctr"/>
              <a:r>
                <a:rPr lang="en-US" altLang="zh-CN" sz="1200" b="1" dirty="0" smtClean="0">
                  <a:solidFill>
                    <a:srgbClr val="C00000"/>
                  </a:solidFill>
                  <a:latin typeface="TSTAR PRO Medium" panose="02000806030000020004" pitchFamily="50" charset="0"/>
                  <a:cs typeface="Calibri" panose="020F0502020204030204" pitchFamily="34" charset="0"/>
                </a:rPr>
                <a:t>Type-C to LAN</a:t>
              </a:r>
            </a:p>
            <a:p>
              <a:pPr algn="ctr"/>
              <a:r>
                <a:rPr lang="en-US" altLang="zh-CN" sz="1200" b="1" dirty="0" smtClean="0">
                  <a:solidFill>
                    <a:srgbClr val="C00000"/>
                  </a:solidFill>
                  <a:latin typeface="TSTAR PRO Medium" panose="02000806030000020004" pitchFamily="50" charset="0"/>
                  <a:cs typeface="Calibri" panose="020F0502020204030204" pitchFamily="34" charset="0"/>
                </a:rPr>
                <a:t>Cable</a:t>
              </a:r>
              <a:endParaRPr lang="zh-CN" altLang="en-US" sz="1200" b="1" dirty="0">
                <a:solidFill>
                  <a:srgbClr val="C00000"/>
                </a:solidFill>
                <a:latin typeface="TSTAR PRO Medium" panose="02000806030000020004" pitchFamily="50" charset="0"/>
                <a:cs typeface="Calibri" panose="020F0502020204030204" pitchFamily="34" charset="0"/>
              </a:endParaRPr>
            </a:p>
          </p:txBody>
        </p:sp>
        <p:sp>
          <p:nvSpPr>
            <p:cNvPr id="2" name="圆角矩形 1"/>
            <p:cNvSpPr/>
            <p:nvPr/>
          </p:nvSpPr>
          <p:spPr>
            <a:xfrm>
              <a:off x="76200" y="2868013"/>
              <a:ext cx="4499292" cy="2885087"/>
            </a:xfrm>
            <a:prstGeom prst="roundRect">
              <a:avLst>
                <a:gd name="adj" fmla="val 2889"/>
              </a:avLst>
            </a:prstGeom>
            <a:noFill/>
            <a:ln w="19050">
              <a:prstDash val="dash"/>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latin typeface="TSTAR PRO Medium" panose="02000806030000020004" pitchFamily="50" charset="0"/>
              </a:endParaRPr>
            </a:p>
          </p:txBody>
        </p:sp>
        <p:sp>
          <p:nvSpPr>
            <p:cNvPr id="3" name="矩形 2"/>
            <p:cNvSpPr/>
            <p:nvPr/>
          </p:nvSpPr>
          <p:spPr>
            <a:xfrm>
              <a:off x="1799246" y="2844315"/>
              <a:ext cx="1018227" cy="369332"/>
            </a:xfrm>
            <a:prstGeom prst="rect">
              <a:avLst/>
            </a:prstGeom>
          </p:spPr>
          <p:txBody>
            <a:bodyPr wrap="none">
              <a:spAutoFit/>
            </a:bodyPr>
            <a:lstStyle/>
            <a:p>
              <a:r>
                <a:rPr lang="en-US" altLang="zh-CN" b="1" dirty="0" smtClean="0">
                  <a:solidFill>
                    <a:srgbClr val="C00000"/>
                  </a:solidFill>
                  <a:latin typeface="TSTAR PRO Medium" panose="02000806030000020004" pitchFamily="50" charset="0"/>
                  <a:cs typeface="Calibri" panose="020F0502020204030204" pitchFamily="34" charset="0"/>
                </a:rPr>
                <a:t>Optional</a:t>
              </a:r>
              <a:endParaRPr lang="zh-CN" altLang="en-US" b="1" dirty="0">
                <a:solidFill>
                  <a:srgbClr val="C00000"/>
                </a:solidFill>
                <a:latin typeface="TSTAR PRO Medium" panose="02000806030000020004" pitchFamily="50" charset="0"/>
                <a:cs typeface="Calibri" panose="020F0502020204030204" pitchFamily="34" charset="0"/>
              </a:endParaRPr>
            </a:p>
          </p:txBody>
        </p:sp>
      </p:grpSp>
      <p:cxnSp>
        <p:nvCxnSpPr>
          <p:cNvPr id="68" name="直接连接符 67"/>
          <p:cNvCxnSpPr/>
          <p:nvPr/>
        </p:nvCxnSpPr>
        <p:spPr>
          <a:xfrm>
            <a:off x="6081353" y="2327189"/>
            <a:ext cx="0" cy="4530811"/>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3864131" y="1796945"/>
            <a:ext cx="1937361"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390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6.25E-7 -1.11111E-6 L 0.19414 -1.11111E-6 " pathEditMode="relative" rAng="0" ptsTypes="AA">
                                      <p:cBhvr>
                                        <p:cTn id="6" dur="750" fill="hold"/>
                                        <p:tgtEl>
                                          <p:spTgt spid="48"/>
                                        </p:tgtEl>
                                        <p:attrNameLst>
                                          <p:attrName>ppt_x</p:attrName>
                                          <p:attrName>ppt_y</p:attrName>
                                        </p:attrNameLst>
                                      </p:cBhvr>
                                      <p:rCtr x="9701" y="0"/>
                                    </p:animMotion>
                                  </p:childTnLst>
                                </p:cTn>
                              </p:par>
                              <p:par>
                                <p:cTn id="7" presetID="42" presetClass="path" presetSubtype="0" accel="50000" decel="50000" fill="hold" nodeType="withEffect">
                                  <p:stCondLst>
                                    <p:cond delay="0"/>
                                  </p:stCondLst>
                                  <p:childTnLst>
                                    <p:animMotion origin="layout" path="M 1.45833E-6 1.11111E-6 L 0.42174 -0.00185 " pathEditMode="relative" rAng="0" ptsTypes="AA">
                                      <p:cBhvr>
                                        <p:cTn id="8" dur="750" fill="hold"/>
                                        <p:tgtEl>
                                          <p:spTgt spid="46"/>
                                        </p:tgtEl>
                                        <p:attrNameLst>
                                          <p:attrName>ppt_x</p:attrName>
                                          <p:attrName>ppt_y</p:attrName>
                                        </p:attrNameLst>
                                      </p:cBhvr>
                                      <p:rCtr x="21094" y="-9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动态B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pic>
        <p:nvPicPr>
          <p:cNvPr id="4" name="图片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078987" y="275345"/>
            <a:ext cx="1756273" cy="320711"/>
          </a:xfrm>
          <a:prstGeom prst="rect">
            <a:avLst/>
          </a:prstGeom>
        </p:spPr>
      </p:pic>
      <p:sp>
        <p:nvSpPr>
          <p:cNvPr id="5" name="文本框 4"/>
          <p:cNvSpPr txBox="1"/>
          <p:nvPr/>
        </p:nvSpPr>
        <p:spPr>
          <a:xfrm>
            <a:off x="2977299" y="1939963"/>
            <a:ext cx="2330023" cy="584775"/>
          </a:xfrm>
          <a:prstGeom prst="rect">
            <a:avLst/>
          </a:prstGeom>
          <a:noFill/>
        </p:spPr>
        <p:txBody>
          <a:bodyPr wrap="square" rtlCol="0">
            <a:spAutoFit/>
          </a:bodyPr>
          <a:lstStyle/>
          <a:p>
            <a:r>
              <a:rPr lang="en-US" altLang="zh-CN" sz="3200" dirty="0" smtClean="0">
                <a:solidFill>
                  <a:srgbClr val="717171"/>
                </a:solidFill>
                <a:latin typeface="TSTAR PRO" panose="02000806030000020004" pitchFamily="50" charset="0"/>
                <a:ea typeface="华文细黑" panose="02010600040101010101" pitchFamily="2" charset="-122"/>
              </a:rPr>
              <a:t>Contents</a:t>
            </a:r>
            <a:endParaRPr lang="en-US" sz="3200" dirty="0">
              <a:solidFill>
                <a:srgbClr val="717171"/>
              </a:solidFill>
              <a:latin typeface="TSTAR PRO" panose="02000806030000020004" pitchFamily="50" charset="0"/>
              <a:ea typeface="华文细黑" panose="02010600040101010101" pitchFamily="2" charset="-122"/>
            </a:endParaRPr>
          </a:p>
        </p:txBody>
      </p:sp>
      <p:sp>
        <p:nvSpPr>
          <p:cNvPr id="6" name="文本框 5"/>
          <p:cNvSpPr txBox="1"/>
          <p:nvPr/>
        </p:nvSpPr>
        <p:spPr>
          <a:xfrm>
            <a:off x="5307322" y="1939963"/>
            <a:ext cx="6643252" cy="3139321"/>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n-US" altLang="zh-CN" sz="2400" dirty="0">
                <a:solidFill>
                  <a:srgbClr val="717171"/>
                </a:solidFill>
                <a:latin typeface="TSTAR PRO" panose="02000806030000020004" pitchFamily="50" charset="0"/>
                <a:ea typeface="华文细黑" panose="02010600040101010101" pitchFamily="2" charset="-122"/>
              </a:rPr>
              <a:t>Pain Points of Installation &amp; Congratulation</a:t>
            </a:r>
          </a:p>
          <a:p>
            <a:pPr marL="342900" indent="-342900">
              <a:lnSpc>
                <a:spcPct val="150000"/>
              </a:lnSpc>
              <a:buFont typeface="Arial" panose="020B0604020202020204" pitchFamily="34" charset="0"/>
              <a:buChar char="•"/>
            </a:pPr>
            <a:r>
              <a:rPr lang="en-US" altLang="zh-CN" sz="2400" dirty="0">
                <a:solidFill>
                  <a:srgbClr val="717171"/>
                </a:solidFill>
                <a:latin typeface="TSTAR PRO" panose="02000806030000020004" pitchFamily="50" charset="0"/>
                <a:ea typeface="华文细黑" panose="02010600040101010101" pitchFamily="2" charset="-122"/>
              </a:rPr>
              <a:t>The Hik-Partner Pro Solution &amp; Key Values</a:t>
            </a:r>
          </a:p>
          <a:p>
            <a:pPr marL="800100" lvl="2" indent="-342900">
              <a:lnSpc>
                <a:spcPct val="150000"/>
              </a:lnSpc>
              <a:buFont typeface="Arial" panose="020B0604020202020204" pitchFamily="34" charset="0"/>
              <a:buChar char="•"/>
            </a:pPr>
            <a:r>
              <a:rPr lang="en-US" altLang="zh-CN" sz="2000" dirty="0">
                <a:solidFill>
                  <a:srgbClr val="717171"/>
                </a:solidFill>
                <a:latin typeface="TSTAR PRO" panose="02000806030000020004" pitchFamily="50" charset="0"/>
                <a:ea typeface="华文细黑" panose="02010600040101010101" pitchFamily="2" charset="-122"/>
              </a:rPr>
              <a:t>Typical Scenarios</a:t>
            </a:r>
          </a:p>
          <a:p>
            <a:pPr marL="800100" lvl="2" indent="-342900">
              <a:lnSpc>
                <a:spcPct val="150000"/>
              </a:lnSpc>
              <a:buFont typeface="Arial" panose="020B0604020202020204" pitchFamily="34" charset="0"/>
              <a:buChar char="•"/>
            </a:pPr>
            <a:r>
              <a:rPr lang="en-US" altLang="zh-CN" sz="2000" dirty="0">
                <a:solidFill>
                  <a:srgbClr val="717171"/>
                </a:solidFill>
                <a:latin typeface="TSTAR PRO" panose="02000806030000020004" pitchFamily="50" charset="0"/>
                <a:ea typeface="华文细黑" panose="02010600040101010101" pitchFamily="2" charset="-122"/>
              </a:rPr>
              <a:t>The SADP Design on Hik-Partner Pro</a:t>
            </a:r>
          </a:p>
          <a:p>
            <a:pPr marL="800100" lvl="2" indent="-342900">
              <a:lnSpc>
                <a:spcPct val="150000"/>
              </a:lnSpc>
              <a:buFont typeface="Arial" panose="020B0604020202020204" pitchFamily="34" charset="0"/>
              <a:buChar char="•"/>
            </a:pPr>
            <a:r>
              <a:rPr lang="en-US" altLang="zh-CN" sz="2000" dirty="0">
                <a:solidFill>
                  <a:srgbClr val="717171"/>
                </a:solidFill>
                <a:latin typeface="TSTAR PRO" panose="02000806030000020004" pitchFamily="50" charset="0"/>
                <a:ea typeface="华文细黑" panose="02010600040101010101" pitchFamily="2" charset="-122"/>
              </a:rPr>
              <a:t>Technological highlights</a:t>
            </a:r>
            <a:endParaRPr lang="en-US" sz="2000" dirty="0">
              <a:solidFill>
                <a:srgbClr val="717171"/>
              </a:solidFill>
              <a:latin typeface="TSTAR PRO" panose="02000806030000020004" pitchFamily="50" charset="0"/>
              <a:ea typeface="华文细黑" panose="02010600040101010101" pitchFamily="2" charset="-122"/>
            </a:endParaRPr>
          </a:p>
          <a:p>
            <a:pPr marL="342900" indent="-342900">
              <a:lnSpc>
                <a:spcPct val="150000"/>
              </a:lnSpc>
              <a:buFont typeface="Arial" panose="020B0604020202020204" pitchFamily="34" charset="0"/>
              <a:buChar char="•"/>
            </a:pPr>
            <a:r>
              <a:rPr lang="en-US" altLang="zh-CN" sz="2400" b="1" dirty="0" smtClean="0">
                <a:solidFill>
                  <a:srgbClr val="C00000"/>
                </a:solidFill>
                <a:latin typeface="TSTAR PRO" panose="02000806030000020004" pitchFamily="50" charset="0"/>
                <a:ea typeface="华文细黑" panose="02010600040101010101" pitchFamily="2" charset="-122"/>
              </a:rPr>
              <a:t>Release Plan</a:t>
            </a:r>
            <a:endParaRPr lang="en-US" sz="2400" b="1" dirty="0">
              <a:solidFill>
                <a:srgbClr val="C00000"/>
              </a:solidFill>
              <a:latin typeface="TSTAR PRO" panose="02000806030000020004" pitchFamily="50" charset="0"/>
              <a:ea typeface="华文细黑" panose="02010600040101010101" pitchFamily="2" charset="-122"/>
            </a:endParaRPr>
          </a:p>
        </p:txBody>
      </p:sp>
      <p:cxnSp>
        <p:nvCxnSpPr>
          <p:cNvPr id="8" name="直接连接符 7"/>
          <p:cNvCxnSpPr/>
          <p:nvPr/>
        </p:nvCxnSpPr>
        <p:spPr>
          <a:xfrm>
            <a:off x="2977299" y="2524738"/>
            <a:ext cx="1649022"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142491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1200"/>
                                        <p:tgtEl>
                                          <p:spTgt spid="6"/>
                                        </p:tgtEl>
                                      </p:cBhvr>
                                    </p:animEffect>
                                  </p:childTnLst>
                                </p:cTn>
                              </p:par>
                            </p:childTnLst>
                          </p:cTn>
                        </p:par>
                        <p:par>
                          <p:cTn id="11" fill="hold">
                            <p:stCondLst>
                              <p:cond delay="1200"/>
                            </p:stCondLst>
                            <p:childTnLst>
                              <p:par>
                                <p:cTn id="12" presetID="1" presetClass="mediacall" presetSubtype="0" fill="hold" nodeType="afterEffect">
                                  <p:stCondLst>
                                    <p:cond delay="0"/>
                                  </p:stCondLst>
                                  <p:childTnLst>
                                    <p:cmd type="call" cmd="playFrom(0.0)">
                                      <p:cBhvr>
                                        <p:cTn id="13" dur="1404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4" fill="hold" display="0">
                  <p:stCondLst>
                    <p:cond delay="indefinite"/>
                  </p:stCondLst>
                </p:cTn>
                <p:tgtEl>
                  <p:spTgt spid="2"/>
                </p:tgtEl>
              </p:cMediaNode>
            </p:video>
            <p:seq concurrent="1" nextAc="seek">
              <p:cTn id="15" restart="whenNotActive" fill="hold" evtFilter="cancelBubble" nodeType="interactiveSeq">
                <p:stCondLst>
                  <p:cond evt="onClick" delay="0">
                    <p:tgtEl>
                      <p:spTgt spid="2"/>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2"/>
                                        </p:tgtEl>
                                      </p:cBhvr>
                                    </p:cmd>
                                  </p:childTnLst>
                                </p:cTn>
                              </p:par>
                            </p:childTnLst>
                          </p:cTn>
                        </p:par>
                      </p:childTnLst>
                    </p:cTn>
                  </p:par>
                </p:childTnLst>
              </p:cTn>
              <p:nextCondLst>
                <p:cond evt="onClick" delay="0">
                  <p:tgtEl>
                    <p:spTgt spid="2"/>
                  </p:tgtEl>
                </p:cond>
              </p:nextCondLst>
            </p:seq>
          </p:childTnLst>
        </p:cTn>
      </p:par>
    </p:tnLst>
    <p:bldLst>
      <p:bldP spid="5" grpId="0"/>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b="79159"/>
          <a:stretch/>
        </p:blipFill>
        <p:spPr>
          <a:xfrm>
            <a:off x="-73266" y="-31614"/>
            <a:ext cx="12571400" cy="6914300"/>
          </a:xfrm>
          <a:prstGeom prst="rect">
            <a:avLst/>
          </a:prstGeom>
        </p:spPr>
      </p:pic>
      <p:sp>
        <p:nvSpPr>
          <p:cNvPr id="36" name="iṥḻïďe">
            <a:extLst>
              <a:ext uri="{FF2B5EF4-FFF2-40B4-BE49-F238E27FC236}">
                <a16:creationId xmlns:a16="http://schemas.microsoft.com/office/drawing/2014/main" id="{7C71A355-224E-F538-EE7A-913C803A14B1}"/>
              </a:ext>
            </a:extLst>
          </p:cNvPr>
          <p:cNvSpPr txBox="1"/>
          <p:nvPr/>
        </p:nvSpPr>
        <p:spPr>
          <a:xfrm>
            <a:off x="620546" y="410703"/>
            <a:ext cx="5079214" cy="646331"/>
          </a:xfrm>
          <a:prstGeom prst="rect">
            <a:avLst/>
          </a:prstGeom>
          <a:noFill/>
          <a:ln>
            <a:noFill/>
          </a:ln>
        </p:spPr>
        <p:txBody>
          <a:bodyPr wrap="square" lIns="91440" tIns="45720" rIns="91440" bIns="45720" anchor="ctr" anchorCtr="0">
            <a:spAutoFit/>
          </a:bodyPr>
          <a:lstStyle/>
          <a:p>
            <a:pPr>
              <a:buSzPct val="25000"/>
            </a:pPr>
            <a:r>
              <a:rPr lang="en-US" altLang="zh-CN" sz="3600" b="1" cap="all" dirty="0" smtClean="0">
                <a:latin typeface="TSTAR PRO Medium" panose="02000806030000020004" pitchFamily="50" charset="0"/>
              </a:rPr>
              <a:t>Release PLAN</a:t>
            </a:r>
            <a:endParaRPr lang="en-US" altLang="zh-CN" sz="2000" b="1" cap="all" dirty="0">
              <a:latin typeface="TSTAR PRO Medium" panose="02000806030000020004" pitchFamily="50" charset="0"/>
            </a:endParaRPr>
          </a:p>
        </p:txBody>
      </p:sp>
      <p:grpSp>
        <p:nvGrpSpPr>
          <p:cNvPr id="21" name="组合 20"/>
          <p:cNvGrpSpPr/>
          <p:nvPr/>
        </p:nvGrpSpPr>
        <p:grpSpPr>
          <a:xfrm>
            <a:off x="6720206" y="1499351"/>
            <a:ext cx="2295149" cy="4559986"/>
            <a:chOff x="6768649" y="1762587"/>
            <a:chExt cx="1673657" cy="3325211"/>
          </a:xfrm>
        </p:grpSpPr>
        <p:pic>
          <p:nvPicPr>
            <p:cNvPr id="27" name="iPhone壳.png" descr="iPhone壳.png"/>
            <p:cNvPicPr>
              <a:picLocks noChangeAspect="1"/>
            </p:cNvPicPr>
            <p:nvPr/>
          </p:nvPicPr>
          <p:blipFill>
            <a:blip r:embed="rId4">
              <a:extLst/>
            </a:blip>
            <a:stretch>
              <a:fillRect/>
            </a:stretch>
          </p:blipFill>
          <p:spPr>
            <a:xfrm>
              <a:off x="6768649" y="1762587"/>
              <a:ext cx="1673657" cy="3325211"/>
            </a:xfrm>
            <a:prstGeom prst="rect">
              <a:avLst/>
            </a:prstGeom>
            <a:ln>
              <a:noFill/>
            </a:ln>
            <a:effectLst>
              <a:outerShdw blurRad="190500" algn="tl" rotWithShape="0">
                <a:srgbClr val="000000">
                  <a:alpha val="70000"/>
                </a:srgbClr>
              </a:outerShdw>
            </a:effectLst>
          </p:spPr>
        </p:pic>
        <p:sp>
          <p:nvSpPr>
            <p:cNvPr id="5" name="圆角矩形 4"/>
            <p:cNvSpPr/>
            <p:nvPr/>
          </p:nvSpPr>
          <p:spPr>
            <a:xfrm>
              <a:off x="6891338" y="1882486"/>
              <a:ext cx="1431131" cy="3086100"/>
            </a:xfrm>
            <a:prstGeom prst="roundRect">
              <a:avLst>
                <a:gd name="adj" fmla="val 10647"/>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611399" y="1499351"/>
            <a:ext cx="2295148" cy="4559986"/>
            <a:chOff x="6768649" y="1762587"/>
            <a:chExt cx="1673657" cy="3325211"/>
          </a:xfrm>
        </p:grpSpPr>
        <p:pic>
          <p:nvPicPr>
            <p:cNvPr id="37" name="iPhone壳.png" descr="iPhone壳.png"/>
            <p:cNvPicPr>
              <a:picLocks noChangeAspect="1"/>
            </p:cNvPicPr>
            <p:nvPr/>
          </p:nvPicPr>
          <p:blipFill>
            <a:blip r:embed="rId4">
              <a:extLst/>
            </a:blip>
            <a:stretch>
              <a:fillRect/>
            </a:stretch>
          </p:blipFill>
          <p:spPr>
            <a:xfrm>
              <a:off x="6768649" y="1762587"/>
              <a:ext cx="1673657" cy="3325211"/>
            </a:xfrm>
            <a:prstGeom prst="rect">
              <a:avLst/>
            </a:prstGeom>
            <a:ln>
              <a:noFill/>
            </a:ln>
            <a:effectLst>
              <a:outerShdw blurRad="190500" algn="tl" rotWithShape="0">
                <a:srgbClr val="000000">
                  <a:alpha val="70000"/>
                </a:srgbClr>
              </a:outerShdw>
            </a:effectLst>
          </p:spPr>
        </p:pic>
        <p:sp>
          <p:nvSpPr>
            <p:cNvPr id="38" name="圆角矩形 37"/>
            <p:cNvSpPr/>
            <p:nvPr/>
          </p:nvSpPr>
          <p:spPr>
            <a:xfrm>
              <a:off x="6891338" y="1882486"/>
              <a:ext cx="1431131" cy="3086100"/>
            </a:xfrm>
            <a:prstGeom prst="roundRect">
              <a:avLst>
                <a:gd name="adj" fmla="val 10647"/>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3006427" y="2218362"/>
            <a:ext cx="2667079" cy="800219"/>
            <a:chOff x="2824674" y="1864554"/>
            <a:chExt cx="2667079" cy="800219"/>
          </a:xfrm>
        </p:grpSpPr>
        <p:cxnSp>
          <p:nvCxnSpPr>
            <p:cNvPr id="39" name="直接连接符 38"/>
            <p:cNvCxnSpPr/>
            <p:nvPr/>
          </p:nvCxnSpPr>
          <p:spPr>
            <a:xfrm>
              <a:off x="2892670" y="2576457"/>
              <a:ext cx="259908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2824674" y="1864554"/>
              <a:ext cx="1816524" cy="800219"/>
            </a:xfrm>
            <a:prstGeom prst="rect">
              <a:avLst/>
            </a:prstGeom>
          </p:spPr>
          <p:txBody>
            <a:bodyPr wrap="none">
              <a:spAutoFit/>
            </a:bodyPr>
            <a:lstStyle/>
            <a:p>
              <a:pPr algn="ctr"/>
              <a:r>
                <a:rPr lang="en-US" altLang="zh-CN" sz="4600" b="1" dirty="0" smtClean="0">
                  <a:solidFill>
                    <a:srgbClr val="717171"/>
                  </a:solidFill>
                  <a:latin typeface="TSTAR PRO Heavy" panose="02000806030000020004" pitchFamily="50" charset="0"/>
                  <a:cs typeface="Calibri" panose="020F0502020204030204" pitchFamily="34" charset="0"/>
                </a:rPr>
                <a:t>2023.5</a:t>
              </a:r>
              <a:endParaRPr lang="en-US" altLang="zh-CN" sz="4600" b="1" dirty="0">
                <a:solidFill>
                  <a:srgbClr val="717171"/>
                </a:solidFill>
                <a:latin typeface="TSTAR PRO Heavy" panose="02000806030000020004" pitchFamily="50" charset="0"/>
                <a:cs typeface="Calibri" panose="020F0502020204030204" pitchFamily="34" charset="0"/>
              </a:endParaRPr>
            </a:p>
          </p:txBody>
        </p:sp>
      </p:grpSp>
      <p:grpSp>
        <p:nvGrpSpPr>
          <p:cNvPr id="46" name="组合 45"/>
          <p:cNvGrpSpPr/>
          <p:nvPr/>
        </p:nvGrpSpPr>
        <p:grpSpPr>
          <a:xfrm>
            <a:off x="9156234" y="2306677"/>
            <a:ext cx="2613221" cy="800219"/>
            <a:chOff x="8974481" y="1952869"/>
            <a:chExt cx="2613221" cy="800219"/>
          </a:xfrm>
        </p:grpSpPr>
        <p:cxnSp>
          <p:nvCxnSpPr>
            <p:cNvPr id="40" name="直接连接符 39"/>
            <p:cNvCxnSpPr/>
            <p:nvPr/>
          </p:nvCxnSpPr>
          <p:spPr>
            <a:xfrm>
              <a:off x="8988619" y="2645037"/>
              <a:ext cx="259908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8974481" y="1952869"/>
              <a:ext cx="1819730" cy="800219"/>
            </a:xfrm>
            <a:prstGeom prst="rect">
              <a:avLst/>
            </a:prstGeom>
          </p:spPr>
          <p:txBody>
            <a:bodyPr wrap="none">
              <a:spAutoFit/>
            </a:bodyPr>
            <a:lstStyle/>
            <a:p>
              <a:pPr algn="ctr"/>
              <a:r>
                <a:rPr lang="en-US" altLang="zh-CN" sz="4600" b="1" dirty="0" smtClean="0">
                  <a:solidFill>
                    <a:srgbClr val="717171"/>
                  </a:solidFill>
                  <a:latin typeface="TSTAR PRO Heavy" panose="02000806030000020004" pitchFamily="50" charset="0"/>
                  <a:cs typeface="Calibri" panose="020F0502020204030204" pitchFamily="34" charset="0"/>
                </a:rPr>
                <a:t>2023.6</a:t>
              </a:r>
              <a:endParaRPr lang="en-US" altLang="zh-CN" sz="4600" b="1" dirty="0">
                <a:solidFill>
                  <a:srgbClr val="717171"/>
                </a:solidFill>
                <a:latin typeface="TSTAR PRO Heavy" panose="02000806030000020004" pitchFamily="50" charset="0"/>
                <a:cs typeface="Calibri" panose="020F0502020204030204" pitchFamily="34" charset="0"/>
              </a:endParaRPr>
            </a:p>
          </p:txBody>
        </p:sp>
      </p:grpSp>
      <p:sp>
        <p:nvSpPr>
          <p:cNvPr id="43" name="文本框 42"/>
          <p:cNvSpPr txBox="1"/>
          <p:nvPr/>
        </p:nvSpPr>
        <p:spPr>
          <a:xfrm>
            <a:off x="3074423" y="3106896"/>
            <a:ext cx="2754100" cy="2031325"/>
          </a:xfrm>
          <a:prstGeom prst="rect">
            <a:avLst/>
          </a:prstGeom>
          <a:noFill/>
        </p:spPr>
        <p:txBody>
          <a:bodyPr wrap="square" rtlCol="0">
            <a:spAutoFit/>
          </a:bodyPr>
          <a:lstStyle/>
          <a:p>
            <a:pPr marL="285750" indent="-285750">
              <a:lnSpc>
                <a:spcPct val="150000"/>
              </a:lnSpc>
              <a:buFont typeface="Wingdings" panose="05000000000000000000" pitchFamily="2" charset="2"/>
              <a:buChar char="ü"/>
            </a:pPr>
            <a:r>
              <a:rPr lang="en-US" altLang="zh-CN" sz="1400" dirty="0">
                <a:solidFill>
                  <a:srgbClr val="717171"/>
                </a:solidFill>
              </a:rPr>
              <a:t>7 step for </a:t>
            </a:r>
            <a:r>
              <a:rPr lang="en-US" altLang="zh-CN" sz="1400" dirty="0" smtClean="0">
                <a:solidFill>
                  <a:srgbClr val="717171"/>
                </a:solidFill>
              </a:rPr>
              <a:t>all</a:t>
            </a:r>
          </a:p>
          <a:p>
            <a:pPr marL="285750" indent="-285750">
              <a:lnSpc>
                <a:spcPct val="150000"/>
              </a:lnSpc>
              <a:buFont typeface="Wingdings" panose="05000000000000000000" pitchFamily="2" charset="2"/>
              <a:buChar char="ü"/>
            </a:pPr>
            <a:r>
              <a:rPr lang="en-US" altLang="zh-CN" sz="1400" dirty="0">
                <a:solidFill>
                  <a:srgbClr val="717171"/>
                </a:solidFill>
              </a:rPr>
              <a:t>NVR/DVR auto </a:t>
            </a:r>
            <a:r>
              <a:rPr lang="en-US" altLang="zh-CN" sz="1400" dirty="0" smtClean="0">
                <a:solidFill>
                  <a:srgbClr val="717171"/>
                </a:solidFill>
              </a:rPr>
              <a:t>initialization</a:t>
            </a:r>
          </a:p>
          <a:p>
            <a:pPr marL="285750" indent="-285750">
              <a:lnSpc>
                <a:spcPct val="150000"/>
              </a:lnSpc>
              <a:buFont typeface="Wingdings" panose="05000000000000000000" pitchFamily="2" charset="2"/>
              <a:buChar char="ü"/>
            </a:pPr>
            <a:r>
              <a:rPr lang="en-US" altLang="zh-CN" sz="1400" dirty="0" smtClean="0">
                <a:solidFill>
                  <a:srgbClr val="717171"/>
                </a:solidFill>
              </a:rPr>
              <a:t>SADP Tool</a:t>
            </a:r>
          </a:p>
          <a:p>
            <a:pPr marL="285750" indent="-285750">
              <a:lnSpc>
                <a:spcPct val="150000"/>
              </a:lnSpc>
              <a:buFont typeface="Wingdings" panose="05000000000000000000" pitchFamily="2" charset="2"/>
              <a:buChar char="ü"/>
            </a:pPr>
            <a:r>
              <a:rPr lang="en-US" altLang="zh-CN" sz="1400" dirty="0" smtClean="0">
                <a:solidFill>
                  <a:srgbClr val="717171"/>
                </a:solidFill>
              </a:rPr>
              <a:t>Smart mode</a:t>
            </a:r>
          </a:p>
          <a:p>
            <a:pPr marL="285750" indent="-285750">
              <a:lnSpc>
                <a:spcPct val="150000"/>
              </a:lnSpc>
              <a:buFont typeface="Wingdings" panose="05000000000000000000" pitchFamily="2" charset="2"/>
              <a:buChar char="ü"/>
            </a:pPr>
            <a:r>
              <a:rPr lang="en-US" altLang="zh-CN" sz="1400" dirty="0" smtClean="0">
                <a:solidFill>
                  <a:srgbClr val="717171"/>
                </a:solidFill>
              </a:rPr>
              <a:t>Batch configuration</a:t>
            </a:r>
          </a:p>
          <a:p>
            <a:pPr marL="285750" indent="-285750">
              <a:lnSpc>
                <a:spcPct val="150000"/>
              </a:lnSpc>
              <a:buFont typeface="Wingdings" panose="05000000000000000000" pitchFamily="2" charset="2"/>
              <a:buChar char="ü"/>
            </a:pPr>
            <a:r>
              <a:rPr lang="en-US" altLang="zh-CN" sz="1400" dirty="0" smtClean="0">
                <a:solidFill>
                  <a:srgbClr val="717171"/>
                </a:solidFill>
              </a:rPr>
              <a:t>Reset device password</a:t>
            </a:r>
          </a:p>
        </p:txBody>
      </p:sp>
      <p:sp>
        <p:nvSpPr>
          <p:cNvPr id="44" name="文本框 43"/>
          <p:cNvSpPr txBox="1"/>
          <p:nvPr/>
        </p:nvSpPr>
        <p:spPr>
          <a:xfrm>
            <a:off x="9170372" y="3052705"/>
            <a:ext cx="3021628" cy="1708160"/>
          </a:xfrm>
          <a:prstGeom prst="rect">
            <a:avLst/>
          </a:prstGeom>
          <a:noFill/>
        </p:spPr>
        <p:txBody>
          <a:bodyPr wrap="square" rtlCol="0">
            <a:spAutoFit/>
          </a:bodyPr>
          <a:lstStyle/>
          <a:p>
            <a:pPr marL="285750" indent="-285750">
              <a:lnSpc>
                <a:spcPct val="150000"/>
              </a:lnSpc>
              <a:buFont typeface="Wingdings" panose="05000000000000000000" pitchFamily="2" charset="2"/>
              <a:buChar char="ü"/>
            </a:pPr>
            <a:r>
              <a:rPr lang="en-US" altLang="zh-CN" sz="1400" dirty="0" smtClean="0">
                <a:solidFill>
                  <a:srgbClr val="717171"/>
                </a:solidFill>
              </a:rPr>
              <a:t>New designed CCTV device configuration</a:t>
            </a:r>
          </a:p>
          <a:p>
            <a:pPr marL="285750" indent="-285750">
              <a:lnSpc>
                <a:spcPct val="150000"/>
              </a:lnSpc>
              <a:buFont typeface="Wingdings" panose="05000000000000000000" pitchFamily="2" charset="2"/>
              <a:buChar char="ü"/>
            </a:pPr>
            <a:r>
              <a:rPr lang="en-US" altLang="zh-CN" sz="1400" dirty="0">
                <a:solidFill>
                  <a:srgbClr val="717171"/>
                </a:solidFill>
              </a:rPr>
              <a:t>Backup </a:t>
            </a:r>
            <a:r>
              <a:rPr lang="en-US" altLang="zh-CN" sz="1400" dirty="0" smtClean="0">
                <a:solidFill>
                  <a:srgbClr val="717171"/>
                </a:solidFill>
              </a:rPr>
              <a:t>Configuration on cloud</a:t>
            </a:r>
          </a:p>
          <a:p>
            <a:pPr marL="285750" indent="-285750">
              <a:lnSpc>
                <a:spcPct val="150000"/>
              </a:lnSpc>
              <a:buFont typeface="Wingdings" panose="05000000000000000000" pitchFamily="2" charset="2"/>
              <a:buChar char="ü"/>
            </a:pPr>
            <a:r>
              <a:rPr lang="en-US" altLang="zh-CN" sz="1400" dirty="0" smtClean="0">
                <a:solidFill>
                  <a:srgbClr val="717171"/>
                </a:solidFill>
              </a:rPr>
              <a:t>More batch </a:t>
            </a:r>
            <a:r>
              <a:rPr lang="en-US" altLang="zh-CN" sz="1400" dirty="0">
                <a:solidFill>
                  <a:srgbClr val="717171"/>
                </a:solidFill>
              </a:rPr>
              <a:t>configuration</a:t>
            </a:r>
          </a:p>
          <a:p>
            <a:pPr marL="285750" indent="-285750">
              <a:lnSpc>
                <a:spcPct val="150000"/>
              </a:lnSpc>
              <a:buFont typeface="Wingdings" panose="05000000000000000000" pitchFamily="2" charset="2"/>
              <a:buChar char="ü"/>
            </a:pPr>
            <a:endParaRPr lang="en-US" altLang="zh-CN" sz="1400" dirty="0" smtClean="0">
              <a:solidFill>
                <a:srgbClr val="717171"/>
              </a:solidFill>
            </a:endParaRPr>
          </a:p>
        </p:txBody>
      </p:sp>
    </p:spTree>
    <p:extLst>
      <p:ext uri="{BB962C8B-B14F-4D97-AF65-F5344CB8AC3E}">
        <p14:creationId xmlns:p14="http://schemas.microsoft.com/office/powerpoint/2010/main" val="10431403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动态BG">
            <a:hlinkClick r:id="" action="ppaction://media"/>
          </p:cNvPr>
          <p:cNvPicPr>
            <a:picLocks noChangeAspect="1"/>
          </p:cNvPicPr>
          <p:nvPr>
            <a:videoFile r:link="rId1"/>
            <p:extLst>
              <p:ext uri="{DAA4B4D4-6D71-4841-9C94-3DE7FCFB9230}">
                <p14:media xmlns:p14="http://schemas.microsoft.com/office/powerpoint/2010/main" r:embed="rId2">
                  <p14:trim end="10693"/>
                </p14:media>
              </p:ext>
            </p:extLst>
          </p:nvPr>
        </p:nvPicPr>
        <p:blipFill>
          <a:blip r:embed="rId5"/>
          <a:stretch>
            <a:fillRect/>
          </a:stretch>
        </p:blipFill>
        <p:spPr>
          <a:xfrm>
            <a:off x="0" y="-1"/>
            <a:ext cx="12192000" cy="6858000"/>
          </a:xfrm>
          <a:prstGeom prst="rect">
            <a:avLst/>
          </a:prstGeom>
        </p:spPr>
      </p:pic>
      <p:pic>
        <p:nvPicPr>
          <p:cNvPr id="4" name="图片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078987" y="275345"/>
            <a:ext cx="1756273" cy="320711"/>
          </a:xfrm>
          <a:prstGeom prst="rect">
            <a:avLst/>
          </a:prstGeom>
        </p:spPr>
      </p:pic>
      <p:sp>
        <p:nvSpPr>
          <p:cNvPr id="5" name="文本框 4"/>
          <p:cNvSpPr txBox="1"/>
          <p:nvPr/>
        </p:nvSpPr>
        <p:spPr>
          <a:xfrm>
            <a:off x="2977299" y="1939963"/>
            <a:ext cx="2330023" cy="584775"/>
          </a:xfrm>
          <a:prstGeom prst="rect">
            <a:avLst/>
          </a:prstGeom>
          <a:noFill/>
        </p:spPr>
        <p:txBody>
          <a:bodyPr wrap="square" rtlCol="0">
            <a:spAutoFit/>
          </a:bodyPr>
          <a:lstStyle/>
          <a:p>
            <a:r>
              <a:rPr lang="en-US" altLang="zh-CN" sz="3200" dirty="0" smtClean="0">
                <a:solidFill>
                  <a:srgbClr val="717171"/>
                </a:solidFill>
                <a:latin typeface="TSTAR PRO" panose="02000806030000020004" pitchFamily="50" charset="0"/>
                <a:ea typeface="华文细黑" panose="02010600040101010101" pitchFamily="2" charset="-122"/>
              </a:rPr>
              <a:t>Contents</a:t>
            </a:r>
            <a:endParaRPr lang="en-US" sz="3200" dirty="0">
              <a:solidFill>
                <a:srgbClr val="717171"/>
              </a:solidFill>
              <a:latin typeface="TSTAR PRO" panose="02000806030000020004" pitchFamily="50" charset="0"/>
              <a:ea typeface="华文细黑" panose="02010600040101010101" pitchFamily="2" charset="-122"/>
            </a:endParaRPr>
          </a:p>
        </p:txBody>
      </p:sp>
      <p:sp>
        <p:nvSpPr>
          <p:cNvPr id="6" name="文本框 5"/>
          <p:cNvSpPr txBox="1"/>
          <p:nvPr/>
        </p:nvSpPr>
        <p:spPr>
          <a:xfrm>
            <a:off x="5307322" y="1939963"/>
            <a:ext cx="6643252" cy="3139321"/>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n-US" altLang="zh-CN" sz="2400" b="1" dirty="0" smtClean="0">
                <a:solidFill>
                  <a:srgbClr val="C00000"/>
                </a:solidFill>
                <a:latin typeface="TSTAR PRO" panose="02000806030000020004" pitchFamily="50" charset="0"/>
                <a:ea typeface="华文细黑" panose="02010600040101010101" pitchFamily="2" charset="-122"/>
              </a:rPr>
              <a:t>Pain Points of Installation &amp; Congratulation</a:t>
            </a:r>
          </a:p>
          <a:p>
            <a:pPr marL="342900" indent="-342900">
              <a:lnSpc>
                <a:spcPct val="150000"/>
              </a:lnSpc>
              <a:buFont typeface="Arial" panose="020B0604020202020204" pitchFamily="34" charset="0"/>
              <a:buChar char="•"/>
            </a:pPr>
            <a:r>
              <a:rPr lang="en-US" altLang="zh-CN" sz="2400" dirty="0" smtClean="0">
                <a:solidFill>
                  <a:srgbClr val="717171"/>
                </a:solidFill>
                <a:latin typeface="TSTAR PRO" panose="02000806030000020004" pitchFamily="50" charset="0"/>
                <a:ea typeface="华文细黑" panose="02010600040101010101" pitchFamily="2" charset="-122"/>
              </a:rPr>
              <a:t>The Hik-Partner Pro Solution &amp; Key Values</a:t>
            </a:r>
          </a:p>
          <a:p>
            <a:pPr marL="800100" lvl="2" indent="-342900">
              <a:lnSpc>
                <a:spcPct val="150000"/>
              </a:lnSpc>
              <a:buFont typeface="Arial" panose="020B0604020202020204" pitchFamily="34" charset="0"/>
              <a:buChar char="•"/>
            </a:pPr>
            <a:r>
              <a:rPr lang="en-US" altLang="zh-CN" sz="2000" dirty="0">
                <a:solidFill>
                  <a:srgbClr val="717171"/>
                </a:solidFill>
                <a:latin typeface="TSTAR PRO" panose="02000806030000020004" pitchFamily="50" charset="0"/>
                <a:ea typeface="华文细黑" panose="02010600040101010101" pitchFamily="2" charset="-122"/>
              </a:rPr>
              <a:t>Typical </a:t>
            </a:r>
            <a:r>
              <a:rPr lang="en-US" altLang="zh-CN" sz="2000" dirty="0" smtClean="0">
                <a:solidFill>
                  <a:srgbClr val="717171"/>
                </a:solidFill>
                <a:latin typeface="TSTAR PRO" panose="02000806030000020004" pitchFamily="50" charset="0"/>
                <a:ea typeface="华文细黑" panose="02010600040101010101" pitchFamily="2" charset="-122"/>
              </a:rPr>
              <a:t>Scenarios</a:t>
            </a:r>
            <a:endParaRPr lang="en-US" altLang="zh-CN" sz="2400" dirty="0" smtClean="0">
              <a:solidFill>
                <a:srgbClr val="717171"/>
              </a:solidFill>
              <a:latin typeface="TSTAR PRO" panose="02000806030000020004" pitchFamily="50" charset="0"/>
              <a:ea typeface="华文细黑" panose="02010600040101010101" pitchFamily="2" charset="-122"/>
            </a:endParaRPr>
          </a:p>
          <a:p>
            <a:pPr marL="800100" lvl="2" indent="-342900">
              <a:lnSpc>
                <a:spcPct val="150000"/>
              </a:lnSpc>
              <a:buFont typeface="Arial" panose="020B0604020202020204" pitchFamily="34" charset="0"/>
              <a:buChar char="•"/>
            </a:pPr>
            <a:r>
              <a:rPr lang="en-US" altLang="zh-CN" sz="2000" dirty="0" smtClean="0">
                <a:solidFill>
                  <a:srgbClr val="717171"/>
                </a:solidFill>
                <a:latin typeface="TSTAR PRO" panose="02000806030000020004" pitchFamily="50" charset="0"/>
                <a:ea typeface="华文细黑" panose="02010600040101010101" pitchFamily="2" charset="-122"/>
              </a:rPr>
              <a:t>The SADP Design on Hik-Partner Pro</a:t>
            </a:r>
          </a:p>
          <a:p>
            <a:pPr marL="800100" lvl="2" indent="-342900">
              <a:lnSpc>
                <a:spcPct val="150000"/>
              </a:lnSpc>
              <a:buFont typeface="Arial" panose="020B0604020202020204" pitchFamily="34" charset="0"/>
              <a:buChar char="•"/>
            </a:pPr>
            <a:r>
              <a:rPr lang="en-US" altLang="zh-CN" sz="2000" dirty="0" smtClean="0">
                <a:solidFill>
                  <a:srgbClr val="717171"/>
                </a:solidFill>
                <a:latin typeface="TSTAR PRO" panose="02000806030000020004" pitchFamily="50" charset="0"/>
                <a:ea typeface="华文细黑" panose="02010600040101010101" pitchFamily="2" charset="-122"/>
              </a:rPr>
              <a:t>Technological </a:t>
            </a:r>
            <a:r>
              <a:rPr lang="en-US" altLang="zh-CN" sz="2000" dirty="0">
                <a:solidFill>
                  <a:srgbClr val="717171"/>
                </a:solidFill>
                <a:latin typeface="TSTAR PRO" panose="02000806030000020004" pitchFamily="50" charset="0"/>
                <a:ea typeface="华文细黑" panose="02010600040101010101" pitchFamily="2" charset="-122"/>
              </a:rPr>
              <a:t>highlights</a:t>
            </a:r>
            <a:endParaRPr lang="en-US" sz="2000" dirty="0">
              <a:solidFill>
                <a:srgbClr val="717171"/>
              </a:solidFill>
              <a:latin typeface="TSTAR PRO" panose="02000806030000020004" pitchFamily="50" charset="0"/>
              <a:ea typeface="华文细黑" panose="02010600040101010101" pitchFamily="2" charset="-122"/>
            </a:endParaRPr>
          </a:p>
          <a:p>
            <a:pPr marL="342900" indent="-342900">
              <a:lnSpc>
                <a:spcPct val="150000"/>
              </a:lnSpc>
              <a:buFont typeface="Arial" panose="020B0604020202020204" pitchFamily="34" charset="0"/>
              <a:buChar char="•"/>
            </a:pPr>
            <a:r>
              <a:rPr lang="en-US" altLang="zh-CN" sz="2400" dirty="0" smtClean="0">
                <a:solidFill>
                  <a:srgbClr val="717171"/>
                </a:solidFill>
                <a:latin typeface="TSTAR PRO" panose="02000806030000020004" pitchFamily="50" charset="0"/>
                <a:ea typeface="华文细黑" panose="02010600040101010101" pitchFamily="2" charset="-122"/>
              </a:rPr>
              <a:t>Release Plan</a:t>
            </a:r>
            <a:endParaRPr lang="en-US" sz="2400" dirty="0">
              <a:solidFill>
                <a:srgbClr val="717171"/>
              </a:solidFill>
              <a:latin typeface="TSTAR PRO" panose="02000806030000020004" pitchFamily="50" charset="0"/>
              <a:ea typeface="华文细黑" panose="02010600040101010101" pitchFamily="2" charset="-122"/>
            </a:endParaRPr>
          </a:p>
        </p:txBody>
      </p:sp>
      <p:cxnSp>
        <p:nvCxnSpPr>
          <p:cNvPr id="8" name="直接连接符 7"/>
          <p:cNvCxnSpPr/>
          <p:nvPr/>
        </p:nvCxnSpPr>
        <p:spPr>
          <a:xfrm>
            <a:off x="2977299" y="2524738"/>
            <a:ext cx="1649022"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985244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1200"/>
                                        <p:tgtEl>
                                          <p:spTgt spid="6"/>
                                        </p:tgtEl>
                                      </p:cBhvr>
                                    </p:animEffect>
                                  </p:childTnLst>
                                </p:cTn>
                              </p:par>
                            </p:childTnLst>
                          </p:cTn>
                        </p:par>
                        <p:par>
                          <p:cTn id="11" fill="hold">
                            <p:stCondLst>
                              <p:cond delay="1200"/>
                            </p:stCondLst>
                            <p:childTnLst>
                              <p:par>
                                <p:cTn id="12" presetID="1" presetClass="mediacall" presetSubtype="0" fill="hold" nodeType="afterEffect">
                                  <p:stCondLst>
                                    <p:cond delay="0"/>
                                  </p:stCondLst>
                                  <p:childTnLst>
                                    <p:cmd type="call" cmd="playFrom(0.0)">
                                      <p:cBhvr>
                                        <p:cTn id="13" dur="3347"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7"/>
                                        </p:tgtEl>
                                      </p:cBhvr>
                                    </p:cmd>
                                  </p:childTnLst>
                                </p:cTn>
                              </p:par>
                            </p:childTnLst>
                          </p:cTn>
                        </p:par>
                      </p:childTnLst>
                    </p:cTn>
                  </p:par>
                </p:childTnLst>
              </p:cTn>
              <p:nextCondLst>
                <p:cond evt="onClick" delay="0">
                  <p:tgtEl>
                    <p:spTgt spid="7"/>
                  </p:tgtEl>
                </p:cond>
              </p:nextCondLst>
            </p:seq>
            <p:video>
              <p:cMediaNode vol="80000">
                <p:cTn id="19" fill="hold" display="0">
                  <p:stCondLst>
                    <p:cond delay="indefinite"/>
                  </p:stCondLst>
                </p:cTn>
                <p:tgtEl>
                  <p:spTgt spid="7"/>
                </p:tgtEl>
              </p:cMediaNode>
            </p:video>
          </p:childTnLst>
        </p:cTn>
      </p:par>
    </p:tnLst>
    <p:bldLst>
      <p:bldP spid="5"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83613" y="3078113"/>
            <a:ext cx="884287" cy="884287"/>
          </a:xfrm>
          <a:prstGeom prst="rect">
            <a:avLst/>
          </a:prstGeom>
        </p:spPr>
      </p:pic>
    </p:spTree>
    <p:extLst>
      <p:ext uri="{BB962C8B-B14F-4D97-AF65-F5344CB8AC3E}">
        <p14:creationId xmlns:p14="http://schemas.microsoft.com/office/powerpoint/2010/main" val="41884393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p:cNvPicPr>
            <a:picLocks noChangeAspect="1"/>
          </p:cNvPicPr>
          <p:nvPr/>
        </p:nvPicPr>
        <p:blipFill rotWithShape="1">
          <a:blip r:embed="rId4" cstate="print">
            <a:extLst>
              <a:ext uri="{28A0092B-C50C-407E-A947-70E740481C1C}">
                <a14:useLocalDpi xmlns:a14="http://schemas.microsoft.com/office/drawing/2010/main" val="0"/>
              </a:ext>
            </a:extLst>
          </a:blip>
          <a:srcRect b="79159"/>
          <a:stretch/>
        </p:blipFill>
        <p:spPr>
          <a:xfrm>
            <a:off x="-73266" y="-31614"/>
            <a:ext cx="12508637" cy="6914300"/>
          </a:xfrm>
          <a:prstGeom prst="rect">
            <a:avLst/>
          </a:prstGeom>
        </p:spPr>
      </p:pic>
      <p:graphicFrame>
        <p:nvGraphicFramePr>
          <p:cNvPr id="34" name="表格 33"/>
          <p:cNvGraphicFramePr>
            <a:graphicFrameLocks noGrp="1"/>
          </p:cNvGraphicFramePr>
          <p:nvPr>
            <p:extLst>
              <p:ext uri="{D42A27DB-BD31-4B8C-83A1-F6EECF244321}">
                <p14:modId xmlns:p14="http://schemas.microsoft.com/office/powerpoint/2010/main" val="3329986627"/>
              </p:ext>
            </p:extLst>
          </p:nvPr>
        </p:nvGraphicFramePr>
        <p:xfrm>
          <a:off x="1301521" y="1815874"/>
          <a:ext cx="9392514" cy="5005910"/>
        </p:xfrm>
        <a:graphic>
          <a:graphicData uri="http://schemas.openxmlformats.org/drawingml/2006/table">
            <a:tbl>
              <a:tblPr firstRow="1" bandRow="1">
                <a:tableStyleId>{F5AB1C69-6EDB-4FF4-983F-18BD219EF322}</a:tableStyleId>
              </a:tblPr>
              <a:tblGrid>
                <a:gridCol w="1449092">
                  <a:extLst>
                    <a:ext uri="{9D8B030D-6E8A-4147-A177-3AD203B41FA5}">
                      <a16:colId xmlns:a16="http://schemas.microsoft.com/office/drawing/2014/main" val="2783525928"/>
                    </a:ext>
                  </a:extLst>
                </a:gridCol>
                <a:gridCol w="2564969">
                  <a:extLst>
                    <a:ext uri="{9D8B030D-6E8A-4147-A177-3AD203B41FA5}">
                      <a16:colId xmlns:a16="http://schemas.microsoft.com/office/drawing/2014/main" val="2428024516"/>
                    </a:ext>
                  </a:extLst>
                </a:gridCol>
                <a:gridCol w="2750949">
                  <a:extLst>
                    <a:ext uri="{9D8B030D-6E8A-4147-A177-3AD203B41FA5}">
                      <a16:colId xmlns:a16="http://schemas.microsoft.com/office/drawing/2014/main" val="942823553"/>
                    </a:ext>
                  </a:extLst>
                </a:gridCol>
                <a:gridCol w="2627504">
                  <a:extLst>
                    <a:ext uri="{9D8B030D-6E8A-4147-A177-3AD203B41FA5}">
                      <a16:colId xmlns:a16="http://schemas.microsoft.com/office/drawing/2014/main" val="2557854692"/>
                    </a:ext>
                  </a:extLst>
                </a:gridCol>
              </a:tblGrid>
              <a:tr h="690489">
                <a:tc>
                  <a:txBody>
                    <a:bodyPr/>
                    <a:lstStyle/>
                    <a:p>
                      <a:pPr algn="ctr"/>
                      <a:r>
                        <a:rPr lang="en-US" altLang="zh-CN" sz="1600" dirty="0" smtClean="0">
                          <a:latin typeface="Calibri" panose="020F0502020204030204" pitchFamily="34" charset="0"/>
                          <a:cs typeface="Calibri" panose="020F0502020204030204" pitchFamily="34" charset="0"/>
                        </a:rPr>
                        <a:t>Features</a:t>
                      </a:r>
                      <a:endParaRPr lang="zh-CN" altLang="en-US" sz="1600" dirty="0">
                        <a:latin typeface="Calibri" panose="020F0502020204030204" pitchFamily="34" charset="0"/>
                        <a:cs typeface="Calibri" panose="020F0502020204030204" pitchFamily="34" charset="0"/>
                      </a:endParaRPr>
                    </a:p>
                  </a:txBody>
                  <a:tcPr anchor="ctr"/>
                </a:tc>
                <a:tc>
                  <a:txBody>
                    <a:bodyPr/>
                    <a:lstStyle/>
                    <a:p>
                      <a:pPr algn="ctr"/>
                      <a:endParaRPr lang="zh-CN" altLang="en-US" sz="1600" dirty="0">
                        <a:latin typeface="Calibri" panose="020F0502020204030204" pitchFamily="34" charset="0"/>
                        <a:cs typeface="Calibri" panose="020F0502020204030204" pitchFamily="34" charset="0"/>
                      </a:endParaRPr>
                    </a:p>
                  </a:txBody>
                  <a:tcPr/>
                </a:tc>
                <a:tc>
                  <a:txBody>
                    <a:bodyPr/>
                    <a:lstStyle/>
                    <a:p>
                      <a:pPr algn="ctr"/>
                      <a:endParaRPr lang="zh-CN" altLang="en-US" sz="1600" dirty="0">
                        <a:latin typeface="Calibri" panose="020F0502020204030204" pitchFamily="34" charset="0"/>
                        <a:cs typeface="Calibri" panose="020F0502020204030204" pitchFamily="34" charset="0"/>
                      </a:endParaRPr>
                    </a:p>
                  </a:txBody>
                  <a:tcPr/>
                </a:tc>
                <a:tc>
                  <a:txBody>
                    <a:bodyPr/>
                    <a:lstStyle/>
                    <a:p>
                      <a:pPr algn="ctr"/>
                      <a:endParaRPr lang="zh-CN" altLang="en-US" sz="16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529692564"/>
                  </a:ext>
                </a:extLst>
              </a:tr>
              <a:tr h="25262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100" b="1" dirty="0" smtClean="0">
                          <a:latin typeface="Calibri" panose="020F0502020204030204" pitchFamily="34" charset="0"/>
                          <a:cs typeface="Calibri" panose="020F0502020204030204" pitchFamily="34" charset="0"/>
                        </a:rPr>
                        <a:t>Search devices in LAN</a:t>
                      </a:r>
                    </a:p>
                  </a:txBody>
                  <a:tcPr anchor="ctr"/>
                </a:tc>
                <a:tc>
                  <a:txBody>
                    <a:bodyPr/>
                    <a:lstStyle/>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Support</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None/>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         Not</a:t>
                      </a: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 support</a:t>
                      </a:r>
                      <a:endParaRPr lang="zh-CN" altLang="en-US" sz="11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None/>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        Not</a:t>
                      </a: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 support(Only IPC)</a:t>
                      </a:r>
                      <a:endParaRPr lang="zh-CN" altLang="en-US" sz="1100" kern="1200" dirty="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1955471513"/>
                  </a:ext>
                </a:extLst>
              </a:tr>
              <a:tr h="32297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100" b="1" dirty="0" smtClean="0">
                          <a:latin typeface="Calibri" panose="020F0502020204030204" pitchFamily="34" charset="0"/>
                          <a:cs typeface="Calibri" panose="020F0502020204030204" pitchFamily="34" charset="0"/>
                        </a:rPr>
                        <a:t>Activate devices</a:t>
                      </a:r>
                    </a:p>
                  </a:txBody>
                  <a:tcPr anchor="ctr"/>
                </a:tc>
                <a:tc>
                  <a:txBody>
                    <a:bodyPr/>
                    <a:lstStyle/>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One by one / batch</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One by one</a:t>
                      </a:r>
                      <a:endParaRPr lang="zh-CN" altLang="en-US" sz="11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One by one</a:t>
                      </a: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 (Only Recorder)</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1010100093"/>
                  </a:ext>
                </a:extLst>
              </a:tr>
              <a:tr h="416094">
                <a:tc>
                  <a:txBody>
                    <a:bodyPr/>
                    <a:lstStyle/>
                    <a:p>
                      <a:pPr algn="ctr"/>
                      <a:r>
                        <a:rPr lang="en-US" altLang="zh-CN" sz="1100" b="1" dirty="0" smtClean="0">
                          <a:latin typeface="Calibri" panose="020F0502020204030204" pitchFamily="34" charset="0"/>
                          <a:cs typeface="Calibri" panose="020F0502020204030204" pitchFamily="34" charset="0"/>
                        </a:rPr>
                        <a:t>Modify IP</a:t>
                      </a:r>
                      <a:r>
                        <a:rPr lang="en-US" altLang="zh-CN" sz="1100" b="1" baseline="0" dirty="0" smtClean="0">
                          <a:latin typeface="Calibri" panose="020F0502020204030204" pitchFamily="34" charset="0"/>
                          <a:cs typeface="Calibri" panose="020F0502020204030204" pitchFamily="34" charset="0"/>
                        </a:rPr>
                        <a:t> Address</a:t>
                      </a:r>
                      <a:endParaRPr lang="zh-CN" altLang="en-US" sz="1100" b="1" dirty="0">
                        <a:latin typeface="Calibri" panose="020F0502020204030204" pitchFamily="34" charset="0"/>
                        <a:cs typeface="Calibri" panose="020F0502020204030204" pitchFamily="34" charset="0"/>
                      </a:endParaRPr>
                    </a:p>
                  </a:txBody>
                  <a:tcPr anchor="ctr"/>
                </a:tc>
                <a:tc>
                  <a:txBody>
                    <a:bodyPr/>
                    <a:lstStyle/>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One by one / batch</a:t>
                      </a:r>
                    </a:p>
                    <a:p>
                      <a:pPr marL="0" marR="0" lvl="0" indent="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None/>
                        <a:tabLst/>
                        <a:defRPr/>
                      </a:pP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         Manual allocation</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One by one</a:t>
                      </a:r>
                    </a:p>
                    <a:p>
                      <a:pPr marL="0" marR="0" lvl="0" indent="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None/>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         Manual allocation</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One by one</a:t>
                      </a:r>
                    </a:p>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Manual </a:t>
                      </a:r>
                      <a:r>
                        <a:rPr lang="en-US" altLang="zh-CN" sz="1100" kern="1200" dirty="0" err="1" smtClean="0">
                          <a:solidFill>
                            <a:schemeClr val="dk1"/>
                          </a:solidFill>
                          <a:latin typeface="Calibri" panose="020F0502020204030204" pitchFamily="34" charset="0"/>
                          <a:ea typeface="+mn-ea"/>
                          <a:cs typeface="Calibri" panose="020F0502020204030204" pitchFamily="34" charset="0"/>
                        </a:rPr>
                        <a:t>alocation</a:t>
                      </a:r>
                      <a:endParaRPr lang="en-US" altLang="zh-CN" sz="1100" kern="1200" dirty="0" smtClean="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1248068327"/>
                  </a:ext>
                </a:extLst>
              </a:tr>
              <a:tr h="743024">
                <a:tc>
                  <a:txBody>
                    <a:bodyPr/>
                    <a:lstStyle/>
                    <a:p>
                      <a:pPr algn="ctr"/>
                      <a:r>
                        <a:rPr lang="en-US" altLang="zh-CN" sz="1100" b="1" dirty="0" smtClean="0">
                          <a:latin typeface="Calibri" panose="020F0502020204030204" pitchFamily="34" charset="0"/>
                          <a:cs typeface="Calibri" panose="020F0502020204030204" pitchFamily="34" charset="0"/>
                        </a:rPr>
                        <a:t>Forget password</a:t>
                      </a:r>
                      <a:endParaRPr lang="zh-CN" altLang="en-US" sz="1100" b="1" dirty="0">
                        <a:latin typeface="Calibri" panose="020F0502020204030204" pitchFamily="34" charset="0"/>
                        <a:cs typeface="Calibri" panose="020F050202020403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None/>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        Not Support remote reset password</a:t>
                      </a:r>
                    </a:p>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Reset password by email</a:t>
                      </a:r>
                    </a:p>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Reset password by Questions</a:t>
                      </a:r>
                    </a:p>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Reset password by branches</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None/>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         Not Support remote reset password</a:t>
                      </a:r>
                    </a:p>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Reset password by email</a:t>
                      </a:r>
                    </a:p>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Reset password by Questions</a:t>
                      </a:r>
                    </a:p>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Reset password by branches</a:t>
                      </a:r>
                      <a:endParaRPr lang="zh-CN" altLang="en-US" sz="1100" dirty="0">
                        <a:latin typeface="Calibri" panose="020F0502020204030204" pitchFamily="34" charset="0"/>
                        <a:cs typeface="Calibri" panose="020F0502020204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None/>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         Not Support remote reset password</a:t>
                      </a:r>
                    </a:p>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Reset password by email</a:t>
                      </a:r>
                    </a:p>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Reset password by Questions</a:t>
                      </a:r>
                    </a:p>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Reset password by branches</a:t>
                      </a:r>
                      <a:endParaRPr lang="zh-CN" altLang="en-US" sz="11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2651235409"/>
                  </a:ext>
                </a:extLst>
              </a:tr>
              <a:tr h="286775">
                <a:tc>
                  <a:txBody>
                    <a:bodyPr/>
                    <a:lstStyle/>
                    <a:p>
                      <a:pPr algn="ctr"/>
                      <a:r>
                        <a:rPr lang="en-US" altLang="zh-CN" sz="1100" b="1" dirty="0" smtClean="0">
                          <a:latin typeface="Calibri" panose="020F0502020204030204" pitchFamily="34" charset="0"/>
                          <a:cs typeface="Calibri" panose="020F0502020204030204" pitchFamily="34" charset="0"/>
                        </a:rPr>
                        <a:t>Modify configuration</a:t>
                      </a:r>
                      <a:endParaRPr lang="zh-CN" altLang="en-US" sz="1100" b="1" dirty="0">
                        <a:latin typeface="Calibri" panose="020F0502020204030204" pitchFamily="34" charset="0"/>
                        <a:cs typeface="Calibri" panose="020F0502020204030204" pitchFamily="34" charset="0"/>
                      </a:endParaRPr>
                    </a:p>
                  </a:txBody>
                  <a:tcPr/>
                </a:tc>
                <a:tc>
                  <a:txBody>
                    <a:bodyPr/>
                    <a:lstStyle/>
                    <a:p>
                      <a:r>
                        <a:rPr lang="en-US" altLang="zh-CN" sz="1100" kern="1200" dirty="0" smtClean="0">
                          <a:solidFill>
                            <a:schemeClr val="dk1"/>
                          </a:solidFill>
                          <a:latin typeface="Calibri" panose="020F0502020204030204" pitchFamily="34" charset="0"/>
                          <a:ea typeface="+mn-ea"/>
                          <a:cs typeface="Calibri" panose="020F0502020204030204" pitchFamily="34" charset="0"/>
                        </a:rPr>
                        <a:t>        Not</a:t>
                      </a: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 support</a:t>
                      </a:r>
                      <a:endParaRPr lang="zh-CN" altLang="en-US" sz="1100" dirty="0">
                        <a:latin typeface="Calibri" panose="020F0502020204030204" pitchFamily="34" charset="0"/>
                        <a:cs typeface="Calibri" panose="020F050202020403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Support</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One by one</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3856261471"/>
                  </a:ext>
                </a:extLst>
              </a:tr>
              <a:tr h="252628">
                <a:tc>
                  <a:txBody>
                    <a:bodyPr/>
                    <a:lstStyle/>
                    <a:p>
                      <a:pPr algn="ctr"/>
                      <a:r>
                        <a:rPr lang="en-US" altLang="zh-CN" sz="1100" b="1" dirty="0" smtClean="0">
                          <a:latin typeface="Calibri" panose="020F0502020204030204" pitchFamily="34" charset="0"/>
                          <a:cs typeface="Calibri" panose="020F0502020204030204" pitchFamily="34" charset="0"/>
                        </a:rPr>
                        <a:t>Reboot device</a:t>
                      </a:r>
                      <a:endParaRPr lang="zh-CN" altLang="en-US" sz="1100" b="1" dirty="0">
                        <a:latin typeface="Calibri" panose="020F0502020204030204" pitchFamily="34" charset="0"/>
                        <a:cs typeface="Calibri" panose="020F0502020204030204" pitchFamily="34" charset="0"/>
                      </a:endParaRPr>
                    </a:p>
                  </a:txBody>
                  <a:tcPr/>
                </a:tc>
                <a:tc>
                  <a:txBody>
                    <a:bodyPr/>
                    <a:lstStyle/>
                    <a:p>
                      <a:r>
                        <a:rPr lang="en-US" altLang="zh-CN" sz="1100" kern="1200" dirty="0" smtClean="0">
                          <a:solidFill>
                            <a:schemeClr val="dk1"/>
                          </a:solidFill>
                          <a:latin typeface="Calibri" panose="020F0502020204030204" pitchFamily="34" charset="0"/>
                          <a:ea typeface="+mn-ea"/>
                          <a:cs typeface="Calibri" panose="020F0502020204030204" pitchFamily="34" charset="0"/>
                        </a:rPr>
                        <a:t>        Not</a:t>
                      </a: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 support</a:t>
                      </a:r>
                      <a:endParaRPr lang="zh-CN" altLang="en-US" sz="1100" dirty="0">
                        <a:latin typeface="Calibri" panose="020F0502020204030204" pitchFamily="34" charset="0"/>
                        <a:cs typeface="Calibri" panose="020F050202020403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One by one</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One by one</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2038354981"/>
                  </a:ext>
                </a:extLst>
              </a:tr>
              <a:tr h="297942">
                <a:tc>
                  <a:txBody>
                    <a:bodyPr/>
                    <a:lstStyle/>
                    <a:p>
                      <a:pPr algn="ctr"/>
                      <a:r>
                        <a:rPr lang="en-US" altLang="zh-CN" sz="1100" b="1" dirty="0" smtClean="0">
                          <a:latin typeface="Calibri" panose="020F0502020204030204" pitchFamily="34" charset="0"/>
                          <a:cs typeface="Calibri" panose="020F0502020204030204" pitchFamily="34" charset="0"/>
                        </a:rPr>
                        <a:t>Restore configuration</a:t>
                      </a:r>
                      <a:endParaRPr lang="zh-CN" altLang="en-US" sz="1100" b="1" dirty="0">
                        <a:latin typeface="Calibri" panose="020F0502020204030204" pitchFamily="34" charset="0"/>
                        <a:cs typeface="Calibri" panose="020F0502020204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        Not</a:t>
                      </a: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 support</a:t>
                      </a:r>
                      <a:endParaRPr lang="zh-CN" altLang="en-US" sz="1100" dirty="0" smtClean="0">
                        <a:latin typeface="Calibri" panose="020F0502020204030204" pitchFamily="34" charset="0"/>
                        <a:cs typeface="Calibri" panose="020F050202020403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One by one</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One by one</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24409613"/>
                  </a:ext>
                </a:extLst>
              </a:tr>
              <a:tr h="434869">
                <a:tc>
                  <a:txBody>
                    <a:bodyPr/>
                    <a:lstStyle/>
                    <a:p>
                      <a:pPr algn="ctr"/>
                      <a:r>
                        <a:rPr lang="en-US" altLang="zh-CN" sz="1100" b="1" dirty="0" smtClean="0">
                          <a:latin typeface="Calibri" panose="020F0502020204030204" pitchFamily="34" charset="0"/>
                          <a:cs typeface="Calibri" panose="020F0502020204030204" pitchFamily="34" charset="0"/>
                        </a:rPr>
                        <a:t>Upgrade</a:t>
                      </a:r>
                      <a:r>
                        <a:rPr lang="en-US" altLang="zh-CN" sz="1100" b="1" baseline="0" dirty="0" smtClean="0">
                          <a:latin typeface="Calibri" panose="020F0502020204030204" pitchFamily="34" charset="0"/>
                          <a:cs typeface="Calibri" panose="020F0502020204030204" pitchFamily="34" charset="0"/>
                        </a:rPr>
                        <a:t> device</a:t>
                      </a:r>
                      <a:endParaRPr lang="zh-CN" altLang="en-US" sz="1100" b="1" dirty="0">
                        <a:latin typeface="Calibri" panose="020F0502020204030204" pitchFamily="34" charset="0"/>
                        <a:cs typeface="Calibri" panose="020F0502020204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        Not</a:t>
                      </a: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 support</a:t>
                      </a:r>
                      <a:endParaRPr lang="zh-CN" altLang="en-US" sz="1100" dirty="0" smtClean="0">
                        <a:latin typeface="Calibri" panose="020F0502020204030204" pitchFamily="34" charset="0"/>
                        <a:cs typeface="Calibri" panose="020F050202020403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Support</a:t>
                      </a:r>
                      <a:r>
                        <a:rPr lang="zh-CN" altLang="en-US" sz="1100" kern="1200" baseline="0" dirty="0" smtClean="0">
                          <a:solidFill>
                            <a:schemeClr val="dk1"/>
                          </a:solidFill>
                          <a:latin typeface="Calibri" panose="020F0502020204030204" pitchFamily="34" charset="0"/>
                          <a:ea typeface="+mn-ea"/>
                          <a:cs typeface="Calibri" panose="020F0502020204030204" pitchFamily="34" charset="0"/>
                        </a:rPr>
                        <a:t> </a:t>
                      </a: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remote upgrade (Only recorder)</a:t>
                      </a:r>
                    </a:p>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Support upgrade in LAN</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None/>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         Not support</a:t>
                      </a:r>
                      <a:r>
                        <a:rPr lang="zh-CN" altLang="en-US" sz="1100" kern="1200" baseline="0" dirty="0" smtClean="0">
                          <a:solidFill>
                            <a:schemeClr val="dk1"/>
                          </a:solidFill>
                          <a:latin typeface="Calibri" panose="020F0502020204030204" pitchFamily="34" charset="0"/>
                          <a:ea typeface="+mn-ea"/>
                          <a:cs typeface="Calibri" panose="020F0502020204030204" pitchFamily="34" charset="0"/>
                        </a:rPr>
                        <a:t> </a:t>
                      </a: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remote upgrade</a:t>
                      </a:r>
                      <a:endParaRPr lang="en-US" altLang="zh-CN" sz="1100" kern="1200" dirty="0" smtClean="0">
                        <a:solidFill>
                          <a:schemeClr val="dk1"/>
                        </a:solidFill>
                        <a:latin typeface="Calibri" panose="020F0502020204030204" pitchFamily="34" charset="0"/>
                        <a:ea typeface="+mn-ea"/>
                        <a:cs typeface="Calibri" panose="020F0502020204030204" pitchFamily="34" charset="0"/>
                      </a:endParaRPr>
                    </a:p>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Support</a:t>
                      </a:r>
                      <a:r>
                        <a:rPr lang="zh-CN" altLang="en-US" sz="1100" kern="1200" baseline="0" dirty="0" smtClean="0">
                          <a:solidFill>
                            <a:schemeClr val="dk1"/>
                          </a:solidFill>
                          <a:latin typeface="Calibri" panose="020F0502020204030204" pitchFamily="34" charset="0"/>
                          <a:ea typeface="+mn-ea"/>
                          <a:cs typeface="Calibri" panose="020F0502020204030204" pitchFamily="34" charset="0"/>
                        </a:rPr>
                        <a:t> </a:t>
                      </a: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(need USB storage)</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857301776"/>
                  </a:ext>
                </a:extLst>
              </a:tr>
              <a:tr h="328450">
                <a:tc>
                  <a:txBody>
                    <a:bodyPr/>
                    <a:lstStyle/>
                    <a:p>
                      <a:pPr algn="ctr"/>
                      <a:r>
                        <a:rPr lang="en-US" altLang="zh-CN" sz="1100" b="1" dirty="0" smtClean="0">
                          <a:latin typeface="Calibri" panose="020F0502020204030204" pitchFamily="34" charset="0"/>
                          <a:cs typeface="Calibri" panose="020F0502020204030204" pitchFamily="34" charset="0"/>
                        </a:rPr>
                        <a:t>Backup</a:t>
                      </a:r>
                      <a:r>
                        <a:rPr lang="en-US" altLang="zh-CN" sz="1100" b="1" baseline="0" dirty="0" smtClean="0">
                          <a:latin typeface="Calibri" panose="020F0502020204030204" pitchFamily="34" charset="0"/>
                          <a:cs typeface="Calibri" panose="020F0502020204030204" pitchFamily="34" charset="0"/>
                        </a:rPr>
                        <a:t> </a:t>
                      </a:r>
                      <a:r>
                        <a:rPr lang="en-US" altLang="zh-CN" sz="1100" b="1" dirty="0" smtClean="0">
                          <a:latin typeface="Calibri" panose="020F0502020204030204" pitchFamily="34" charset="0"/>
                          <a:cs typeface="Calibri" panose="020F0502020204030204" pitchFamily="34" charset="0"/>
                        </a:rPr>
                        <a:t>Configuration</a:t>
                      </a:r>
                      <a:endParaRPr lang="zh-CN" altLang="en-US" sz="1100" b="1" dirty="0">
                        <a:latin typeface="Calibri" panose="020F0502020204030204" pitchFamily="34" charset="0"/>
                        <a:cs typeface="Calibri" panose="020F0502020204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        Not</a:t>
                      </a: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 support</a:t>
                      </a:r>
                      <a:endParaRPr lang="zh-CN" altLang="en-US" sz="1100" dirty="0" smtClean="0">
                        <a:latin typeface="Calibri" panose="020F0502020204030204" pitchFamily="34" charset="0"/>
                        <a:cs typeface="Calibri" panose="020F050202020403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Support(Only export to your laptop)</a:t>
                      </a:r>
                      <a:endParaRPr lang="zh-CN" altLang="en-US" sz="1100" kern="1200" baseline="0" dirty="0" smtClean="0">
                        <a:solidFill>
                          <a:schemeClr val="dk1"/>
                        </a:solidFill>
                        <a:latin typeface="Calibri" panose="020F0502020204030204" pitchFamily="34" charset="0"/>
                        <a:ea typeface="+mn-ea"/>
                        <a:cs typeface="Calibri" panose="020F0502020204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None/>
                        <a:tabLst/>
                        <a:defRPr/>
                      </a:pP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         </a:t>
                      </a:r>
                      <a:r>
                        <a:rPr lang="en-US" altLang="zh-CN" sz="1100" kern="1200" dirty="0" smtClean="0">
                          <a:solidFill>
                            <a:schemeClr val="dk1"/>
                          </a:solidFill>
                          <a:latin typeface="Calibri" panose="020F0502020204030204" pitchFamily="34" charset="0"/>
                          <a:ea typeface="+mn-ea"/>
                          <a:cs typeface="Calibri" panose="020F0502020204030204" pitchFamily="34" charset="0"/>
                        </a:rPr>
                        <a:t>Not</a:t>
                      </a: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 support</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3564049876"/>
                  </a:ext>
                </a:extLst>
              </a:tr>
              <a:tr h="407720">
                <a:tc>
                  <a:txBody>
                    <a:bodyPr/>
                    <a:lstStyle/>
                    <a:p>
                      <a:pPr algn="ctr"/>
                      <a:r>
                        <a:rPr lang="en-US" altLang="zh-CN" sz="1100" b="1" dirty="0" smtClean="0">
                          <a:latin typeface="Calibri" panose="020F0502020204030204" pitchFamily="34" charset="0"/>
                          <a:cs typeface="Calibri" panose="020F0502020204030204" pitchFamily="34" charset="0"/>
                        </a:rPr>
                        <a:t>Auto Configuration</a:t>
                      </a:r>
                      <a:endParaRPr lang="zh-CN" altLang="en-US" sz="1100" b="1" dirty="0">
                        <a:latin typeface="Calibri" panose="020F0502020204030204" pitchFamily="34" charset="0"/>
                        <a:cs typeface="Calibri" panose="020F0502020204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        Not</a:t>
                      </a: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 support</a:t>
                      </a:r>
                      <a:endParaRPr lang="zh-CN" altLang="en-US" sz="1100" dirty="0" smtClean="0">
                        <a:latin typeface="Calibri" panose="020F0502020204030204" pitchFamily="34" charset="0"/>
                        <a:cs typeface="Calibri" panose="020F0502020204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None/>
                        <a:tabLst/>
                        <a:defRPr/>
                      </a:pP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         </a:t>
                      </a:r>
                      <a:r>
                        <a:rPr lang="en-US" altLang="zh-CN" sz="1100" kern="1200" dirty="0" smtClean="0">
                          <a:solidFill>
                            <a:schemeClr val="dk1"/>
                          </a:solidFill>
                          <a:latin typeface="Calibri" panose="020F0502020204030204" pitchFamily="34" charset="0"/>
                          <a:ea typeface="+mn-ea"/>
                          <a:cs typeface="Calibri" panose="020F0502020204030204" pitchFamily="34" charset="0"/>
                        </a:rPr>
                        <a:t>Not</a:t>
                      </a: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 support</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Support (Only recorder)</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2418574184"/>
                  </a:ext>
                </a:extLst>
              </a:tr>
              <a:tr h="529810">
                <a:tc>
                  <a:txBody>
                    <a:bodyPr/>
                    <a:lstStyle/>
                    <a:p>
                      <a:pPr algn="ctr"/>
                      <a:r>
                        <a:rPr lang="en-US" altLang="zh-CN" sz="1100" b="1" dirty="0" smtClean="0">
                          <a:latin typeface="Calibri" panose="020F0502020204030204" pitchFamily="34" charset="0"/>
                          <a:cs typeface="Calibri" panose="020F0502020204030204" pitchFamily="34" charset="0"/>
                        </a:rPr>
                        <a:t>Remote maintenance</a:t>
                      </a:r>
                      <a:endParaRPr lang="zh-CN" altLang="en-US" sz="1100" b="1" dirty="0">
                        <a:latin typeface="Calibri" panose="020F0502020204030204" pitchFamily="34" charset="0"/>
                        <a:cs typeface="Calibri" panose="020F0502020204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        Not</a:t>
                      </a: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 support</a:t>
                      </a:r>
                      <a:endParaRPr lang="zh-CN" altLang="en-US" sz="1100" dirty="0" smtClean="0">
                        <a:latin typeface="Calibri" panose="020F0502020204030204" pitchFamily="34" charset="0"/>
                        <a:cs typeface="Calibri" panose="020F050202020403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Char char="ü"/>
                        <a:tabLst/>
                        <a:defRPr/>
                      </a:pPr>
                      <a:r>
                        <a:rPr lang="en-US" altLang="zh-CN" sz="1100" kern="1200" dirty="0" smtClean="0">
                          <a:solidFill>
                            <a:schemeClr val="dk1"/>
                          </a:solidFill>
                          <a:latin typeface="Calibri" panose="020F0502020204030204" pitchFamily="34" charset="0"/>
                          <a:ea typeface="+mn-ea"/>
                          <a:cs typeface="Calibri" panose="020F0502020204030204" pitchFamily="34" charset="0"/>
                        </a:rPr>
                        <a:t>Support (IP&amp;Port Mapping</a:t>
                      </a: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 </a:t>
                      </a:r>
                      <a:endParaRPr lang="zh-CN" altLang="en-US" sz="1100" kern="1200" baseline="0" dirty="0" smtClean="0">
                        <a:solidFill>
                          <a:schemeClr val="dk1"/>
                        </a:solidFill>
                        <a:latin typeface="Calibri" panose="020F0502020204030204" pitchFamily="34" charset="0"/>
                        <a:ea typeface="+mn-ea"/>
                        <a:cs typeface="Calibri" panose="020F0502020204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
                          <a:schemeClr val="accent6"/>
                        </a:buClr>
                        <a:buSzTx/>
                        <a:buFont typeface="Wingdings" panose="05000000000000000000" pitchFamily="2" charset="2"/>
                        <a:buNone/>
                        <a:tabLst/>
                        <a:defRPr/>
                      </a:pP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         </a:t>
                      </a:r>
                      <a:r>
                        <a:rPr lang="en-US" altLang="zh-CN" sz="1100" kern="1200" dirty="0" smtClean="0">
                          <a:solidFill>
                            <a:schemeClr val="dk1"/>
                          </a:solidFill>
                          <a:latin typeface="Calibri" panose="020F0502020204030204" pitchFamily="34" charset="0"/>
                          <a:ea typeface="+mn-ea"/>
                          <a:cs typeface="Calibri" panose="020F0502020204030204" pitchFamily="34" charset="0"/>
                        </a:rPr>
                        <a:t>Not</a:t>
                      </a:r>
                      <a:r>
                        <a:rPr lang="en-US" altLang="zh-CN" sz="1100" kern="1200" baseline="0" dirty="0" smtClean="0">
                          <a:solidFill>
                            <a:schemeClr val="dk1"/>
                          </a:solidFill>
                          <a:latin typeface="Calibri" panose="020F0502020204030204" pitchFamily="34" charset="0"/>
                          <a:ea typeface="+mn-ea"/>
                          <a:cs typeface="Calibri" panose="020F0502020204030204" pitchFamily="34" charset="0"/>
                        </a:rPr>
                        <a:t> support</a:t>
                      </a:r>
                      <a:endParaRPr lang="zh-CN" altLang="en-US" sz="1100" kern="1200" dirty="0" smtClean="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3941282361"/>
                  </a:ext>
                </a:extLst>
              </a:tr>
            </a:tbl>
          </a:graphicData>
        </a:graphic>
      </p:graphicFrame>
      <p:pic>
        <p:nvPicPr>
          <p:cNvPr id="80" name="图片 79"/>
          <p:cNvPicPr>
            <a:picLocks noChangeAspect="1"/>
          </p:cNvPicPr>
          <p:nvPr/>
        </p:nvPicPr>
        <p:blipFill>
          <a:blip r:embed="rId5"/>
          <a:stretch>
            <a:fillRect/>
          </a:stretch>
        </p:blipFill>
        <p:spPr>
          <a:xfrm>
            <a:off x="5473357" y="1901184"/>
            <a:ext cx="508679" cy="557905"/>
          </a:xfrm>
          <a:prstGeom prst="rect">
            <a:avLst/>
          </a:prstGeom>
        </p:spPr>
      </p:pic>
      <p:grpSp>
        <p:nvGrpSpPr>
          <p:cNvPr id="39" name="组合 38"/>
          <p:cNvGrpSpPr/>
          <p:nvPr/>
        </p:nvGrpSpPr>
        <p:grpSpPr>
          <a:xfrm>
            <a:off x="8166534" y="1863270"/>
            <a:ext cx="722368" cy="593728"/>
            <a:chOff x="10500413" y="1317923"/>
            <a:chExt cx="722368" cy="593728"/>
          </a:xfrm>
        </p:grpSpPr>
        <p:pic>
          <p:nvPicPr>
            <p:cNvPr id="81" name="图片 8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00413" y="1317923"/>
              <a:ext cx="722368" cy="593728"/>
            </a:xfrm>
            <a:prstGeom prst="rect">
              <a:avLst/>
            </a:prstGeom>
          </p:spPr>
        </p:pic>
        <p:sp>
          <p:nvSpPr>
            <p:cNvPr id="38" name="矩形 37"/>
            <p:cNvSpPr/>
            <p:nvPr/>
          </p:nvSpPr>
          <p:spPr>
            <a:xfrm>
              <a:off x="10589727" y="1376882"/>
              <a:ext cx="484428" cy="369332"/>
            </a:xfrm>
            <a:prstGeom prst="rect">
              <a:avLst/>
            </a:prstGeom>
          </p:spPr>
          <p:txBody>
            <a:bodyPr wrap="none">
              <a:spAutoFit/>
            </a:bodyPr>
            <a:lstStyle/>
            <a:p>
              <a:r>
                <a:rPr lang="en-US" altLang="zh-CN" b="1" dirty="0" smtClean="0">
                  <a:latin typeface="TSTAR PRO Medium" panose="02000806030000020004" pitchFamily="50" charset="0"/>
                  <a:cs typeface="Calibri" panose="020F0502020204030204" pitchFamily="34" charset="0"/>
                </a:rPr>
                <a:t>GUI</a:t>
              </a:r>
              <a:endParaRPr lang="zh-CN" altLang="en-US" dirty="0">
                <a:latin typeface="TSTAR PRO Medium" panose="02000806030000020004" pitchFamily="50" charset="0"/>
              </a:endParaRPr>
            </a:p>
          </p:txBody>
        </p:sp>
      </p:grpSp>
      <p:pic>
        <p:nvPicPr>
          <p:cNvPr id="42" name="图片 41"/>
          <p:cNvPicPr>
            <a:picLocks noChangeAspect="1"/>
          </p:cNvPicPr>
          <p:nvPr/>
        </p:nvPicPr>
        <p:blipFill rotWithShape="1">
          <a:blip r:embed="rId7" cstate="print">
            <a:extLst>
              <a:ext uri="{28A0092B-C50C-407E-A947-70E740481C1C}">
                <a14:useLocalDpi xmlns:a14="http://schemas.microsoft.com/office/drawing/2010/main" val="0"/>
              </a:ext>
            </a:extLst>
          </a:blip>
          <a:srcRect l="20777" t="21785" r="20646" b="22487"/>
          <a:stretch/>
        </p:blipFill>
        <p:spPr>
          <a:xfrm>
            <a:off x="5398509" y="2581474"/>
            <a:ext cx="121270" cy="115375"/>
          </a:xfrm>
          <a:prstGeom prst="rect">
            <a:avLst/>
          </a:prstGeom>
        </p:spPr>
      </p:pic>
      <p:pic>
        <p:nvPicPr>
          <p:cNvPr id="83" name="图片 82"/>
          <p:cNvPicPr>
            <a:picLocks noChangeAspect="1"/>
          </p:cNvPicPr>
          <p:nvPr/>
        </p:nvPicPr>
        <p:blipFill rotWithShape="1">
          <a:blip r:embed="rId7" cstate="print">
            <a:extLst>
              <a:ext uri="{28A0092B-C50C-407E-A947-70E740481C1C}">
                <a14:useLocalDpi xmlns:a14="http://schemas.microsoft.com/office/drawing/2010/main" val="0"/>
              </a:ext>
            </a:extLst>
          </a:blip>
          <a:srcRect l="20777" t="21785" r="20646" b="22487"/>
          <a:stretch/>
        </p:blipFill>
        <p:spPr>
          <a:xfrm>
            <a:off x="5398509" y="3314245"/>
            <a:ext cx="121270" cy="115375"/>
          </a:xfrm>
          <a:prstGeom prst="rect">
            <a:avLst/>
          </a:prstGeom>
        </p:spPr>
      </p:pic>
      <p:pic>
        <p:nvPicPr>
          <p:cNvPr id="84" name="图片 83"/>
          <p:cNvPicPr>
            <a:picLocks noChangeAspect="1"/>
          </p:cNvPicPr>
          <p:nvPr/>
        </p:nvPicPr>
        <p:blipFill rotWithShape="1">
          <a:blip r:embed="rId7" cstate="print">
            <a:extLst>
              <a:ext uri="{28A0092B-C50C-407E-A947-70E740481C1C}">
                <a14:useLocalDpi xmlns:a14="http://schemas.microsoft.com/office/drawing/2010/main" val="0"/>
              </a:ext>
            </a:extLst>
          </a:blip>
          <a:srcRect l="20777" t="21785" r="20646" b="22487"/>
          <a:stretch/>
        </p:blipFill>
        <p:spPr>
          <a:xfrm>
            <a:off x="2830569" y="3314244"/>
            <a:ext cx="121270" cy="115375"/>
          </a:xfrm>
          <a:prstGeom prst="rect">
            <a:avLst/>
          </a:prstGeom>
        </p:spPr>
      </p:pic>
      <p:pic>
        <p:nvPicPr>
          <p:cNvPr id="85" name="图片 84"/>
          <p:cNvPicPr>
            <a:picLocks noChangeAspect="1"/>
          </p:cNvPicPr>
          <p:nvPr/>
        </p:nvPicPr>
        <p:blipFill rotWithShape="1">
          <a:blip r:embed="rId7" cstate="print">
            <a:extLst>
              <a:ext uri="{28A0092B-C50C-407E-A947-70E740481C1C}">
                <a14:useLocalDpi xmlns:a14="http://schemas.microsoft.com/office/drawing/2010/main" val="0"/>
              </a:ext>
            </a:extLst>
          </a:blip>
          <a:srcRect l="20777" t="21785" r="20646" b="22487"/>
          <a:stretch/>
        </p:blipFill>
        <p:spPr>
          <a:xfrm>
            <a:off x="8141709" y="2581474"/>
            <a:ext cx="121270" cy="115375"/>
          </a:xfrm>
          <a:prstGeom prst="rect">
            <a:avLst/>
          </a:prstGeom>
        </p:spPr>
      </p:pic>
      <p:pic>
        <p:nvPicPr>
          <p:cNvPr id="86" name="图片 85"/>
          <p:cNvPicPr>
            <a:picLocks noChangeAspect="1"/>
          </p:cNvPicPr>
          <p:nvPr/>
        </p:nvPicPr>
        <p:blipFill rotWithShape="1">
          <a:blip r:embed="rId7" cstate="print">
            <a:extLst>
              <a:ext uri="{28A0092B-C50C-407E-A947-70E740481C1C}">
                <a14:useLocalDpi xmlns:a14="http://schemas.microsoft.com/office/drawing/2010/main" val="0"/>
              </a:ext>
            </a:extLst>
          </a:blip>
          <a:srcRect l="20777" t="21785" r="20646" b="22487"/>
          <a:stretch/>
        </p:blipFill>
        <p:spPr>
          <a:xfrm>
            <a:off x="8141709" y="3594934"/>
            <a:ext cx="121270" cy="115375"/>
          </a:xfrm>
          <a:prstGeom prst="rect">
            <a:avLst/>
          </a:prstGeom>
        </p:spPr>
      </p:pic>
      <p:pic>
        <p:nvPicPr>
          <p:cNvPr id="87" name="图片 86"/>
          <p:cNvPicPr>
            <a:picLocks noChangeAspect="1"/>
          </p:cNvPicPr>
          <p:nvPr/>
        </p:nvPicPr>
        <p:blipFill rotWithShape="1">
          <a:blip r:embed="rId7" cstate="print">
            <a:extLst>
              <a:ext uri="{28A0092B-C50C-407E-A947-70E740481C1C}">
                <a14:useLocalDpi xmlns:a14="http://schemas.microsoft.com/office/drawing/2010/main" val="0"/>
              </a:ext>
            </a:extLst>
          </a:blip>
          <a:srcRect l="20777" t="21785" r="20646" b="22487"/>
          <a:stretch/>
        </p:blipFill>
        <p:spPr>
          <a:xfrm>
            <a:off x="5398509" y="3594934"/>
            <a:ext cx="121270" cy="115375"/>
          </a:xfrm>
          <a:prstGeom prst="rect">
            <a:avLst/>
          </a:prstGeom>
        </p:spPr>
      </p:pic>
      <p:pic>
        <p:nvPicPr>
          <p:cNvPr id="88" name="图片 87"/>
          <p:cNvPicPr>
            <a:picLocks noChangeAspect="1"/>
          </p:cNvPicPr>
          <p:nvPr/>
        </p:nvPicPr>
        <p:blipFill rotWithShape="1">
          <a:blip r:embed="rId7" cstate="print">
            <a:extLst>
              <a:ext uri="{28A0092B-C50C-407E-A947-70E740481C1C}">
                <a14:useLocalDpi xmlns:a14="http://schemas.microsoft.com/office/drawing/2010/main" val="0"/>
              </a:ext>
            </a:extLst>
          </a:blip>
          <a:srcRect l="20777" t="21785" r="20646" b="22487"/>
          <a:stretch/>
        </p:blipFill>
        <p:spPr>
          <a:xfrm>
            <a:off x="2830569" y="3560657"/>
            <a:ext cx="121270" cy="115375"/>
          </a:xfrm>
          <a:prstGeom prst="rect">
            <a:avLst/>
          </a:prstGeom>
        </p:spPr>
      </p:pic>
      <p:pic>
        <p:nvPicPr>
          <p:cNvPr id="89" name="图片 88"/>
          <p:cNvPicPr>
            <a:picLocks noChangeAspect="1"/>
          </p:cNvPicPr>
          <p:nvPr/>
        </p:nvPicPr>
        <p:blipFill rotWithShape="1">
          <a:blip r:embed="rId7" cstate="print">
            <a:extLst>
              <a:ext uri="{28A0092B-C50C-407E-A947-70E740481C1C}">
                <a14:useLocalDpi xmlns:a14="http://schemas.microsoft.com/office/drawing/2010/main" val="0"/>
              </a:ext>
            </a:extLst>
          </a:blip>
          <a:srcRect l="20777" t="21785" r="20646" b="22487"/>
          <a:stretch/>
        </p:blipFill>
        <p:spPr>
          <a:xfrm>
            <a:off x="2830158" y="4351749"/>
            <a:ext cx="121270" cy="115375"/>
          </a:xfrm>
          <a:prstGeom prst="rect">
            <a:avLst/>
          </a:prstGeom>
        </p:spPr>
      </p:pic>
      <p:pic>
        <p:nvPicPr>
          <p:cNvPr id="90" name="图片 89"/>
          <p:cNvPicPr>
            <a:picLocks noChangeAspect="1"/>
          </p:cNvPicPr>
          <p:nvPr/>
        </p:nvPicPr>
        <p:blipFill rotWithShape="1">
          <a:blip r:embed="rId7" cstate="print">
            <a:extLst>
              <a:ext uri="{28A0092B-C50C-407E-A947-70E740481C1C}">
                <a14:useLocalDpi xmlns:a14="http://schemas.microsoft.com/office/drawing/2010/main" val="0"/>
              </a:ext>
            </a:extLst>
          </a:blip>
          <a:srcRect l="20777" t="21785" r="20646" b="22487"/>
          <a:stretch/>
        </p:blipFill>
        <p:spPr>
          <a:xfrm>
            <a:off x="2830158" y="4643737"/>
            <a:ext cx="121270" cy="115375"/>
          </a:xfrm>
          <a:prstGeom prst="rect">
            <a:avLst/>
          </a:prstGeom>
        </p:spPr>
      </p:pic>
      <p:pic>
        <p:nvPicPr>
          <p:cNvPr id="91" name="图片 90"/>
          <p:cNvPicPr>
            <a:picLocks noChangeAspect="1"/>
          </p:cNvPicPr>
          <p:nvPr/>
        </p:nvPicPr>
        <p:blipFill rotWithShape="1">
          <a:blip r:embed="rId7" cstate="print">
            <a:extLst>
              <a:ext uri="{28A0092B-C50C-407E-A947-70E740481C1C}">
                <a14:useLocalDpi xmlns:a14="http://schemas.microsoft.com/office/drawing/2010/main" val="0"/>
              </a:ext>
            </a:extLst>
          </a:blip>
          <a:srcRect l="20777" t="21785" r="20646" b="22487"/>
          <a:stretch/>
        </p:blipFill>
        <p:spPr>
          <a:xfrm>
            <a:off x="8141709" y="5626934"/>
            <a:ext cx="121270" cy="115375"/>
          </a:xfrm>
          <a:prstGeom prst="rect">
            <a:avLst/>
          </a:prstGeom>
        </p:spPr>
      </p:pic>
      <p:pic>
        <p:nvPicPr>
          <p:cNvPr id="92" name="图片 91"/>
          <p:cNvPicPr>
            <a:picLocks noChangeAspect="1"/>
          </p:cNvPicPr>
          <p:nvPr/>
        </p:nvPicPr>
        <p:blipFill rotWithShape="1">
          <a:blip r:embed="rId7" cstate="print">
            <a:extLst>
              <a:ext uri="{28A0092B-C50C-407E-A947-70E740481C1C}">
                <a14:useLocalDpi xmlns:a14="http://schemas.microsoft.com/office/drawing/2010/main" val="0"/>
              </a:ext>
            </a:extLst>
          </a:blip>
          <a:srcRect l="20777" t="21785" r="20646" b="22487"/>
          <a:stretch/>
        </p:blipFill>
        <p:spPr>
          <a:xfrm>
            <a:off x="8141709" y="6363416"/>
            <a:ext cx="121270" cy="115375"/>
          </a:xfrm>
          <a:prstGeom prst="rect">
            <a:avLst/>
          </a:prstGeom>
        </p:spPr>
      </p:pic>
      <p:pic>
        <p:nvPicPr>
          <p:cNvPr id="93" name="图片 92"/>
          <p:cNvPicPr>
            <a:picLocks noChangeAspect="1"/>
          </p:cNvPicPr>
          <p:nvPr/>
        </p:nvPicPr>
        <p:blipFill rotWithShape="1">
          <a:blip r:embed="rId7" cstate="print">
            <a:extLst>
              <a:ext uri="{28A0092B-C50C-407E-A947-70E740481C1C}">
                <a14:useLocalDpi xmlns:a14="http://schemas.microsoft.com/office/drawing/2010/main" val="0"/>
              </a:ext>
            </a:extLst>
          </a:blip>
          <a:srcRect l="20777" t="21785" r="20646" b="22487"/>
          <a:stretch/>
        </p:blipFill>
        <p:spPr>
          <a:xfrm>
            <a:off x="5398509" y="5946373"/>
            <a:ext cx="121270" cy="115375"/>
          </a:xfrm>
          <a:prstGeom prst="rect">
            <a:avLst/>
          </a:prstGeom>
        </p:spPr>
      </p:pic>
      <p:pic>
        <p:nvPicPr>
          <p:cNvPr id="94" name="图片 93"/>
          <p:cNvPicPr>
            <a:picLocks noChangeAspect="1"/>
          </p:cNvPicPr>
          <p:nvPr/>
        </p:nvPicPr>
        <p:blipFill rotWithShape="1">
          <a:blip r:embed="rId7" cstate="print">
            <a:extLst>
              <a:ext uri="{28A0092B-C50C-407E-A947-70E740481C1C}">
                <a14:useLocalDpi xmlns:a14="http://schemas.microsoft.com/office/drawing/2010/main" val="0"/>
              </a:ext>
            </a:extLst>
          </a:blip>
          <a:srcRect l="20777" t="21785" r="20646" b="22487"/>
          <a:stretch/>
        </p:blipFill>
        <p:spPr>
          <a:xfrm>
            <a:off x="2830158" y="5964794"/>
            <a:ext cx="121270" cy="115375"/>
          </a:xfrm>
          <a:prstGeom prst="rect">
            <a:avLst/>
          </a:prstGeom>
        </p:spPr>
      </p:pic>
      <p:pic>
        <p:nvPicPr>
          <p:cNvPr id="95" name="图片 94"/>
          <p:cNvPicPr>
            <a:picLocks noChangeAspect="1"/>
          </p:cNvPicPr>
          <p:nvPr/>
        </p:nvPicPr>
        <p:blipFill rotWithShape="1">
          <a:blip r:embed="rId7" cstate="print">
            <a:extLst>
              <a:ext uri="{28A0092B-C50C-407E-A947-70E740481C1C}">
                <a14:useLocalDpi xmlns:a14="http://schemas.microsoft.com/office/drawing/2010/main" val="0"/>
              </a:ext>
            </a:extLst>
          </a:blip>
          <a:srcRect l="20777" t="21785" r="20646" b="22487"/>
          <a:stretch/>
        </p:blipFill>
        <p:spPr>
          <a:xfrm>
            <a:off x="2830158" y="4900781"/>
            <a:ext cx="121270" cy="115375"/>
          </a:xfrm>
          <a:prstGeom prst="rect">
            <a:avLst/>
          </a:prstGeom>
        </p:spPr>
      </p:pic>
      <p:pic>
        <p:nvPicPr>
          <p:cNvPr id="96" name="图片 95"/>
          <p:cNvPicPr>
            <a:picLocks noChangeAspect="1"/>
          </p:cNvPicPr>
          <p:nvPr/>
        </p:nvPicPr>
        <p:blipFill rotWithShape="1">
          <a:blip r:embed="rId7" cstate="print">
            <a:extLst>
              <a:ext uri="{28A0092B-C50C-407E-A947-70E740481C1C}">
                <a14:useLocalDpi xmlns:a14="http://schemas.microsoft.com/office/drawing/2010/main" val="0"/>
              </a:ext>
            </a:extLst>
          </a:blip>
          <a:srcRect l="20777" t="21785" r="20646" b="22487"/>
          <a:stretch/>
        </p:blipFill>
        <p:spPr>
          <a:xfrm>
            <a:off x="2830158" y="5183788"/>
            <a:ext cx="121270" cy="115375"/>
          </a:xfrm>
          <a:prstGeom prst="rect">
            <a:avLst/>
          </a:prstGeom>
        </p:spPr>
      </p:pic>
      <p:pic>
        <p:nvPicPr>
          <p:cNvPr id="97" name="图片 96"/>
          <p:cNvPicPr>
            <a:picLocks noChangeAspect="1"/>
          </p:cNvPicPr>
          <p:nvPr/>
        </p:nvPicPr>
        <p:blipFill rotWithShape="1">
          <a:blip r:embed="rId7" cstate="print">
            <a:extLst>
              <a:ext uri="{28A0092B-C50C-407E-A947-70E740481C1C}">
                <a14:useLocalDpi xmlns:a14="http://schemas.microsoft.com/office/drawing/2010/main" val="0"/>
              </a:ext>
            </a:extLst>
          </a:blip>
          <a:srcRect l="20777" t="21785" r="20646" b="22487"/>
          <a:stretch/>
        </p:blipFill>
        <p:spPr>
          <a:xfrm>
            <a:off x="2831876" y="5626934"/>
            <a:ext cx="121270" cy="115375"/>
          </a:xfrm>
          <a:prstGeom prst="rect">
            <a:avLst/>
          </a:prstGeom>
        </p:spPr>
      </p:pic>
      <p:pic>
        <p:nvPicPr>
          <p:cNvPr id="98" name="图片 97"/>
          <p:cNvPicPr>
            <a:picLocks noChangeAspect="1"/>
          </p:cNvPicPr>
          <p:nvPr/>
        </p:nvPicPr>
        <p:blipFill rotWithShape="1">
          <a:blip r:embed="rId7" cstate="print">
            <a:extLst>
              <a:ext uri="{28A0092B-C50C-407E-A947-70E740481C1C}">
                <a14:useLocalDpi xmlns:a14="http://schemas.microsoft.com/office/drawing/2010/main" val="0"/>
              </a:ext>
            </a:extLst>
          </a:blip>
          <a:srcRect l="20777" t="21785" r="20646" b="22487"/>
          <a:stretch/>
        </p:blipFill>
        <p:spPr>
          <a:xfrm>
            <a:off x="2830158" y="6372576"/>
            <a:ext cx="121270" cy="115375"/>
          </a:xfrm>
          <a:prstGeom prst="rect">
            <a:avLst/>
          </a:prstGeom>
        </p:spPr>
      </p:pic>
      <p:pic>
        <p:nvPicPr>
          <p:cNvPr id="31" name="图片 30"/>
          <p:cNvPicPr>
            <a:picLocks noChangeAspect="1"/>
          </p:cNvPicPr>
          <p:nvPr/>
        </p:nvPicPr>
        <p:blipFill rotWithShape="1">
          <a:blip r:embed="rId7" cstate="print">
            <a:extLst>
              <a:ext uri="{28A0092B-C50C-407E-A947-70E740481C1C}">
                <a14:useLocalDpi xmlns:a14="http://schemas.microsoft.com/office/drawing/2010/main" val="0"/>
              </a:ext>
            </a:extLst>
          </a:blip>
          <a:srcRect l="20777" t="21785" r="20646" b="22487"/>
          <a:stretch/>
        </p:blipFill>
        <p:spPr>
          <a:xfrm>
            <a:off x="8141709" y="5196070"/>
            <a:ext cx="121270" cy="115375"/>
          </a:xfrm>
          <a:prstGeom prst="rect">
            <a:avLst/>
          </a:prstGeom>
        </p:spPr>
      </p:pic>
      <p:pic>
        <p:nvPicPr>
          <p:cNvPr id="33" name="Picture 2" descr="SADP"/>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28034" y="1883273"/>
            <a:ext cx="564462" cy="564463"/>
          </a:xfrm>
          <a:prstGeom prst="rect">
            <a:avLst/>
          </a:prstGeom>
          <a:noFill/>
          <a:extLst>
            <a:ext uri="{909E8E84-426E-40DD-AFC4-6F175D3DCCD1}">
              <a14:hiddenFill xmlns:a14="http://schemas.microsoft.com/office/drawing/2010/main">
                <a:solidFill>
                  <a:srgbClr val="FFFFFF"/>
                </a:solidFill>
              </a14:hiddenFill>
            </a:ext>
          </a:extLst>
        </p:spPr>
      </p:pic>
      <p:sp>
        <p:nvSpPr>
          <p:cNvPr id="41" name="矩形 40"/>
          <p:cNvSpPr/>
          <p:nvPr/>
        </p:nvSpPr>
        <p:spPr>
          <a:xfrm>
            <a:off x="2174456" y="563532"/>
            <a:ext cx="7646645" cy="739177"/>
          </a:xfrm>
          <a:prstGeom prst="rect">
            <a:avLst/>
          </a:prstGeom>
        </p:spPr>
        <p:txBody>
          <a:bodyPr wrap="none">
            <a:spAutoFit/>
          </a:bodyPr>
          <a:lstStyle/>
          <a:p>
            <a:pPr algn="ctr">
              <a:lnSpc>
                <a:spcPct val="150000"/>
              </a:lnSpc>
            </a:pPr>
            <a:r>
              <a:rPr lang="en-US" altLang="zh-CN" sz="3200" dirty="0">
                <a:solidFill>
                  <a:srgbClr val="717171"/>
                </a:solidFill>
                <a:latin typeface="TSTAR PRO" panose="02000806030000020004" pitchFamily="50" charset="0"/>
                <a:ea typeface="华文细黑" panose="02010600040101010101" pitchFamily="2" charset="-122"/>
              </a:rPr>
              <a:t>Pain Points of Installation &amp; Congratulation</a:t>
            </a:r>
          </a:p>
        </p:txBody>
      </p:sp>
      <p:cxnSp>
        <p:nvCxnSpPr>
          <p:cNvPr id="44" name="直接连接符 43"/>
          <p:cNvCxnSpPr/>
          <p:nvPr/>
        </p:nvCxnSpPr>
        <p:spPr>
          <a:xfrm>
            <a:off x="2286833" y="1308182"/>
            <a:ext cx="7426334"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3420988" y="1449181"/>
            <a:ext cx="4551567" cy="369332"/>
          </a:xfrm>
          <a:prstGeom prst="rect">
            <a:avLst/>
          </a:prstGeom>
        </p:spPr>
        <p:txBody>
          <a:bodyPr wrap="none">
            <a:spAutoFit/>
          </a:bodyPr>
          <a:lstStyle/>
          <a:p>
            <a:pPr algn="ctr"/>
            <a:r>
              <a:rPr lang="en-US" altLang="zh-CN" b="1" dirty="0">
                <a:solidFill>
                  <a:srgbClr val="C00000"/>
                </a:solidFill>
                <a:latin typeface="Calibri" panose="020F0502020204030204" pitchFamily="34" charset="0"/>
                <a:cs typeface="Calibri" panose="020F0502020204030204" pitchFamily="34" charset="0"/>
              </a:rPr>
              <a:t>Installer needs to learn and use multiple tools</a:t>
            </a:r>
            <a:endParaRPr lang="zh-CN" altLang="en-US" b="1" dirty="0">
              <a:solidFill>
                <a:srgbClr val="C00000"/>
              </a:solidFill>
              <a:latin typeface="Calibri" panose="020F0502020204030204" pitchFamily="34" charset="0"/>
              <a:cs typeface="Calibri" panose="020F0502020204030204" pitchFamily="34" charset="0"/>
            </a:endParaRPr>
          </a:p>
        </p:txBody>
      </p:sp>
      <p:sp>
        <p:nvSpPr>
          <p:cNvPr id="2" name="矩形 1"/>
          <p:cNvSpPr/>
          <p:nvPr/>
        </p:nvSpPr>
        <p:spPr>
          <a:xfrm>
            <a:off x="3913356" y="1897855"/>
            <a:ext cx="699615" cy="369332"/>
          </a:xfrm>
          <a:prstGeom prst="rect">
            <a:avLst/>
          </a:prstGeom>
        </p:spPr>
        <p:txBody>
          <a:bodyPr wrap="none">
            <a:spAutoFit/>
          </a:bodyPr>
          <a:lstStyle/>
          <a:p>
            <a:pPr lvl="0">
              <a:buClr>
                <a:schemeClr val="accent6"/>
              </a:buClr>
              <a:defRPr/>
            </a:pPr>
            <a:r>
              <a:rPr lang="en-US" altLang="zh-CN" b="1" dirty="0" smtClean="0">
                <a:solidFill>
                  <a:schemeClr val="dk1"/>
                </a:solidFill>
                <a:latin typeface="Calibri" panose="020F0502020204030204" pitchFamily="34" charset="0"/>
                <a:cs typeface="Calibri" panose="020F0502020204030204" pitchFamily="34" charset="0"/>
              </a:rPr>
              <a:t>SADP</a:t>
            </a:r>
            <a:endParaRPr lang="zh-CN" altLang="en-US" b="1" dirty="0">
              <a:solidFill>
                <a:schemeClr val="dk1"/>
              </a:solidFill>
              <a:latin typeface="Calibri" panose="020F0502020204030204" pitchFamily="34" charset="0"/>
              <a:cs typeface="Calibri" panose="020F0502020204030204" pitchFamily="34" charset="0"/>
            </a:endParaRPr>
          </a:p>
        </p:txBody>
      </p:sp>
      <p:sp>
        <p:nvSpPr>
          <p:cNvPr id="3" name="矩形 2"/>
          <p:cNvSpPr/>
          <p:nvPr/>
        </p:nvSpPr>
        <p:spPr>
          <a:xfrm>
            <a:off x="3420988" y="2180136"/>
            <a:ext cx="1807674" cy="307777"/>
          </a:xfrm>
          <a:prstGeom prst="rect">
            <a:avLst/>
          </a:prstGeom>
        </p:spPr>
        <p:txBody>
          <a:bodyPr wrap="none">
            <a:spAutoFit/>
          </a:bodyPr>
          <a:lstStyle/>
          <a:p>
            <a:pPr lvl="0">
              <a:buClr>
                <a:schemeClr val="accent6"/>
              </a:buClr>
              <a:defRPr/>
            </a:pPr>
            <a:r>
              <a:rPr lang="en-US" altLang="zh-CN" sz="1400" dirty="0" smtClean="0">
                <a:solidFill>
                  <a:schemeClr val="dk1"/>
                </a:solidFill>
                <a:latin typeface="Calibri" panose="020F0502020204030204" pitchFamily="34" charset="0"/>
                <a:cs typeface="Calibri" panose="020F0502020204030204" pitchFamily="34" charset="0"/>
              </a:rPr>
              <a:t>network configuration</a:t>
            </a:r>
            <a:endParaRPr lang="zh-CN" altLang="en-US" sz="1400" dirty="0">
              <a:solidFill>
                <a:schemeClr val="dk1"/>
              </a:solidFill>
              <a:latin typeface="Calibri" panose="020F0502020204030204" pitchFamily="34" charset="0"/>
              <a:cs typeface="Calibri" panose="020F0502020204030204" pitchFamily="34" charset="0"/>
            </a:endParaRPr>
          </a:p>
        </p:txBody>
      </p:sp>
      <p:sp>
        <p:nvSpPr>
          <p:cNvPr id="32" name="矩形 31"/>
          <p:cNvSpPr/>
          <p:nvPr/>
        </p:nvSpPr>
        <p:spPr>
          <a:xfrm>
            <a:off x="6134245" y="1897855"/>
            <a:ext cx="1827103" cy="369332"/>
          </a:xfrm>
          <a:prstGeom prst="rect">
            <a:avLst/>
          </a:prstGeom>
        </p:spPr>
        <p:txBody>
          <a:bodyPr wrap="none">
            <a:spAutoFit/>
          </a:bodyPr>
          <a:lstStyle/>
          <a:p>
            <a:pPr lvl="0">
              <a:buClr>
                <a:schemeClr val="accent6"/>
              </a:buClr>
              <a:defRPr/>
            </a:pPr>
            <a:r>
              <a:rPr lang="en-US" altLang="zh-CN" b="1" dirty="0" smtClean="0">
                <a:solidFill>
                  <a:schemeClr val="dk1"/>
                </a:solidFill>
                <a:latin typeface="Calibri" panose="020F0502020204030204" pitchFamily="34" charset="0"/>
                <a:cs typeface="Calibri" panose="020F0502020204030204" pitchFamily="34" charset="0"/>
              </a:rPr>
              <a:t>Device Web page</a:t>
            </a:r>
            <a:endParaRPr lang="zh-CN" altLang="en-US" b="1" dirty="0">
              <a:solidFill>
                <a:schemeClr val="dk1"/>
              </a:solidFill>
              <a:latin typeface="Calibri" panose="020F0502020204030204" pitchFamily="34" charset="0"/>
              <a:cs typeface="Calibri" panose="020F0502020204030204" pitchFamily="34" charset="0"/>
            </a:endParaRPr>
          </a:p>
        </p:txBody>
      </p:sp>
      <p:sp>
        <p:nvSpPr>
          <p:cNvPr id="36" name="矩形 35"/>
          <p:cNvSpPr/>
          <p:nvPr/>
        </p:nvSpPr>
        <p:spPr>
          <a:xfrm>
            <a:off x="6079873" y="2180136"/>
            <a:ext cx="2086661" cy="307777"/>
          </a:xfrm>
          <a:prstGeom prst="rect">
            <a:avLst/>
          </a:prstGeom>
        </p:spPr>
        <p:txBody>
          <a:bodyPr wrap="none">
            <a:spAutoFit/>
          </a:bodyPr>
          <a:lstStyle/>
          <a:p>
            <a:pPr lvl="0">
              <a:buClr>
                <a:schemeClr val="accent6"/>
              </a:buClr>
              <a:defRPr/>
            </a:pPr>
            <a:r>
              <a:rPr lang="en-US" altLang="zh-CN" sz="1400" dirty="0" smtClean="0">
                <a:solidFill>
                  <a:schemeClr val="dk1"/>
                </a:solidFill>
                <a:latin typeface="Calibri" panose="020F0502020204030204" pitchFamily="34" charset="0"/>
                <a:cs typeface="Calibri" panose="020F0502020204030204" pitchFamily="34" charset="0"/>
              </a:rPr>
              <a:t>professional configuration</a:t>
            </a:r>
            <a:endParaRPr lang="zh-CN" altLang="en-US" sz="1400" dirty="0">
              <a:solidFill>
                <a:schemeClr val="dk1"/>
              </a:solidFill>
              <a:latin typeface="Calibri" panose="020F0502020204030204" pitchFamily="34" charset="0"/>
              <a:cs typeface="Calibri" panose="020F0502020204030204" pitchFamily="34" charset="0"/>
            </a:endParaRPr>
          </a:p>
        </p:txBody>
      </p:sp>
      <p:sp>
        <p:nvSpPr>
          <p:cNvPr id="37" name="矩形 36"/>
          <p:cNvSpPr/>
          <p:nvPr/>
        </p:nvSpPr>
        <p:spPr>
          <a:xfrm>
            <a:off x="8883962" y="1897855"/>
            <a:ext cx="1684435" cy="369332"/>
          </a:xfrm>
          <a:prstGeom prst="rect">
            <a:avLst/>
          </a:prstGeom>
        </p:spPr>
        <p:txBody>
          <a:bodyPr wrap="none">
            <a:spAutoFit/>
          </a:bodyPr>
          <a:lstStyle/>
          <a:p>
            <a:pPr lvl="0">
              <a:buClr>
                <a:schemeClr val="accent6"/>
              </a:buClr>
              <a:defRPr/>
            </a:pPr>
            <a:r>
              <a:rPr lang="en-US" altLang="zh-CN" b="1" dirty="0" smtClean="0">
                <a:solidFill>
                  <a:schemeClr val="dk1"/>
                </a:solidFill>
                <a:latin typeface="Calibri" panose="020F0502020204030204" pitchFamily="34" charset="0"/>
                <a:cs typeface="Calibri" panose="020F0502020204030204" pitchFamily="34" charset="0"/>
              </a:rPr>
              <a:t>GUI on Monitor</a:t>
            </a:r>
            <a:endParaRPr lang="zh-CN" altLang="en-US" b="1" dirty="0">
              <a:solidFill>
                <a:schemeClr val="dk1"/>
              </a:solidFill>
              <a:latin typeface="Calibri" panose="020F0502020204030204" pitchFamily="34" charset="0"/>
              <a:cs typeface="Calibri" panose="020F0502020204030204" pitchFamily="34" charset="0"/>
            </a:endParaRPr>
          </a:p>
        </p:txBody>
      </p:sp>
      <p:sp>
        <p:nvSpPr>
          <p:cNvPr id="40" name="矩形 39"/>
          <p:cNvSpPr/>
          <p:nvPr/>
        </p:nvSpPr>
        <p:spPr>
          <a:xfrm>
            <a:off x="8966628" y="2180136"/>
            <a:ext cx="1585883" cy="307777"/>
          </a:xfrm>
          <a:prstGeom prst="rect">
            <a:avLst/>
          </a:prstGeom>
        </p:spPr>
        <p:txBody>
          <a:bodyPr wrap="none">
            <a:spAutoFit/>
          </a:bodyPr>
          <a:lstStyle/>
          <a:p>
            <a:pPr lvl="0">
              <a:buClr>
                <a:schemeClr val="accent6"/>
              </a:buClr>
              <a:defRPr/>
            </a:pPr>
            <a:r>
              <a:rPr lang="en-US" altLang="zh-CN" sz="1400" dirty="0" smtClean="0">
                <a:solidFill>
                  <a:schemeClr val="dk1"/>
                </a:solidFill>
                <a:latin typeface="Calibri" panose="020F0502020204030204" pitchFamily="34" charset="0"/>
                <a:cs typeface="Calibri" panose="020F0502020204030204" pitchFamily="34" charset="0"/>
              </a:rPr>
              <a:t>quick configuration</a:t>
            </a:r>
            <a:endParaRPr lang="zh-CN" altLang="en-US" sz="1400" dirty="0">
              <a:solidFill>
                <a:schemeClr val="dk1"/>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3699155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p:cNvPicPr>
            <a:picLocks noChangeAspect="1"/>
          </p:cNvPicPr>
          <p:nvPr/>
        </p:nvPicPr>
        <p:blipFill rotWithShape="1">
          <a:blip r:embed="rId3" cstate="print">
            <a:extLst>
              <a:ext uri="{28A0092B-C50C-407E-A947-70E740481C1C}">
                <a14:useLocalDpi xmlns:a14="http://schemas.microsoft.com/office/drawing/2010/main" val="0"/>
              </a:ext>
            </a:extLst>
          </a:blip>
          <a:srcRect b="79159"/>
          <a:stretch/>
        </p:blipFill>
        <p:spPr>
          <a:xfrm>
            <a:off x="-73266" y="-31614"/>
            <a:ext cx="12508637" cy="6914300"/>
          </a:xfrm>
          <a:prstGeom prst="rect">
            <a:avLst/>
          </a:prstGeom>
        </p:spPr>
      </p:pic>
      <p:sp>
        <p:nvSpPr>
          <p:cNvPr id="2" name="矩形 1"/>
          <p:cNvSpPr/>
          <p:nvPr/>
        </p:nvSpPr>
        <p:spPr>
          <a:xfrm>
            <a:off x="2174456" y="563532"/>
            <a:ext cx="7646645" cy="739177"/>
          </a:xfrm>
          <a:prstGeom prst="rect">
            <a:avLst/>
          </a:prstGeom>
        </p:spPr>
        <p:txBody>
          <a:bodyPr wrap="none">
            <a:spAutoFit/>
          </a:bodyPr>
          <a:lstStyle/>
          <a:p>
            <a:pPr algn="ctr">
              <a:lnSpc>
                <a:spcPct val="150000"/>
              </a:lnSpc>
            </a:pPr>
            <a:r>
              <a:rPr lang="en-US" altLang="zh-CN" sz="3200" dirty="0">
                <a:solidFill>
                  <a:srgbClr val="717171"/>
                </a:solidFill>
                <a:latin typeface="TSTAR PRO" panose="02000806030000020004" pitchFamily="50" charset="0"/>
                <a:ea typeface="华文细黑" panose="02010600040101010101" pitchFamily="2" charset="-122"/>
              </a:rPr>
              <a:t>Pain Points of Installation &amp; Congratulation</a:t>
            </a:r>
          </a:p>
        </p:txBody>
      </p:sp>
      <p:cxnSp>
        <p:nvCxnSpPr>
          <p:cNvPr id="3" name="直接连接符 2"/>
          <p:cNvCxnSpPr/>
          <p:nvPr/>
        </p:nvCxnSpPr>
        <p:spPr>
          <a:xfrm>
            <a:off x="2286833" y="1308182"/>
            <a:ext cx="7426334"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3897144" y="1449181"/>
            <a:ext cx="3599255" cy="369332"/>
          </a:xfrm>
          <a:prstGeom prst="rect">
            <a:avLst/>
          </a:prstGeom>
        </p:spPr>
        <p:txBody>
          <a:bodyPr wrap="none">
            <a:spAutoFit/>
          </a:bodyPr>
          <a:lstStyle/>
          <a:p>
            <a:pPr algn="ctr"/>
            <a:r>
              <a:rPr lang="en-US" altLang="zh-CN" b="1" dirty="0">
                <a:solidFill>
                  <a:srgbClr val="C00000"/>
                </a:solidFill>
                <a:latin typeface="Calibri" panose="020F0502020204030204" pitchFamily="34" charset="0"/>
                <a:cs typeface="Calibri" panose="020F0502020204030204" pitchFamily="34" charset="0"/>
              </a:rPr>
              <a:t>Heavy  &amp;  </a:t>
            </a:r>
            <a:r>
              <a:rPr lang="en-US" altLang="zh-CN" b="1" dirty="0" smtClean="0">
                <a:solidFill>
                  <a:srgbClr val="C00000"/>
                </a:solidFill>
                <a:latin typeface="Calibri" panose="020F0502020204030204" pitchFamily="34" charset="0"/>
                <a:cs typeface="Calibri" panose="020F0502020204030204" pitchFamily="34" charset="0"/>
              </a:rPr>
              <a:t>Expensive &amp; Hard to Start</a:t>
            </a:r>
            <a:endParaRPr lang="zh-CN" altLang="en-US" b="1" dirty="0">
              <a:solidFill>
                <a:srgbClr val="C00000"/>
              </a:solidFill>
              <a:latin typeface="Calibri" panose="020F0502020204030204" pitchFamily="34" charset="0"/>
              <a:cs typeface="Calibri" panose="020F0502020204030204" pitchFamily="34" charset="0"/>
            </a:endParaRPr>
          </a:p>
        </p:txBody>
      </p:sp>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73262" y="3350215"/>
            <a:ext cx="1374154" cy="1129442"/>
          </a:xfrm>
          <a:prstGeom prst="rect">
            <a:avLst/>
          </a:prstGeom>
        </p:spPr>
      </p:pic>
      <p:sp>
        <p:nvSpPr>
          <p:cNvPr id="19" name="矩形 18"/>
          <p:cNvSpPr/>
          <p:nvPr/>
        </p:nvSpPr>
        <p:spPr>
          <a:xfrm>
            <a:off x="1380234" y="4552707"/>
            <a:ext cx="713785" cy="276999"/>
          </a:xfrm>
          <a:prstGeom prst="rect">
            <a:avLst/>
          </a:prstGeom>
        </p:spPr>
        <p:txBody>
          <a:bodyPr wrap="none">
            <a:spAutoFit/>
          </a:bodyPr>
          <a:lstStyle/>
          <a:p>
            <a:pPr algn="ctr"/>
            <a:r>
              <a:rPr lang="en-US" altLang="zh-CN" sz="1200" b="1" dirty="0" smtClean="0">
                <a:solidFill>
                  <a:srgbClr val="C00000"/>
                </a:solidFill>
                <a:latin typeface="Calibri" panose="020F0502020204030204" pitchFamily="34" charset="0"/>
                <a:cs typeface="Calibri" panose="020F0502020204030204" pitchFamily="34" charset="0"/>
              </a:rPr>
              <a:t>Monitor</a:t>
            </a:r>
            <a:endParaRPr lang="zh-CN" altLang="en-US" sz="1200" b="1" dirty="0">
              <a:solidFill>
                <a:srgbClr val="C00000"/>
              </a:solidFill>
              <a:latin typeface="Calibri" panose="020F0502020204030204" pitchFamily="34" charset="0"/>
              <a:cs typeface="Calibri" panose="020F0502020204030204" pitchFamily="34" charset="0"/>
            </a:endParaRPr>
          </a:p>
        </p:txBody>
      </p:sp>
      <p:sp>
        <p:nvSpPr>
          <p:cNvPr id="20" name="矩形 19"/>
          <p:cNvSpPr/>
          <p:nvPr/>
        </p:nvSpPr>
        <p:spPr>
          <a:xfrm>
            <a:off x="4380297" y="4572349"/>
            <a:ext cx="626645" cy="276999"/>
          </a:xfrm>
          <a:prstGeom prst="rect">
            <a:avLst/>
          </a:prstGeom>
        </p:spPr>
        <p:txBody>
          <a:bodyPr wrap="none">
            <a:spAutoFit/>
          </a:bodyPr>
          <a:lstStyle/>
          <a:p>
            <a:pPr algn="ctr"/>
            <a:r>
              <a:rPr lang="en-US" altLang="zh-CN" sz="1200" b="1" dirty="0" smtClean="0">
                <a:solidFill>
                  <a:srgbClr val="C00000"/>
                </a:solidFill>
                <a:latin typeface="Calibri" panose="020F0502020204030204" pitchFamily="34" charset="0"/>
                <a:cs typeface="Calibri" panose="020F0502020204030204" pitchFamily="34" charset="0"/>
              </a:rPr>
              <a:t>Laptop</a:t>
            </a:r>
            <a:endParaRPr lang="zh-CN" altLang="en-US" sz="1200" b="1" dirty="0">
              <a:solidFill>
                <a:srgbClr val="C00000"/>
              </a:solidFill>
              <a:latin typeface="Calibri" panose="020F0502020204030204" pitchFamily="34" charset="0"/>
              <a:cs typeface="Calibri" panose="020F0502020204030204" pitchFamily="34" charset="0"/>
            </a:endParaRPr>
          </a:p>
        </p:txBody>
      </p:sp>
      <p:grpSp>
        <p:nvGrpSpPr>
          <p:cNvPr id="21" name="组合 20"/>
          <p:cNvGrpSpPr/>
          <p:nvPr/>
        </p:nvGrpSpPr>
        <p:grpSpPr>
          <a:xfrm>
            <a:off x="3653280" y="3234846"/>
            <a:ext cx="2042274" cy="1262061"/>
            <a:chOff x="9425573" y="3052627"/>
            <a:chExt cx="2042274" cy="1262061"/>
          </a:xfrm>
        </p:grpSpPr>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25573" y="3052627"/>
              <a:ext cx="2042274" cy="1262061"/>
            </a:xfrm>
            <a:prstGeom prst="rect">
              <a:avLst/>
            </a:prstGeom>
          </p:spPr>
        </p:pic>
        <p:pic>
          <p:nvPicPr>
            <p:cNvPr id="23" name="图片 22"/>
            <p:cNvPicPr>
              <a:picLocks noChangeAspect="1"/>
            </p:cNvPicPr>
            <p:nvPr/>
          </p:nvPicPr>
          <p:blipFill>
            <a:blip r:embed="rId6"/>
            <a:stretch>
              <a:fillRect/>
            </a:stretch>
          </p:blipFill>
          <p:spPr>
            <a:xfrm>
              <a:off x="9706224" y="3229140"/>
              <a:ext cx="1471363" cy="914235"/>
            </a:xfrm>
            <a:prstGeom prst="rect">
              <a:avLst/>
            </a:prstGeom>
          </p:spPr>
        </p:pic>
      </p:grpSp>
      <p:pic>
        <p:nvPicPr>
          <p:cNvPr id="24" name="图片 23"/>
          <p:cNvPicPr>
            <a:picLocks noChangeAspect="1"/>
          </p:cNvPicPr>
          <p:nvPr/>
        </p:nvPicPr>
        <p:blipFill>
          <a:blip r:embed="rId7"/>
          <a:stretch>
            <a:fillRect/>
          </a:stretch>
        </p:blipFill>
        <p:spPr>
          <a:xfrm>
            <a:off x="4119809" y="3635273"/>
            <a:ext cx="513822" cy="559495"/>
          </a:xfrm>
          <a:prstGeom prst="rect">
            <a:avLst/>
          </a:prstGeom>
        </p:spPr>
      </p:pic>
      <p:pic>
        <p:nvPicPr>
          <p:cNvPr id="25" name="图片 24"/>
          <p:cNvPicPr>
            <a:picLocks noChangeAspect="1"/>
          </p:cNvPicPr>
          <p:nvPr/>
        </p:nvPicPr>
        <p:blipFill>
          <a:blip r:embed="rId8"/>
          <a:stretch>
            <a:fillRect/>
          </a:stretch>
        </p:blipFill>
        <p:spPr>
          <a:xfrm>
            <a:off x="4723703" y="3635274"/>
            <a:ext cx="505028" cy="553900"/>
          </a:xfrm>
          <a:prstGeom prst="rect">
            <a:avLst/>
          </a:prstGeom>
        </p:spPr>
      </p:pic>
      <p:sp>
        <p:nvSpPr>
          <p:cNvPr id="27" name="矩形 26"/>
          <p:cNvSpPr/>
          <p:nvPr/>
        </p:nvSpPr>
        <p:spPr>
          <a:xfrm>
            <a:off x="1486896" y="3635274"/>
            <a:ext cx="543739" cy="369332"/>
          </a:xfrm>
          <a:prstGeom prst="rect">
            <a:avLst/>
          </a:prstGeom>
        </p:spPr>
        <p:txBody>
          <a:bodyPr wrap="none">
            <a:spAutoFit/>
          </a:bodyPr>
          <a:lstStyle/>
          <a:p>
            <a:r>
              <a:rPr lang="en-US" altLang="zh-CN" b="1" dirty="0" smtClean="0">
                <a:latin typeface="Calibri" panose="020F0502020204030204" pitchFamily="34" charset="0"/>
                <a:cs typeface="Calibri" panose="020F0502020204030204" pitchFamily="34" charset="0"/>
              </a:rPr>
              <a:t>GUI</a:t>
            </a:r>
            <a:endParaRPr lang="zh-CN" altLang="en-US" dirty="0"/>
          </a:p>
        </p:txBody>
      </p:sp>
      <p:sp>
        <p:nvSpPr>
          <p:cNvPr id="37" name="矩形 36"/>
          <p:cNvSpPr/>
          <p:nvPr/>
        </p:nvSpPr>
        <p:spPr>
          <a:xfrm>
            <a:off x="6730966" y="2433512"/>
            <a:ext cx="5203313" cy="3416320"/>
          </a:xfrm>
          <a:prstGeom prst="rect">
            <a:avLst/>
          </a:prstGeom>
        </p:spPr>
        <p:txBody>
          <a:bodyPr wrap="square">
            <a:spAutoFit/>
          </a:bodyPr>
          <a:lstStyle/>
          <a:p>
            <a:r>
              <a:rPr lang="en-US" altLang="zh-CN" b="1" dirty="0">
                <a:solidFill>
                  <a:srgbClr val="C00000"/>
                </a:solidFill>
                <a:latin typeface="Calibri" panose="020F0502020204030204" pitchFamily="34" charset="0"/>
                <a:cs typeface="Calibri" panose="020F0502020204030204" pitchFamily="34" charset="0"/>
              </a:rPr>
              <a:t>Heavy: </a:t>
            </a:r>
            <a:r>
              <a:rPr lang="en-US" altLang="zh-CN" b="1" dirty="0">
                <a:solidFill>
                  <a:schemeClr val="tx1">
                    <a:lumMod val="50000"/>
                    <a:lumOff val="50000"/>
                  </a:schemeClr>
                </a:solidFill>
                <a:latin typeface="Calibri" panose="020F0502020204030204" pitchFamily="34" charset="0"/>
                <a:cs typeface="Calibri" panose="020F0502020204030204" pitchFamily="34" charset="0"/>
              </a:rPr>
              <a:t>In addition to the </a:t>
            </a:r>
            <a:r>
              <a:rPr lang="en-US" altLang="zh-CN" b="1" dirty="0" smtClean="0">
                <a:solidFill>
                  <a:schemeClr val="tx1">
                    <a:lumMod val="50000"/>
                    <a:lumOff val="50000"/>
                  </a:schemeClr>
                </a:solidFill>
                <a:latin typeface="Calibri" panose="020F0502020204030204" pitchFamily="34" charset="0"/>
                <a:cs typeface="Calibri" panose="020F0502020204030204" pitchFamily="34" charset="0"/>
              </a:rPr>
              <a:t>devices </a:t>
            </a:r>
            <a:r>
              <a:rPr lang="en-US" altLang="zh-CN" b="1" dirty="0">
                <a:solidFill>
                  <a:schemeClr val="tx1">
                    <a:lumMod val="50000"/>
                    <a:lumOff val="50000"/>
                  </a:schemeClr>
                </a:solidFill>
                <a:latin typeface="Calibri" panose="020F0502020204030204" pitchFamily="34" charset="0"/>
                <a:cs typeface="Calibri" panose="020F0502020204030204" pitchFamily="34" charset="0"/>
              </a:rPr>
              <a:t>required by customers, </a:t>
            </a:r>
            <a:r>
              <a:rPr lang="en-US" altLang="zh-CN" b="1" dirty="0" smtClean="0">
                <a:solidFill>
                  <a:schemeClr val="tx1">
                    <a:lumMod val="50000"/>
                    <a:lumOff val="50000"/>
                  </a:schemeClr>
                </a:solidFill>
                <a:latin typeface="Calibri" panose="020F0502020204030204" pitchFamily="34" charset="0"/>
                <a:cs typeface="Calibri" panose="020F0502020204030204" pitchFamily="34" charset="0"/>
              </a:rPr>
              <a:t>you may </a:t>
            </a:r>
            <a:r>
              <a:rPr lang="en-US" altLang="zh-CN" b="1" dirty="0">
                <a:solidFill>
                  <a:schemeClr val="tx1">
                    <a:lumMod val="50000"/>
                    <a:lumOff val="50000"/>
                  </a:schemeClr>
                </a:solidFill>
                <a:latin typeface="Calibri" panose="020F0502020204030204" pitchFamily="34" charset="0"/>
                <a:cs typeface="Calibri" panose="020F0502020204030204" pitchFamily="34" charset="0"/>
              </a:rPr>
              <a:t>also need to carry an additional monitor or </a:t>
            </a:r>
            <a:r>
              <a:rPr lang="en-US" altLang="zh-CN" b="1" dirty="0" smtClean="0">
                <a:solidFill>
                  <a:schemeClr val="tx1">
                    <a:lumMod val="50000"/>
                    <a:lumOff val="50000"/>
                  </a:schemeClr>
                </a:solidFill>
                <a:latin typeface="Calibri" panose="020F0502020204030204" pitchFamily="34" charset="0"/>
                <a:cs typeface="Calibri" panose="020F0502020204030204" pitchFamily="34" charset="0"/>
              </a:rPr>
              <a:t>laptop.</a:t>
            </a:r>
          </a:p>
          <a:p>
            <a:endParaRPr lang="en-US" altLang="zh-CN" b="1" dirty="0" smtClean="0">
              <a:solidFill>
                <a:schemeClr val="tx1">
                  <a:lumMod val="50000"/>
                  <a:lumOff val="50000"/>
                </a:schemeClr>
              </a:solidFill>
              <a:latin typeface="Calibri" panose="020F0502020204030204" pitchFamily="34" charset="0"/>
              <a:cs typeface="Calibri" panose="020F0502020204030204" pitchFamily="34" charset="0"/>
            </a:endParaRPr>
          </a:p>
          <a:p>
            <a:r>
              <a:rPr lang="en-US" altLang="zh-CN" b="1" dirty="0">
                <a:solidFill>
                  <a:srgbClr val="C00000"/>
                </a:solidFill>
                <a:latin typeface="Calibri" panose="020F0502020204030204" pitchFamily="34" charset="0"/>
                <a:cs typeface="Calibri" panose="020F0502020204030204" pitchFamily="34" charset="0"/>
              </a:rPr>
              <a:t>Expensive </a:t>
            </a:r>
            <a:r>
              <a:rPr lang="en-US" altLang="zh-CN" b="1" dirty="0" smtClean="0">
                <a:solidFill>
                  <a:srgbClr val="C00000"/>
                </a:solidFill>
                <a:latin typeface="Calibri" panose="020F0502020204030204" pitchFamily="34" charset="0"/>
                <a:cs typeface="Calibri" panose="020F0502020204030204" pitchFamily="34" charset="0"/>
              </a:rPr>
              <a:t>: </a:t>
            </a:r>
            <a:r>
              <a:rPr lang="en-US" altLang="zh-CN" b="1" dirty="0" smtClean="0">
                <a:solidFill>
                  <a:schemeClr val="tx1">
                    <a:lumMod val="50000"/>
                    <a:lumOff val="50000"/>
                  </a:schemeClr>
                </a:solidFill>
                <a:latin typeface="Calibri" panose="020F0502020204030204" pitchFamily="34" charset="0"/>
                <a:cs typeface="Calibri" panose="020F0502020204030204" pitchFamily="34" charset="0"/>
              </a:rPr>
              <a:t>In order to install devices, computers and monitors that need extra preparation are usually not cheap</a:t>
            </a:r>
          </a:p>
          <a:p>
            <a:endParaRPr lang="en-US" altLang="zh-CN" b="1" dirty="0">
              <a:solidFill>
                <a:schemeClr val="tx1">
                  <a:lumMod val="50000"/>
                  <a:lumOff val="50000"/>
                </a:schemeClr>
              </a:solidFill>
              <a:latin typeface="Calibri" panose="020F0502020204030204" pitchFamily="34" charset="0"/>
              <a:cs typeface="Calibri" panose="020F0502020204030204" pitchFamily="34" charset="0"/>
            </a:endParaRPr>
          </a:p>
          <a:p>
            <a:r>
              <a:rPr lang="en-US" altLang="zh-CN" b="1" dirty="0">
                <a:solidFill>
                  <a:srgbClr val="C00000"/>
                </a:solidFill>
                <a:latin typeface="Calibri" panose="020F0502020204030204" pitchFamily="34" charset="0"/>
                <a:cs typeface="Calibri" panose="020F0502020204030204" pitchFamily="34" charset="0"/>
              </a:rPr>
              <a:t>Hard to </a:t>
            </a:r>
            <a:r>
              <a:rPr lang="en-US" altLang="zh-CN" b="1" dirty="0" smtClean="0">
                <a:solidFill>
                  <a:srgbClr val="C00000"/>
                </a:solidFill>
                <a:latin typeface="Calibri" panose="020F0502020204030204" pitchFamily="34" charset="0"/>
                <a:cs typeface="Calibri" panose="020F0502020204030204" pitchFamily="34" charset="0"/>
              </a:rPr>
              <a:t>Start: </a:t>
            </a:r>
            <a:r>
              <a:rPr lang="en-US" altLang="zh-CN" b="1" dirty="0" smtClean="0">
                <a:solidFill>
                  <a:schemeClr val="tx1">
                    <a:lumMod val="50000"/>
                    <a:lumOff val="50000"/>
                  </a:schemeClr>
                </a:solidFill>
                <a:latin typeface="Calibri" panose="020F0502020204030204" pitchFamily="34" charset="0"/>
                <a:cs typeface="Calibri" panose="020F0502020204030204" pitchFamily="34" charset="0"/>
              </a:rPr>
              <a:t>As </a:t>
            </a:r>
            <a:r>
              <a:rPr lang="en-US" altLang="zh-CN" b="1" dirty="0">
                <a:solidFill>
                  <a:schemeClr val="tx1">
                    <a:lumMod val="50000"/>
                    <a:lumOff val="50000"/>
                  </a:schemeClr>
                </a:solidFill>
                <a:latin typeface="Calibri" panose="020F0502020204030204" pitchFamily="34" charset="0"/>
                <a:cs typeface="Calibri" panose="020F0502020204030204" pitchFamily="34" charset="0"/>
              </a:rPr>
              <a:t>a </a:t>
            </a:r>
            <a:r>
              <a:rPr lang="en-US" altLang="zh-CN" b="1" dirty="0" smtClean="0">
                <a:solidFill>
                  <a:schemeClr val="tx1">
                    <a:lumMod val="50000"/>
                    <a:lumOff val="50000"/>
                  </a:schemeClr>
                </a:solidFill>
                <a:latin typeface="Calibri" panose="020F0502020204030204" pitchFamily="34" charset="0"/>
                <a:cs typeface="Calibri" panose="020F0502020204030204" pitchFamily="34" charset="0"/>
              </a:rPr>
              <a:t>Hikvision Device </a:t>
            </a:r>
            <a:r>
              <a:rPr lang="en-US" altLang="zh-CN" b="1" dirty="0">
                <a:solidFill>
                  <a:schemeClr val="tx1">
                    <a:lumMod val="50000"/>
                    <a:lumOff val="50000"/>
                  </a:schemeClr>
                </a:solidFill>
                <a:latin typeface="Calibri" panose="020F0502020204030204" pitchFamily="34" charset="0"/>
                <a:cs typeface="Calibri" panose="020F0502020204030204" pitchFamily="34" charset="0"/>
              </a:rPr>
              <a:t>installer, you need to master multiple tools at the same time, such as SADP, </a:t>
            </a:r>
            <a:r>
              <a:rPr lang="en-US" altLang="zh-CN" b="1" dirty="0" smtClean="0">
                <a:solidFill>
                  <a:schemeClr val="tx1">
                    <a:lumMod val="50000"/>
                    <a:lumOff val="50000"/>
                  </a:schemeClr>
                </a:solidFill>
                <a:latin typeface="Calibri" panose="020F0502020204030204" pitchFamily="34" charset="0"/>
                <a:cs typeface="Calibri" panose="020F0502020204030204" pitchFamily="34" charset="0"/>
              </a:rPr>
              <a:t>Device </a:t>
            </a:r>
            <a:r>
              <a:rPr lang="en-US" altLang="zh-CN" b="1" dirty="0">
                <a:solidFill>
                  <a:schemeClr val="tx1">
                    <a:lumMod val="50000"/>
                    <a:lumOff val="50000"/>
                  </a:schemeClr>
                </a:solidFill>
                <a:latin typeface="Calibri" panose="020F0502020204030204" pitchFamily="34" charset="0"/>
                <a:cs typeface="Calibri" panose="020F0502020204030204" pitchFamily="34" charset="0"/>
              </a:rPr>
              <a:t>web configuration, and the learning cost is relatively </a:t>
            </a:r>
            <a:r>
              <a:rPr lang="en-US" altLang="zh-CN" b="1" dirty="0" smtClean="0">
                <a:solidFill>
                  <a:schemeClr val="tx1">
                    <a:lumMod val="50000"/>
                    <a:lumOff val="50000"/>
                  </a:schemeClr>
                </a:solidFill>
                <a:latin typeface="Calibri" panose="020F0502020204030204" pitchFamily="34" charset="0"/>
                <a:cs typeface="Calibri" panose="020F0502020204030204" pitchFamily="34" charset="0"/>
              </a:rPr>
              <a:t>high</a:t>
            </a:r>
          </a:p>
        </p:txBody>
      </p:sp>
    </p:spTree>
    <p:extLst>
      <p:ext uri="{BB962C8B-B14F-4D97-AF65-F5344CB8AC3E}">
        <p14:creationId xmlns:p14="http://schemas.microsoft.com/office/powerpoint/2010/main" val="28984320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b="79159"/>
          <a:stretch/>
        </p:blipFill>
        <p:spPr>
          <a:xfrm>
            <a:off x="-73266" y="-31614"/>
            <a:ext cx="12508637" cy="6914300"/>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92971" y="2701256"/>
            <a:ext cx="2028343" cy="288360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 name="矩形 2"/>
          <p:cNvSpPr/>
          <p:nvPr/>
        </p:nvSpPr>
        <p:spPr>
          <a:xfrm>
            <a:off x="2087075" y="5584863"/>
            <a:ext cx="2308645" cy="830997"/>
          </a:xfrm>
          <a:prstGeom prst="rect">
            <a:avLst/>
          </a:prstGeom>
        </p:spPr>
        <p:txBody>
          <a:bodyPr wrap="none">
            <a:spAutoFit/>
          </a:bodyPr>
          <a:lstStyle/>
          <a:p>
            <a:r>
              <a:rPr lang="en-US" altLang="zh-CN" sz="4800" dirty="0" smtClean="0">
                <a:solidFill>
                  <a:srgbClr val="717171"/>
                </a:solidFill>
                <a:latin typeface="TSTAR PRO" panose="02000806030000020004" pitchFamily="50" charset="0"/>
                <a:ea typeface="华文细黑" panose="02010600040101010101" pitchFamily="2" charset="-122"/>
              </a:rPr>
              <a:t>Installer</a:t>
            </a:r>
            <a:endParaRPr lang="zh-CN" altLang="en-US" sz="4800" dirty="0"/>
          </a:p>
        </p:txBody>
      </p:sp>
      <p:sp>
        <p:nvSpPr>
          <p:cNvPr id="4" name="圆角矩形标注 3"/>
          <p:cNvSpPr/>
          <p:nvPr/>
        </p:nvSpPr>
        <p:spPr>
          <a:xfrm>
            <a:off x="5285063" y="1195432"/>
            <a:ext cx="5914238" cy="3011647"/>
          </a:xfrm>
          <a:prstGeom prst="wedgeRoundRectCallout">
            <a:avLst>
              <a:gd name="adj1" fmla="val -68209"/>
              <a:gd name="adj2" fmla="val 35759"/>
              <a:gd name="adj3" fmla="val 16667"/>
            </a:avLst>
          </a:prstGeom>
          <a:ln>
            <a:solidFill>
              <a:srgbClr val="71717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US" altLang="zh-CN" sz="3600" dirty="0">
                <a:latin typeface="TSTAR PRO Medium" panose="02000806030000020004" pitchFamily="50" charset="0"/>
              </a:rPr>
              <a:t>Need a more convenient installation and configuration </a:t>
            </a:r>
            <a:r>
              <a:rPr lang="en-US" altLang="zh-CN" sz="3600" dirty="0" smtClean="0">
                <a:latin typeface="TSTAR PRO Medium" panose="02000806030000020004" pitchFamily="50" charset="0"/>
              </a:rPr>
              <a:t>Tool !</a:t>
            </a:r>
            <a:endParaRPr lang="zh-CN" altLang="en-US" sz="3600" dirty="0">
              <a:latin typeface="TSTAR PRO Medium" panose="02000806030000020004" pitchFamily="50" charset="0"/>
            </a:endParaRPr>
          </a:p>
        </p:txBody>
      </p:sp>
    </p:spTree>
    <p:extLst>
      <p:ext uri="{BB962C8B-B14F-4D97-AF65-F5344CB8AC3E}">
        <p14:creationId xmlns:p14="http://schemas.microsoft.com/office/powerpoint/2010/main" val="1131590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动态BG">
            <a:hlinkClick r:id="" action="ppaction://media"/>
          </p:cNvPr>
          <p:cNvPicPr>
            <a:picLocks noChangeAspect="1"/>
          </p:cNvPicPr>
          <p:nvPr>
            <a:videoFile r:link="rId1"/>
            <p:extLst>
              <p:ext uri="{DAA4B4D4-6D71-4841-9C94-3DE7FCFB9230}">
                <p14:media xmlns:p14="http://schemas.microsoft.com/office/powerpoint/2010/main" r:embed="rId2">
                  <p14:trim end="10693"/>
                </p14:media>
              </p:ext>
            </p:extLst>
          </p:nvPr>
        </p:nvPicPr>
        <p:blipFill>
          <a:blip r:embed="rId5"/>
          <a:stretch>
            <a:fillRect/>
          </a:stretch>
        </p:blipFill>
        <p:spPr>
          <a:xfrm>
            <a:off x="0" y="-1"/>
            <a:ext cx="12192000" cy="6858000"/>
          </a:xfrm>
          <a:prstGeom prst="rect">
            <a:avLst/>
          </a:prstGeom>
        </p:spPr>
      </p:pic>
      <p:pic>
        <p:nvPicPr>
          <p:cNvPr id="4" name="图片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078987" y="275345"/>
            <a:ext cx="1756273" cy="320711"/>
          </a:xfrm>
          <a:prstGeom prst="rect">
            <a:avLst/>
          </a:prstGeom>
        </p:spPr>
      </p:pic>
      <p:sp>
        <p:nvSpPr>
          <p:cNvPr id="5" name="文本框 4"/>
          <p:cNvSpPr txBox="1"/>
          <p:nvPr/>
        </p:nvSpPr>
        <p:spPr>
          <a:xfrm>
            <a:off x="2977299" y="1939963"/>
            <a:ext cx="2330023" cy="584775"/>
          </a:xfrm>
          <a:prstGeom prst="rect">
            <a:avLst/>
          </a:prstGeom>
          <a:noFill/>
        </p:spPr>
        <p:txBody>
          <a:bodyPr wrap="square" rtlCol="0">
            <a:spAutoFit/>
          </a:bodyPr>
          <a:lstStyle/>
          <a:p>
            <a:r>
              <a:rPr lang="en-US" altLang="zh-CN" sz="3200" dirty="0" smtClean="0">
                <a:solidFill>
                  <a:srgbClr val="717171"/>
                </a:solidFill>
                <a:latin typeface="TSTAR PRO" panose="02000806030000020004" pitchFamily="50" charset="0"/>
                <a:ea typeface="华文细黑" panose="02010600040101010101" pitchFamily="2" charset="-122"/>
              </a:rPr>
              <a:t>Contents</a:t>
            </a:r>
            <a:endParaRPr lang="en-US" sz="3200" dirty="0">
              <a:solidFill>
                <a:srgbClr val="717171"/>
              </a:solidFill>
              <a:latin typeface="TSTAR PRO" panose="02000806030000020004" pitchFamily="50" charset="0"/>
              <a:ea typeface="华文细黑" panose="02010600040101010101" pitchFamily="2" charset="-122"/>
            </a:endParaRPr>
          </a:p>
        </p:txBody>
      </p:sp>
      <p:sp>
        <p:nvSpPr>
          <p:cNvPr id="6" name="文本框 5"/>
          <p:cNvSpPr txBox="1"/>
          <p:nvPr/>
        </p:nvSpPr>
        <p:spPr>
          <a:xfrm>
            <a:off x="5307322" y="1939963"/>
            <a:ext cx="6643252" cy="3139321"/>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n-US" altLang="zh-CN" sz="2400" dirty="0">
                <a:solidFill>
                  <a:srgbClr val="717171"/>
                </a:solidFill>
                <a:latin typeface="TSTAR PRO" panose="02000806030000020004" pitchFamily="50" charset="0"/>
                <a:ea typeface="华文细黑" panose="02010600040101010101" pitchFamily="2" charset="-122"/>
              </a:rPr>
              <a:t>Pain Points of Installation &amp; Congratulation</a:t>
            </a:r>
          </a:p>
          <a:p>
            <a:pPr marL="342900" indent="-342900">
              <a:lnSpc>
                <a:spcPct val="150000"/>
              </a:lnSpc>
              <a:buFont typeface="Arial" panose="020B0604020202020204" pitchFamily="34" charset="0"/>
              <a:buChar char="•"/>
            </a:pPr>
            <a:r>
              <a:rPr lang="en-US" altLang="zh-CN" sz="2400" b="1" dirty="0">
                <a:solidFill>
                  <a:srgbClr val="C00000"/>
                </a:solidFill>
                <a:latin typeface="TSTAR PRO" panose="02000806030000020004" pitchFamily="50" charset="0"/>
                <a:ea typeface="华文细黑" panose="02010600040101010101" pitchFamily="2" charset="-122"/>
              </a:rPr>
              <a:t>The Hik-Partner Pro Solution &amp; Key Values</a:t>
            </a:r>
          </a:p>
          <a:p>
            <a:pPr marL="800100" lvl="2" indent="-342900">
              <a:lnSpc>
                <a:spcPct val="150000"/>
              </a:lnSpc>
              <a:buFont typeface="Arial" panose="020B0604020202020204" pitchFamily="34" charset="0"/>
              <a:buChar char="•"/>
            </a:pPr>
            <a:r>
              <a:rPr lang="en-US" altLang="zh-CN" sz="2000" dirty="0">
                <a:solidFill>
                  <a:srgbClr val="C00000"/>
                </a:solidFill>
                <a:latin typeface="TSTAR PRO" panose="02000806030000020004" pitchFamily="50" charset="0"/>
                <a:ea typeface="华文细黑" panose="02010600040101010101" pitchFamily="2" charset="-122"/>
              </a:rPr>
              <a:t>Typical </a:t>
            </a:r>
            <a:r>
              <a:rPr lang="en-US" altLang="zh-CN" sz="2000" dirty="0" smtClean="0">
                <a:solidFill>
                  <a:srgbClr val="C00000"/>
                </a:solidFill>
                <a:latin typeface="TSTAR PRO" panose="02000806030000020004" pitchFamily="50" charset="0"/>
                <a:ea typeface="华文细黑" panose="02010600040101010101" pitchFamily="2" charset="-122"/>
              </a:rPr>
              <a:t>Scenarios</a:t>
            </a:r>
            <a:endParaRPr lang="en-US" altLang="zh-CN" sz="2400" dirty="0" smtClean="0">
              <a:solidFill>
                <a:srgbClr val="C00000"/>
              </a:solidFill>
              <a:latin typeface="TSTAR PRO" panose="02000806030000020004" pitchFamily="50" charset="0"/>
              <a:ea typeface="华文细黑" panose="02010600040101010101" pitchFamily="2" charset="-122"/>
            </a:endParaRPr>
          </a:p>
          <a:p>
            <a:pPr marL="800100" lvl="2" indent="-342900">
              <a:lnSpc>
                <a:spcPct val="150000"/>
              </a:lnSpc>
              <a:buFont typeface="Arial" panose="020B0604020202020204" pitchFamily="34" charset="0"/>
              <a:buChar char="•"/>
            </a:pPr>
            <a:r>
              <a:rPr lang="en-US" altLang="zh-CN" sz="2000" dirty="0" smtClean="0">
                <a:solidFill>
                  <a:srgbClr val="717171"/>
                </a:solidFill>
                <a:latin typeface="TSTAR PRO" panose="02000806030000020004" pitchFamily="50" charset="0"/>
                <a:ea typeface="华文细黑" panose="02010600040101010101" pitchFamily="2" charset="-122"/>
              </a:rPr>
              <a:t>The SADP Design on Hik-Partner Pro</a:t>
            </a:r>
          </a:p>
          <a:p>
            <a:pPr marL="800100" lvl="2" indent="-342900">
              <a:lnSpc>
                <a:spcPct val="150000"/>
              </a:lnSpc>
              <a:buFont typeface="Arial" panose="020B0604020202020204" pitchFamily="34" charset="0"/>
              <a:buChar char="•"/>
            </a:pPr>
            <a:r>
              <a:rPr lang="en-US" altLang="zh-CN" sz="2000" dirty="0" smtClean="0">
                <a:solidFill>
                  <a:srgbClr val="717171"/>
                </a:solidFill>
                <a:latin typeface="TSTAR PRO" panose="02000806030000020004" pitchFamily="50" charset="0"/>
                <a:ea typeface="华文细黑" panose="02010600040101010101" pitchFamily="2" charset="-122"/>
              </a:rPr>
              <a:t>Technological </a:t>
            </a:r>
            <a:r>
              <a:rPr lang="en-US" altLang="zh-CN" sz="2000" dirty="0">
                <a:solidFill>
                  <a:srgbClr val="717171"/>
                </a:solidFill>
                <a:latin typeface="TSTAR PRO" panose="02000806030000020004" pitchFamily="50" charset="0"/>
                <a:ea typeface="华文细黑" panose="02010600040101010101" pitchFamily="2" charset="-122"/>
              </a:rPr>
              <a:t>highlights</a:t>
            </a:r>
            <a:endParaRPr lang="en-US" sz="2000" dirty="0">
              <a:solidFill>
                <a:srgbClr val="717171"/>
              </a:solidFill>
              <a:latin typeface="TSTAR PRO" panose="02000806030000020004" pitchFamily="50" charset="0"/>
              <a:ea typeface="华文细黑" panose="02010600040101010101" pitchFamily="2" charset="-122"/>
            </a:endParaRPr>
          </a:p>
          <a:p>
            <a:pPr marL="342900" indent="-342900">
              <a:lnSpc>
                <a:spcPct val="150000"/>
              </a:lnSpc>
              <a:buFont typeface="Arial" panose="020B0604020202020204" pitchFamily="34" charset="0"/>
              <a:buChar char="•"/>
            </a:pPr>
            <a:r>
              <a:rPr lang="en-US" altLang="zh-CN" sz="2400" dirty="0" smtClean="0">
                <a:solidFill>
                  <a:srgbClr val="717171"/>
                </a:solidFill>
                <a:latin typeface="TSTAR PRO" panose="02000806030000020004" pitchFamily="50" charset="0"/>
                <a:ea typeface="华文细黑" panose="02010600040101010101" pitchFamily="2" charset="-122"/>
              </a:rPr>
              <a:t>Release Plan</a:t>
            </a:r>
            <a:endParaRPr lang="en-US" sz="2400" dirty="0">
              <a:solidFill>
                <a:srgbClr val="717171"/>
              </a:solidFill>
              <a:latin typeface="TSTAR PRO" panose="02000806030000020004" pitchFamily="50" charset="0"/>
              <a:ea typeface="华文细黑" panose="02010600040101010101" pitchFamily="2" charset="-122"/>
            </a:endParaRPr>
          </a:p>
        </p:txBody>
      </p:sp>
      <p:cxnSp>
        <p:nvCxnSpPr>
          <p:cNvPr id="8" name="直接连接符 7"/>
          <p:cNvCxnSpPr/>
          <p:nvPr/>
        </p:nvCxnSpPr>
        <p:spPr>
          <a:xfrm>
            <a:off x="2977299" y="2524738"/>
            <a:ext cx="1649022" cy="0"/>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7725355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1200"/>
                                        <p:tgtEl>
                                          <p:spTgt spid="6"/>
                                        </p:tgtEl>
                                      </p:cBhvr>
                                    </p:animEffect>
                                  </p:childTnLst>
                                </p:cTn>
                              </p:par>
                            </p:childTnLst>
                          </p:cTn>
                        </p:par>
                        <p:par>
                          <p:cTn id="11" fill="hold">
                            <p:stCondLst>
                              <p:cond delay="1200"/>
                            </p:stCondLst>
                            <p:childTnLst>
                              <p:par>
                                <p:cTn id="12" presetID="1" presetClass="mediacall" presetSubtype="0" fill="hold" nodeType="afterEffect">
                                  <p:stCondLst>
                                    <p:cond delay="0"/>
                                  </p:stCondLst>
                                  <p:childTnLst>
                                    <p:cmd type="call" cmd="playFrom(0.0)">
                                      <p:cBhvr>
                                        <p:cTn id="13" dur="3347"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7"/>
                                        </p:tgtEl>
                                      </p:cBhvr>
                                    </p:cmd>
                                  </p:childTnLst>
                                </p:cTn>
                              </p:par>
                            </p:childTnLst>
                          </p:cTn>
                        </p:par>
                      </p:childTnLst>
                    </p:cTn>
                  </p:par>
                </p:childTnLst>
              </p:cTn>
              <p:nextCondLst>
                <p:cond evt="onClick" delay="0">
                  <p:tgtEl>
                    <p:spTgt spid="7"/>
                  </p:tgtEl>
                </p:cond>
              </p:nextCondLst>
            </p:seq>
            <p:video>
              <p:cMediaNode vol="80000">
                <p:cTn id="19" fill="hold" display="0">
                  <p:stCondLst>
                    <p:cond delay="indefinite"/>
                  </p:stCondLst>
                </p:cTn>
                <p:tgtEl>
                  <p:spTgt spid="7"/>
                </p:tgtEl>
              </p:cMediaNode>
            </p:video>
          </p:childTnLst>
        </p:cTn>
      </p:par>
    </p:tnLst>
    <p:bldLst>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b="79159"/>
          <a:stretch/>
        </p:blipFill>
        <p:spPr>
          <a:xfrm>
            <a:off x="-73266" y="-31614"/>
            <a:ext cx="12508637" cy="6914300"/>
          </a:xfrm>
          <a:prstGeom prst="rect">
            <a:avLst/>
          </a:prstGeom>
        </p:spPr>
      </p:pic>
      <p:pic>
        <p:nvPicPr>
          <p:cNvPr id="4" name="图片 3"/>
          <p:cNvPicPr>
            <a:picLocks noChangeAspect="1"/>
          </p:cNvPicPr>
          <p:nvPr/>
        </p:nvPicPr>
        <p:blipFill>
          <a:blip r:embed="rId4"/>
          <a:stretch>
            <a:fillRect/>
          </a:stretch>
        </p:blipFill>
        <p:spPr>
          <a:xfrm>
            <a:off x="881853" y="1368296"/>
            <a:ext cx="7726764" cy="4921668"/>
          </a:xfrm>
          <a:prstGeom prst="rect">
            <a:avLst/>
          </a:prstGeom>
        </p:spPr>
      </p:pic>
      <p:pic>
        <p:nvPicPr>
          <p:cNvPr id="5" name="图片 4"/>
          <p:cNvPicPr>
            <a:picLocks noChangeAspect="1"/>
          </p:cNvPicPr>
          <p:nvPr/>
        </p:nvPicPr>
        <p:blipFill>
          <a:blip r:embed="rId5"/>
          <a:stretch>
            <a:fillRect/>
          </a:stretch>
        </p:blipFill>
        <p:spPr>
          <a:xfrm>
            <a:off x="389637" y="1368296"/>
            <a:ext cx="1123950" cy="581025"/>
          </a:xfrm>
          <a:prstGeom prst="rect">
            <a:avLst/>
          </a:prstGeom>
        </p:spPr>
      </p:pic>
      <p:sp>
        <p:nvSpPr>
          <p:cNvPr id="7" name="iṥḻïďe">
            <a:extLst>
              <a:ext uri="{FF2B5EF4-FFF2-40B4-BE49-F238E27FC236}">
                <a16:creationId xmlns:a16="http://schemas.microsoft.com/office/drawing/2014/main" id="{7C71A355-224E-F538-EE7A-913C803A14B1}"/>
              </a:ext>
            </a:extLst>
          </p:cNvPr>
          <p:cNvSpPr txBox="1"/>
          <p:nvPr/>
        </p:nvSpPr>
        <p:spPr>
          <a:xfrm>
            <a:off x="620546" y="410703"/>
            <a:ext cx="5079214" cy="646331"/>
          </a:xfrm>
          <a:prstGeom prst="rect">
            <a:avLst/>
          </a:prstGeom>
          <a:noFill/>
          <a:ln>
            <a:noFill/>
          </a:ln>
        </p:spPr>
        <p:txBody>
          <a:bodyPr wrap="square" lIns="91440" tIns="45720" rIns="91440" bIns="45720" anchor="ctr" anchorCtr="0">
            <a:spAutoFit/>
          </a:bodyPr>
          <a:lstStyle/>
          <a:p>
            <a:pPr>
              <a:buSzPct val="25000"/>
            </a:pPr>
            <a:r>
              <a:rPr lang="en-US" altLang="zh-CN" sz="3600" b="1" cap="all" dirty="0" smtClean="0">
                <a:latin typeface="TSTAR PRO Medium" panose="02000806030000020004" pitchFamily="50" charset="0"/>
              </a:rPr>
              <a:t>TYPICAL SCENARIO</a:t>
            </a:r>
            <a:endParaRPr lang="en-US" altLang="zh-CN" sz="2000" b="1" cap="all" dirty="0">
              <a:latin typeface="TSTAR PRO Medium" panose="02000806030000020004" pitchFamily="50" charset="0"/>
            </a:endParaRPr>
          </a:p>
        </p:txBody>
      </p:sp>
      <p:sp>
        <p:nvSpPr>
          <p:cNvPr id="2" name="矩形 1"/>
          <p:cNvSpPr/>
          <p:nvPr/>
        </p:nvSpPr>
        <p:spPr>
          <a:xfrm>
            <a:off x="8122920" y="1308288"/>
            <a:ext cx="3978872" cy="3416320"/>
          </a:xfrm>
          <a:prstGeom prst="rect">
            <a:avLst/>
          </a:prstGeom>
        </p:spPr>
        <p:txBody>
          <a:bodyPr wrap="square">
            <a:spAutoFit/>
          </a:bodyPr>
          <a:lstStyle/>
          <a:p>
            <a:pPr algn="ctr">
              <a:lnSpc>
                <a:spcPct val="150000"/>
              </a:lnSpc>
            </a:pPr>
            <a:r>
              <a:rPr lang="en-US" altLang="zh-CN" b="1" dirty="0">
                <a:solidFill>
                  <a:srgbClr val="717171"/>
                </a:solidFill>
                <a:latin typeface="TSTAR PRO" panose="02000806030000020004" pitchFamily="50" charset="0"/>
                <a:ea typeface="华文细黑" panose="02010600040101010101" pitchFamily="2" charset="-122"/>
              </a:rPr>
              <a:t>Installation </a:t>
            </a:r>
            <a:r>
              <a:rPr lang="en-US" altLang="zh-CN" b="1" dirty="0" smtClean="0">
                <a:solidFill>
                  <a:srgbClr val="717171"/>
                </a:solidFill>
                <a:latin typeface="TSTAR PRO" panose="02000806030000020004" pitchFamily="50" charset="0"/>
                <a:ea typeface="华文细黑" panose="02010600040101010101" pitchFamily="2" charset="-122"/>
              </a:rPr>
              <a:t>target:</a:t>
            </a:r>
          </a:p>
          <a:p>
            <a:pPr marL="285750" indent="-285750">
              <a:lnSpc>
                <a:spcPct val="150000"/>
              </a:lnSpc>
              <a:buFont typeface="Arial" panose="020B0604020202020204" pitchFamily="34" charset="0"/>
              <a:buChar char="•"/>
            </a:pPr>
            <a:r>
              <a:rPr lang="en-US" altLang="zh-CN" dirty="0">
                <a:solidFill>
                  <a:srgbClr val="717171"/>
                </a:solidFill>
                <a:latin typeface="TSTAR PRO" panose="02000806030000020004" pitchFamily="50" charset="0"/>
                <a:ea typeface="华文细黑" panose="02010600040101010101" pitchFamily="2" charset="-122"/>
              </a:rPr>
              <a:t>All devices complete activation and basic </a:t>
            </a:r>
            <a:r>
              <a:rPr lang="en-US" altLang="zh-CN" dirty="0" smtClean="0">
                <a:solidFill>
                  <a:srgbClr val="717171"/>
                </a:solidFill>
                <a:latin typeface="TSTAR PRO" panose="02000806030000020004" pitchFamily="50" charset="0"/>
                <a:ea typeface="华文细黑" panose="02010600040101010101" pitchFamily="2" charset="-122"/>
              </a:rPr>
              <a:t>configuration</a:t>
            </a:r>
          </a:p>
          <a:p>
            <a:pPr marL="285750" indent="-285750">
              <a:lnSpc>
                <a:spcPct val="150000"/>
              </a:lnSpc>
              <a:buFont typeface="Arial" panose="020B0604020202020204" pitchFamily="34" charset="0"/>
              <a:buChar char="•"/>
            </a:pPr>
            <a:r>
              <a:rPr lang="en-US" altLang="zh-CN" dirty="0">
                <a:solidFill>
                  <a:srgbClr val="717171"/>
                </a:solidFill>
                <a:latin typeface="TSTAR PRO" panose="02000806030000020004" pitchFamily="50" charset="0"/>
                <a:ea typeface="华文细黑" panose="02010600040101010101" pitchFamily="2" charset="-122"/>
              </a:rPr>
              <a:t>IPC added to NVR as </a:t>
            </a:r>
            <a:r>
              <a:rPr lang="en-US" altLang="zh-CN" dirty="0" smtClean="0">
                <a:solidFill>
                  <a:srgbClr val="717171"/>
                </a:solidFill>
                <a:latin typeface="TSTAR PRO" panose="02000806030000020004" pitchFamily="50" charset="0"/>
                <a:ea typeface="华文细黑" panose="02010600040101010101" pitchFamily="2" charset="-122"/>
              </a:rPr>
              <a:t> channels</a:t>
            </a:r>
          </a:p>
          <a:p>
            <a:pPr marL="285750" indent="-285750">
              <a:lnSpc>
                <a:spcPct val="150000"/>
              </a:lnSpc>
              <a:buFont typeface="Arial" panose="020B0604020202020204" pitchFamily="34" charset="0"/>
              <a:buChar char="•"/>
            </a:pPr>
            <a:r>
              <a:rPr lang="en-US" altLang="zh-CN" dirty="0">
                <a:solidFill>
                  <a:srgbClr val="717171"/>
                </a:solidFill>
                <a:latin typeface="TSTAR PRO" panose="02000806030000020004" pitchFamily="50" charset="0"/>
                <a:ea typeface="华文细黑" panose="02010600040101010101" pitchFamily="2" charset="-122"/>
              </a:rPr>
              <a:t>Add to </a:t>
            </a:r>
            <a:r>
              <a:rPr lang="en-US" altLang="zh-CN" dirty="0" smtClean="0">
                <a:solidFill>
                  <a:srgbClr val="717171"/>
                </a:solidFill>
                <a:latin typeface="TSTAR PRO" panose="02000806030000020004" pitchFamily="50" charset="0"/>
                <a:ea typeface="华文细黑" panose="02010600040101010101" pitchFamily="2" charset="-122"/>
              </a:rPr>
              <a:t>Hik-Partner Pro </a:t>
            </a:r>
            <a:r>
              <a:rPr lang="en-US" altLang="zh-CN" dirty="0">
                <a:solidFill>
                  <a:srgbClr val="717171"/>
                </a:solidFill>
                <a:latin typeface="TSTAR PRO" panose="02000806030000020004" pitchFamily="50" charset="0"/>
                <a:ea typeface="华文细黑" panose="02010600040101010101" pitchFamily="2" charset="-122"/>
              </a:rPr>
              <a:t>and enable remote </a:t>
            </a:r>
            <a:r>
              <a:rPr lang="en-US" altLang="zh-CN" dirty="0" smtClean="0">
                <a:solidFill>
                  <a:srgbClr val="717171"/>
                </a:solidFill>
                <a:latin typeface="TSTAR PRO" panose="02000806030000020004" pitchFamily="50" charset="0"/>
                <a:ea typeface="华文细黑" panose="02010600040101010101" pitchFamily="2" charset="-122"/>
              </a:rPr>
              <a:t>management</a:t>
            </a:r>
          </a:p>
          <a:p>
            <a:pPr marL="285750" indent="-285750">
              <a:lnSpc>
                <a:spcPct val="150000"/>
              </a:lnSpc>
              <a:buFont typeface="Arial" panose="020B0604020202020204" pitchFamily="34" charset="0"/>
              <a:buChar char="•"/>
            </a:pPr>
            <a:r>
              <a:rPr lang="en-US" altLang="zh-CN" dirty="0">
                <a:solidFill>
                  <a:srgbClr val="717171"/>
                </a:solidFill>
                <a:latin typeface="TSTAR PRO" panose="02000806030000020004" pitchFamily="50" charset="0"/>
                <a:ea typeface="华文细黑" panose="02010600040101010101" pitchFamily="2" charset="-122"/>
              </a:rPr>
              <a:t>Deliver </a:t>
            </a:r>
            <a:r>
              <a:rPr lang="en-US" altLang="zh-CN" dirty="0" smtClean="0">
                <a:solidFill>
                  <a:srgbClr val="717171"/>
                </a:solidFill>
                <a:latin typeface="TSTAR PRO" panose="02000806030000020004" pitchFamily="50" charset="0"/>
                <a:ea typeface="华文细黑" panose="02010600040101010101" pitchFamily="2" charset="-122"/>
              </a:rPr>
              <a:t>devices to customers (Hik-Connect)</a:t>
            </a:r>
            <a:endParaRPr lang="en-US" altLang="zh-CN" dirty="0">
              <a:solidFill>
                <a:srgbClr val="717171"/>
              </a:solidFill>
              <a:latin typeface="TSTAR PRO" panose="02000806030000020004" pitchFamily="50" charset="0"/>
              <a:ea typeface="华文细黑" panose="02010600040101010101" pitchFamily="2" charset="-122"/>
            </a:endParaRPr>
          </a:p>
        </p:txBody>
      </p:sp>
    </p:spTree>
    <p:extLst>
      <p:ext uri="{BB962C8B-B14F-4D97-AF65-F5344CB8AC3E}">
        <p14:creationId xmlns:p14="http://schemas.microsoft.com/office/powerpoint/2010/main" val="186043156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b="79159"/>
          <a:stretch/>
        </p:blipFill>
        <p:spPr>
          <a:xfrm>
            <a:off x="-73266" y="-31614"/>
            <a:ext cx="12508637" cy="6914300"/>
          </a:xfrm>
          <a:prstGeom prst="rect">
            <a:avLst/>
          </a:prstGeom>
        </p:spPr>
      </p:pic>
      <p:pic>
        <p:nvPicPr>
          <p:cNvPr id="9" name="图片 8"/>
          <p:cNvPicPr>
            <a:picLocks noChangeAspect="1"/>
          </p:cNvPicPr>
          <p:nvPr/>
        </p:nvPicPr>
        <p:blipFill rotWithShape="1">
          <a:blip r:embed="rId4" cstate="print">
            <a:duotone>
              <a:schemeClr val="bg2">
                <a:shade val="45000"/>
                <a:satMod val="135000"/>
              </a:schemeClr>
              <a:prstClr val="white"/>
            </a:duotone>
            <a:extLst>
              <a:ext uri="{28A0092B-C50C-407E-A947-70E740481C1C}">
                <a14:useLocalDpi xmlns:a14="http://schemas.microsoft.com/office/drawing/2010/main" val="0"/>
              </a:ext>
            </a:extLst>
          </a:blip>
          <a:srcRect l="2" r="7849" b="23386"/>
          <a:stretch/>
        </p:blipFill>
        <p:spPr>
          <a:xfrm rot="16200000">
            <a:off x="2038199" y="1046712"/>
            <a:ext cx="49531" cy="488061"/>
          </a:xfrm>
          <a:prstGeom prst="rect">
            <a:avLst/>
          </a:prstGeom>
        </p:spPr>
      </p:pic>
      <p:pic>
        <p:nvPicPr>
          <p:cNvPr id="10" name="图片 9"/>
          <p:cNvPicPr>
            <a:picLocks noChangeAspect="1"/>
          </p:cNvPicPr>
          <p:nvPr/>
        </p:nvPicPr>
        <p:blipFill rotWithShape="1">
          <a:blip r:embed="rId4" cstate="print">
            <a:extLst>
              <a:ext uri="{28A0092B-C50C-407E-A947-70E740481C1C}">
                <a14:useLocalDpi xmlns:a14="http://schemas.microsoft.com/office/drawing/2010/main" val="0"/>
              </a:ext>
            </a:extLst>
          </a:blip>
          <a:srcRect l="2" r="7849" b="23386"/>
          <a:stretch/>
        </p:blipFill>
        <p:spPr>
          <a:xfrm rot="16200000">
            <a:off x="774960" y="1047405"/>
            <a:ext cx="49531" cy="488061"/>
          </a:xfrm>
          <a:prstGeom prst="rect">
            <a:avLst/>
          </a:prstGeom>
        </p:spPr>
      </p:pic>
      <p:pic>
        <p:nvPicPr>
          <p:cNvPr id="11" name="图片 10"/>
          <p:cNvPicPr>
            <a:picLocks noChangeAspect="1"/>
          </p:cNvPicPr>
          <p:nvPr/>
        </p:nvPicPr>
        <p:blipFill rotWithShape="1">
          <a:blip r:embed="rId4" cstate="print">
            <a:duotone>
              <a:schemeClr val="bg2">
                <a:shade val="45000"/>
                <a:satMod val="135000"/>
              </a:schemeClr>
              <a:prstClr val="white"/>
            </a:duotone>
            <a:extLst>
              <a:ext uri="{28A0092B-C50C-407E-A947-70E740481C1C}">
                <a14:useLocalDpi xmlns:a14="http://schemas.microsoft.com/office/drawing/2010/main" val="0"/>
              </a:ext>
            </a:extLst>
          </a:blip>
          <a:srcRect l="2" r="7849" b="23386"/>
          <a:stretch/>
        </p:blipFill>
        <p:spPr>
          <a:xfrm rot="16200000">
            <a:off x="2665161" y="1045326"/>
            <a:ext cx="49531" cy="488061"/>
          </a:xfrm>
          <a:prstGeom prst="rect">
            <a:avLst/>
          </a:prstGeom>
        </p:spPr>
      </p:pic>
      <p:pic>
        <p:nvPicPr>
          <p:cNvPr id="12" name="图片 11"/>
          <p:cNvPicPr>
            <a:picLocks noChangeAspect="1"/>
          </p:cNvPicPr>
          <p:nvPr/>
        </p:nvPicPr>
        <p:blipFill rotWithShape="1">
          <a:blip r:embed="rId4" cstate="print">
            <a:duotone>
              <a:schemeClr val="bg2">
                <a:shade val="45000"/>
                <a:satMod val="135000"/>
              </a:schemeClr>
              <a:prstClr val="white"/>
            </a:duotone>
            <a:extLst>
              <a:ext uri="{28A0092B-C50C-407E-A947-70E740481C1C}">
                <a14:useLocalDpi xmlns:a14="http://schemas.microsoft.com/office/drawing/2010/main" val="0"/>
              </a:ext>
            </a:extLst>
          </a:blip>
          <a:srcRect l="2" r="7849" b="23386"/>
          <a:stretch/>
        </p:blipFill>
        <p:spPr>
          <a:xfrm rot="16200000">
            <a:off x="1405027" y="1048098"/>
            <a:ext cx="49531" cy="488061"/>
          </a:xfrm>
          <a:prstGeom prst="rect">
            <a:avLst/>
          </a:prstGeom>
        </p:spPr>
      </p:pic>
      <p:pic>
        <p:nvPicPr>
          <p:cNvPr id="13" name="图片 12"/>
          <p:cNvPicPr>
            <a:picLocks noChangeAspect="1"/>
          </p:cNvPicPr>
          <p:nvPr/>
        </p:nvPicPr>
        <p:blipFill rotWithShape="1">
          <a:blip r:embed="rId4" cstate="print">
            <a:duotone>
              <a:schemeClr val="bg2">
                <a:shade val="45000"/>
                <a:satMod val="135000"/>
              </a:schemeClr>
              <a:prstClr val="white"/>
            </a:duotone>
            <a:extLst>
              <a:ext uri="{28A0092B-C50C-407E-A947-70E740481C1C}">
                <a14:useLocalDpi xmlns:a14="http://schemas.microsoft.com/office/drawing/2010/main" val="0"/>
              </a:ext>
            </a:extLst>
          </a:blip>
          <a:srcRect l="2" r="7849" b="23386"/>
          <a:stretch/>
        </p:blipFill>
        <p:spPr>
          <a:xfrm rot="16200000">
            <a:off x="3290756" y="1048788"/>
            <a:ext cx="49531" cy="488061"/>
          </a:xfrm>
          <a:prstGeom prst="rect">
            <a:avLst/>
          </a:prstGeom>
        </p:spPr>
      </p:pic>
      <p:pic>
        <p:nvPicPr>
          <p:cNvPr id="14" name="图片 13"/>
          <p:cNvPicPr>
            <a:picLocks noChangeAspect="1"/>
          </p:cNvPicPr>
          <p:nvPr/>
        </p:nvPicPr>
        <p:blipFill rotWithShape="1">
          <a:blip r:embed="rId4" cstate="print">
            <a:duotone>
              <a:schemeClr val="bg2">
                <a:shade val="45000"/>
                <a:satMod val="135000"/>
              </a:schemeClr>
              <a:prstClr val="white"/>
            </a:duotone>
            <a:extLst>
              <a:ext uri="{28A0092B-C50C-407E-A947-70E740481C1C}">
                <a14:useLocalDpi xmlns:a14="http://schemas.microsoft.com/office/drawing/2010/main" val="0"/>
              </a:ext>
            </a:extLst>
          </a:blip>
          <a:srcRect l="2" r="7849" b="23386"/>
          <a:stretch/>
        </p:blipFill>
        <p:spPr>
          <a:xfrm rot="16200000">
            <a:off x="3917718" y="1046019"/>
            <a:ext cx="49531" cy="488061"/>
          </a:xfrm>
          <a:prstGeom prst="rect">
            <a:avLst/>
          </a:prstGeom>
        </p:spPr>
      </p:pic>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81674" y="513309"/>
            <a:ext cx="2928870" cy="6349611"/>
          </a:xfrm>
          <a:prstGeom prst="rect">
            <a:avLst/>
          </a:prstGeom>
        </p:spPr>
      </p:pic>
      <p:grpSp>
        <p:nvGrpSpPr>
          <p:cNvPr id="24" name="组合 23"/>
          <p:cNvGrpSpPr/>
          <p:nvPr/>
        </p:nvGrpSpPr>
        <p:grpSpPr>
          <a:xfrm>
            <a:off x="498681" y="1713491"/>
            <a:ext cx="5562545" cy="1311702"/>
            <a:chOff x="771580" y="2082121"/>
            <a:chExt cx="4574230" cy="1311702"/>
          </a:xfrm>
        </p:grpSpPr>
        <p:sp>
          <p:nvSpPr>
            <p:cNvPr id="16" name="文本框 15"/>
            <p:cNvSpPr txBox="1"/>
            <p:nvPr/>
          </p:nvSpPr>
          <p:spPr>
            <a:xfrm>
              <a:off x="771580" y="2082121"/>
              <a:ext cx="4533845" cy="461665"/>
            </a:xfrm>
            <a:prstGeom prst="rect">
              <a:avLst/>
            </a:prstGeom>
            <a:noFill/>
          </p:spPr>
          <p:txBody>
            <a:bodyPr wrap="square" rtlCol="0">
              <a:spAutoFit/>
            </a:bodyPr>
            <a:lstStyle/>
            <a:p>
              <a:r>
                <a:rPr lang="en-US" altLang="zh-CN" sz="2400" dirty="0" smtClean="0">
                  <a:solidFill>
                    <a:srgbClr val="717171"/>
                  </a:solidFill>
                  <a:latin typeface="TSTAR PRO" panose="02000806030000020004" pitchFamily="50" charset="0"/>
                  <a:ea typeface="华文细黑" panose="02010600040101010101" pitchFamily="2" charset="-122"/>
                </a:rPr>
                <a:t>Step 0</a:t>
              </a:r>
              <a:r>
                <a:rPr lang="en-US" altLang="zh-CN" sz="2400" dirty="0">
                  <a:solidFill>
                    <a:srgbClr val="717171"/>
                  </a:solidFill>
                  <a:latin typeface="TSTAR PRO" panose="02000806030000020004" pitchFamily="50" charset="0"/>
                  <a:ea typeface="华文细黑" panose="02010600040101010101" pitchFamily="2" charset="-122"/>
                </a:rPr>
                <a:t>: Prepare the </a:t>
              </a:r>
              <a:r>
                <a:rPr lang="en-US" altLang="zh-CN" sz="2400" dirty="0" smtClean="0">
                  <a:solidFill>
                    <a:srgbClr val="717171"/>
                  </a:solidFill>
                  <a:latin typeface="TSTAR PRO" panose="02000806030000020004" pitchFamily="50" charset="0"/>
                  <a:ea typeface="华文细黑" panose="02010600040101010101" pitchFamily="2" charset="-122"/>
                </a:rPr>
                <a:t>Devices</a:t>
              </a:r>
              <a:endParaRPr lang="en-US" sz="2400" dirty="0">
                <a:solidFill>
                  <a:srgbClr val="717171"/>
                </a:solidFill>
                <a:latin typeface="TSTAR PRO" panose="02000806030000020004" pitchFamily="50" charset="0"/>
                <a:ea typeface="华文细黑" panose="02010600040101010101" pitchFamily="2" charset="-122"/>
              </a:endParaRPr>
            </a:p>
          </p:txBody>
        </p:sp>
        <p:cxnSp>
          <p:nvCxnSpPr>
            <p:cNvPr id="17" name="直接连接符 16"/>
            <p:cNvCxnSpPr/>
            <p:nvPr/>
          </p:nvCxnSpPr>
          <p:spPr>
            <a:xfrm>
              <a:off x="818464" y="2543788"/>
              <a:ext cx="4527346" cy="0"/>
            </a:xfrm>
            <a:prstGeom prst="line">
              <a:avLst/>
            </a:prstGeom>
            <a:ln w="57150">
              <a:gradFill flip="none" rotWithShape="1">
                <a:gsLst>
                  <a:gs pos="0">
                    <a:srgbClr val="C00000"/>
                  </a:gs>
                  <a:gs pos="100000">
                    <a:schemeClr val="tx1">
                      <a:lumMod val="50000"/>
                      <a:lumOff val="5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792762" y="2608736"/>
              <a:ext cx="4533845" cy="785087"/>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altLang="zh-CN" sz="1600" dirty="0">
                  <a:solidFill>
                    <a:srgbClr val="717171"/>
                  </a:solidFill>
                  <a:latin typeface="TSTAR PRO" panose="02000806030000020004" pitchFamily="50" charset="0"/>
                  <a:ea typeface="华文细黑" panose="02010600040101010101" pitchFamily="2" charset="-122"/>
                </a:rPr>
                <a:t>Connect the </a:t>
              </a:r>
              <a:r>
                <a:rPr lang="en-US" altLang="zh-CN" sz="1600" dirty="0" smtClean="0">
                  <a:solidFill>
                    <a:srgbClr val="717171"/>
                  </a:solidFill>
                  <a:latin typeface="TSTAR PRO" panose="02000806030000020004" pitchFamily="50" charset="0"/>
                  <a:ea typeface="华文细黑" panose="02010600040101010101" pitchFamily="2" charset="-122"/>
                </a:rPr>
                <a:t>NVR/Switch/IPC </a:t>
              </a:r>
              <a:r>
                <a:rPr lang="en-US" altLang="zh-CN" sz="1600" dirty="0">
                  <a:solidFill>
                    <a:srgbClr val="717171"/>
                  </a:solidFill>
                  <a:latin typeface="TSTAR PRO" panose="02000806030000020004" pitchFamily="50" charset="0"/>
                  <a:ea typeface="华文细黑" panose="02010600040101010101" pitchFamily="2" charset="-122"/>
                </a:rPr>
                <a:t>power </a:t>
              </a:r>
              <a:r>
                <a:rPr lang="en-US" altLang="zh-CN" sz="1600" dirty="0" smtClean="0">
                  <a:solidFill>
                    <a:srgbClr val="717171"/>
                  </a:solidFill>
                  <a:latin typeface="TSTAR PRO" panose="02000806030000020004" pitchFamily="50" charset="0"/>
                  <a:ea typeface="华文细黑" panose="02010600040101010101" pitchFamily="2" charset="-122"/>
                </a:rPr>
                <a:t>supply</a:t>
              </a:r>
            </a:p>
            <a:p>
              <a:pPr marL="285750" indent="-285750">
                <a:lnSpc>
                  <a:spcPct val="150000"/>
                </a:lnSpc>
                <a:buFont typeface="Arial" panose="020B0604020202020204" pitchFamily="34" charset="0"/>
                <a:buChar char="•"/>
              </a:pPr>
              <a:r>
                <a:rPr lang="en-US" sz="1600" dirty="0">
                  <a:solidFill>
                    <a:srgbClr val="717171"/>
                  </a:solidFill>
                  <a:latin typeface="TSTAR PRO" panose="02000806030000020004" pitchFamily="50" charset="0"/>
                  <a:ea typeface="华文细黑" panose="02010600040101010101" pitchFamily="2" charset="-122"/>
                </a:rPr>
                <a:t>Connect the device network cable</a:t>
              </a:r>
            </a:p>
          </p:txBody>
        </p:sp>
      </p:grpSp>
      <p:grpSp>
        <p:nvGrpSpPr>
          <p:cNvPr id="32" name="组合 31"/>
          <p:cNvGrpSpPr/>
          <p:nvPr/>
        </p:nvGrpSpPr>
        <p:grpSpPr>
          <a:xfrm>
            <a:off x="323190" y="3139564"/>
            <a:ext cx="6538970" cy="3526853"/>
            <a:chOff x="323190" y="3139564"/>
            <a:chExt cx="6538970" cy="3526853"/>
          </a:xfrm>
        </p:grpSpPr>
        <p:sp>
          <p:nvSpPr>
            <p:cNvPr id="20" name="文本框 19"/>
            <p:cNvSpPr txBox="1"/>
            <p:nvPr/>
          </p:nvSpPr>
          <p:spPr>
            <a:xfrm>
              <a:off x="502985" y="3139564"/>
              <a:ext cx="5558241" cy="461665"/>
            </a:xfrm>
            <a:prstGeom prst="rect">
              <a:avLst/>
            </a:prstGeom>
            <a:noFill/>
          </p:spPr>
          <p:txBody>
            <a:bodyPr wrap="square" rtlCol="0">
              <a:spAutoFit/>
            </a:bodyPr>
            <a:lstStyle/>
            <a:p>
              <a:r>
                <a:rPr lang="en-US" altLang="zh-CN" sz="2400" dirty="0" smtClean="0">
                  <a:solidFill>
                    <a:srgbClr val="717171"/>
                  </a:solidFill>
                  <a:latin typeface="TSTAR PRO" panose="02000806030000020004" pitchFamily="50" charset="0"/>
                  <a:ea typeface="华文细黑" panose="02010600040101010101" pitchFamily="2" charset="-122"/>
                </a:rPr>
                <a:t>Step 1: Log in Hik-Partner Pro</a:t>
              </a:r>
              <a:endParaRPr lang="en-US" sz="2400" dirty="0">
                <a:solidFill>
                  <a:srgbClr val="717171"/>
                </a:solidFill>
                <a:latin typeface="TSTAR PRO" panose="02000806030000020004" pitchFamily="50" charset="0"/>
                <a:ea typeface="华文细黑" panose="02010600040101010101" pitchFamily="2" charset="-122"/>
              </a:endParaRPr>
            </a:p>
          </p:txBody>
        </p:sp>
        <p:sp>
          <p:nvSpPr>
            <p:cNvPr id="22" name="文本框 21"/>
            <p:cNvSpPr txBox="1"/>
            <p:nvPr/>
          </p:nvSpPr>
          <p:spPr>
            <a:xfrm>
              <a:off x="479633" y="3665339"/>
              <a:ext cx="5558241" cy="3001078"/>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altLang="zh-CN" sz="1600" dirty="0">
                  <a:solidFill>
                    <a:srgbClr val="717171"/>
                  </a:solidFill>
                  <a:latin typeface="TSTAR PRO" panose="02000806030000020004" pitchFamily="50" charset="0"/>
                  <a:ea typeface="华文细黑" panose="02010600040101010101" pitchFamily="2" charset="-122"/>
                </a:rPr>
                <a:t>Link the mobile phone and </a:t>
              </a:r>
              <a:r>
                <a:rPr lang="en-US" altLang="zh-CN" sz="1600" b="1" i="1" dirty="0" smtClean="0">
                  <a:solidFill>
                    <a:schemeClr val="accent5"/>
                  </a:solidFill>
                  <a:latin typeface="TSTAR PRO" panose="02000806030000020004" pitchFamily="50" charset="0"/>
                  <a:ea typeface="华文细黑" panose="02010600040101010101" pitchFamily="2" charset="-122"/>
                </a:rPr>
                <a:t>WIFI*</a:t>
              </a:r>
              <a:r>
                <a:rPr lang="en-US" altLang="zh-CN" sz="1600" dirty="0" smtClean="0">
                  <a:solidFill>
                    <a:srgbClr val="717171"/>
                  </a:solidFill>
                  <a:latin typeface="TSTAR PRO" panose="02000806030000020004" pitchFamily="50" charset="0"/>
                  <a:ea typeface="华文细黑" panose="02010600040101010101" pitchFamily="2" charset="-122"/>
                </a:rPr>
                <a:t> </a:t>
              </a:r>
              <a:r>
                <a:rPr lang="en-US" altLang="zh-CN" sz="1600" dirty="0">
                  <a:solidFill>
                    <a:srgbClr val="717171"/>
                  </a:solidFill>
                  <a:latin typeface="TSTAR PRO" panose="02000806030000020004" pitchFamily="50" charset="0"/>
                  <a:ea typeface="华文细黑" panose="02010600040101010101" pitchFamily="2" charset="-122"/>
                </a:rPr>
                <a:t>so that the device and mobile phone are in the same </a:t>
              </a:r>
              <a:r>
                <a:rPr lang="en-US" altLang="zh-CN" sz="1600" dirty="0" smtClean="0">
                  <a:solidFill>
                    <a:srgbClr val="717171"/>
                  </a:solidFill>
                  <a:latin typeface="TSTAR PRO" panose="02000806030000020004" pitchFamily="50" charset="0"/>
                  <a:ea typeface="华文细黑" panose="02010600040101010101" pitchFamily="2" charset="-122"/>
                </a:rPr>
                <a:t>network</a:t>
              </a:r>
            </a:p>
            <a:p>
              <a:pPr marL="285750" indent="-285750">
                <a:lnSpc>
                  <a:spcPct val="150000"/>
                </a:lnSpc>
                <a:buFont typeface="Arial" panose="020B0604020202020204" pitchFamily="34" charset="0"/>
                <a:buChar char="•"/>
              </a:pPr>
              <a:r>
                <a:rPr lang="en-US" altLang="zh-CN" sz="1600" dirty="0" smtClean="0">
                  <a:solidFill>
                    <a:srgbClr val="717171"/>
                  </a:solidFill>
                  <a:latin typeface="TSTAR PRO" panose="02000806030000020004" pitchFamily="50" charset="0"/>
                  <a:ea typeface="华文细黑" panose="02010600040101010101" pitchFamily="2" charset="-122"/>
                </a:rPr>
                <a:t>Log</a:t>
              </a:r>
              <a:r>
                <a:rPr lang="en-US" altLang="zh-CN" sz="1600" dirty="0">
                  <a:solidFill>
                    <a:srgbClr val="717171"/>
                  </a:solidFill>
                  <a:latin typeface="TSTAR PRO" panose="02000806030000020004" pitchFamily="50" charset="0"/>
                  <a:ea typeface="华文细黑" panose="02010600040101010101" pitchFamily="2" charset="-122"/>
                </a:rPr>
                <a:t> </a:t>
              </a:r>
              <a:r>
                <a:rPr lang="en-US" altLang="zh-CN" sz="1600" dirty="0" smtClean="0">
                  <a:solidFill>
                    <a:srgbClr val="717171"/>
                  </a:solidFill>
                  <a:latin typeface="TSTAR PRO" panose="02000806030000020004" pitchFamily="50" charset="0"/>
                  <a:ea typeface="华文细黑" panose="02010600040101010101" pitchFamily="2" charset="-122"/>
                </a:rPr>
                <a:t>in Hik-Partner Pro APP</a:t>
              </a:r>
            </a:p>
            <a:p>
              <a:pPr marL="285750" indent="-285750">
                <a:lnSpc>
                  <a:spcPct val="150000"/>
                </a:lnSpc>
                <a:buFont typeface="Arial" panose="020B0604020202020204" pitchFamily="34" charset="0"/>
                <a:buChar char="•"/>
              </a:pPr>
              <a:r>
                <a:rPr lang="en-US" altLang="zh-CN" sz="1600" dirty="0">
                  <a:solidFill>
                    <a:srgbClr val="717171"/>
                  </a:solidFill>
                  <a:latin typeface="TSTAR PRO" panose="02000806030000020004" pitchFamily="50" charset="0"/>
                  <a:ea typeface="华文细黑" panose="02010600040101010101" pitchFamily="2" charset="-122"/>
                </a:rPr>
                <a:t>Hik-Partner Pro will automatically search for inactive devices in the network and pop up the device activation </a:t>
              </a:r>
              <a:r>
                <a:rPr lang="en-US" altLang="zh-CN" sz="1600" dirty="0" smtClean="0">
                  <a:solidFill>
                    <a:srgbClr val="717171"/>
                  </a:solidFill>
                  <a:latin typeface="TSTAR PRO" panose="02000806030000020004" pitchFamily="50" charset="0"/>
                  <a:ea typeface="华文细黑" panose="02010600040101010101" pitchFamily="2" charset="-122"/>
                </a:rPr>
                <a:t>prompt</a:t>
              </a:r>
            </a:p>
            <a:p>
              <a:pPr marL="285750" indent="-285750">
                <a:lnSpc>
                  <a:spcPct val="150000"/>
                </a:lnSpc>
                <a:buFont typeface="Arial" panose="020B0604020202020204" pitchFamily="34" charset="0"/>
                <a:buChar char="•"/>
              </a:pPr>
              <a:r>
                <a:rPr lang="en-US" altLang="zh-CN" sz="1600" dirty="0" smtClean="0">
                  <a:solidFill>
                    <a:srgbClr val="717171"/>
                  </a:solidFill>
                  <a:latin typeface="TSTAR PRO" panose="02000806030000020004" pitchFamily="50" charset="0"/>
                  <a:ea typeface="华文细黑" panose="02010600040101010101" pitchFamily="2" charset="-122"/>
                </a:rPr>
                <a:t>Click [</a:t>
              </a:r>
              <a:r>
                <a:rPr lang="en-US" altLang="zh-CN" sz="1600" dirty="0" smtClean="0">
                  <a:solidFill>
                    <a:srgbClr val="C00000"/>
                  </a:solidFill>
                  <a:latin typeface="TSTAR PRO" panose="02000806030000020004" pitchFamily="50" charset="0"/>
                  <a:ea typeface="华文细黑" panose="02010600040101010101" pitchFamily="2" charset="-122"/>
                </a:rPr>
                <a:t>Activate</a:t>
              </a:r>
              <a:r>
                <a:rPr lang="en-US" altLang="zh-CN" sz="1600" dirty="0" smtClean="0">
                  <a:solidFill>
                    <a:srgbClr val="717171"/>
                  </a:solidFill>
                  <a:latin typeface="TSTAR PRO" panose="02000806030000020004" pitchFamily="50" charset="0"/>
                  <a:ea typeface="华文细黑" panose="02010600040101010101" pitchFamily="2" charset="-122"/>
                </a:rPr>
                <a:t>] for Next</a:t>
              </a:r>
            </a:p>
          </p:txBody>
        </p:sp>
        <p:sp>
          <p:nvSpPr>
            <p:cNvPr id="23" name="矩形 22"/>
            <p:cNvSpPr/>
            <p:nvPr/>
          </p:nvSpPr>
          <p:spPr>
            <a:xfrm>
              <a:off x="323190" y="6404807"/>
              <a:ext cx="6538970" cy="261610"/>
            </a:xfrm>
            <a:prstGeom prst="rect">
              <a:avLst/>
            </a:prstGeom>
          </p:spPr>
          <p:txBody>
            <a:bodyPr wrap="none">
              <a:spAutoFit/>
            </a:bodyPr>
            <a:lstStyle/>
            <a:p>
              <a:r>
                <a:rPr lang="en-US" altLang="zh-CN" sz="1100" b="1" i="1" dirty="0" smtClean="0">
                  <a:solidFill>
                    <a:schemeClr val="accent5"/>
                  </a:solidFill>
                  <a:latin typeface="TSTAR PRO" panose="02000806030000020004" pitchFamily="50" charset="0"/>
                  <a:ea typeface="华文细黑" panose="02010600040101010101" pitchFamily="2" charset="-122"/>
                </a:rPr>
                <a:t>WIFI*: </a:t>
              </a:r>
              <a:r>
                <a:rPr lang="en-US" altLang="zh-CN" sz="1100" b="1" i="1" dirty="0">
                  <a:solidFill>
                    <a:schemeClr val="accent5"/>
                  </a:solidFill>
                  <a:latin typeface="TSTAR PRO" panose="02000806030000020004" pitchFamily="50" charset="0"/>
                  <a:ea typeface="华文细黑" panose="02010600040101010101" pitchFamily="2" charset="-122"/>
                </a:rPr>
                <a:t>Hik-Partner Pro supports multiple network connection modes, which will be explained in detail later</a:t>
              </a:r>
              <a:r>
                <a:rPr lang="en-US" altLang="zh-CN" sz="1100" dirty="0" smtClean="0">
                  <a:solidFill>
                    <a:srgbClr val="717171"/>
                  </a:solidFill>
                  <a:latin typeface="TSTAR PRO" panose="02000806030000020004" pitchFamily="50" charset="0"/>
                  <a:ea typeface="华文细黑" panose="02010600040101010101" pitchFamily="2" charset="-122"/>
                </a:rPr>
                <a:t> </a:t>
              </a:r>
              <a:endParaRPr lang="zh-CN" altLang="en-US" sz="1100" dirty="0"/>
            </a:p>
          </p:txBody>
        </p:sp>
        <p:cxnSp>
          <p:nvCxnSpPr>
            <p:cNvPr id="31" name="直接连接符 30"/>
            <p:cNvCxnSpPr/>
            <p:nvPr/>
          </p:nvCxnSpPr>
          <p:spPr>
            <a:xfrm>
              <a:off x="555695" y="3643397"/>
              <a:ext cx="5505531" cy="0"/>
            </a:xfrm>
            <a:prstGeom prst="line">
              <a:avLst/>
            </a:prstGeom>
            <a:ln w="57150">
              <a:gradFill flip="none" rotWithShape="1">
                <a:gsLst>
                  <a:gs pos="0">
                    <a:srgbClr val="C00000"/>
                  </a:gs>
                  <a:gs pos="100000">
                    <a:schemeClr val="tx1">
                      <a:lumMod val="50000"/>
                      <a:lumOff val="5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9" name="矩形 18"/>
          <p:cNvSpPr/>
          <p:nvPr/>
        </p:nvSpPr>
        <p:spPr>
          <a:xfrm>
            <a:off x="7771615" y="509438"/>
            <a:ext cx="2942302" cy="6373248"/>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6"/>
          <a:stretch>
            <a:fillRect/>
          </a:stretch>
        </p:blipFill>
        <p:spPr>
          <a:xfrm>
            <a:off x="7781674" y="3402800"/>
            <a:ext cx="2928870" cy="3455200"/>
          </a:xfrm>
          <a:prstGeom prst="rect">
            <a:avLst/>
          </a:prstGeom>
        </p:spPr>
      </p:pic>
      <p:pic>
        <p:nvPicPr>
          <p:cNvPr id="8" name="iPhone壳.png" descr="iPhone壳.png"/>
          <p:cNvPicPr>
            <a:picLocks noChangeAspect="1"/>
          </p:cNvPicPr>
          <p:nvPr/>
        </p:nvPicPr>
        <p:blipFill>
          <a:blip r:embed="rId7">
            <a:extLst/>
          </a:blip>
          <a:stretch>
            <a:fillRect/>
          </a:stretch>
        </p:blipFill>
        <p:spPr>
          <a:xfrm>
            <a:off x="7522844" y="270249"/>
            <a:ext cx="3433183" cy="6821026"/>
          </a:xfrm>
          <a:prstGeom prst="rect">
            <a:avLst/>
          </a:prstGeom>
          <a:ln w="12700">
            <a:miter lim="400000"/>
          </a:ln>
        </p:spPr>
      </p:pic>
      <p:pic>
        <p:nvPicPr>
          <p:cNvPr id="34" name="图片 3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966124" y="6303216"/>
            <a:ext cx="458789" cy="458789"/>
          </a:xfrm>
          <a:prstGeom prst="rect">
            <a:avLst/>
          </a:prstGeom>
        </p:spPr>
      </p:pic>
      <p:sp>
        <p:nvSpPr>
          <p:cNvPr id="35" name="同心圆 34"/>
          <p:cNvSpPr/>
          <p:nvPr/>
        </p:nvSpPr>
        <p:spPr>
          <a:xfrm>
            <a:off x="9009709" y="6346801"/>
            <a:ext cx="371620" cy="371620"/>
          </a:xfrm>
          <a:prstGeom prst="donut">
            <a:avLst>
              <a:gd name="adj" fmla="val 7228"/>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C6E71"/>
              </a:solidFill>
              <a:latin typeface="TSTAR PRO" panose="02000806030000020004" pitchFamily="50" charset="0"/>
            </a:endParaRPr>
          </a:p>
        </p:txBody>
      </p:sp>
      <p:sp>
        <p:nvSpPr>
          <p:cNvPr id="36" name="iṥḻïďe">
            <a:extLst>
              <a:ext uri="{FF2B5EF4-FFF2-40B4-BE49-F238E27FC236}">
                <a16:creationId xmlns:a16="http://schemas.microsoft.com/office/drawing/2014/main" id="{7C71A355-224E-F538-EE7A-913C803A14B1}"/>
              </a:ext>
            </a:extLst>
          </p:cNvPr>
          <p:cNvSpPr txBox="1"/>
          <p:nvPr/>
        </p:nvSpPr>
        <p:spPr>
          <a:xfrm>
            <a:off x="620546" y="410703"/>
            <a:ext cx="5079214" cy="646331"/>
          </a:xfrm>
          <a:prstGeom prst="rect">
            <a:avLst/>
          </a:prstGeom>
          <a:noFill/>
          <a:ln>
            <a:noFill/>
          </a:ln>
        </p:spPr>
        <p:txBody>
          <a:bodyPr wrap="square" lIns="91440" tIns="45720" rIns="91440" bIns="45720" anchor="ctr" anchorCtr="0">
            <a:spAutoFit/>
          </a:bodyPr>
          <a:lstStyle/>
          <a:p>
            <a:pPr>
              <a:buSzPct val="25000"/>
            </a:pPr>
            <a:r>
              <a:rPr lang="en-US" altLang="zh-CN" sz="3600" b="1" cap="all" dirty="0" smtClean="0">
                <a:latin typeface="TSTAR PRO Medium" panose="02000806030000020004" pitchFamily="50" charset="0"/>
              </a:rPr>
              <a:t>TYPICAL SCENARIO</a:t>
            </a:r>
            <a:endParaRPr lang="en-US" altLang="zh-CN" sz="2000" b="1" cap="all" dirty="0">
              <a:latin typeface="TSTAR PRO Medium" panose="02000806030000020004" pitchFamily="50" charset="0"/>
            </a:endParaRPr>
          </a:p>
        </p:txBody>
      </p:sp>
    </p:spTree>
    <p:extLst>
      <p:ext uri="{BB962C8B-B14F-4D97-AF65-F5344CB8AC3E}">
        <p14:creationId xmlns:p14="http://schemas.microsoft.com/office/powerpoint/2010/main" val="25016985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2" presetClass="entr" presetSubtype="4" fill="hold" nodeType="withEffect">
                                  <p:stCondLst>
                                    <p:cond delay="0"/>
                                  </p:stCondLst>
                                  <p:childTnLst>
                                    <p:set>
                                      <p:cBhvr>
                                        <p:cTn id="8" dur="1" fill="hold">
                                          <p:stCondLst>
                                            <p:cond delay="0"/>
                                          </p:stCondLst>
                                        </p:cTn>
                                        <p:tgtEl>
                                          <p:spTgt spid="15"/>
                                        </p:tgtEl>
                                        <p:attrNameLst>
                                          <p:attrName>style.visibility</p:attrName>
                                        </p:attrNameLst>
                                      </p:cBhvr>
                                      <p:to>
                                        <p:strVal val="visible"/>
                                      </p:to>
                                    </p:set>
                                    <p:anim calcmode="lin" valueType="num">
                                      <p:cBhvr additive="base">
                                        <p:cTn id="9" dur="500" fill="hold"/>
                                        <p:tgtEl>
                                          <p:spTgt spid="15"/>
                                        </p:tgtEl>
                                        <p:attrNameLst>
                                          <p:attrName>ppt_x</p:attrName>
                                        </p:attrNameLst>
                                      </p:cBhvr>
                                      <p:tavLst>
                                        <p:tav tm="0">
                                          <p:val>
                                            <p:strVal val="#ppt_x"/>
                                          </p:val>
                                        </p:tav>
                                        <p:tav tm="100000">
                                          <p:val>
                                            <p:strVal val="#ppt_x"/>
                                          </p:val>
                                        </p:tav>
                                      </p:tavLst>
                                    </p:anim>
                                    <p:anim calcmode="lin" valueType="num">
                                      <p:cBhvr additive="base">
                                        <p:cTn id="1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fade">
                                      <p:cBhvr>
                                        <p:cTn id="15" dur="500"/>
                                        <p:tgtEl>
                                          <p:spTgt spid="34"/>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200"/>
                                        <p:tgtEl>
                                          <p:spTgt spid="35"/>
                                        </p:tgtEl>
                                      </p:cBhvr>
                                    </p:animEffect>
                                  </p:childTnLst>
                                </p:cTn>
                              </p:par>
                            </p:childTnLst>
                          </p:cTn>
                        </p:par>
                        <p:par>
                          <p:cTn id="20" fill="hold">
                            <p:stCondLst>
                              <p:cond delay="700"/>
                            </p:stCondLst>
                            <p:childTnLst>
                              <p:par>
                                <p:cTn id="21" presetID="6" presetClass="emph" presetSubtype="0" accel="43333" decel="53333" autoRev="1" fill="hold" nodeType="afterEffect">
                                  <p:stCondLst>
                                    <p:cond delay="0"/>
                                  </p:stCondLst>
                                  <p:childTnLst>
                                    <p:animScale>
                                      <p:cBhvr>
                                        <p:cTn id="22" dur="300" fill="hold"/>
                                        <p:tgtEl>
                                          <p:spTgt spid="34"/>
                                        </p:tgtEl>
                                      </p:cBhvr>
                                      <p:by x="50000" y="50000"/>
                                    </p:animScale>
                                  </p:childTnLst>
                                </p:cTn>
                              </p:par>
                              <p:par>
                                <p:cTn id="23" presetID="6" presetClass="emph" presetSubtype="0" accel="43333" decel="53333" autoRev="1" fill="hold" grpId="1" nodeType="withEffect">
                                  <p:stCondLst>
                                    <p:cond delay="0"/>
                                  </p:stCondLst>
                                  <p:childTnLst>
                                    <p:animScale>
                                      <p:cBhvr>
                                        <p:cTn id="24" dur="300" fill="hold"/>
                                        <p:tgtEl>
                                          <p:spTgt spid="35"/>
                                        </p:tgtEl>
                                      </p:cBhvr>
                                      <p:by x="50000" y="50000"/>
                                    </p:animScale>
                                  </p:childTnLst>
                                </p:cTn>
                              </p:par>
                            </p:childTnLst>
                          </p:cTn>
                        </p:par>
                        <p:par>
                          <p:cTn id="25" fill="hold">
                            <p:stCondLst>
                              <p:cond delay="1300"/>
                            </p:stCondLst>
                            <p:childTnLst>
                              <p:par>
                                <p:cTn id="26" presetID="10" presetClass="exit" presetSubtype="0" fill="hold" nodeType="afterEffect">
                                  <p:stCondLst>
                                    <p:cond delay="0"/>
                                  </p:stCondLst>
                                  <p:childTnLst>
                                    <p:animEffect transition="out" filter="fade">
                                      <p:cBhvr>
                                        <p:cTn id="27" dur="800"/>
                                        <p:tgtEl>
                                          <p:spTgt spid="34"/>
                                        </p:tgtEl>
                                      </p:cBhvr>
                                    </p:animEffect>
                                    <p:set>
                                      <p:cBhvr>
                                        <p:cTn id="28" dur="1" fill="hold">
                                          <p:stCondLst>
                                            <p:cond delay="799"/>
                                          </p:stCondLst>
                                        </p:cTn>
                                        <p:tgtEl>
                                          <p:spTgt spid="34"/>
                                        </p:tgtEl>
                                        <p:attrNameLst>
                                          <p:attrName>style.visibility</p:attrName>
                                        </p:attrNameLst>
                                      </p:cBhvr>
                                      <p:to>
                                        <p:strVal val="hidden"/>
                                      </p:to>
                                    </p:set>
                                  </p:childTnLst>
                                </p:cTn>
                              </p:par>
                              <p:par>
                                <p:cTn id="29" presetID="10" presetClass="exit" presetSubtype="0" fill="hold" grpId="2" nodeType="withEffect">
                                  <p:stCondLst>
                                    <p:cond delay="0"/>
                                  </p:stCondLst>
                                  <p:childTnLst>
                                    <p:animEffect transition="out" filter="fade">
                                      <p:cBhvr>
                                        <p:cTn id="30" dur="800"/>
                                        <p:tgtEl>
                                          <p:spTgt spid="35"/>
                                        </p:tgtEl>
                                      </p:cBhvr>
                                    </p:animEffect>
                                    <p:set>
                                      <p:cBhvr>
                                        <p:cTn id="31" dur="1" fill="hold">
                                          <p:stCondLst>
                                            <p:cond delay="7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35" grpId="0" animBg="1"/>
      <p:bldP spid="35" grpId="1" animBg="1"/>
      <p:bldP spid="35" grpId="2" animBg="1"/>
    </p:bldLst>
  </p:timing>
</p:sld>
</file>

<file path=ppt/tags/tag1.xml><?xml version="1.0" encoding="utf-8"?>
<p:tagLst xmlns:a="http://schemas.openxmlformats.org/drawingml/2006/main" xmlns:r="http://schemas.openxmlformats.org/officeDocument/2006/relationships" xmlns:p="http://schemas.openxmlformats.org/presentationml/2006/main">
  <p:tag name="ISLIDE.ICON" val="#384663;"/>
</p:tagLst>
</file>

<file path=ppt/tags/tag2.xml><?xml version="1.0" encoding="utf-8"?>
<p:tagLst xmlns:a="http://schemas.openxmlformats.org/drawingml/2006/main" xmlns:r="http://schemas.openxmlformats.org/officeDocument/2006/relationships" xmlns:p="http://schemas.openxmlformats.org/presentationml/2006/main">
  <p:tag name="ISLIDE.ICON" val="#384663;"/>
</p:tagLst>
</file>

<file path=ppt/tags/tag3.xml><?xml version="1.0" encoding="utf-8"?>
<p:tagLst xmlns:a="http://schemas.openxmlformats.org/drawingml/2006/main" xmlns:r="http://schemas.openxmlformats.org/officeDocument/2006/relationships" xmlns:p="http://schemas.openxmlformats.org/presentationml/2006/main">
  <p:tag name="ISLIDE.ICON" val="#384663;#399130;"/>
</p:tagLst>
</file>

<file path=ppt/tags/tag4.xml><?xml version="1.0" encoding="utf-8"?>
<p:tagLst xmlns:a="http://schemas.openxmlformats.org/drawingml/2006/main" xmlns:r="http://schemas.openxmlformats.org/officeDocument/2006/relationships" xmlns:p="http://schemas.openxmlformats.org/presentationml/2006/main">
  <p:tag name="ISLIDE.ICON" val="#384663;"/>
</p:tagLst>
</file>

<file path=ppt/tags/tag5.xml><?xml version="1.0" encoding="utf-8"?>
<p:tagLst xmlns:a="http://schemas.openxmlformats.org/drawingml/2006/main" xmlns:r="http://schemas.openxmlformats.org/officeDocument/2006/relationships" xmlns:p="http://schemas.openxmlformats.org/presentationml/2006/main">
  <p:tag name="ISLIDE.ICON" val="#384663;"/>
</p:tagLst>
</file>

<file path=ppt/tags/tag6.xml><?xml version="1.0" encoding="utf-8"?>
<p:tagLst xmlns:a="http://schemas.openxmlformats.org/drawingml/2006/main" xmlns:r="http://schemas.openxmlformats.org/officeDocument/2006/relationships" xmlns:p="http://schemas.openxmlformats.org/presentationml/2006/main">
  <p:tag name="ISLIDE.ICON" val="#38466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7987</TotalTime>
  <Words>2445</Words>
  <Application>Microsoft Office PowerPoint</Application>
  <PresentationFormat>宽屏</PresentationFormat>
  <Paragraphs>438</Paragraphs>
  <Slides>30</Slides>
  <Notes>25</Notes>
  <HiddenSlides>0</HiddenSlides>
  <MMClips>6</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30</vt:i4>
      </vt:variant>
    </vt:vector>
  </HeadingPairs>
  <TitlesOfParts>
    <vt:vector size="42" baseType="lpstr">
      <vt:lpstr>Gilroy Light</vt:lpstr>
      <vt:lpstr>TSTAR PRO Medium</vt:lpstr>
      <vt:lpstr>Wingdings</vt:lpstr>
      <vt:lpstr>Gilroy Black</vt:lpstr>
      <vt:lpstr>Arial</vt:lpstr>
      <vt:lpstr>等线</vt:lpstr>
      <vt:lpstr>Calibri</vt:lpstr>
      <vt:lpstr>华文细黑</vt:lpstr>
      <vt:lpstr>TSTAR PRO</vt:lpstr>
      <vt:lpstr>等线 Light</vt:lpstr>
      <vt:lpstr>TSTAR PRO Heavy</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钟心怡</dc:creator>
  <cp:lastModifiedBy>徐春雨</cp:lastModifiedBy>
  <cp:revision>201</cp:revision>
  <dcterms:created xsi:type="dcterms:W3CDTF">2022-08-18T05:52:25Z</dcterms:created>
  <dcterms:modified xsi:type="dcterms:W3CDTF">2023-03-03T10:13:13Z</dcterms:modified>
</cp:coreProperties>
</file>