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336" r:id="rId3"/>
    <p:sldId id="771" r:id="rId4"/>
    <p:sldId id="913" r:id="rId5"/>
    <p:sldId id="909" r:id="rId6"/>
    <p:sldId id="898" r:id="rId7"/>
    <p:sldId id="870" r:id="rId8"/>
    <p:sldId id="871" r:id="rId9"/>
    <p:sldId id="906" r:id="rId10"/>
    <p:sldId id="888" r:id="rId11"/>
    <p:sldId id="874" r:id="rId12"/>
    <p:sldId id="912" r:id="rId13"/>
    <p:sldId id="891" r:id="rId14"/>
    <p:sldId id="902" r:id="rId15"/>
    <p:sldId id="903" r:id="rId16"/>
    <p:sldId id="836" r:id="rId17"/>
    <p:sldId id="825" r:id="rId18"/>
    <p:sldId id="899" r:id="rId19"/>
    <p:sldId id="905" r:id="rId20"/>
    <p:sldId id="915" r:id="rId21"/>
    <p:sldId id="801" r:id="rId2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nley.Ma" initials="S" lastIdx="1" clrIdx="0"/>
  <p:cmAuthor id="2" name="Sherry.Li" initials="S" lastIdx="0" clrIdx="1"/>
  <p:cmAuthor id="3" name="Young.He" initials="Y" lastIdx="1" clrIdx="2"/>
  <p:cmAuthor id="4" name="Morgen.Wang" initials="M" lastIdx="1" clrIdx="3">
    <p:extLst>
      <p:ext uri="{19B8F6BF-5375-455C-9EA6-DF929625EA0E}">
        <p15:presenceInfo xmlns:p15="http://schemas.microsoft.com/office/powerpoint/2012/main" userId="S-1-5-21-301378855-1296857468-2813838616-1479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99CC"/>
    <a:srgbClr val="D7000F"/>
    <a:srgbClr val="993E3C"/>
    <a:srgbClr val="AE4845"/>
    <a:srgbClr val="1E7C49"/>
    <a:srgbClr val="717071"/>
    <a:srgbClr val="3333FF"/>
    <a:srgbClr val="55B7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深色样式 1 - 强调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深色样式 2 - 强调 5/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14" autoAdjust="0"/>
    <p:restoredTop sz="92923" autoAdjust="0"/>
  </p:normalViewPr>
  <p:slideViewPr>
    <p:cSldViewPr snapToObjects="1">
      <p:cViewPr>
        <p:scale>
          <a:sx n="150" d="100"/>
          <a:sy n="150" d="100"/>
        </p:scale>
        <p:origin x="678" y="-1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53" d="100"/>
          <a:sy n="53" d="100"/>
        </p:scale>
        <p:origin x="2844" y="78"/>
      </p:cViewPr>
      <p:guideLst>
        <p:guide orient="horz" pos="2880"/>
        <p:guide pos="2160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36583-6C50-4A80-99F6-ACD385758B9D}" type="datetimeFigureOut">
              <a:rPr lang="zh-CN" altLang="en-US" smtClean="0"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D27793-EB67-4A18-9CAC-BB41794882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0484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78DD8-1234-4E4C-9C15-564B6C518831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14D396-ADC9-4DD1-908D-62D3379E40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673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728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353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제품군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396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특장점</a:t>
            </a:r>
            <a:endParaRPr lang="en-US" altLang="ko-KR" dirty="0" smtClean="0"/>
          </a:p>
          <a:p>
            <a:r>
              <a:rPr lang="ko-KR" altLang="en-US" dirty="0" smtClean="0"/>
              <a:t>스쿠핑</a:t>
            </a:r>
            <a:r>
              <a:rPr lang="en-US" altLang="ko-KR" dirty="0" smtClean="0"/>
              <a:t>: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컴퓨터 네트워크에서 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주소 스푸핑 또는 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스푸핑은 다른 컴퓨팅 시스템인 것처럼 가장하기 위해 거짓 소스 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주소로 인터넷 프로토콜 패킷을 만드는 일이다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ISUP 5.0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프로토콜 연동 및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ISAPI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프로토콜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396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latinLnBrk="1"/>
            <a:r>
              <a:rPr lang="en-US" altLang="zh-CN" b="0" i="0" dirty="0" smtClean="0">
                <a:solidFill>
                  <a:srgbClr val="3F3F3F"/>
                </a:solidFill>
                <a:effectLst/>
                <a:latin typeface="Arial" panose="020B0604020202020204" pitchFamily="34" charset="0"/>
              </a:rPr>
              <a:t>Far: </a:t>
            </a:r>
            <a:r>
              <a:rPr lang="ko-KR" altLang="en-US" b="0" i="0" dirty="0" smtClean="0">
                <a:solidFill>
                  <a:srgbClr val="3F3F3F"/>
                </a:solidFill>
                <a:effectLst/>
                <a:latin typeface="Arial" panose="020B0604020202020204" pitchFamily="34" charset="0"/>
              </a:rPr>
              <a:t>오인식률</a:t>
            </a:r>
            <a:r>
              <a:rPr lang="ko-KR" altLang="en-US" b="0" i="0" baseline="0" dirty="0" smtClean="0">
                <a:solidFill>
                  <a:srgbClr val="3F3F3F"/>
                </a:solidFill>
                <a:effectLst/>
                <a:latin typeface="Arial" panose="020B0604020202020204" pitchFamily="34" charset="0"/>
              </a:rPr>
              <a:t>    </a:t>
            </a:r>
            <a:r>
              <a:rPr lang="en-US" altLang="zh-CN" b="0" i="0" dirty="0" smtClean="0">
                <a:solidFill>
                  <a:srgbClr val="3F3F3F"/>
                </a:solidFill>
                <a:effectLst/>
                <a:latin typeface="Arial" panose="020B0604020202020204" pitchFamily="34" charset="0"/>
              </a:rPr>
              <a:t>FRR:</a:t>
            </a:r>
            <a:r>
              <a:rPr lang="ko-KR" altLang="en-US" b="0" i="0" dirty="0" smtClean="0">
                <a:solidFill>
                  <a:srgbClr val="3F3F3F"/>
                </a:solidFill>
                <a:effectLst/>
                <a:latin typeface="Arial" panose="020B0604020202020204" pitchFamily="34" charset="0"/>
              </a:rPr>
              <a:t>불인식률</a:t>
            </a:r>
            <a:endParaRPr lang="en-US" altLang="zh-CN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495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 err="1" smtClean="0"/>
              <a:t>Wiegand</a:t>
            </a:r>
            <a:r>
              <a:rPr lang="en-US" altLang="zh-CN" sz="1200" dirty="0" smtClean="0"/>
              <a:t>: </a:t>
            </a:r>
            <a:r>
              <a:rPr lang="ko-KR" altLang="en-US" sz="1200" dirty="0" smtClean="0"/>
              <a:t>카드단말기 같은판독기 프로토콜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일반적으로 카드 스 와이프 메커니즘을 나머지 액세스 제어 시스템에 연결하는 데 사용됩니다</a:t>
            </a:r>
            <a:endParaRPr lang="en-US" altLang="ko-K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5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96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996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79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619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518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52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3530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3741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lang="en-US" altLang="zh-CN" sz="2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965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51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4D396-ADC9-4DD1-908D-62D3379E40F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44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98537-6FC7-4116-97B4-9AB9C38D3C64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013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CORPORAT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type="ctrTitle"/>
          </p:nvPr>
        </p:nvSpPr>
        <p:spPr>
          <a:xfrm>
            <a:off x="2339752" y="3509445"/>
            <a:ext cx="5774266" cy="430457"/>
          </a:xfrm>
        </p:spPr>
        <p:txBody>
          <a:bodyPr>
            <a:noAutofit/>
          </a:bodyPr>
          <a:lstStyle>
            <a:lvl1pPr>
              <a:defRPr>
                <a:effectLst/>
                <a:latin typeface="+mn-lt"/>
              </a:defRPr>
            </a:lvl1pPr>
          </a:lstStyle>
          <a:p>
            <a:endParaRPr lang="it-IT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STAR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18662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395536" y="123478"/>
            <a:ext cx="2952328" cy="493563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331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95536" y="123478"/>
            <a:ext cx="2952328" cy="493563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1259632" y="1491630"/>
            <a:ext cx="6696744" cy="20882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zh-CN" alt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TSTAR PRO Light"/>
                <a:cs typeface="CordiaUPC" panose="020B0304020202020204" pitchFamily="34" charset="-34"/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272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123478"/>
            <a:ext cx="2952328" cy="493563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843558"/>
            <a:ext cx="8229600" cy="36724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dirty="0"/>
              <a:t>Click here to edit master text style</a:t>
            </a:r>
            <a:endParaRPr lang="zh-CN" altLang="en-US" dirty="0"/>
          </a:p>
          <a:p>
            <a:pPr lvl="1"/>
            <a:r>
              <a:rPr lang="en-US" altLang="zh-CN" dirty="0"/>
              <a:t>The second step </a:t>
            </a:r>
            <a:endParaRPr lang="zh-CN" altLang="en-US" dirty="0"/>
          </a:p>
          <a:p>
            <a:pPr lvl="2"/>
            <a:r>
              <a:rPr lang="en-US" altLang="zh-CN" dirty="0"/>
              <a:t>The third step</a:t>
            </a:r>
            <a:endParaRPr lang="zh-CN" altLang="en-US" dirty="0"/>
          </a:p>
          <a:p>
            <a:pPr lvl="3"/>
            <a:r>
              <a:rPr lang="en-US" altLang="zh-CN" dirty="0"/>
              <a:t>The fourth step</a:t>
            </a:r>
          </a:p>
          <a:p>
            <a:pPr lvl="4"/>
            <a:r>
              <a:rPr lang="en-US" altLang="zh-CN" dirty="0"/>
              <a:t>The fifth step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034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801841" y="3798859"/>
            <a:ext cx="5774266" cy="430457"/>
          </a:xfrm>
          <a:prstGeom prst="rect">
            <a:avLst/>
          </a:prstGeom>
        </p:spPr>
        <p:txBody>
          <a:bodyPr/>
          <a:lstStyle>
            <a:lvl1pPr algn="l">
              <a:defRPr sz="2800" b="0" i="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/>
              </a:defRPr>
            </a:lvl1pPr>
          </a:lstStyle>
          <a:p>
            <a:r>
              <a:rPr lang="it-IT" dirty="0"/>
              <a:t>Fare clic per modificare stile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5827400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105401"/>
            <a:ext cx="9144000" cy="38100"/>
          </a:xfrm>
          <a:prstGeom prst="rect">
            <a:avLst/>
          </a:prstGeom>
          <a:solidFill>
            <a:srgbClr val="D71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41" tIns="34470" rIns="68941" bIns="34470" rtlCol="0" anchor="ctr"/>
          <a:lstStyle/>
          <a:p>
            <a:pPr algn="ctr" defTabSz="685800"/>
            <a:endParaRPr lang="zh-CN" altLang="en-US" dirty="0">
              <a:solidFill>
                <a:prstClr val="white"/>
              </a:solidFill>
              <a:latin typeface="TSTAR PRO Light" panose="02000806030000020004" pitchFamily="50" charset="0"/>
            </a:endParaRPr>
          </a:p>
        </p:txBody>
      </p:sp>
      <p:sp>
        <p:nvSpPr>
          <p:cNvPr id="10" name="内容占位符 8"/>
          <p:cNvSpPr>
            <a:spLocks noGrp="1"/>
          </p:cNvSpPr>
          <p:nvPr>
            <p:ph sz="quarter" idx="10"/>
          </p:nvPr>
        </p:nvSpPr>
        <p:spPr>
          <a:xfrm>
            <a:off x="678658" y="817962"/>
            <a:ext cx="3117056" cy="4031456"/>
          </a:xfrm>
          <a:prstGeom prst="rect">
            <a:avLst/>
          </a:prstGeom>
        </p:spPr>
        <p:txBody>
          <a:bodyPr lIns="51706" tIns="25853" rIns="51706" bIns="25853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955258" y="817962"/>
            <a:ext cx="4766073" cy="1772840"/>
          </a:xfrm>
          <a:prstGeom prst="rect">
            <a:avLst/>
          </a:prstGeom>
        </p:spPr>
        <p:txBody>
          <a:bodyPr lIns="51706" tIns="25853" rIns="51706" bIns="25853"/>
          <a:lstStyle/>
          <a:p>
            <a:endParaRPr lang="zh-CN" alt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12" hasCustomPrompt="1"/>
          </p:nvPr>
        </p:nvSpPr>
        <p:spPr>
          <a:xfrm>
            <a:off x="678658" y="201323"/>
            <a:ext cx="3657383" cy="401241"/>
          </a:xfrm>
          <a:prstGeom prst="rect">
            <a:avLst/>
          </a:prstGeom>
        </p:spPr>
        <p:txBody>
          <a:bodyPr lIns="51706" tIns="25853" rIns="51706" bIns="25853"/>
          <a:lstStyle/>
          <a:p>
            <a:pPr lvl="0"/>
            <a:r>
              <a:rPr lang="zh-CN" altLang="en-US" dirty="0"/>
              <a:t>单击此处编辑文本样式</a:t>
            </a:r>
          </a:p>
        </p:txBody>
      </p:sp>
      <p:sp>
        <p:nvSpPr>
          <p:cNvPr id="14" name="图片占位符 10"/>
          <p:cNvSpPr>
            <a:spLocks noGrp="1"/>
          </p:cNvSpPr>
          <p:nvPr>
            <p:ph type="pic" sz="quarter" idx="13"/>
          </p:nvPr>
        </p:nvSpPr>
        <p:spPr>
          <a:xfrm>
            <a:off x="3955258" y="3076254"/>
            <a:ext cx="4766073" cy="1772840"/>
          </a:xfrm>
          <a:prstGeom prst="rect">
            <a:avLst/>
          </a:prstGeom>
        </p:spPr>
        <p:txBody>
          <a:bodyPr lIns="51706" tIns="25853" rIns="51706" bIns="25853"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605" y="239331"/>
            <a:ext cx="1238246" cy="15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4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55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altLang="zh-CN" dirty="0"/>
              <a:t>Click here to edit master title style</a:t>
            </a:r>
            <a:endParaRPr lang="zh-CN" altLang="en-US" dirty="0"/>
          </a:p>
        </p:txBody>
      </p:sp>
      <p:sp>
        <p:nvSpPr>
          <p:cNvPr id="10" name="Rektangel 13"/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 rot="16200000">
            <a:off x="8902774" y="4841594"/>
            <a:ext cx="229137" cy="277101"/>
          </a:xfrm>
          <a:prstGeom prst="rect">
            <a:avLst/>
          </a:prstGeom>
          <a:solidFill>
            <a:srgbClr val="D819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>
            <p:custDataLst>
              <p:tags r:id="rId9"/>
            </p:custDataLst>
          </p:nvPr>
        </p:nvSpPr>
        <p:spPr bwMode="gray">
          <a:xfrm>
            <a:off x="8878791" y="4847751"/>
            <a:ext cx="265209" cy="24938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A72F2ED-C0F1-A14B-BA46-C5847C658EB2}" type="slidenum">
              <a:rPr lang="en-US" sz="105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pPr/>
              <a:t>‹#›</a:t>
            </a:fld>
            <a:endParaRPr lang="en-US" sz="1050" dirty="0">
              <a:solidFill>
                <a:prstClr val="white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Click here to edit master text style</a:t>
            </a:r>
            <a:endParaRPr lang="zh-CN" altLang="en-US" dirty="0"/>
          </a:p>
          <a:p>
            <a:pPr lvl="1"/>
            <a:r>
              <a:rPr lang="en-US" altLang="zh-CN" dirty="0"/>
              <a:t>The second step </a:t>
            </a:r>
            <a:endParaRPr lang="zh-CN" altLang="en-US" dirty="0"/>
          </a:p>
          <a:p>
            <a:pPr lvl="2"/>
            <a:r>
              <a:rPr lang="en-US" altLang="zh-CN" dirty="0"/>
              <a:t>The third step</a:t>
            </a:r>
            <a:endParaRPr lang="zh-CN" altLang="en-US" dirty="0"/>
          </a:p>
          <a:p>
            <a:pPr lvl="3"/>
            <a:r>
              <a:rPr lang="en-US" altLang="zh-CN" dirty="0"/>
              <a:t>The fourth step</a:t>
            </a:r>
          </a:p>
          <a:p>
            <a:pPr lvl="4"/>
            <a:r>
              <a:rPr lang="en-US" altLang="zh-CN" dirty="0"/>
              <a:t>The fifth step</a:t>
            </a:r>
            <a:endParaRPr lang="zh-CN" altLang="en-US" dirty="0"/>
          </a:p>
        </p:txBody>
      </p:sp>
      <p:sp>
        <p:nvSpPr>
          <p:cNvPr id="3" name="文本框 2"/>
          <p:cNvSpPr txBox="1"/>
          <p:nvPr userDrawn="1"/>
        </p:nvSpPr>
        <p:spPr>
          <a:xfrm>
            <a:off x="270640" y="4760835"/>
            <a:ext cx="222749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20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9" r:id="rId2"/>
    <p:sldLayoutId id="2147483670" r:id="rId3"/>
    <p:sldLayoutId id="2147483667" r:id="rId4"/>
    <p:sldLayoutId id="2147483660" r:id="rId5"/>
    <p:sldLayoutId id="2147483671" r:id="rId6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 baseline="0">
          <a:solidFill>
            <a:schemeClr val="bg1">
              <a:lumMod val="50000"/>
            </a:schemeClr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342900" marR="0" indent="-3429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rgbClr val="808080"/>
        </a:buClr>
        <a:buSzPct val="60000"/>
        <a:buFont typeface="Wingdings" panose="05000000000000000000" pitchFamily="2" charset="2"/>
        <a:buChar char="l"/>
        <a:tabLst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marR="0" indent="-28575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Tx/>
        <a:buSzPct val="50000"/>
        <a:buFont typeface="Wingdings" panose="05000000000000000000" pitchFamily="2" charset="2"/>
        <a:buChar char="p"/>
        <a:tabLst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marR="0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Tx/>
        <a:buSzPct val="50000"/>
        <a:buFont typeface="Wingdings" panose="05000000000000000000" pitchFamily="2" charset="2"/>
        <a:buChar char="n"/>
        <a:tabLst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marR="0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−"/>
        <a:tabLst/>
        <a:defRPr sz="1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marR="0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anose="020B0604020202020204" pitchFamily="34" charset="0"/>
        <a:buChar char="~"/>
        <a:tabLst/>
        <a:defRPr sz="1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jpe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1519" y="3800710"/>
            <a:ext cx="8280920" cy="430457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ko-KR" altLang="en-US" dirty="0" smtClean="0">
                <a:cs typeface="+mn-ea"/>
                <a:sym typeface="+mn-lt"/>
              </a:rPr>
              <a:t>얼굴인식단말기 기술공유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A7D29477-65B7-41FC-BC5E-898E818958AE}"/>
              </a:ext>
            </a:extLst>
          </p:cNvPr>
          <p:cNvCxnSpPr/>
          <p:nvPr/>
        </p:nvCxnSpPr>
        <p:spPr>
          <a:xfrm flipV="1">
            <a:off x="2050242" y="4266498"/>
            <a:ext cx="4683473" cy="12701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763336"/>
      </p:ext>
    </p:extLst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1286742" y="1661758"/>
            <a:ext cx="1705185" cy="1705185"/>
          </a:xfrm>
          <a:prstGeom prst="ellipse">
            <a:avLst/>
          </a:prstGeom>
          <a:solidFill>
            <a:srgbClr val="D71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srgbClr val="800000"/>
              </a:solidFill>
              <a:latin typeface="+mj-lt"/>
            </a:endParaRPr>
          </a:p>
        </p:txBody>
      </p:sp>
      <p:sp>
        <p:nvSpPr>
          <p:cNvPr id="8" name="文本框 5"/>
          <p:cNvSpPr txBox="1"/>
          <p:nvPr/>
        </p:nvSpPr>
        <p:spPr>
          <a:xfrm>
            <a:off x="1230526" y="2287653"/>
            <a:ext cx="1978228" cy="500135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685783"/>
            <a:r>
              <a:rPr lang="en-US" altLang="zh-CN" sz="2800" b="1" dirty="0">
                <a:solidFill>
                  <a:prstClr val="white"/>
                </a:solidFill>
                <a:latin typeface="+mj-lt"/>
              </a:rPr>
              <a:t>   </a:t>
            </a:r>
            <a:endParaRPr lang="zh-CN" altLang="en-US" sz="28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9" name="等腰三角形 8"/>
          <p:cNvSpPr/>
          <p:nvPr/>
        </p:nvSpPr>
        <p:spPr>
          <a:xfrm rot="16200000">
            <a:off x="8704437" y="2392356"/>
            <a:ext cx="505254" cy="366636"/>
          </a:xfrm>
          <a:prstGeom prst="triangle">
            <a:avLst/>
          </a:prstGeom>
          <a:solidFill>
            <a:srgbClr val="D71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D71920"/>
              </a:solidFill>
              <a:latin typeface="+mj-lt"/>
            </a:endParaRPr>
          </a:p>
        </p:txBody>
      </p:sp>
      <p:sp>
        <p:nvSpPr>
          <p:cNvPr id="10" name="文本框 22"/>
          <p:cNvSpPr txBox="1"/>
          <p:nvPr/>
        </p:nvSpPr>
        <p:spPr>
          <a:xfrm>
            <a:off x="3343181" y="421070"/>
            <a:ext cx="865595" cy="761747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685783"/>
            <a:r>
              <a:rPr lang="en-US" altLang="zh-CN" sz="4500" b="1" spc="450" dirty="0">
                <a:solidFill>
                  <a:srgbClr val="D71920"/>
                </a:solidFill>
                <a:latin typeface="+mj-lt"/>
              </a:rPr>
              <a:t>1</a:t>
            </a:r>
            <a:endParaRPr lang="zh-CN" altLang="en-US" sz="4500" b="1" spc="450" dirty="0">
              <a:solidFill>
                <a:srgbClr val="D71920"/>
              </a:solidFill>
              <a:latin typeface="+mj-lt"/>
            </a:endParaRPr>
          </a:p>
        </p:txBody>
      </p:sp>
      <p:sp>
        <p:nvSpPr>
          <p:cNvPr id="11" name="文本框 23"/>
          <p:cNvSpPr txBox="1"/>
          <p:nvPr/>
        </p:nvSpPr>
        <p:spPr>
          <a:xfrm>
            <a:off x="3341033" y="1275523"/>
            <a:ext cx="775981" cy="761747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685783"/>
            <a:r>
              <a:rPr lang="en-US" altLang="zh-CN" sz="4500" b="1" dirty="0">
                <a:solidFill>
                  <a:srgbClr val="D71920"/>
                </a:solidFill>
                <a:latin typeface="+mj-lt"/>
              </a:rPr>
              <a:t>2</a:t>
            </a:r>
            <a:endParaRPr lang="zh-CN" altLang="en-US" sz="4500" b="1" dirty="0">
              <a:solidFill>
                <a:srgbClr val="D71920"/>
              </a:solidFill>
              <a:latin typeface="+mj-lt"/>
            </a:endParaRPr>
          </a:p>
        </p:txBody>
      </p:sp>
      <p:sp>
        <p:nvSpPr>
          <p:cNvPr id="12" name="文本框 26"/>
          <p:cNvSpPr txBox="1"/>
          <p:nvPr/>
        </p:nvSpPr>
        <p:spPr>
          <a:xfrm>
            <a:off x="4173335" y="653942"/>
            <a:ext cx="2046071" cy="315469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ko-KR" altLang="en-US" sz="1600" b="1" dirty="0" smtClean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얼굴인식단말기 소개</a:t>
            </a:r>
            <a:endParaRPr lang="ko-KR" altLang="en-US" sz="16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27"/>
          <p:cNvSpPr txBox="1"/>
          <p:nvPr/>
        </p:nvSpPr>
        <p:spPr>
          <a:xfrm>
            <a:off x="4158799" y="1462062"/>
            <a:ext cx="2812306" cy="315469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ko-KR" altLang="en-US" sz="16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연동방식</a:t>
            </a:r>
            <a:r>
              <a:rPr lang="en-US" altLang="ko-KR" sz="16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(RS485, </a:t>
            </a:r>
            <a:r>
              <a:rPr lang="en-US" altLang="ko-KR" sz="1600" b="1" dirty="0" err="1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Wiegand</a:t>
            </a:r>
            <a:r>
              <a:rPr lang="en-US" altLang="ko-KR" sz="16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16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095086" y="608132"/>
            <a:ext cx="0" cy="451657"/>
          </a:xfrm>
          <a:prstGeom prst="line">
            <a:avLst/>
          </a:prstGeom>
          <a:ln>
            <a:solidFill>
              <a:srgbClr val="D719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080550" y="1437344"/>
            <a:ext cx="0" cy="451657"/>
          </a:xfrm>
          <a:prstGeom prst="line">
            <a:avLst/>
          </a:prstGeom>
          <a:ln>
            <a:solidFill>
              <a:srgbClr val="D719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13"/>
          <p:cNvSpPr txBox="1"/>
          <p:nvPr/>
        </p:nvSpPr>
        <p:spPr>
          <a:xfrm>
            <a:off x="3341033" y="2112372"/>
            <a:ext cx="775981" cy="761747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685783"/>
            <a:r>
              <a:rPr lang="en-US" altLang="zh-CN" sz="4500" b="1" dirty="0">
                <a:solidFill>
                  <a:srgbClr val="D71920"/>
                </a:solidFill>
                <a:latin typeface="+mj-lt"/>
              </a:rPr>
              <a:t>3</a:t>
            </a:r>
            <a:endParaRPr lang="zh-CN" altLang="en-US" sz="4500" b="1" dirty="0">
              <a:solidFill>
                <a:srgbClr val="D71920"/>
              </a:solidFill>
              <a:latin typeface="+mj-lt"/>
            </a:endParaRPr>
          </a:p>
        </p:txBody>
      </p:sp>
      <p:sp>
        <p:nvSpPr>
          <p:cNvPr id="22" name="文本框 14"/>
          <p:cNvSpPr txBox="1"/>
          <p:nvPr/>
        </p:nvSpPr>
        <p:spPr>
          <a:xfrm>
            <a:off x="4158799" y="2298911"/>
            <a:ext cx="959235" cy="315469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ko-KR" altLang="en-US" sz="16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배선연결</a:t>
            </a:r>
            <a:endParaRPr lang="en-US" altLang="zh-CN" sz="16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080550" y="2274193"/>
            <a:ext cx="0" cy="451657"/>
          </a:xfrm>
          <a:prstGeom prst="line">
            <a:avLst/>
          </a:prstGeom>
          <a:ln>
            <a:solidFill>
              <a:srgbClr val="D719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337990" y="2893491"/>
            <a:ext cx="775981" cy="761747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685783"/>
            <a:r>
              <a:rPr lang="en-US" altLang="zh-CN" sz="4500" b="1" dirty="0">
                <a:solidFill>
                  <a:srgbClr val="D71920"/>
                </a:solidFill>
                <a:latin typeface="+mj-lt"/>
              </a:rPr>
              <a:t>4</a:t>
            </a:r>
            <a:endParaRPr lang="zh-CN" altLang="en-US" sz="4500" b="1" dirty="0">
              <a:solidFill>
                <a:srgbClr val="D71920"/>
              </a:solidFill>
              <a:latin typeface="+mj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55756" y="3080030"/>
            <a:ext cx="2765820" cy="315469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ko-KR" altLang="en-US" sz="16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자주생기는 이슈 </a:t>
            </a:r>
            <a:r>
              <a:rPr lang="en-US" altLang="ko-KR" sz="16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ko-KR" altLang="en-US" sz="16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이슈처리</a:t>
            </a:r>
            <a:endParaRPr lang="en-US" altLang="zh-CN" sz="16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077507" y="3055312"/>
            <a:ext cx="0" cy="451657"/>
          </a:xfrm>
          <a:prstGeom prst="line">
            <a:avLst/>
          </a:prstGeom>
          <a:ln>
            <a:solidFill>
              <a:srgbClr val="D719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6119E956-E21B-4658-847D-29F27CED20E0}"/>
              </a:ext>
            </a:extLst>
          </p:cNvPr>
          <p:cNvSpPr txBox="1"/>
          <p:nvPr/>
        </p:nvSpPr>
        <p:spPr>
          <a:xfrm>
            <a:off x="1463957" y="2238411"/>
            <a:ext cx="1350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Content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682905"/>
      </p:ext>
    </p:extLst>
  </p:cSld>
  <p:clrMapOvr>
    <a:masterClrMapping/>
  </p:clrMapOvr>
  <p:transition spd="slow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5"/>
            <a:ext cx="9144000" cy="5140990"/>
          </a:xfrm>
          <a:prstGeom prst="rect">
            <a:avLst/>
          </a:prstGeom>
        </p:spPr>
      </p:pic>
      <p:sp>
        <p:nvSpPr>
          <p:cNvPr id="5" name="流程图: 手动输入 1"/>
          <p:cNvSpPr/>
          <p:nvPr/>
        </p:nvSpPr>
        <p:spPr>
          <a:xfrm rot="5400000" flipV="1">
            <a:off x="2982600" y="288235"/>
            <a:ext cx="1343471" cy="587828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  <a:gd name="connsiteX0" fmla="*/ 10 w 10144"/>
              <a:gd name="connsiteY0" fmla="*/ 4760 h 21913"/>
              <a:gd name="connsiteX1" fmla="*/ 10100 w 10144"/>
              <a:gd name="connsiteY1" fmla="*/ 0 h 21913"/>
              <a:gd name="connsiteX2" fmla="*/ 10144 w 10144"/>
              <a:gd name="connsiteY2" fmla="*/ 21913 h 21913"/>
              <a:gd name="connsiteX3" fmla="*/ 39 w 10144"/>
              <a:gd name="connsiteY3" fmla="*/ 13979 h 21913"/>
              <a:gd name="connsiteX4" fmla="*/ 10 w 10144"/>
              <a:gd name="connsiteY4" fmla="*/ 4760 h 21913"/>
              <a:gd name="connsiteX0" fmla="*/ 133 w 10267"/>
              <a:gd name="connsiteY0" fmla="*/ 4760 h 21997"/>
              <a:gd name="connsiteX1" fmla="*/ 10223 w 10267"/>
              <a:gd name="connsiteY1" fmla="*/ 0 h 21997"/>
              <a:gd name="connsiteX2" fmla="*/ 10267 w 10267"/>
              <a:gd name="connsiteY2" fmla="*/ 21913 h 21997"/>
              <a:gd name="connsiteX3" fmla="*/ 0 w 10267"/>
              <a:gd name="connsiteY3" fmla="*/ 21997 h 21997"/>
              <a:gd name="connsiteX4" fmla="*/ 133 w 10267"/>
              <a:gd name="connsiteY4" fmla="*/ 4760 h 21997"/>
              <a:gd name="connsiteX0" fmla="*/ 79 w 10213"/>
              <a:gd name="connsiteY0" fmla="*/ 4760 h 21913"/>
              <a:gd name="connsiteX1" fmla="*/ 10169 w 10213"/>
              <a:gd name="connsiteY1" fmla="*/ 0 h 21913"/>
              <a:gd name="connsiteX2" fmla="*/ 10213 w 10213"/>
              <a:gd name="connsiteY2" fmla="*/ 21913 h 21913"/>
              <a:gd name="connsiteX3" fmla="*/ 0 w 10213"/>
              <a:gd name="connsiteY3" fmla="*/ 21913 h 21913"/>
              <a:gd name="connsiteX4" fmla="*/ 79 w 10213"/>
              <a:gd name="connsiteY4" fmla="*/ 4760 h 21913"/>
              <a:gd name="connsiteX0" fmla="*/ 14 w 10148"/>
              <a:gd name="connsiteY0" fmla="*/ 4760 h 21934"/>
              <a:gd name="connsiteX1" fmla="*/ 10104 w 10148"/>
              <a:gd name="connsiteY1" fmla="*/ 0 h 21934"/>
              <a:gd name="connsiteX2" fmla="*/ 10148 w 10148"/>
              <a:gd name="connsiteY2" fmla="*/ 21913 h 21934"/>
              <a:gd name="connsiteX3" fmla="*/ 16 w 10148"/>
              <a:gd name="connsiteY3" fmla="*/ 21934 h 21934"/>
              <a:gd name="connsiteX4" fmla="*/ 14 w 10148"/>
              <a:gd name="connsiteY4" fmla="*/ 4760 h 21934"/>
              <a:gd name="connsiteX0" fmla="*/ 52 w 10186"/>
              <a:gd name="connsiteY0" fmla="*/ 4760 h 21913"/>
              <a:gd name="connsiteX1" fmla="*/ 10142 w 10186"/>
              <a:gd name="connsiteY1" fmla="*/ 0 h 21913"/>
              <a:gd name="connsiteX2" fmla="*/ 10186 w 10186"/>
              <a:gd name="connsiteY2" fmla="*/ 21913 h 21913"/>
              <a:gd name="connsiteX3" fmla="*/ 0 w 10186"/>
              <a:gd name="connsiteY3" fmla="*/ 21913 h 21913"/>
              <a:gd name="connsiteX4" fmla="*/ 52 w 10186"/>
              <a:gd name="connsiteY4" fmla="*/ 4760 h 21913"/>
              <a:gd name="connsiteX0" fmla="*/ 133 w 10267"/>
              <a:gd name="connsiteY0" fmla="*/ 4760 h 23487"/>
              <a:gd name="connsiteX1" fmla="*/ 10223 w 10267"/>
              <a:gd name="connsiteY1" fmla="*/ 0 h 23487"/>
              <a:gd name="connsiteX2" fmla="*/ 10267 w 10267"/>
              <a:gd name="connsiteY2" fmla="*/ 21913 h 23487"/>
              <a:gd name="connsiteX3" fmla="*/ 0 w 10267"/>
              <a:gd name="connsiteY3" fmla="*/ 23487 h 23487"/>
              <a:gd name="connsiteX4" fmla="*/ 133 w 10267"/>
              <a:gd name="connsiteY4" fmla="*/ 4760 h 23487"/>
              <a:gd name="connsiteX0" fmla="*/ 106 w 10240"/>
              <a:gd name="connsiteY0" fmla="*/ 4760 h 23487"/>
              <a:gd name="connsiteX1" fmla="*/ 10196 w 10240"/>
              <a:gd name="connsiteY1" fmla="*/ 0 h 23487"/>
              <a:gd name="connsiteX2" fmla="*/ 10240 w 10240"/>
              <a:gd name="connsiteY2" fmla="*/ 21913 h 23487"/>
              <a:gd name="connsiteX3" fmla="*/ 0 w 10240"/>
              <a:gd name="connsiteY3" fmla="*/ 23487 h 23487"/>
              <a:gd name="connsiteX4" fmla="*/ 106 w 10240"/>
              <a:gd name="connsiteY4" fmla="*/ 4760 h 23487"/>
              <a:gd name="connsiteX0" fmla="*/ 79 w 10213"/>
              <a:gd name="connsiteY0" fmla="*/ 4760 h 23424"/>
              <a:gd name="connsiteX1" fmla="*/ 10169 w 10213"/>
              <a:gd name="connsiteY1" fmla="*/ 0 h 23424"/>
              <a:gd name="connsiteX2" fmla="*/ 10213 w 10213"/>
              <a:gd name="connsiteY2" fmla="*/ 21913 h 23424"/>
              <a:gd name="connsiteX3" fmla="*/ 0 w 10213"/>
              <a:gd name="connsiteY3" fmla="*/ 23424 h 23424"/>
              <a:gd name="connsiteX4" fmla="*/ 79 w 10213"/>
              <a:gd name="connsiteY4" fmla="*/ 4760 h 23424"/>
              <a:gd name="connsiteX0" fmla="*/ 79 w 10186"/>
              <a:gd name="connsiteY0" fmla="*/ 4760 h 23424"/>
              <a:gd name="connsiteX1" fmla="*/ 10169 w 10186"/>
              <a:gd name="connsiteY1" fmla="*/ 0 h 23424"/>
              <a:gd name="connsiteX2" fmla="*/ 10186 w 10186"/>
              <a:gd name="connsiteY2" fmla="*/ 23277 h 23424"/>
              <a:gd name="connsiteX3" fmla="*/ 0 w 10186"/>
              <a:gd name="connsiteY3" fmla="*/ 23424 h 23424"/>
              <a:gd name="connsiteX4" fmla="*/ 79 w 10186"/>
              <a:gd name="connsiteY4" fmla="*/ 4760 h 23424"/>
              <a:gd name="connsiteX0" fmla="*/ 25 w 10132"/>
              <a:gd name="connsiteY0" fmla="*/ 4760 h 23361"/>
              <a:gd name="connsiteX1" fmla="*/ 10115 w 10132"/>
              <a:gd name="connsiteY1" fmla="*/ 0 h 23361"/>
              <a:gd name="connsiteX2" fmla="*/ 10132 w 10132"/>
              <a:gd name="connsiteY2" fmla="*/ 23277 h 23361"/>
              <a:gd name="connsiteX3" fmla="*/ 0 w 10132"/>
              <a:gd name="connsiteY3" fmla="*/ 23361 h 23361"/>
              <a:gd name="connsiteX4" fmla="*/ 25 w 10132"/>
              <a:gd name="connsiteY4" fmla="*/ 4760 h 2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32" h="23361">
                <a:moveTo>
                  <a:pt x="25" y="4760"/>
                </a:moveTo>
                <a:lnTo>
                  <a:pt x="10115" y="0"/>
                </a:lnTo>
                <a:cubicBezTo>
                  <a:pt x="10130" y="4660"/>
                  <a:pt x="10117" y="18617"/>
                  <a:pt x="10132" y="23277"/>
                </a:cubicBezTo>
                <a:lnTo>
                  <a:pt x="0" y="23361"/>
                </a:lnTo>
                <a:cubicBezTo>
                  <a:pt x="47" y="20264"/>
                  <a:pt x="-22" y="7857"/>
                  <a:pt x="25" y="4760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latin typeface="+mj-lt"/>
            </a:endParaRPr>
          </a:p>
        </p:txBody>
      </p:sp>
      <p:sp>
        <p:nvSpPr>
          <p:cNvPr id="6" name="流程图: 手动输入 1"/>
          <p:cNvSpPr/>
          <p:nvPr/>
        </p:nvSpPr>
        <p:spPr>
          <a:xfrm rot="5400000" flipH="1">
            <a:off x="327594" y="2231243"/>
            <a:ext cx="1345062" cy="200024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D71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latin typeface="+mj-lt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501070" y="2833229"/>
            <a:ext cx="170766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950" b="1" dirty="0">
                <a:solidFill>
                  <a:schemeClr val="bg1"/>
                </a:solidFill>
                <a:latin typeface="+mj-lt"/>
              </a:rPr>
              <a:t>1</a:t>
            </a:r>
            <a:endParaRPr lang="zh-CN" altLang="en-US" sz="495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文本框 10"/>
          <p:cNvSpPr txBox="1"/>
          <p:nvPr/>
        </p:nvSpPr>
        <p:spPr>
          <a:xfrm>
            <a:off x="1805629" y="2973462"/>
            <a:ext cx="5836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8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얼굴인식단말기 소개</a:t>
            </a:r>
            <a:endParaRPr lang="ko-KR" altLang="en-US" sz="28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7239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78937" y="150662"/>
            <a:ext cx="4235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얼굴인식단말기 소개</a:t>
            </a:r>
            <a:endParaRPr lang="ko-KR" altLang="en-US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14F0EDE-4416-415A-BF47-B90AE86209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25411" y="436746"/>
            <a:ext cx="1614055" cy="442893"/>
          </a:xfrm>
          <a:prstGeom prst="rect">
            <a:avLst/>
          </a:prstGeom>
        </p:spPr>
      </p:pic>
      <p:sp>
        <p:nvSpPr>
          <p:cNvPr id="126" name="文本框 125">
            <a:extLst>
              <a:ext uri="{FF2B5EF4-FFF2-40B4-BE49-F238E27FC236}">
                <a16:creationId xmlns:a16="http://schemas.microsoft.com/office/drawing/2014/main" id="{D95ABF3A-1AEE-4CBA-B54E-357A255CBAFF}"/>
              </a:ext>
            </a:extLst>
          </p:cNvPr>
          <p:cNvSpPr txBox="1"/>
          <p:nvPr/>
        </p:nvSpPr>
        <p:spPr>
          <a:xfrm>
            <a:off x="80904" y="2142629"/>
            <a:ext cx="783696" cy="32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 spc="100">
                <a:gradFill>
                  <a:gsLst>
                    <a:gs pos="0">
                      <a:srgbClr val="46E0FE"/>
                    </a:gs>
                    <a:gs pos="100000">
                      <a:srgbClr val="51A4FC"/>
                    </a:gs>
                  </a:gsLst>
                  <a:lin ang="0" scaled="0"/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Levenim MT" panose="02010502060101010101" pitchFamily="2" charset="-79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100" normalizeH="0" baseline="0" noProof="0" dirty="0">
                <a:ln>
                  <a:noFill/>
                </a:ln>
                <a:solidFill>
                  <a:srgbClr val="2D4486"/>
                </a:solidFill>
                <a:effectLst/>
                <a:uLnTx/>
                <a:uFillTx/>
                <a:latin typeface="Helvetica Now Text" panose="020B0504030202020204" pitchFamily="34" charset="0"/>
                <a:cs typeface="Arial" panose="020B0604020202020204" pitchFamily="34" charset="0"/>
              </a:rPr>
              <a:t>Project</a:t>
            </a:r>
            <a:endParaRPr kumimoji="0" lang="zh-CN" altLang="en-US" sz="1100" b="0" i="0" u="none" strike="noStrike" kern="0" cap="none" spc="100" normalizeH="0" baseline="0" noProof="0" dirty="0">
              <a:ln>
                <a:noFill/>
              </a:ln>
              <a:solidFill>
                <a:srgbClr val="2D4486"/>
              </a:solidFill>
              <a:effectLst/>
              <a:uLnTx/>
              <a:uFillTx/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直接连接符 126">
            <a:extLst>
              <a:ext uri="{FF2B5EF4-FFF2-40B4-BE49-F238E27FC236}">
                <a16:creationId xmlns:a16="http://schemas.microsoft.com/office/drawing/2014/main" id="{DDF0A74B-0C22-4F50-80C3-8B49F2BA9409}"/>
              </a:ext>
            </a:extLst>
          </p:cNvPr>
          <p:cNvCxnSpPr>
            <a:cxnSpLocks/>
          </p:cNvCxnSpPr>
          <p:nvPr/>
        </p:nvCxnSpPr>
        <p:spPr>
          <a:xfrm>
            <a:off x="942311" y="1686594"/>
            <a:ext cx="208665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cxnSp>
      <p:cxnSp>
        <p:nvCxnSpPr>
          <p:cNvPr id="128" name="直接连接符 127">
            <a:extLst>
              <a:ext uri="{FF2B5EF4-FFF2-40B4-BE49-F238E27FC236}">
                <a16:creationId xmlns:a16="http://schemas.microsoft.com/office/drawing/2014/main" id="{B8BA3063-6EA7-45AD-B798-20BA80A4A9AE}"/>
              </a:ext>
            </a:extLst>
          </p:cNvPr>
          <p:cNvCxnSpPr>
            <a:cxnSpLocks/>
          </p:cNvCxnSpPr>
          <p:nvPr/>
        </p:nvCxnSpPr>
        <p:spPr>
          <a:xfrm>
            <a:off x="963911" y="1686594"/>
            <a:ext cx="0" cy="1270354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cxnSp>
      <p:cxnSp>
        <p:nvCxnSpPr>
          <p:cNvPr id="129" name="直接连接符 128">
            <a:extLst>
              <a:ext uri="{FF2B5EF4-FFF2-40B4-BE49-F238E27FC236}">
                <a16:creationId xmlns:a16="http://schemas.microsoft.com/office/drawing/2014/main" id="{549D1D7D-2429-426A-A9CD-539DE967DC0E}"/>
              </a:ext>
            </a:extLst>
          </p:cNvPr>
          <p:cNvCxnSpPr>
            <a:cxnSpLocks/>
          </p:cNvCxnSpPr>
          <p:nvPr/>
        </p:nvCxnSpPr>
        <p:spPr>
          <a:xfrm>
            <a:off x="958508" y="3046637"/>
            <a:ext cx="208665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cxnSp>
      <p:sp>
        <p:nvSpPr>
          <p:cNvPr id="130" name="文本框 129">
            <a:extLst>
              <a:ext uri="{FF2B5EF4-FFF2-40B4-BE49-F238E27FC236}">
                <a16:creationId xmlns:a16="http://schemas.microsoft.com/office/drawing/2014/main" id="{34A2F212-6705-4D8F-B6E3-BBC9D6AAC0A1}"/>
              </a:ext>
            </a:extLst>
          </p:cNvPr>
          <p:cNvSpPr txBox="1"/>
          <p:nvPr/>
        </p:nvSpPr>
        <p:spPr>
          <a:xfrm>
            <a:off x="-20209" y="4093468"/>
            <a:ext cx="1192196" cy="32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 spc="100">
                <a:gradFill>
                  <a:gsLst>
                    <a:gs pos="0">
                      <a:srgbClr val="46E0FE"/>
                    </a:gs>
                    <a:gs pos="100000">
                      <a:srgbClr val="51A4FC"/>
                    </a:gs>
                  </a:gsLst>
                  <a:lin ang="0" scaled="0"/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Levenim MT" panose="02010502060101010101" pitchFamily="2" charset="-79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100" normalizeH="0" baseline="0" noProof="0" dirty="0">
                <a:ln>
                  <a:noFill/>
                </a:ln>
                <a:solidFill>
                  <a:srgbClr val="2D4486"/>
                </a:solidFill>
                <a:effectLst/>
                <a:uLnTx/>
                <a:uFillTx/>
                <a:latin typeface="Helvetica Now Text" panose="020B0504030202020204" pitchFamily="34" charset="0"/>
                <a:cs typeface="Arial" panose="020B0604020202020204" pitchFamily="34" charset="0"/>
              </a:rPr>
              <a:t>Distribution</a:t>
            </a:r>
            <a:endParaRPr kumimoji="0" lang="zh-CN" altLang="en-US" sz="1100" b="0" i="0" u="none" strike="noStrike" kern="0" cap="none" spc="100" normalizeH="0" baseline="0" noProof="0" dirty="0">
              <a:ln>
                <a:noFill/>
              </a:ln>
              <a:solidFill>
                <a:srgbClr val="2D4486"/>
              </a:solidFill>
              <a:effectLst/>
              <a:uLnTx/>
              <a:uFillTx/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22A48AEF-D4A8-4539-BA18-A4D0345DF2FA}"/>
              </a:ext>
            </a:extLst>
          </p:cNvPr>
          <p:cNvSpPr txBox="1"/>
          <p:nvPr/>
        </p:nvSpPr>
        <p:spPr>
          <a:xfrm>
            <a:off x="2863932" y="2942235"/>
            <a:ext cx="85796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 spc="0">
                <a:gradFill>
                  <a:gsLst>
                    <a:gs pos="0">
                      <a:srgbClr val="46E0FE"/>
                    </a:gs>
                    <a:gs pos="100000">
                      <a:srgbClr val="51A4FC"/>
                    </a:gs>
                  </a:gsLst>
                  <a:lin ang="0" scaled="0"/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Levenim MT" panose="02010502060101010101" pitchFamily="2" charset="-79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ow Text" panose="020B0504030202020204" pitchFamily="34" charset="0"/>
                <a:cs typeface="Arial" panose="020B0604020202020204" pitchFamily="34" charset="0"/>
              </a:rPr>
              <a:t>≥ 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ow Text" panose="020B0504030202020204" pitchFamily="34" charset="0"/>
                <a:cs typeface="Arial" panose="020B0604020202020204" pitchFamily="34" charset="0"/>
              </a:rPr>
              <a:t>6,000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ow Text" panose="020B050403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faces</a:t>
            </a:r>
          </a:p>
        </p:txBody>
      </p:sp>
      <p:sp>
        <p:nvSpPr>
          <p:cNvPr id="132" name="文本框 33">
            <a:extLst>
              <a:ext uri="{FF2B5EF4-FFF2-40B4-BE49-F238E27FC236}">
                <a16:creationId xmlns:a16="http://schemas.microsoft.com/office/drawing/2014/main" id="{7CFDE5E4-3976-4A16-805C-3730478E91B1}"/>
              </a:ext>
            </a:extLst>
          </p:cNvPr>
          <p:cNvSpPr txBox="1"/>
          <p:nvPr/>
        </p:nvSpPr>
        <p:spPr>
          <a:xfrm>
            <a:off x="2989698" y="4047085"/>
            <a:ext cx="85796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 spc="0">
                <a:gradFill>
                  <a:gsLst>
                    <a:gs pos="0">
                      <a:srgbClr val="46E0FE"/>
                    </a:gs>
                    <a:gs pos="100000">
                      <a:srgbClr val="51A4FC"/>
                    </a:gs>
                  </a:gsLst>
                  <a:lin ang="0" scaled="0"/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Levenim MT" panose="02010502060101010101" pitchFamily="2" charset="-79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ow Text" panose="020B0504030202020204" pitchFamily="34" charset="0"/>
                <a:cs typeface="Arial" panose="020B0604020202020204" pitchFamily="34" charset="0"/>
              </a:rPr>
              <a:t>≤ 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ow Text" panose="020B0504030202020204" pitchFamily="34" charset="0"/>
                <a:cs typeface="Arial" panose="020B0604020202020204" pitchFamily="34" charset="0"/>
              </a:rPr>
              <a:t>3,000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ow Text" panose="020B050403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faces</a:t>
            </a:r>
          </a:p>
        </p:txBody>
      </p:sp>
      <p:sp>
        <p:nvSpPr>
          <p:cNvPr id="133" name="文本框 33">
            <a:extLst>
              <a:ext uri="{FF2B5EF4-FFF2-40B4-BE49-F238E27FC236}">
                <a16:creationId xmlns:a16="http://schemas.microsoft.com/office/drawing/2014/main" id="{ED0704C8-EA19-4F06-A99E-A04ADD7E1F81}"/>
              </a:ext>
            </a:extLst>
          </p:cNvPr>
          <p:cNvSpPr txBox="1"/>
          <p:nvPr/>
        </p:nvSpPr>
        <p:spPr>
          <a:xfrm>
            <a:off x="2808767" y="1312036"/>
            <a:ext cx="1031671" cy="414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 spc="0">
                <a:gradFill>
                  <a:gsLst>
                    <a:gs pos="0">
                      <a:srgbClr val="46E0FE"/>
                    </a:gs>
                    <a:gs pos="100000">
                      <a:srgbClr val="51A4FC"/>
                    </a:gs>
                  </a:gsLst>
                  <a:lin ang="0" scaled="0"/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Levenim MT" panose="02010502060101010101" pitchFamily="2" charset="-79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ow Text" panose="020B0504030202020204" pitchFamily="34" charset="0"/>
                <a:cs typeface="Arial" panose="020B0604020202020204" pitchFamily="34" charset="0"/>
              </a:rPr>
              <a:t>≥ 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ow Text" panose="020B0504030202020204" pitchFamily="34" charset="0"/>
                <a:cs typeface="Arial" panose="020B0604020202020204" pitchFamily="34" charset="0"/>
              </a:rPr>
              <a:t>50,000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ow Text" panose="020B050403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faces</a:t>
            </a:r>
          </a:p>
        </p:txBody>
      </p:sp>
      <p:sp>
        <p:nvSpPr>
          <p:cNvPr id="134" name="文本框 33">
            <a:extLst>
              <a:ext uri="{FF2B5EF4-FFF2-40B4-BE49-F238E27FC236}">
                <a16:creationId xmlns:a16="http://schemas.microsoft.com/office/drawing/2014/main" id="{38F0C7EC-DCC5-4A04-B79F-B90E6FDE5F7E}"/>
              </a:ext>
            </a:extLst>
          </p:cNvPr>
          <p:cNvSpPr txBox="1"/>
          <p:nvPr/>
        </p:nvSpPr>
        <p:spPr>
          <a:xfrm>
            <a:off x="2803273" y="2046659"/>
            <a:ext cx="103167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 spc="0">
                <a:gradFill>
                  <a:gsLst>
                    <a:gs pos="0">
                      <a:srgbClr val="46E0FE"/>
                    </a:gs>
                    <a:gs pos="100000">
                      <a:srgbClr val="51A4FC"/>
                    </a:gs>
                  </a:gsLst>
                  <a:lin ang="0" scaled="0"/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Levenim MT" panose="02010502060101010101" pitchFamily="2" charset="-79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ow Text" panose="020B0504030202020204" pitchFamily="34" charset="0"/>
                <a:cs typeface="Arial" panose="020B0604020202020204" pitchFamily="34" charset="0"/>
              </a:rPr>
              <a:t>≥ 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ow Text" panose="020B0504030202020204" pitchFamily="34" charset="0"/>
                <a:cs typeface="Arial" panose="020B0604020202020204" pitchFamily="34" charset="0"/>
              </a:rPr>
              <a:t>50,000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ow Text" panose="020B050403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faces</a:t>
            </a:r>
          </a:p>
        </p:txBody>
      </p:sp>
      <p:grpSp>
        <p:nvGrpSpPr>
          <p:cNvPr id="135" name="组合 134">
            <a:extLst>
              <a:ext uri="{FF2B5EF4-FFF2-40B4-BE49-F238E27FC236}">
                <a16:creationId xmlns:a16="http://schemas.microsoft.com/office/drawing/2014/main" id="{3C60853D-1D9A-40E6-BC5C-615E900922EE}"/>
              </a:ext>
            </a:extLst>
          </p:cNvPr>
          <p:cNvGrpSpPr/>
          <p:nvPr/>
        </p:nvGrpSpPr>
        <p:grpSpPr>
          <a:xfrm>
            <a:off x="1256244" y="1345440"/>
            <a:ext cx="1413913" cy="479735"/>
            <a:chOff x="1730067" y="1486269"/>
            <a:chExt cx="2081899" cy="992706"/>
          </a:xfrm>
        </p:grpSpPr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12C70BD2-7F64-4C4A-BECB-C261A896AC51}"/>
                </a:ext>
              </a:extLst>
            </p:cNvPr>
            <p:cNvSpPr/>
            <p:nvPr/>
          </p:nvSpPr>
          <p:spPr>
            <a:xfrm>
              <a:off x="1730067" y="1498649"/>
              <a:ext cx="2081899" cy="911535"/>
            </a:xfrm>
            <a:prstGeom prst="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elvetica Now Text" panose="020B0504030202020204" pitchFamily="34" charset="0"/>
                <a:ea typeface="等线" panose="02010600030101010101" pitchFamily="2" charset="-122"/>
                <a:cs typeface="Helvetica" panose="020B0604020202020204" pitchFamily="34" charset="0"/>
              </a:endParaRPr>
            </a:p>
          </p:txBody>
        </p:sp>
        <p:grpSp>
          <p:nvGrpSpPr>
            <p:cNvPr id="137" name="组合 136">
              <a:extLst>
                <a:ext uri="{FF2B5EF4-FFF2-40B4-BE49-F238E27FC236}">
                  <a16:creationId xmlns:a16="http://schemas.microsoft.com/office/drawing/2014/main" id="{28E6DBCE-4D6A-468C-9EB1-3BB381870BEF}"/>
                </a:ext>
              </a:extLst>
            </p:cNvPr>
            <p:cNvGrpSpPr/>
            <p:nvPr/>
          </p:nvGrpSpPr>
          <p:grpSpPr>
            <a:xfrm>
              <a:off x="1730067" y="1486269"/>
              <a:ext cx="181649" cy="181649"/>
              <a:chOff x="5400001" y="5013241"/>
              <a:chExt cx="181649" cy="181649"/>
            </a:xfrm>
          </p:grpSpPr>
          <p:cxnSp>
            <p:nvCxnSpPr>
              <p:cNvPr id="148" name="直接连接符 147">
                <a:extLst>
                  <a:ext uri="{FF2B5EF4-FFF2-40B4-BE49-F238E27FC236}">
                    <a16:creationId xmlns:a16="http://schemas.microsoft.com/office/drawing/2014/main" id="{D2DC47F9-9558-44A2-B593-CEEA44DC7041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直接连接符 148">
                <a:extLst>
                  <a:ext uri="{FF2B5EF4-FFF2-40B4-BE49-F238E27FC236}">
                    <a16:creationId xmlns:a16="http://schemas.microsoft.com/office/drawing/2014/main" id="{750BBB0F-F758-4EF7-9CD5-58B3E2D946F1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" name="组合 137">
              <a:extLst>
                <a:ext uri="{FF2B5EF4-FFF2-40B4-BE49-F238E27FC236}">
                  <a16:creationId xmlns:a16="http://schemas.microsoft.com/office/drawing/2014/main" id="{F7BECC0C-10CB-4EAA-8134-A4A314E8C6C5}"/>
                </a:ext>
              </a:extLst>
            </p:cNvPr>
            <p:cNvGrpSpPr/>
            <p:nvPr/>
          </p:nvGrpSpPr>
          <p:grpSpPr>
            <a:xfrm flipH="1">
              <a:off x="3630317" y="1486269"/>
              <a:ext cx="181649" cy="181649"/>
              <a:chOff x="5400001" y="5013241"/>
              <a:chExt cx="181649" cy="181649"/>
            </a:xfrm>
          </p:grpSpPr>
          <p:cxnSp>
            <p:nvCxnSpPr>
              <p:cNvPr id="146" name="直接连接符 145">
                <a:extLst>
                  <a:ext uri="{FF2B5EF4-FFF2-40B4-BE49-F238E27FC236}">
                    <a16:creationId xmlns:a16="http://schemas.microsoft.com/office/drawing/2014/main" id="{DF83B005-EBDF-4E1A-9D37-BEFE8B023DC6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直接连接符 146">
                <a:extLst>
                  <a:ext uri="{FF2B5EF4-FFF2-40B4-BE49-F238E27FC236}">
                    <a16:creationId xmlns:a16="http://schemas.microsoft.com/office/drawing/2014/main" id="{743CF7EC-3088-4244-A9FE-F3CD1D5DB2E4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" name="组合 138">
              <a:extLst>
                <a:ext uri="{FF2B5EF4-FFF2-40B4-BE49-F238E27FC236}">
                  <a16:creationId xmlns:a16="http://schemas.microsoft.com/office/drawing/2014/main" id="{F49C9189-E932-42F3-B68E-4230D27846B8}"/>
                </a:ext>
              </a:extLst>
            </p:cNvPr>
            <p:cNvGrpSpPr/>
            <p:nvPr/>
          </p:nvGrpSpPr>
          <p:grpSpPr>
            <a:xfrm flipV="1">
              <a:off x="1730067" y="2238059"/>
              <a:ext cx="181649" cy="181649"/>
              <a:chOff x="5400001" y="5013241"/>
              <a:chExt cx="181649" cy="181649"/>
            </a:xfrm>
          </p:grpSpPr>
          <p:cxnSp>
            <p:nvCxnSpPr>
              <p:cNvPr id="144" name="直接连接符 143">
                <a:extLst>
                  <a:ext uri="{FF2B5EF4-FFF2-40B4-BE49-F238E27FC236}">
                    <a16:creationId xmlns:a16="http://schemas.microsoft.com/office/drawing/2014/main" id="{2BE6FAF0-52CB-48DC-B649-0F6CEADB67B7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直接连接符 144">
                <a:extLst>
                  <a:ext uri="{FF2B5EF4-FFF2-40B4-BE49-F238E27FC236}">
                    <a16:creationId xmlns:a16="http://schemas.microsoft.com/office/drawing/2014/main" id="{0812C4CF-DCD0-417B-88AA-22DF3A58D394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组合 139">
              <a:extLst>
                <a:ext uri="{FF2B5EF4-FFF2-40B4-BE49-F238E27FC236}">
                  <a16:creationId xmlns:a16="http://schemas.microsoft.com/office/drawing/2014/main" id="{F753CA91-5D6E-4FAC-B55A-D8778208FA9C}"/>
                </a:ext>
              </a:extLst>
            </p:cNvPr>
            <p:cNvGrpSpPr/>
            <p:nvPr/>
          </p:nvGrpSpPr>
          <p:grpSpPr>
            <a:xfrm flipH="1" flipV="1">
              <a:off x="3628104" y="2238059"/>
              <a:ext cx="181649" cy="181649"/>
              <a:chOff x="5400001" y="5013241"/>
              <a:chExt cx="181649" cy="181649"/>
            </a:xfrm>
          </p:grpSpPr>
          <p:cxnSp>
            <p:nvCxnSpPr>
              <p:cNvPr id="142" name="直接连接符 141">
                <a:extLst>
                  <a:ext uri="{FF2B5EF4-FFF2-40B4-BE49-F238E27FC236}">
                    <a16:creationId xmlns:a16="http://schemas.microsoft.com/office/drawing/2014/main" id="{170DED75-E817-4891-8C5E-F7654FADCD67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直接连接符 142">
                <a:extLst>
                  <a:ext uri="{FF2B5EF4-FFF2-40B4-BE49-F238E27FC236}">
                    <a16:creationId xmlns:a16="http://schemas.microsoft.com/office/drawing/2014/main" id="{7B8824DA-DCA1-497E-ABE7-2E551E574FDF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8AB2BE91-2128-4D66-8C6F-2D7C7C372FEE}"/>
                </a:ext>
              </a:extLst>
            </p:cNvPr>
            <p:cNvSpPr txBox="1"/>
            <p:nvPr/>
          </p:nvSpPr>
          <p:spPr>
            <a:xfrm>
              <a:off x="1739308" y="1587349"/>
              <a:ext cx="2057119" cy="891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600" spc="300">
                  <a:gradFill>
                    <a:gsLst>
                      <a:gs pos="0">
                        <a:srgbClr val="46E0FE"/>
                      </a:gs>
                      <a:gs pos="100000">
                        <a:srgbClr val="51A4FC"/>
                      </a:gs>
                    </a:gsLst>
                    <a:lin ang="0" scaled="0"/>
                  </a:gradFill>
                  <a:latin typeface="方正兰亭粗黑简体" panose="02000000000000000000" pitchFamily="2" charset="-122"/>
                  <a:ea typeface="方正兰亭粗黑简体" panose="02000000000000000000" pitchFamily="2" charset="-122"/>
                  <a:cs typeface="Levenim MT" panose="02010502060101010101" pitchFamily="2" charset="-79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10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Helvetica" panose="020B0604020202020204" pitchFamily="34" charset="0"/>
                </a:rPr>
                <a:t>Face Module for Barrier</a:t>
              </a:r>
            </a:p>
          </p:txBody>
        </p:sp>
      </p:grpSp>
      <p:grpSp>
        <p:nvGrpSpPr>
          <p:cNvPr id="150" name="组合 149">
            <a:extLst>
              <a:ext uri="{FF2B5EF4-FFF2-40B4-BE49-F238E27FC236}">
                <a16:creationId xmlns:a16="http://schemas.microsoft.com/office/drawing/2014/main" id="{95C80669-16AD-4E3F-B19F-0E700450FD36}"/>
              </a:ext>
            </a:extLst>
          </p:cNvPr>
          <p:cNvGrpSpPr/>
          <p:nvPr/>
        </p:nvGrpSpPr>
        <p:grpSpPr>
          <a:xfrm>
            <a:off x="1257001" y="2039478"/>
            <a:ext cx="1598686" cy="447022"/>
            <a:chOff x="1730067" y="1486269"/>
            <a:chExt cx="2375403" cy="933439"/>
          </a:xfrm>
        </p:grpSpPr>
        <p:sp>
          <p:nvSpPr>
            <p:cNvPr id="151" name="矩形 150">
              <a:extLst>
                <a:ext uri="{FF2B5EF4-FFF2-40B4-BE49-F238E27FC236}">
                  <a16:creationId xmlns:a16="http://schemas.microsoft.com/office/drawing/2014/main" id="{31239FBA-7F81-404F-AFC8-E54CF4B95E7C}"/>
                </a:ext>
              </a:extLst>
            </p:cNvPr>
            <p:cNvSpPr/>
            <p:nvPr/>
          </p:nvSpPr>
          <p:spPr>
            <a:xfrm>
              <a:off x="1730067" y="1498649"/>
              <a:ext cx="2081899" cy="911535"/>
            </a:xfrm>
            <a:prstGeom prst="rect">
              <a:avLst/>
            </a:prstGeom>
            <a:noFill/>
            <a:ln>
              <a:solidFill>
                <a:schemeClr val="accent2">
                  <a:lumMod val="60000"/>
                  <a:lumOff val="40000"/>
                  <a:alpha val="30000"/>
                </a:schemeClr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elvetica Now Text" panose="020B0504030202020204" pitchFamily="34" charset="0"/>
                <a:ea typeface="等线" panose="02010600030101010101" pitchFamily="2" charset="-122"/>
                <a:cs typeface="Helvetica" panose="020B0604020202020204" pitchFamily="34" charset="0"/>
              </a:endParaRPr>
            </a:p>
          </p:txBody>
        </p:sp>
        <p:grpSp>
          <p:nvGrpSpPr>
            <p:cNvPr id="152" name="组合 151">
              <a:extLst>
                <a:ext uri="{FF2B5EF4-FFF2-40B4-BE49-F238E27FC236}">
                  <a16:creationId xmlns:a16="http://schemas.microsoft.com/office/drawing/2014/main" id="{F782E41D-EAA3-4E47-A84D-34A9B8F52364}"/>
                </a:ext>
              </a:extLst>
            </p:cNvPr>
            <p:cNvGrpSpPr/>
            <p:nvPr/>
          </p:nvGrpSpPr>
          <p:grpSpPr>
            <a:xfrm>
              <a:off x="1730067" y="1486269"/>
              <a:ext cx="181649" cy="181649"/>
              <a:chOff x="5400001" y="5013241"/>
              <a:chExt cx="181649" cy="181649"/>
            </a:xfrm>
          </p:grpSpPr>
          <p:cxnSp>
            <p:nvCxnSpPr>
              <p:cNvPr id="163" name="直接连接符 162">
                <a:extLst>
                  <a:ext uri="{FF2B5EF4-FFF2-40B4-BE49-F238E27FC236}">
                    <a16:creationId xmlns:a16="http://schemas.microsoft.com/office/drawing/2014/main" id="{CD57813E-3FE6-4BF0-9E7A-4B67C2A4C847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直接连接符 163">
                <a:extLst>
                  <a:ext uri="{FF2B5EF4-FFF2-40B4-BE49-F238E27FC236}">
                    <a16:creationId xmlns:a16="http://schemas.microsoft.com/office/drawing/2014/main" id="{130B3F76-4C9C-4983-8282-97B5927D7B92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" name="组合 152">
              <a:extLst>
                <a:ext uri="{FF2B5EF4-FFF2-40B4-BE49-F238E27FC236}">
                  <a16:creationId xmlns:a16="http://schemas.microsoft.com/office/drawing/2014/main" id="{32B4E514-5465-49D2-AD90-7783AFD2DE56}"/>
                </a:ext>
              </a:extLst>
            </p:cNvPr>
            <p:cNvGrpSpPr/>
            <p:nvPr/>
          </p:nvGrpSpPr>
          <p:grpSpPr>
            <a:xfrm flipH="1">
              <a:off x="3630317" y="1486269"/>
              <a:ext cx="181649" cy="181649"/>
              <a:chOff x="5400001" y="5013241"/>
              <a:chExt cx="181649" cy="181649"/>
            </a:xfrm>
          </p:grpSpPr>
          <p:cxnSp>
            <p:nvCxnSpPr>
              <p:cNvPr id="161" name="直接连接符 160">
                <a:extLst>
                  <a:ext uri="{FF2B5EF4-FFF2-40B4-BE49-F238E27FC236}">
                    <a16:creationId xmlns:a16="http://schemas.microsoft.com/office/drawing/2014/main" id="{EC7B8019-1CB5-4BA0-A0D9-8AF065481568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直接连接符 161">
                <a:extLst>
                  <a:ext uri="{FF2B5EF4-FFF2-40B4-BE49-F238E27FC236}">
                    <a16:creationId xmlns:a16="http://schemas.microsoft.com/office/drawing/2014/main" id="{6909AE65-5900-4EB0-914B-45FBB42A535A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4" name="组合 153">
              <a:extLst>
                <a:ext uri="{FF2B5EF4-FFF2-40B4-BE49-F238E27FC236}">
                  <a16:creationId xmlns:a16="http://schemas.microsoft.com/office/drawing/2014/main" id="{D151BEEE-7487-487E-9FF5-91A31027E00A}"/>
                </a:ext>
              </a:extLst>
            </p:cNvPr>
            <p:cNvGrpSpPr/>
            <p:nvPr/>
          </p:nvGrpSpPr>
          <p:grpSpPr>
            <a:xfrm flipV="1">
              <a:off x="1730067" y="2238059"/>
              <a:ext cx="181649" cy="181649"/>
              <a:chOff x="5400001" y="5013241"/>
              <a:chExt cx="181649" cy="181649"/>
            </a:xfrm>
          </p:grpSpPr>
          <p:cxnSp>
            <p:nvCxnSpPr>
              <p:cNvPr id="159" name="直接连接符 158">
                <a:extLst>
                  <a:ext uri="{FF2B5EF4-FFF2-40B4-BE49-F238E27FC236}">
                    <a16:creationId xmlns:a16="http://schemas.microsoft.com/office/drawing/2014/main" id="{DB194EBD-B6B0-4B77-A100-14229CFAAE58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直接连接符 159">
                <a:extLst>
                  <a:ext uri="{FF2B5EF4-FFF2-40B4-BE49-F238E27FC236}">
                    <a16:creationId xmlns:a16="http://schemas.microsoft.com/office/drawing/2014/main" id="{0BD8262B-BA16-4924-8BDA-0DE501D89CE2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5" name="组合 154">
              <a:extLst>
                <a:ext uri="{FF2B5EF4-FFF2-40B4-BE49-F238E27FC236}">
                  <a16:creationId xmlns:a16="http://schemas.microsoft.com/office/drawing/2014/main" id="{03112404-D00F-4497-983A-F58F918DBF15}"/>
                </a:ext>
              </a:extLst>
            </p:cNvPr>
            <p:cNvGrpSpPr/>
            <p:nvPr/>
          </p:nvGrpSpPr>
          <p:grpSpPr>
            <a:xfrm flipH="1" flipV="1">
              <a:off x="3628104" y="2238059"/>
              <a:ext cx="181649" cy="181649"/>
              <a:chOff x="5400001" y="5013241"/>
              <a:chExt cx="181649" cy="181649"/>
            </a:xfrm>
          </p:grpSpPr>
          <p:cxnSp>
            <p:nvCxnSpPr>
              <p:cNvPr id="157" name="直接连接符 156">
                <a:extLst>
                  <a:ext uri="{FF2B5EF4-FFF2-40B4-BE49-F238E27FC236}">
                    <a16:creationId xmlns:a16="http://schemas.microsoft.com/office/drawing/2014/main" id="{757509AD-A22C-43A5-8043-8A61D9FF7128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直接连接符 157">
                <a:extLst>
                  <a:ext uri="{FF2B5EF4-FFF2-40B4-BE49-F238E27FC236}">
                    <a16:creationId xmlns:a16="http://schemas.microsoft.com/office/drawing/2014/main" id="{A48BB49B-A973-45AB-A6EF-FF166D30B8FB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6" name="文本框 155">
              <a:extLst>
                <a:ext uri="{FF2B5EF4-FFF2-40B4-BE49-F238E27FC236}">
                  <a16:creationId xmlns:a16="http://schemas.microsoft.com/office/drawing/2014/main" id="{B4F2F3FA-CD4C-4341-ABCB-3A73339A56B1}"/>
                </a:ext>
              </a:extLst>
            </p:cNvPr>
            <p:cNvSpPr txBox="1"/>
            <p:nvPr/>
          </p:nvSpPr>
          <p:spPr>
            <a:xfrm>
              <a:off x="1897529" y="1710555"/>
              <a:ext cx="2207941" cy="546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spc="100">
                  <a:gradFill>
                    <a:gsLst>
                      <a:gs pos="0">
                        <a:srgbClr val="4ADDFE"/>
                      </a:gs>
                      <a:gs pos="100000">
                        <a:srgbClr val="51B3FD"/>
                      </a:gs>
                    </a:gsLst>
                    <a:lin ang="0" scaled="0"/>
                  </a:gradFill>
                  <a:latin typeface="TSTAR PRO Heavy" panose="02000806030000020004" pitchFamily="50" charset="0"/>
                  <a:ea typeface="方正兰亭黑简体" panose="02000000000000000000" pitchFamily="2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10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elvetica Now Text" panose="020B0504030202020204" pitchFamily="34" charset="0"/>
                  <a:cs typeface="Helvetica" panose="020B0604020202020204" pitchFamily="34" charset="0"/>
                </a:rPr>
                <a:t>Ultra Series</a:t>
              </a:r>
            </a:p>
          </p:txBody>
        </p:sp>
      </p:grpSp>
      <p:grpSp>
        <p:nvGrpSpPr>
          <p:cNvPr id="165" name="组合 164">
            <a:extLst>
              <a:ext uri="{FF2B5EF4-FFF2-40B4-BE49-F238E27FC236}">
                <a16:creationId xmlns:a16="http://schemas.microsoft.com/office/drawing/2014/main" id="{E0E9A39B-391A-44A7-9055-B5ED18E5B8BF}"/>
              </a:ext>
            </a:extLst>
          </p:cNvPr>
          <p:cNvGrpSpPr/>
          <p:nvPr/>
        </p:nvGrpSpPr>
        <p:grpSpPr>
          <a:xfrm>
            <a:off x="1257001" y="2871316"/>
            <a:ext cx="1618577" cy="435907"/>
            <a:chOff x="1730067" y="1486269"/>
            <a:chExt cx="2466283" cy="933439"/>
          </a:xfrm>
        </p:grpSpPr>
        <p:sp>
          <p:nvSpPr>
            <p:cNvPr id="166" name="矩形 165">
              <a:extLst>
                <a:ext uri="{FF2B5EF4-FFF2-40B4-BE49-F238E27FC236}">
                  <a16:creationId xmlns:a16="http://schemas.microsoft.com/office/drawing/2014/main" id="{0FDE0DAD-9719-4C4E-A43F-D0720546ABB3}"/>
                </a:ext>
              </a:extLst>
            </p:cNvPr>
            <p:cNvSpPr/>
            <p:nvPr/>
          </p:nvSpPr>
          <p:spPr>
            <a:xfrm>
              <a:off x="1730067" y="1498649"/>
              <a:ext cx="2081899" cy="911535"/>
            </a:xfrm>
            <a:prstGeom prst="rect">
              <a:avLst/>
            </a:prstGeom>
            <a:noFill/>
            <a:ln>
              <a:solidFill>
                <a:schemeClr val="accent2">
                  <a:lumMod val="60000"/>
                  <a:lumOff val="40000"/>
                  <a:alpha val="30000"/>
                </a:schemeClr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elvetica Now Text" panose="020B0504030202020204" pitchFamily="34" charset="0"/>
                <a:ea typeface="等线" panose="02010600030101010101" pitchFamily="2" charset="-122"/>
                <a:cs typeface="Helvetica" panose="020B0604020202020204" pitchFamily="34" charset="0"/>
              </a:endParaRPr>
            </a:p>
          </p:txBody>
        </p:sp>
        <p:grpSp>
          <p:nvGrpSpPr>
            <p:cNvPr id="167" name="组合 166">
              <a:extLst>
                <a:ext uri="{FF2B5EF4-FFF2-40B4-BE49-F238E27FC236}">
                  <a16:creationId xmlns:a16="http://schemas.microsoft.com/office/drawing/2014/main" id="{ECB54398-64AE-4FD8-B295-4D61EB3D3E60}"/>
                </a:ext>
              </a:extLst>
            </p:cNvPr>
            <p:cNvGrpSpPr/>
            <p:nvPr/>
          </p:nvGrpSpPr>
          <p:grpSpPr>
            <a:xfrm>
              <a:off x="1730067" y="1486269"/>
              <a:ext cx="181649" cy="181649"/>
              <a:chOff x="5400001" y="5013241"/>
              <a:chExt cx="181649" cy="181649"/>
            </a:xfrm>
          </p:grpSpPr>
          <p:cxnSp>
            <p:nvCxnSpPr>
              <p:cNvPr id="178" name="直接连接符 177">
                <a:extLst>
                  <a:ext uri="{FF2B5EF4-FFF2-40B4-BE49-F238E27FC236}">
                    <a16:creationId xmlns:a16="http://schemas.microsoft.com/office/drawing/2014/main" id="{27EE97F9-9C04-40F0-8C5A-CD36F13A0F9C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直接连接符 178">
                <a:extLst>
                  <a:ext uri="{FF2B5EF4-FFF2-40B4-BE49-F238E27FC236}">
                    <a16:creationId xmlns:a16="http://schemas.microsoft.com/office/drawing/2014/main" id="{CED7843B-9B9B-411C-A283-EA4E25DA26FF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8" name="组合 167">
              <a:extLst>
                <a:ext uri="{FF2B5EF4-FFF2-40B4-BE49-F238E27FC236}">
                  <a16:creationId xmlns:a16="http://schemas.microsoft.com/office/drawing/2014/main" id="{FF7C797A-08B2-4563-9CE9-A4B47164BD78}"/>
                </a:ext>
              </a:extLst>
            </p:cNvPr>
            <p:cNvGrpSpPr/>
            <p:nvPr/>
          </p:nvGrpSpPr>
          <p:grpSpPr>
            <a:xfrm flipH="1">
              <a:off x="3630317" y="1486269"/>
              <a:ext cx="181649" cy="181649"/>
              <a:chOff x="5400001" y="5013241"/>
              <a:chExt cx="181649" cy="181649"/>
            </a:xfrm>
          </p:grpSpPr>
          <p:cxnSp>
            <p:nvCxnSpPr>
              <p:cNvPr id="176" name="直接连接符 175">
                <a:extLst>
                  <a:ext uri="{FF2B5EF4-FFF2-40B4-BE49-F238E27FC236}">
                    <a16:creationId xmlns:a16="http://schemas.microsoft.com/office/drawing/2014/main" id="{F11F0BDC-A2B3-4940-8912-27C64A4A365F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直接连接符 176">
                <a:extLst>
                  <a:ext uri="{FF2B5EF4-FFF2-40B4-BE49-F238E27FC236}">
                    <a16:creationId xmlns:a16="http://schemas.microsoft.com/office/drawing/2014/main" id="{D20CC762-E3C8-4F5F-BB92-8C44AC46E73A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9" name="组合 168">
              <a:extLst>
                <a:ext uri="{FF2B5EF4-FFF2-40B4-BE49-F238E27FC236}">
                  <a16:creationId xmlns:a16="http://schemas.microsoft.com/office/drawing/2014/main" id="{343E971C-A71E-465B-B79F-69AB94F02FF9}"/>
                </a:ext>
              </a:extLst>
            </p:cNvPr>
            <p:cNvGrpSpPr/>
            <p:nvPr/>
          </p:nvGrpSpPr>
          <p:grpSpPr>
            <a:xfrm flipV="1">
              <a:off x="1730067" y="2238059"/>
              <a:ext cx="181649" cy="181649"/>
              <a:chOff x="5400001" y="5013241"/>
              <a:chExt cx="181649" cy="181649"/>
            </a:xfrm>
          </p:grpSpPr>
          <p:cxnSp>
            <p:nvCxnSpPr>
              <p:cNvPr id="174" name="直接连接符 173">
                <a:extLst>
                  <a:ext uri="{FF2B5EF4-FFF2-40B4-BE49-F238E27FC236}">
                    <a16:creationId xmlns:a16="http://schemas.microsoft.com/office/drawing/2014/main" id="{BFA74948-7215-4B60-9371-2429311187CD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直接连接符 174">
                <a:extLst>
                  <a:ext uri="{FF2B5EF4-FFF2-40B4-BE49-F238E27FC236}">
                    <a16:creationId xmlns:a16="http://schemas.microsoft.com/office/drawing/2014/main" id="{6D70799A-16F4-4686-9B40-EBC5A8634E71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0" name="组合 169">
              <a:extLst>
                <a:ext uri="{FF2B5EF4-FFF2-40B4-BE49-F238E27FC236}">
                  <a16:creationId xmlns:a16="http://schemas.microsoft.com/office/drawing/2014/main" id="{B522784E-8177-46EA-8B81-76ED66196F62}"/>
                </a:ext>
              </a:extLst>
            </p:cNvPr>
            <p:cNvGrpSpPr/>
            <p:nvPr/>
          </p:nvGrpSpPr>
          <p:grpSpPr>
            <a:xfrm flipH="1" flipV="1">
              <a:off x="3628104" y="2238059"/>
              <a:ext cx="181649" cy="181649"/>
              <a:chOff x="5400001" y="5013241"/>
              <a:chExt cx="181649" cy="181649"/>
            </a:xfrm>
          </p:grpSpPr>
          <p:cxnSp>
            <p:nvCxnSpPr>
              <p:cNvPr id="172" name="直接连接符 171">
                <a:extLst>
                  <a:ext uri="{FF2B5EF4-FFF2-40B4-BE49-F238E27FC236}">
                    <a16:creationId xmlns:a16="http://schemas.microsoft.com/office/drawing/2014/main" id="{9689B064-DCE1-4BD3-BBAA-890DFE4A6052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直接连接符 172">
                <a:extLst>
                  <a:ext uri="{FF2B5EF4-FFF2-40B4-BE49-F238E27FC236}">
                    <a16:creationId xmlns:a16="http://schemas.microsoft.com/office/drawing/2014/main" id="{E1DA34B5-9051-4CCD-95E4-7F35161A49AB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1" name="文本框 170">
              <a:extLst>
                <a:ext uri="{FF2B5EF4-FFF2-40B4-BE49-F238E27FC236}">
                  <a16:creationId xmlns:a16="http://schemas.microsoft.com/office/drawing/2014/main" id="{7A5A0B11-51AA-4B00-9539-496082243522}"/>
                </a:ext>
              </a:extLst>
            </p:cNvPr>
            <p:cNvSpPr txBox="1"/>
            <p:nvPr/>
          </p:nvSpPr>
          <p:spPr>
            <a:xfrm>
              <a:off x="1988409" y="1735328"/>
              <a:ext cx="2207941" cy="560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spc="100">
                  <a:gradFill>
                    <a:gsLst>
                      <a:gs pos="0">
                        <a:srgbClr val="4ADDFE"/>
                      </a:gs>
                      <a:gs pos="100000">
                        <a:srgbClr val="51B3FD"/>
                      </a:gs>
                    </a:gsLst>
                    <a:lin ang="0" scaled="0"/>
                  </a:gradFill>
                  <a:latin typeface="TSTAR PRO Heavy" panose="02000806030000020004" pitchFamily="50" charset="0"/>
                  <a:ea typeface="方正兰亭黑简体" panose="02000000000000000000" pitchFamily="2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10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elvetica Now Text" panose="020B0504030202020204" pitchFamily="34" charset="0"/>
                  <a:cs typeface="Helvetica" panose="020B0604020202020204" pitchFamily="34" charset="0"/>
                </a:rPr>
                <a:t>Pro Series</a:t>
              </a:r>
            </a:p>
          </p:txBody>
        </p:sp>
      </p:grpSp>
      <p:grpSp>
        <p:nvGrpSpPr>
          <p:cNvPr id="180" name="组合 179">
            <a:extLst>
              <a:ext uri="{FF2B5EF4-FFF2-40B4-BE49-F238E27FC236}">
                <a16:creationId xmlns:a16="http://schemas.microsoft.com/office/drawing/2014/main" id="{0FAA381E-71B9-4F7C-8FC2-F71C196788E3}"/>
              </a:ext>
            </a:extLst>
          </p:cNvPr>
          <p:cNvGrpSpPr/>
          <p:nvPr/>
        </p:nvGrpSpPr>
        <p:grpSpPr>
          <a:xfrm>
            <a:off x="1267129" y="3983366"/>
            <a:ext cx="1508283" cy="446294"/>
            <a:chOff x="1730067" y="1486269"/>
            <a:chExt cx="2306031" cy="933439"/>
          </a:xfrm>
        </p:grpSpPr>
        <p:sp>
          <p:nvSpPr>
            <p:cNvPr id="181" name="矩形 180">
              <a:extLst>
                <a:ext uri="{FF2B5EF4-FFF2-40B4-BE49-F238E27FC236}">
                  <a16:creationId xmlns:a16="http://schemas.microsoft.com/office/drawing/2014/main" id="{6957272B-B1ED-4422-A134-23C4D41BF5BC}"/>
                </a:ext>
              </a:extLst>
            </p:cNvPr>
            <p:cNvSpPr/>
            <p:nvPr/>
          </p:nvSpPr>
          <p:spPr>
            <a:xfrm>
              <a:off x="1730067" y="1498649"/>
              <a:ext cx="2081899" cy="911535"/>
            </a:xfrm>
            <a:prstGeom prst="rect">
              <a:avLst/>
            </a:prstGeom>
            <a:noFill/>
            <a:ln>
              <a:solidFill>
                <a:schemeClr val="accent2">
                  <a:lumMod val="60000"/>
                  <a:lumOff val="40000"/>
                  <a:alpha val="30000"/>
                </a:schemeClr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elvetica Now Text" panose="020B0504030202020204" pitchFamily="34" charset="0"/>
                <a:ea typeface="等线" panose="02010600030101010101" pitchFamily="2" charset="-122"/>
                <a:cs typeface="Helvetica" panose="020B0604020202020204" pitchFamily="34" charset="0"/>
              </a:endParaRPr>
            </a:p>
          </p:txBody>
        </p:sp>
        <p:grpSp>
          <p:nvGrpSpPr>
            <p:cNvPr id="182" name="组合 181">
              <a:extLst>
                <a:ext uri="{FF2B5EF4-FFF2-40B4-BE49-F238E27FC236}">
                  <a16:creationId xmlns:a16="http://schemas.microsoft.com/office/drawing/2014/main" id="{3B8768D8-F4E4-4EB0-BB8C-ABE86F17C52D}"/>
                </a:ext>
              </a:extLst>
            </p:cNvPr>
            <p:cNvGrpSpPr/>
            <p:nvPr/>
          </p:nvGrpSpPr>
          <p:grpSpPr>
            <a:xfrm>
              <a:off x="1730067" y="1486269"/>
              <a:ext cx="181649" cy="181649"/>
              <a:chOff x="5400001" y="5013241"/>
              <a:chExt cx="181649" cy="181649"/>
            </a:xfrm>
          </p:grpSpPr>
          <p:cxnSp>
            <p:nvCxnSpPr>
              <p:cNvPr id="193" name="直接连接符 192">
                <a:extLst>
                  <a:ext uri="{FF2B5EF4-FFF2-40B4-BE49-F238E27FC236}">
                    <a16:creationId xmlns:a16="http://schemas.microsoft.com/office/drawing/2014/main" id="{CB99852D-A765-47B2-BF1A-9BAC63CB5A57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直接连接符 193">
                <a:extLst>
                  <a:ext uri="{FF2B5EF4-FFF2-40B4-BE49-F238E27FC236}">
                    <a16:creationId xmlns:a16="http://schemas.microsoft.com/office/drawing/2014/main" id="{5F9CF2C4-685B-4C91-AE8F-09146D9707CF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3" name="组合 182">
              <a:extLst>
                <a:ext uri="{FF2B5EF4-FFF2-40B4-BE49-F238E27FC236}">
                  <a16:creationId xmlns:a16="http://schemas.microsoft.com/office/drawing/2014/main" id="{70D16813-C789-45A9-87C6-6A8363B4C5EB}"/>
                </a:ext>
              </a:extLst>
            </p:cNvPr>
            <p:cNvGrpSpPr/>
            <p:nvPr/>
          </p:nvGrpSpPr>
          <p:grpSpPr>
            <a:xfrm flipH="1">
              <a:off x="3630317" y="1486269"/>
              <a:ext cx="181649" cy="181649"/>
              <a:chOff x="5400001" y="5013241"/>
              <a:chExt cx="181649" cy="181649"/>
            </a:xfrm>
          </p:grpSpPr>
          <p:cxnSp>
            <p:nvCxnSpPr>
              <p:cNvPr id="191" name="直接连接符 190">
                <a:extLst>
                  <a:ext uri="{FF2B5EF4-FFF2-40B4-BE49-F238E27FC236}">
                    <a16:creationId xmlns:a16="http://schemas.microsoft.com/office/drawing/2014/main" id="{1E157678-BCD6-478C-B2AE-83B5B663EC35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直接连接符 191">
                <a:extLst>
                  <a:ext uri="{FF2B5EF4-FFF2-40B4-BE49-F238E27FC236}">
                    <a16:creationId xmlns:a16="http://schemas.microsoft.com/office/drawing/2014/main" id="{79FFE3CE-EF6F-438B-931D-F88F851C66E3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" name="组合 183">
              <a:extLst>
                <a:ext uri="{FF2B5EF4-FFF2-40B4-BE49-F238E27FC236}">
                  <a16:creationId xmlns:a16="http://schemas.microsoft.com/office/drawing/2014/main" id="{06543686-0DEE-4ABE-8126-E6888E5951A9}"/>
                </a:ext>
              </a:extLst>
            </p:cNvPr>
            <p:cNvGrpSpPr/>
            <p:nvPr/>
          </p:nvGrpSpPr>
          <p:grpSpPr>
            <a:xfrm flipV="1">
              <a:off x="1730067" y="2238059"/>
              <a:ext cx="181649" cy="181649"/>
              <a:chOff x="5400001" y="5013241"/>
              <a:chExt cx="181649" cy="181649"/>
            </a:xfrm>
          </p:grpSpPr>
          <p:cxnSp>
            <p:nvCxnSpPr>
              <p:cNvPr id="189" name="直接连接符 188">
                <a:extLst>
                  <a:ext uri="{FF2B5EF4-FFF2-40B4-BE49-F238E27FC236}">
                    <a16:creationId xmlns:a16="http://schemas.microsoft.com/office/drawing/2014/main" id="{A9977929-6C88-400A-A2CC-CB0529AB2F6B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直接连接符 189">
                <a:extLst>
                  <a:ext uri="{FF2B5EF4-FFF2-40B4-BE49-F238E27FC236}">
                    <a16:creationId xmlns:a16="http://schemas.microsoft.com/office/drawing/2014/main" id="{6735CA26-1B54-4A6F-B309-C0130C3B9103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5" name="组合 184">
              <a:extLst>
                <a:ext uri="{FF2B5EF4-FFF2-40B4-BE49-F238E27FC236}">
                  <a16:creationId xmlns:a16="http://schemas.microsoft.com/office/drawing/2014/main" id="{E31EADA4-FB14-4AA9-B844-5D661E954ABA}"/>
                </a:ext>
              </a:extLst>
            </p:cNvPr>
            <p:cNvGrpSpPr/>
            <p:nvPr/>
          </p:nvGrpSpPr>
          <p:grpSpPr>
            <a:xfrm flipH="1" flipV="1">
              <a:off x="3628104" y="2238059"/>
              <a:ext cx="181649" cy="181649"/>
              <a:chOff x="5400001" y="5013241"/>
              <a:chExt cx="181649" cy="181649"/>
            </a:xfrm>
          </p:grpSpPr>
          <p:cxnSp>
            <p:nvCxnSpPr>
              <p:cNvPr id="187" name="直接连接符 186">
                <a:extLst>
                  <a:ext uri="{FF2B5EF4-FFF2-40B4-BE49-F238E27FC236}">
                    <a16:creationId xmlns:a16="http://schemas.microsoft.com/office/drawing/2014/main" id="{7BF12E97-A13B-4D85-808C-747B1A40BEF2}"/>
                  </a:ext>
                </a:extLst>
              </p:cNvPr>
              <p:cNvCxnSpPr/>
              <p:nvPr/>
            </p:nvCxnSpPr>
            <p:spPr>
              <a:xfrm>
                <a:off x="5400001" y="5022765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直接连接符 187">
                <a:extLst>
                  <a:ext uri="{FF2B5EF4-FFF2-40B4-BE49-F238E27FC236}">
                    <a16:creationId xmlns:a16="http://schemas.microsoft.com/office/drawing/2014/main" id="{42FE26A8-1D72-43AE-8A1F-6518B6F9D97C}"/>
                  </a:ext>
                </a:extLst>
              </p:cNvPr>
              <p:cNvCxnSpPr/>
              <p:nvPr/>
            </p:nvCxnSpPr>
            <p:spPr>
              <a:xfrm rot="5400000">
                <a:off x="5313602" y="5104066"/>
                <a:ext cx="181649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6" name="文本框 185">
              <a:extLst>
                <a:ext uri="{FF2B5EF4-FFF2-40B4-BE49-F238E27FC236}">
                  <a16:creationId xmlns:a16="http://schemas.microsoft.com/office/drawing/2014/main" id="{F7901DAA-6D61-4BEC-BD48-5D2A2AC1BDA5}"/>
                </a:ext>
              </a:extLst>
            </p:cNvPr>
            <p:cNvSpPr txBox="1"/>
            <p:nvPr/>
          </p:nvSpPr>
          <p:spPr>
            <a:xfrm>
              <a:off x="1828157" y="1735329"/>
              <a:ext cx="2207941" cy="547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spc="100">
                  <a:gradFill>
                    <a:gsLst>
                      <a:gs pos="0">
                        <a:srgbClr val="4ADDFE"/>
                      </a:gs>
                      <a:gs pos="100000">
                        <a:srgbClr val="51B3FD"/>
                      </a:gs>
                    </a:gsLst>
                    <a:lin ang="0" scaled="0"/>
                  </a:gradFill>
                  <a:latin typeface="TSTAR PRO Heavy" panose="02000806030000020004" pitchFamily="50" charset="0"/>
                  <a:ea typeface="方正兰亭黑简体" panose="02000000000000000000" pitchFamily="2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10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elvetica Now Text" panose="020B0504030202020204" pitchFamily="34" charset="0"/>
                  <a:cs typeface="Helvetica" panose="020B0604020202020204" pitchFamily="34" charset="0"/>
                </a:rPr>
                <a:t>Value Series</a:t>
              </a:r>
            </a:p>
          </p:txBody>
        </p:sp>
      </p:grpSp>
      <p:cxnSp>
        <p:nvCxnSpPr>
          <p:cNvPr id="195" name="直接连接符 194">
            <a:extLst>
              <a:ext uri="{FF2B5EF4-FFF2-40B4-BE49-F238E27FC236}">
                <a16:creationId xmlns:a16="http://schemas.microsoft.com/office/drawing/2014/main" id="{CEFB7097-3131-41C3-991C-9CC93AA4CDA3}"/>
              </a:ext>
            </a:extLst>
          </p:cNvPr>
          <p:cNvCxnSpPr>
            <a:cxnSpLocks/>
          </p:cNvCxnSpPr>
          <p:nvPr/>
        </p:nvCxnSpPr>
        <p:spPr>
          <a:xfrm>
            <a:off x="1081758" y="3762305"/>
            <a:ext cx="5319040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cxnSp>
      <p:cxnSp>
        <p:nvCxnSpPr>
          <p:cNvPr id="196" name="直接连接符 195">
            <a:extLst>
              <a:ext uri="{FF2B5EF4-FFF2-40B4-BE49-F238E27FC236}">
                <a16:creationId xmlns:a16="http://schemas.microsoft.com/office/drawing/2014/main" id="{29168B28-085D-4692-A9C5-F3F48E11CA1B}"/>
              </a:ext>
            </a:extLst>
          </p:cNvPr>
          <p:cNvCxnSpPr>
            <a:cxnSpLocks/>
          </p:cNvCxnSpPr>
          <p:nvPr/>
        </p:nvCxnSpPr>
        <p:spPr>
          <a:xfrm>
            <a:off x="3752669" y="5594413"/>
            <a:ext cx="5319040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cxnSp>
      <p:grpSp>
        <p:nvGrpSpPr>
          <p:cNvPr id="197" name="组合 196">
            <a:extLst>
              <a:ext uri="{FF2B5EF4-FFF2-40B4-BE49-F238E27FC236}">
                <a16:creationId xmlns:a16="http://schemas.microsoft.com/office/drawing/2014/main" id="{2C96323E-576F-4A20-9A88-DE0B26B7197D}"/>
              </a:ext>
            </a:extLst>
          </p:cNvPr>
          <p:cNvGrpSpPr/>
          <p:nvPr/>
        </p:nvGrpSpPr>
        <p:grpSpPr>
          <a:xfrm>
            <a:off x="6620443" y="3800710"/>
            <a:ext cx="2641946" cy="768099"/>
            <a:chOff x="8723616" y="5191358"/>
            <a:chExt cx="3535261" cy="1444435"/>
          </a:xfrm>
        </p:grpSpPr>
        <p:sp>
          <p:nvSpPr>
            <p:cNvPr id="198" name="圆角矩形 166">
              <a:extLst>
                <a:ext uri="{FF2B5EF4-FFF2-40B4-BE49-F238E27FC236}">
                  <a16:creationId xmlns:a16="http://schemas.microsoft.com/office/drawing/2014/main" id="{6D47E2E4-A468-4740-8E64-CFF71FACBED7}"/>
                </a:ext>
              </a:extLst>
            </p:cNvPr>
            <p:cNvSpPr/>
            <p:nvPr/>
          </p:nvSpPr>
          <p:spPr bwMode="auto">
            <a:xfrm>
              <a:off x="8723616" y="5682845"/>
              <a:ext cx="3528173" cy="48026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DS-K1T331: 1,000 faces</a:t>
              </a:r>
            </a:p>
          </p:txBody>
        </p:sp>
        <p:sp>
          <p:nvSpPr>
            <p:cNvPr id="199" name="圆角矩形 184">
              <a:extLst>
                <a:ext uri="{FF2B5EF4-FFF2-40B4-BE49-F238E27FC236}">
                  <a16:creationId xmlns:a16="http://schemas.microsoft.com/office/drawing/2014/main" id="{1E2CA39C-DE37-4217-BB2F-FCC3DF8202A4}"/>
                </a:ext>
              </a:extLst>
            </p:cNvPr>
            <p:cNvSpPr/>
            <p:nvPr/>
          </p:nvSpPr>
          <p:spPr bwMode="auto">
            <a:xfrm>
              <a:off x="8730704" y="6155526"/>
              <a:ext cx="3528173" cy="48026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DS-K1A340: 1,500 faces</a:t>
              </a:r>
            </a:p>
          </p:txBody>
        </p:sp>
        <p:sp>
          <p:nvSpPr>
            <p:cNvPr id="200" name="圆角矩形 106">
              <a:extLst>
                <a:ext uri="{FF2B5EF4-FFF2-40B4-BE49-F238E27FC236}">
                  <a16:creationId xmlns:a16="http://schemas.microsoft.com/office/drawing/2014/main" id="{34487F45-930D-4E44-8E3A-C2384143FB4D}"/>
                </a:ext>
              </a:extLst>
            </p:cNvPr>
            <p:cNvSpPr/>
            <p:nvPr/>
          </p:nvSpPr>
          <p:spPr bwMode="auto">
            <a:xfrm>
              <a:off x="8723616" y="5433309"/>
              <a:ext cx="3528173" cy="48026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DS-K1T342: 1,500 faces</a:t>
              </a:r>
            </a:p>
          </p:txBody>
        </p:sp>
        <p:sp>
          <p:nvSpPr>
            <p:cNvPr id="201" name="圆角矩形 165">
              <a:extLst>
                <a:ext uri="{FF2B5EF4-FFF2-40B4-BE49-F238E27FC236}">
                  <a16:creationId xmlns:a16="http://schemas.microsoft.com/office/drawing/2014/main" id="{E39DD4A4-C22C-4CBE-9A5D-5F6CDE9BC188}"/>
                </a:ext>
              </a:extLst>
            </p:cNvPr>
            <p:cNvSpPr/>
            <p:nvPr/>
          </p:nvSpPr>
          <p:spPr bwMode="auto">
            <a:xfrm>
              <a:off x="8723616" y="5191358"/>
              <a:ext cx="3060203" cy="48026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DS-K1T341A: 3,000 faces</a:t>
              </a:r>
            </a:p>
          </p:txBody>
        </p:sp>
        <p:sp>
          <p:nvSpPr>
            <p:cNvPr id="202" name="圆角矩形 183">
              <a:extLst>
                <a:ext uri="{FF2B5EF4-FFF2-40B4-BE49-F238E27FC236}">
                  <a16:creationId xmlns:a16="http://schemas.microsoft.com/office/drawing/2014/main" id="{FA8D1428-8CF2-4765-B2A7-444556F7FC81}"/>
                </a:ext>
              </a:extLst>
            </p:cNvPr>
            <p:cNvSpPr/>
            <p:nvPr/>
          </p:nvSpPr>
          <p:spPr bwMode="auto">
            <a:xfrm>
              <a:off x="8723616" y="5938862"/>
              <a:ext cx="3060203" cy="48026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DS-K1T343: 1,500 faces</a:t>
              </a:r>
            </a:p>
          </p:txBody>
        </p:sp>
      </p:grpSp>
      <p:grpSp>
        <p:nvGrpSpPr>
          <p:cNvPr id="203" name="组合 202">
            <a:extLst>
              <a:ext uri="{FF2B5EF4-FFF2-40B4-BE49-F238E27FC236}">
                <a16:creationId xmlns:a16="http://schemas.microsoft.com/office/drawing/2014/main" id="{B0520948-C6FC-4017-B66E-7B3C354727E5}"/>
              </a:ext>
            </a:extLst>
          </p:cNvPr>
          <p:cNvGrpSpPr/>
          <p:nvPr/>
        </p:nvGrpSpPr>
        <p:grpSpPr>
          <a:xfrm>
            <a:off x="4325119" y="3967891"/>
            <a:ext cx="1861441" cy="547332"/>
            <a:chOff x="5033359" y="5374940"/>
            <a:chExt cx="2490846" cy="751072"/>
          </a:xfrm>
        </p:grpSpPr>
        <p:pic>
          <p:nvPicPr>
            <p:cNvPr id="204" name="图片 203">
              <a:extLst>
                <a:ext uri="{FF2B5EF4-FFF2-40B4-BE49-F238E27FC236}">
                  <a16:creationId xmlns:a16="http://schemas.microsoft.com/office/drawing/2014/main" id="{23FC4D55-DE7A-4C0D-9C57-83FA7307CC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204" t="8621" r="37338" b="7471"/>
            <a:stretch/>
          </p:blipFill>
          <p:spPr>
            <a:xfrm>
              <a:off x="6624841" y="5404381"/>
              <a:ext cx="384368" cy="712606"/>
            </a:xfrm>
            <a:prstGeom prst="rect">
              <a:avLst/>
            </a:prstGeom>
          </p:spPr>
        </p:pic>
        <p:pic>
          <p:nvPicPr>
            <p:cNvPr id="205" name="图片 204">
              <a:extLst>
                <a:ext uri="{FF2B5EF4-FFF2-40B4-BE49-F238E27FC236}">
                  <a16:creationId xmlns:a16="http://schemas.microsoft.com/office/drawing/2014/main" id="{98A69695-2B09-4143-9EBE-78228E5401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29003" y="5601526"/>
              <a:ext cx="472351" cy="442548"/>
            </a:xfrm>
            <a:prstGeom prst="rect">
              <a:avLst/>
            </a:prstGeom>
          </p:spPr>
        </p:pic>
        <p:pic>
          <p:nvPicPr>
            <p:cNvPr id="206" name="图片 205">
              <a:extLst>
                <a:ext uri="{FF2B5EF4-FFF2-40B4-BE49-F238E27FC236}">
                  <a16:creationId xmlns:a16="http://schemas.microsoft.com/office/drawing/2014/main" id="{CA9F19DE-A26A-4EC5-AF4E-45AAA178B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60636" y="5374940"/>
              <a:ext cx="363569" cy="751072"/>
            </a:xfrm>
            <a:prstGeom prst="rect">
              <a:avLst/>
            </a:prstGeom>
          </p:spPr>
        </p:pic>
        <p:pic>
          <p:nvPicPr>
            <p:cNvPr id="207" name="图片 206">
              <a:extLst>
                <a:ext uri="{FF2B5EF4-FFF2-40B4-BE49-F238E27FC236}">
                  <a16:creationId xmlns:a16="http://schemas.microsoft.com/office/drawing/2014/main" id="{879F2955-4C91-4FC2-8E2C-8E6A2A56AB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97291" y="5576404"/>
              <a:ext cx="388159" cy="507886"/>
            </a:xfrm>
            <a:prstGeom prst="rect">
              <a:avLst/>
            </a:prstGeom>
          </p:spPr>
        </p:pic>
        <p:pic>
          <p:nvPicPr>
            <p:cNvPr id="208" name="图片 207">
              <a:extLst>
                <a:ext uri="{FF2B5EF4-FFF2-40B4-BE49-F238E27FC236}">
                  <a16:creationId xmlns:a16="http://schemas.microsoft.com/office/drawing/2014/main" id="{3545ABE7-7CBE-45CF-957A-38C92B3956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33359" y="5555562"/>
              <a:ext cx="498015" cy="540147"/>
            </a:xfrm>
            <a:prstGeom prst="rect">
              <a:avLst/>
            </a:prstGeom>
          </p:spPr>
        </p:pic>
      </p:grpSp>
      <p:grpSp>
        <p:nvGrpSpPr>
          <p:cNvPr id="209" name="组合 208">
            <a:extLst>
              <a:ext uri="{FF2B5EF4-FFF2-40B4-BE49-F238E27FC236}">
                <a16:creationId xmlns:a16="http://schemas.microsoft.com/office/drawing/2014/main" id="{1C7F9138-AC89-4F5D-AE2C-E75C83ADD6FA}"/>
              </a:ext>
            </a:extLst>
          </p:cNvPr>
          <p:cNvGrpSpPr/>
          <p:nvPr/>
        </p:nvGrpSpPr>
        <p:grpSpPr>
          <a:xfrm>
            <a:off x="3839829" y="1774080"/>
            <a:ext cx="2637372" cy="840957"/>
            <a:chOff x="4942213" y="2489681"/>
            <a:chExt cx="3529141" cy="1186327"/>
          </a:xfrm>
        </p:grpSpPr>
        <p:pic>
          <p:nvPicPr>
            <p:cNvPr id="210" name="图片 209">
              <a:extLst>
                <a:ext uri="{FF2B5EF4-FFF2-40B4-BE49-F238E27FC236}">
                  <a16:creationId xmlns:a16="http://schemas.microsoft.com/office/drawing/2014/main" id="{1AC57DC2-E53A-477E-B71C-642A3F814E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533" t="12023" r="53932" b="13718"/>
            <a:stretch/>
          </p:blipFill>
          <p:spPr>
            <a:xfrm>
              <a:off x="5248414" y="2780758"/>
              <a:ext cx="439201" cy="734400"/>
            </a:xfrm>
            <a:prstGeom prst="rect">
              <a:avLst/>
            </a:prstGeom>
          </p:spPr>
        </p:pic>
        <p:pic>
          <p:nvPicPr>
            <p:cNvPr id="211" name="图片 210">
              <a:extLst>
                <a:ext uri="{FF2B5EF4-FFF2-40B4-BE49-F238E27FC236}">
                  <a16:creationId xmlns:a16="http://schemas.microsoft.com/office/drawing/2014/main" id="{69B0E7D5-B4DC-4F28-A71B-D259EC7D94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05661" y="2796769"/>
              <a:ext cx="363362" cy="732039"/>
            </a:xfrm>
            <a:prstGeom prst="rect">
              <a:avLst/>
            </a:prstGeom>
          </p:spPr>
        </p:pic>
        <p:pic>
          <p:nvPicPr>
            <p:cNvPr id="212" name="图片 211">
              <a:extLst>
                <a:ext uri="{FF2B5EF4-FFF2-40B4-BE49-F238E27FC236}">
                  <a16:creationId xmlns:a16="http://schemas.microsoft.com/office/drawing/2014/main" id="{E5867761-9BCB-4945-ACCE-8DE924DF5C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87720" y="2831844"/>
              <a:ext cx="364710" cy="630381"/>
            </a:xfrm>
            <a:prstGeom prst="rect">
              <a:avLst/>
            </a:prstGeom>
          </p:spPr>
        </p:pic>
        <p:pic>
          <p:nvPicPr>
            <p:cNvPr id="213" name="图片 212">
              <a:extLst>
                <a:ext uri="{FF2B5EF4-FFF2-40B4-BE49-F238E27FC236}">
                  <a16:creationId xmlns:a16="http://schemas.microsoft.com/office/drawing/2014/main" id="{CBD23B09-C55C-4C39-AEC8-C246E4CF8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72" r="36834" b="3829"/>
            <a:stretch/>
          </p:blipFill>
          <p:spPr>
            <a:xfrm>
              <a:off x="4942213" y="2823965"/>
              <a:ext cx="335264" cy="660996"/>
            </a:xfrm>
            <a:prstGeom prst="rect">
              <a:avLst/>
            </a:prstGeom>
          </p:spPr>
        </p:pic>
        <p:pic>
          <p:nvPicPr>
            <p:cNvPr id="214" name="图片 213">
              <a:extLst>
                <a:ext uri="{FF2B5EF4-FFF2-40B4-BE49-F238E27FC236}">
                  <a16:creationId xmlns:a16="http://schemas.microsoft.com/office/drawing/2014/main" id="{309CC513-87EE-446F-9F2F-B00EA9939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9574" r="16639"/>
            <a:stretch/>
          </p:blipFill>
          <p:spPr>
            <a:xfrm>
              <a:off x="5577405" y="2645420"/>
              <a:ext cx="417600" cy="988983"/>
            </a:xfrm>
            <a:prstGeom prst="rect">
              <a:avLst/>
            </a:prstGeom>
          </p:spPr>
        </p:pic>
        <p:pic>
          <p:nvPicPr>
            <p:cNvPr id="215" name="图片 214">
              <a:extLst>
                <a:ext uri="{FF2B5EF4-FFF2-40B4-BE49-F238E27FC236}">
                  <a16:creationId xmlns:a16="http://schemas.microsoft.com/office/drawing/2014/main" id="{29FD2EDF-DBA8-4070-AFC4-EB2DA9A62A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26" t="8495" r="37478" b="8778"/>
            <a:stretch/>
          </p:blipFill>
          <p:spPr>
            <a:xfrm>
              <a:off x="7405467" y="2489681"/>
              <a:ext cx="629666" cy="1186327"/>
            </a:xfrm>
            <a:prstGeom prst="rect">
              <a:avLst/>
            </a:prstGeom>
          </p:spPr>
        </p:pic>
        <p:pic>
          <p:nvPicPr>
            <p:cNvPr id="216" name="图片 215">
              <a:extLst>
                <a:ext uri="{FF2B5EF4-FFF2-40B4-BE49-F238E27FC236}">
                  <a16:creationId xmlns:a16="http://schemas.microsoft.com/office/drawing/2014/main" id="{86E888F6-39E5-40D9-B29E-B0C55CB267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10" t="3437" r="37652" b="6299"/>
            <a:stretch/>
          </p:blipFill>
          <p:spPr>
            <a:xfrm>
              <a:off x="8080294" y="2749988"/>
              <a:ext cx="391060" cy="808574"/>
            </a:xfrm>
            <a:prstGeom prst="rect">
              <a:avLst/>
            </a:prstGeom>
          </p:spPr>
        </p:pic>
        <p:pic>
          <p:nvPicPr>
            <p:cNvPr id="217" name="图片 216">
              <a:extLst>
                <a:ext uri="{FF2B5EF4-FFF2-40B4-BE49-F238E27FC236}">
                  <a16:creationId xmlns:a16="http://schemas.microsoft.com/office/drawing/2014/main" id="{563148C8-92D4-45C4-8D9E-08469599E8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8744" r="38160"/>
            <a:stretch/>
          </p:blipFill>
          <p:spPr>
            <a:xfrm>
              <a:off x="6006585" y="2653114"/>
              <a:ext cx="375684" cy="908876"/>
            </a:xfrm>
            <a:prstGeom prst="rect">
              <a:avLst/>
            </a:prstGeom>
          </p:spPr>
        </p:pic>
        <p:pic>
          <p:nvPicPr>
            <p:cNvPr id="218" name="图片 217">
              <a:extLst>
                <a:ext uri="{FF2B5EF4-FFF2-40B4-BE49-F238E27FC236}">
                  <a16:creationId xmlns:a16="http://schemas.microsoft.com/office/drawing/2014/main" id="{772789E5-67D3-483F-A5E4-6162B463A6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680" r="36659"/>
            <a:stretch/>
          </p:blipFill>
          <p:spPr>
            <a:xfrm>
              <a:off x="6350126" y="2640047"/>
              <a:ext cx="290623" cy="979799"/>
            </a:xfrm>
            <a:prstGeom prst="rect">
              <a:avLst/>
            </a:prstGeom>
          </p:spPr>
        </p:pic>
      </p:grpSp>
      <p:grpSp>
        <p:nvGrpSpPr>
          <p:cNvPr id="219" name="组合 218">
            <a:extLst>
              <a:ext uri="{FF2B5EF4-FFF2-40B4-BE49-F238E27FC236}">
                <a16:creationId xmlns:a16="http://schemas.microsoft.com/office/drawing/2014/main" id="{7171E58E-1045-420C-B341-98595A748D41}"/>
              </a:ext>
            </a:extLst>
          </p:cNvPr>
          <p:cNvGrpSpPr/>
          <p:nvPr/>
        </p:nvGrpSpPr>
        <p:grpSpPr>
          <a:xfrm>
            <a:off x="3999068" y="944374"/>
            <a:ext cx="1648869" cy="750081"/>
            <a:chOff x="5486627" y="1231391"/>
            <a:chExt cx="2206397" cy="1051420"/>
          </a:xfrm>
        </p:grpSpPr>
        <p:pic>
          <p:nvPicPr>
            <p:cNvPr id="220" name="图片 219">
              <a:extLst>
                <a:ext uri="{FF2B5EF4-FFF2-40B4-BE49-F238E27FC236}">
                  <a16:creationId xmlns:a16="http://schemas.microsoft.com/office/drawing/2014/main" id="{B7EE0802-418D-4973-966E-73CFE1291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86627" y="1291990"/>
              <a:ext cx="1735397" cy="977747"/>
            </a:xfrm>
            <a:prstGeom prst="rect">
              <a:avLst/>
            </a:prstGeom>
          </p:spPr>
        </p:pic>
        <p:pic>
          <p:nvPicPr>
            <p:cNvPr id="221" name="图片 220">
              <a:extLst>
                <a:ext uri="{FF2B5EF4-FFF2-40B4-BE49-F238E27FC236}">
                  <a16:creationId xmlns:a16="http://schemas.microsoft.com/office/drawing/2014/main" id="{21330119-0B56-4819-B6BD-D4C53ED85E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50611" y="1303335"/>
              <a:ext cx="352078" cy="882991"/>
            </a:xfrm>
            <a:prstGeom prst="rect">
              <a:avLst/>
            </a:prstGeom>
          </p:spPr>
        </p:pic>
        <p:pic>
          <p:nvPicPr>
            <p:cNvPr id="222" name="图片 221">
              <a:extLst>
                <a:ext uri="{FF2B5EF4-FFF2-40B4-BE49-F238E27FC236}">
                  <a16:creationId xmlns:a16="http://schemas.microsoft.com/office/drawing/2014/main" id="{3AE8F187-0D98-405F-AEA9-82674EBD30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6091" y="1310224"/>
              <a:ext cx="409382" cy="867499"/>
            </a:xfrm>
            <a:prstGeom prst="rect">
              <a:avLst/>
            </a:prstGeom>
          </p:spPr>
        </p:pic>
        <p:pic>
          <p:nvPicPr>
            <p:cNvPr id="223" name="图片 222">
              <a:extLst>
                <a:ext uri="{FF2B5EF4-FFF2-40B4-BE49-F238E27FC236}">
                  <a16:creationId xmlns:a16="http://schemas.microsoft.com/office/drawing/2014/main" id="{893D05B6-7739-4BEC-A49C-A8A4AA1310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7928" r="37807"/>
            <a:stretch/>
          </p:blipFill>
          <p:spPr>
            <a:xfrm>
              <a:off x="7239368" y="1231391"/>
              <a:ext cx="453656" cy="1051420"/>
            </a:xfrm>
            <a:prstGeom prst="rect">
              <a:avLst/>
            </a:prstGeom>
          </p:spPr>
        </p:pic>
      </p:grpSp>
      <p:grpSp>
        <p:nvGrpSpPr>
          <p:cNvPr id="224" name="组合 223">
            <a:extLst>
              <a:ext uri="{FF2B5EF4-FFF2-40B4-BE49-F238E27FC236}">
                <a16:creationId xmlns:a16="http://schemas.microsoft.com/office/drawing/2014/main" id="{AB4F258A-8447-4C81-A13F-01F3408E2961}"/>
              </a:ext>
            </a:extLst>
          </p:cNvPr>
          <p:cNvGrpSpPr/>
          <p:nvPr/>
        </p:nvGrpSpPr>
        <p:grpSpPr>
          <a:xfrm>
            <a:off x="6578129" y="2840584"/>
            <a:ext cx="2726575" cy="614481"/>
            <a:chOff x="8679601" y="4025217"/>
            <a:chExt cx="3648505" cy="1155550"/>
          </a:xfrm>
        </p:grpSpPr>
        <p:sp>
          <p:nvSpPr>
            <p:cNvPr id="225" name="圆角矩形 238">
              <a:extLst>
                <a:ext uri="{FF2B5EF4-FFF2-40B4-BE49-F238E27FC236}">
                  <a16:creationId xmlns:a16="http://schemas.microsoft.com/office/drawing/2014/main" id="{2EACA900-E655-4CC1-B2B0-3CBEF12C1A44}"/>
                </a:ext>
              </a:extLst>
            </p:cNvPr>
            <p:cNvSpPr/>
            <p:nvPr/>
          </p:nvSpPr>
          <p:spPr bwMode="auto">
            <a:xfrm>
              <a:off x="8679602" y="4700500"/>
              <a:ext cx="3648504" cy="48026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DS-K1T642: 6,000 faces</a:t>
              </a:r>
            </a:p>
          </p:txBody>
        </p:sp>
        <p:sp>
          <p:nvSpPr>
            <p:cNvPr id="226" name="圆角矩形 107">
              <a:extLst>
                <a:ext uri="{FF2B5EF4-FFF2-40B4-BE49-F238E27FC236}">
                  <a16:creationId xmlns:a16="http://schemas.microsoft.com/office/drawing/2014/main" id="{DDDF11F6-81EB-4AAA-AD67-68971E703084}"/>
                </a:ext>
              </a:extLst>
            </p:cNvPr>
            <p:cNvSpPr/>
            <p:nvPr/>
          </p:nvSpPr>
          <p:spPr bwMode="auto">
            <a:xfrm>
              <a:off x="8679602" y="4483835"/>
              <a:ext cx="3648504" cy="48026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DS-K1T673: </a:t>
              </a:r>
              <a:r>
                <a:rPr lang="en-US" altLang="zh-CN" sz="900" kern="0" spc="100" dirty="0"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10</a:t>
              </a: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,000 faces</a:t>
              </a:r>
            </a:p>
          </p:txBody>
        </p:sp>
        <p:sp>
          <p:nvSpPr>
            <p:cNvPr id="227" name="圆角矩形 237">
              <a:extLst>
                <a:ext uri="{FF2B5EF4-FFF2-40B4-BE49-F238E27FC236}">
                  <a16:creationId xmlns:a16="http://schemas.microsoft.com/office/drawing/2014/main" id="{90781AB2-AEEE-413C-859B-81190D855F75}"/>
                </a:ext>
              </a:extLst>
            </p:cNvPr>
            <p:cNvSpPr/>
            <p:nvPr/>
          </p:nvSpPr>
          <p:spPr bwMode="auto">
            <a:xfrm>
              <a:off x="8679602" y="4267072"/>
              <a:ext cx="3060203" cy="480266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DS-K1T671: 6,000 faces </a:t>
              </a:r>
              <a:endParaRPr kumimoji="0" lang="en-US" altLang="zh-CN" sz="900" b="1" i="0" u="none" strike="noStrike" kern="0" cap="none" spc="100" normalizeH="0" baseline="0" noProof="0" dirty="0">
                <a:ln>
                  <a:noFill/>
                </a:ln>
                <a:effectLst/>
                <a:uLnTx/>
                <a:uFillTx/>
                <a:latin typeface="Helvetica Now Text" panose="020B0504030202020204" pitchFamily="34" charset="0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28" name="圆角矩形 125">
              <a:extLst>
                <a:ext uri="{FF2B5EF4-FFF2-40B4-BE49-F238E27FC236}">
                  <a16:creationId xmlns:a16="http://schemas.microsoft.com/office/drawing/2014/main" id="{54DA5A68-90B9-4A07-BBFB-9602DCB250C1}"/>
                </a:ext>
              </a:extLst>
            </p:cNvPr>
            <p:cNvSpPr/>
            <p:nvPr/>
          </p:nvSpPr>
          <p:spPr bwMode="auto">
            <a:xfrm>
              <a:off x="8679601" y="4025217"/>
              <a:ext cx="3496854" cy="480266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DS-K1TA70MI-T: </a:t>
              </a:r>
              <a:r>
                <a:rPr lang="en-US" altLang="zh-CN" sz="900" kern="0" spc="100" dirty="0"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6</a:t>
              </a: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,000 faces*</a:t>
              </a:r>
            </a:p>
          </p:txBody>
        </p:sp>
      </p:grpSp>
      <p:grpSp>
        <p:nvGrpSpPr>
          <p:cNvPr id="229" name="组合 228">
            <a:extLst>
              <a:ext uri="{FF2B5EF4-FFF2-40B4-BE49-F238E27FC236}">
                <a16:creationId xmlns:a16="http://schemas.microsoft.com/office/drawing/2014/main" id="{EE6EABD7-C649-4BED-9353-AF8DA8D6B625}"/>
              </a:ext>
            </a:extLst>
          </p:cNvPr>
          <p:cNvGrpSpPr/>
          <p:nvPr/>
        </p:nvGrpSpPr>
        <p:grpSpPr>
          <a:xfrm>
            <a:off x="6610445" y="1432748"/>
            <a:ext cx="2638005" cy="1292622"/>
            <a:chOff x="8723616" y="1819429"/>
            <a:chExt cx="3529988" cy="2159666"/>
          </a:xfrm>
        </p:grpSpPr>
        <p:sp>
          <p:nvSpPr>
            <p:cNvPr id="230" name="圆角矩形 203">
              <a:extLst>
                <a:ext uri="{FF2B5EF4-FFF2-40B4-BE49-F238E27FC236}">
                  <a16:creationId xmlns:a16="http://schemas.microsoft.com/office/drawing/2014/main" id="{F36167E4-CDC6-412C-ACA5-AC5B18C50927}"/>
                </a:ext>
              </a:extLst>
            </p:cNvPr>
            <p:cNvSpPr/>
            <p:nvPr/>
          </p:nvSpPr>
          <p:spPr bwMode="auto">
            <a:xfrm>
              <a:off x="8723616" y="2536342"/>
              <a:ext cx="3529988" cy="480268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DS-K1T680: 100,000 faces</a:t>
              </a:r>
            </a:p>
          </p:txBody>
        </p:sp>
        <p:sp>
          <p:nvSpPr>
            <p:cNvPr id="231" name="圆角矩形 109">
              <a:extLst>
                <a:ext uri="{FF2B5EF4-FFF2-40B4-BE49-F238E27FC236}">
                  <a16:creationId xmlns:a16="http://schemas.microsoft.com/office/drawing/2014/main" id="{E9C55125-6222-48BB-8518-9A2AB408FFAA}"/>
                </a:ext>
              </a:extLst>
            </p:cNvPr>
            <p:cNvSpPr/>
            <p:nvPr/>
          </p:nvSpPr>
          <p:spPr bwMode="auto">
            <a:xfrm>
              <a:off x="8723616" y="3498829"/>
              <a:ext cx="3496855" cy="480266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DS-K1T673T: </a:t>
              </a:r>
              <a:r>
                <a:rPr lang="en-US" altLang="zh-CN" sz="900" kern="0" spc="100" dirty="0"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100</a:t>
              </a: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,000 faces</a:t>
              </a:r>
            </a:p>
          </p:txBody>
        </p:sp>
        <p:sp>
          <p:nvSpPr>
            <p:cNvPr id="232" name="圆角矩形 196">
              <a:extLst>
                <a:ext uri="{FF2B5EF4-FFF2-40B4-BE49-F238E27FC236}">
                  <a16:creationId xmlns:a16="http://schemas.microsoft.com/office/drawing/2014/main" id="{CB234AB9-206B-4489-A844-64CACCEABC89}"/>
                </a:ext>
              </a:extLst>
            </p:cNvPr>
            <p:cNvSpPr/>
            <p:nvPr/>
          </p:nvSpPr>
          <p:spPr bwMode="auto">
            <a:xfrm>
              <a:off x="8723616" y="2728839"/>
              <a:ext cx="3033366" cy="480268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DS-K1T672: 50,000 faces</a:t>
              </a:r>
            </a:p>
          </p:txBody>
        </p:sp>
        <p:sp>
          <p:nvSpPr>
            <p:cNvPr id="233" name="圆角矩形 197">
              <a:extLst>
                <a:ext uri="{FF2B5EF4-FFF2-40B4-BE49-F238E27FC236}">
                  <a16:creationId xmlns:a16="http://schemas.microsoft.com/office/drawing/2014/main" id="{8EB2FC65-45E7-45A3-BC34-73B84AB51297}"/>
                </a:ext>
              </a:extLst>
            </p:cNvPr>
            <p:cNvSpPr/>
            <p:nvPr/>
          </p:nvSpPr>
          <p:spPr bwMode="auto">
            <a:xfrm>
              <a:off x="8723616" y="3306330"/>
              <a:ext cx="3219362" cy="480268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DS-K1T671T: 50,000 faces</a:t>
              </a:r>
            </a:p>
          </p:txBody>
        </p:sp>
        <p:sp>
          <p:nvSpPr>
            <p:cNvPr id="234" name="圆角矩形 118">
              <a:extLst>
                <a:ext uri="{FF2B5EF4-FFF2-40B4-BE49-F238E27FC236}">
                  <a16:creationId xmlns:a16="http://schemas.microsoft.com/office/drawing/2014/main" id="{69E773F6-4A95-4FCB-A46F-62CB9F94CBBF}"/>
                </a:ext>
              </a:extLst>
            </p:cNvPr>
            <p:cNvSpPr/>
            <p:nvPr/>
          </p:nvSpPr>
          <p:spPr bwMode="auto">
            <a:xfrm>
              <a:off x="8723616" y="2294295"/>
              <a:ext cx="3496855" cy="48026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DS-K1T690: </a:t>
              </a:r>
              <a:r>
                <a:rPr lang="en-US" altLang="zh-CN" sz="900" kern="0" spc="100" dirty="0">
                  <a:solidFill>
                    <a:srgbClr val="FF0000"/>
                  </a:solidFill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100</a:t>
              </a: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,000 faces</a:t>
              </a:r>
            </a:p>
          </p:txBody>
        </p:sp>
        <p:sp>
          <p:nvSpPr>
            <p:cNvPr id="235" name="圆角矩形 119">
              <a:extLst>
                <a:ext uri="{FF2B5EF4-FFF2-40B4-BE49-F238E27FC236}">
                  <a16:creationId xmlns:a16="http://schemas.microsoft.com/office/drawing/2014/main" id="{8741F93E-272D-4684-B179-716E69991C86}"/>
                </a:ext>
              </a:extLst>
            </p:cNvPr>
            <p:cNvSpPr/>
            <p:nvPr/>
          </p:nvSpPr>
          <p:spPr bwMode="auto">
            <a:xfrm>
              <a:off x="8723616" y="1819429"/>
              <a:ext cx="3496855" cy="682713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DS-K1T981: </a:t>
              </a:r>
              <a:r>
                <a:rPr lang="en-US" altLang="zh-CN" sz="900" kern="0" spc="100" dirty="0">
                  <a:solidFill>
                    <a:srgbClr val="FF0000"/>
                  </a:solidFill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10</a:t>
              </a: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,000 </a:t>
              </a:r>
              <a:r>
                <a:rPr lang="en-US" altLang="zh-CN" sz="900" kern="0" spc="100" dirty="0">
                  <a:solidFill>
                    <a:srgbClr val="FF0000"/>
                  </a:solidFill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iris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                   100,000 faces</a:t>
              </a:r>
              <a:endParaRPr kumimoji="0" lang="en-US" altLang="zh-CN" sz="900" b="0" i="0" u="none" strike="noStrike" kern="0" cap="none" spc="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Now Text" panose="020B0504030202020204" pitchFamily="34" charset="0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36" name="圆角矩形 123">
              <a:extLst>
                <a:ext uri="{FF2B5EF4-FFF2-40B4-BE49-F238E27FC236}">
                  <a16:creationId xmlns:a16="http://schemas.microsoft.com/office/drawing/2014/main" id="{711DFEDD-E762-4FC7-8F11-C76CE2C742CA}"/>
                </a:ext>
              </a:extLst>
            </p:cNvPr>
            <p:cNvSpPr/>
            <p:nvPr/>
          </p:nvSpPr>
          <p:spPr bwMode="auto">
            <a:xfrm>
              <a:off x="8723616" y="3113833"/>
              <a:ext cx="3496855" cy="480268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DS-K1T671TM-3XF: </a:t>
              </a:r>
              <a:r>
                <a:rPr lang="en-US" altLang="zh-CN" sz="900" kern="0" spc="100" dirty="0"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50</a:t>
              </a: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,000 faces*</a:t>
              </a:r>
            </a:p>
          </p:txBody>
        </p:sp>
        <p:sp>
          <p:nvSpPr>
            <p:cNvPr id="237" name="圆角矩形 126">
              <a:extLst>
                <a:ext uri="{FF2B5EF4-FFF2-40B4-BE49-F238E27FC236}">
                  <a16:creationId xmlns:a16="http://schemas.microsoft.com/office/drawing/2014/main" id="{C5BF816D-5DA8-455F-A5DE-8CC8FF7FDA83}"/>
                </a:ext>
              </a:extLst>
            </p:cNvPr>
            <p:cNvSpPr/>
            <p:nvPr/>
          </p:nvSpPr>
          <p:spPr bwMode="auto">
            <a:xfrm>
              <a:off x="8723616" y="2921336"/>
              <a:ext cx="3496855" cy="480268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DS-K5604A-3XF/V: </a:t>
              </a:r>
              <a:r>
                <a:rPr lang="en-US" altLang="zh-CN" sz="900" kern="0" spc="100" dirty="0"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50</a:t>
              </a: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,000 faces*</a:t>
              </a:r>
            </a:p>
          </p:txBody>
        </p:sp>
      </p:grpSp>
      <p:grpSp>
        <p:nvGrpSpPr>
          <p:cNvPr id="238" name="组合 237">
            <a:extLst>
              <a:ext uri="{FF2B5EF4-FFF2-40B4-BE49-F238E27FC236}">
                <a16:creationId xmlns:a16="http://schemas.microsoft.com/office/drawing/2014/main" id="{9C3782AC-87DD-4F85-A8C0-BCBF24202AF3}"/>
              </a:ext>
            </a:extLst>
          </p:cNvPr>
          <p:cNvGrpSpPr/>
          <p:nvPr/>
        </p:nvGrpSpPr>
        <p:grpSpPr>
          <a:xfrm>
            <a:off x="6578128" y="997145"/>
            <a:ext cx="2613244" cy="384050"/>
            <a:chOff x="8686690" y="1053541"/>
            <a:chExt cx="3496854" cy="722218"/>
          </a:xfrm>
        </p:grpSpPr>
        <p:sp>
          <p:nvSpPr>
            <p:cNvPr id="239" name="圆角矩形 170">
              <a:extLst>
                <a:ext uri="{FF2B5EF4-FFF2-40B4-BE49-F238E27FC236}">
                  <a16:creationId xmlns:a16="http://schemas.microsoft.com/office/drawing/2014/main" id="{79D4601E-6FE5-49EF-A215-D9D54262E772}"/>
                </a:ext>
              </a:extLst>
            </p:cNvPr>
            <p:cNvSpPr/>
            <p:nvPr/>
          </p:nvSpPr>
          <p:spPr bwMode="auto">
            <a:xfrm>
              <a:off x="8686690" y="1295492"/>
              <a:ext cx="3037316" cy="48026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2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DS-K5671: </a:t>
              </a: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50,000 faces</a:t>
              </a:r>
              <a:endParaRPr kumimoji="0" lang="zh-CN" altLang="en-US" sz="900" b="0" i="0" u="none" strike="noStrike" kern="0" cap="none" spc="100" normalizeH="0" baseline="0" noProof="0" dirty="0">
                <a:ln>
                  <a:noFill/>
                </a:ln>
                <a:effectLst/>
                <a:uLnTx/>
                <a:uFillTx/>
                <a:latin typeface="Helvetica Now Text" panose="020B0504030202020204" pitchFamily="34" charset="0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40" name="圆角矩形 127">
              <a:extLst>
                <a:ext uri="{FF2B5EF4-FFF2-40B4-BE49-F238E27FC236}">
                  <a16:creationId xmlns:a16="http://schemas.microsoft.com/office/drawing/2014/main" id="{3BFF9FDF-9FFB-4B02-9BD7-139E801EE310}"/>
                </a:ext>
              </a:extLst>
            </p:cNvPr>
            <p:cNvSpPr/>
            <p:nvPr/>
          </p:nvSpPr>
          <p:spPr bwMode="auto">
            <a:xfrm>
              <a:off x="8686690" y="1053541"/>
              <a:ext cx="3496854" cy="48026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DS-K5671-3XF/ZU: </a:t>
              </a:r>
              <a:r>
                <a:rPr lang="en-US" altLang="zh-CN" sz="900" kern="0" spc="100" dirty="0"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50</a:t>
              </a:r>
              <a:r>
                <a:rPr kumimoji="0" lang="en-US" altLang="zh-CN" sz="900" b="0" i="0" u="none" strike="noStrike" kern="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Helvetica Now Text" panose="020B0504030202020204" pitchFamily="34" charset="0"/>
                  <a:ea typeface="方正兰亭黑简体" panose="02000000000000000000" pitchFamily="2" charset="-122"/>
                  <a:cs typeface="Arial" panose="020B0604020202020204" pitchFamily="34" charset="0"/>
                </a:rPr>
                <a:t>,000 faces*</a:t>
              </a:r>
            </a:p>
          </p:txBody>
        </p:sp>
      </p:grpSp>
      <p:grpSp>
        <p:nvGrpSpPr>
          <p:cNvPr id="242" name="组合 241">
            <a:extLst>
              <a:ext uri="{FF2B5EF4-FFF2-40B4-BE49-F238E27FC236}">
                <a16:creationId xmlns:a16="http://schemas.microsoft.com/office/drawing/2014/main" id="{A2653B98-374C-4CCE-A208-D825958A491F}"/>
              </a:ext>
            </a:extLst>
          </p:cNvPr>
          <p:cNvGrpSpPr/>
          <p:nvPr/>
        </p:nvGrpSpPr>
        <p:grpSpPr>
          <a:xfrm>
            <a:off x="3850857" y="2752876"/>
            <a:ext cx="2049428" cy="738601"/>
            <a:chOff x="4874727" y="3725107"/>
            <a:chExt cx="3078363" cy="1187002"/>
          </a:xfrm>
        </p:grpSpPr>
        <p:pic>
          <p:nvPicPr>
            <p:cNvPr id="243" name="图片 242">
              <a:extLst>
                <a:ext uri="{FF2B5EF4-FFF2-40B4-BE49-F238E27FC236}">
                  <a16:creationId xmlns:a16="http://schemas.microsoft.com/office/drawing/2014/main" id="{9BAB49BC-D8A7-4467-8ADF-EEC37DBD5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54071" y="3821437"/>
              <a:ext cx="1363054" cy="1090672"/>
            </a:xfrm>
            <a:prstGeom prst="rect">
              <a:avLst/>
            </a:prstGeom>
          </p:spPr>
        </p:pic>
        <p:pic>
          <p:nvPicPr>
            <p:cNvPr id="244" name="图片 243">
              <a:extLst>
                <a:ext uri="{FF2B5EF4-FFF2-40B4-BE49-F238E27FC236}">
                  <a16:creationId xmlns:a16="http://schemas.microsoft.com/office/drawing/2014/main" id="{F4A690DD-8A95-436E-AADF-74142ABCE2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74727" y="4156061"/>
              <a:ext cx="463257" cy="445116"/>
            </a:xfrm>
            <a:prstGeom prst="rect">
              <a:avLst/>
            </a:prstGeom>
          </p:spPr>
        </p:pic>
        <p:pic>
          <p:nvPicPr>
            <p:cNvPr id="245" name="图片 244">
              <a:extLst>
                <a:ext uri="{FF2B5EF4-FFF2-40B4-BE49-F238E27FC236}">
                  <a16:creationId xmlns:a16="http://schemas.microsoft.com/office/drawing/2014/main" id="{D4EACCAE-03D0-4C4B-92A8-CABEDA97E3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44668" y="4133735"/>
              <a:ext cx="466114" cy="484984"/>
            </a:xfrm>
            <a:prstGeom prst="rect">
              <a:avLst/>
            </a:prstGeom>
          </p:spPr>
        </p:pic>
        <p:pic>
          <p:nvPicPr>
            <p:cNvPr id="246" name="图片 245">
              <a:extLst>
                <a:ext uri="{FF2B5EF4-FFF2-40B4-BE49-F238E27FC236}">
                  <a16:creationId xmlns:a16="http://schemas.microsoft.com/office/drawing/2014/main" id="{F61F003B-D788-4F74-B3F7-9E3CF59B5A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32959" y="3725107"/>
              <a:ext cx="520131" cy="1125964"/>
            </a:xfrm>
            <a:prstGeom prst="rect">
              <a:avLst/>
            </a:prstGeom>
          </p:spPr>
        </p:pic>
        <p:pic>
          <p:nvPicPr>
            <p:cNvPr id="247" name="图片 246">
              <a:extLst>
                <a:ext uri="{FF2B5EF4-FFF2-40B4-BE49-F238E27FC236}">
                  <a16:creationId xmlns:a16="http://schemas.microsoft.com/office/drawing/2014/main" id="{57554488-E258-4CBA-8F7C-6C7CF1435D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72" r="36834" b="3829"/>
            <a:stretch/>
          </p:blipFill>
          <p:spPr>
            <a:xfrm>
              <a:off x="5919593" y="3958789"/>
              <a:ext cx="416107" cy="820383"/>
            </a:xfrm>
            <a:prstGeom prst="rect">
              <a:avLst/>
            </a:prstGeom>
          </p:spPr>
        </p:pic>
      </p:grpSp>
      <p:sp>
        <p:nvSpPr>
          <p:cNvPr id="248" name="store-new-badges_71075">
            <a:extLst>
              <a:ext uri="{FF2B5EF4-FFF2-40B4-BE49-F238E27FC236}">
                <a16:creationId xmlns:a16="http://schemas.microsoft.com/office/drawing/2014/main" id="{025132DC-ED6A-482E-96CB-EAC7C74E5AD6}"/>
              </a:ext>
            </a:extLst>
          </p:cNvPr>
          <p:cNvSpPr>
            <a:spLocks noChangeAspect="1"/>
          </p:cNvSpPr>
          <p:nvPr/>
        </p:nvSpPr>
        <p:spPr bwMode="auto">
          <a:xfrm>
            <a:off x="5785918" y="1528739"/>
            <a:ext cx="391205" cy="384695"/>
          </a:xfrm>
          <a:custGeom>
            <a:avLst/>
            <a:gdLst>
              <a:gd name="T0" fmla="*/ 7549 w 8242"/>
              <a:gd name="T1" fmla="*/ 3476 h 8117"/>
              <a:gd name="T2" fmla="*/ 7742 w 8242"/>
              <a:gd name="T3" fmla="*/ 2123 h 8117"/>
              <a:gd name="T4" fmla="*/ 6442 w 8242"/>
              <a:gd name="T5" fmla="*/ 1383 h 8117"/>
              <a:gd name="T6" fmla="*/ 5721 w 8242"/>
              <a:gd name="T7" fmla="*/ 223 h 8117"/>
              <a:gd name="T8" fmla="*/ 4250 w 8242"/>
              <a:gd name="T9" fmla="*/ 492 h 8117"/>
              <a:gd name="T10" fmla="*/ 2951 w 8242"/>
              <a:gd name="T11" fmla="*/ 66 h 8117"/>
              <a:gd name="T12" fmla="*/ 1997 w 8242"/>
              <a:gd name="T13" fmla="*/ 1218 h 8117"/>
              <a:gd name="T14" fmla="*/ 729 w 8242"/>
              <a:gd name="T15" fmla="*/ 1727 h 8117"/>
              <a:gd name="T16" fmla="*/ 738 w 8242"/>
              <a:gd name="T17" fmla="*/ 3222 h 8117"/>
              <a:gd name="T18" fmla="*/ 93 w 8242"/>
              <a:gd name="T19" fmla="*/ 4427 h 8117"/>
              <a:gd name="T20" fmla="*/ 1062 w 8242"/>
              <a:gd name="T21" fmla="*/ 5567 h 8117"/>
              <a:gd name="T22" fmla="*/ 1343 w 8242"/>
              <a:gd name="T23" fmla="*/ 6905 h 8117"/>
              <a:gd name="T24" fmla="*/ 2817 w 8242"/>
              <a:gd name="T25" fmla="*/ 7155 h 8117"/>
              <a:gd name="T26" fmla="*/ 3892 w 8242"/>
              <a:gd name="T27" fmla="*/ 7999 h 8117"/>
              <a:gd name="T28" fmla="*/ 5183 w 8242"/>
              <a:gd name="T29" fmla="*/ 7243 h 8117"/>
              <a:gd name="T30" fmla="*/ 6549 w 8242"/>
              <a:gd name="T31" fmla="*/ 7199 h 8117"/>
              <a:gd name="T32" fmla="*/ 7052 w 8242"/>
              <a:gd name="T33" fmla="*/ 5790 h 8117"/>
              <a:gd name="T34" fmla="*/ 8069 w 8242"/>
              <a:gd name="T35" fmla="*/ 4878 h 8117"/>
              <a:gd name="T36" fmla="*/ 3177 w 8242"/>
              <a:gd name="T37" fmla="*/ 5423 h 8117"/>
              <a:gd name="T38" fmla="*/ 2593 w 8242"/>
              <a:gd name="T39" fmla="*/ 5675 h 8117"/>
              <a:gd name="T40" fmla="*/ 1695 w 8242"/>
              <a:gd name="T41" fmla="*/ 4343 h 8117"/>
              <a:gd name="T42" fmla="*/ 2991 w 8242"/>
              <a:gd name="T43" fmla="*/ 4932 h 8117"/>
              <a:gd name="T44" fmla="*/ 2845 w 8242"/>
              <a:gd name="T45" fmla="*/ 3846 h 8117"/>
              <a:gd name="T46" fmla="*/ 3177 w 8242"/>
              <a:gd name="T47" fmla="*/ 5423 h 8117"/>
              <a:gd name="T48" fmla="*/ 3155 w 8242"/>
              <a:gd name="T49" fmla="*/ 3713 h 8117"/>
              <a:gd name="T50" fmla="*/ 4336 w 8242"/>
              <a:gd name="T51" fmla="*/ 3494 h 8117"/>
              <a:gd name="T52" fmla="*/ 3692 w 8242"/>
              <a:gd name="T53" fmla="*/ 4153 h 8117"/>
              <a:gd name="T54" fmla="*/ 4525 w 8242"/>
              <a:gd name="T55" fmla="*/ 4083 h 8117"/>
              <a:gd name="T56" fmla="*/ 3968 w 8242"/>
              <a:gd name="T57" fmla="*/ 4792 h 8117"/>
              <a:gd name="T58" fmla="*/ 4883 w 8242"/>
              <a:gd name="T59" fmla="*/ 4687 h 8117"/>
              <a:gd name="T60" fmla="*/ 6231 w 8242"/>
              <a:gd name="T61" fmla="*/ 4105 h 8117"/>
              <a:gd name="T62" fmla="*/ 5654 w 8242"/>
              <a:gd name="T63" fmla="*/ 4354 h 8117"/>
              <a:gd name="T64" fmla="*/ 4365 w 8242"/>
              <a:gd name="T65" fmla="*/ 3191 h 8117"/>
              <a:gd name="T66" fmla="*/ 5313 w 8242"/>
              <a:gd name="T67" fmla="*/ 3963 h 8117"/>
              <a:gd name="T68" fmla="*/ 5497 w 8242"/>
              <a:gd name="T69" fmla="*/ 2702 h 8117"/>
              <a:gd name="T70" fmla="*/ 5973 w 8242"/>
              <a:gd name="T71" fmla="*/ 2497 h 8117"/>
              <a:gd name="T72" fmla="*/ 6541 w 8242"/>
              <a:gd name="T73" fmla="*/ 3971 h 8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242" h="8117">
                <a:moveTo>
                  <a:pt x="8149" y="4427"/>
                </a:moveTo>
                <a:lnTo>
                  <a:pt x="7549" y="3476"/>
                </a:lnTo>
                <a:cubicBezTo>
                  <a:pt x="7501" y="3400"/>
                  <a:pt x="7485" y="3309"/>
                  <a:pt x="7504" y="3222"/>
                </a:cubicBezTo>
                <a:lnTo>
                  <a:pt x="7742" y="2123"/>
                </a:lnTo>
                <a:cubicBezTo>
                  <a:pt x="7779" y="1952"/>
                  <a:pt x="7680" y="1780"/>
                  <a:pt x="7513" y="1727"/>
                </a:cubicBezTo>
                <a:lnTo>
                  <a:pt x="6442" y="1383"/>
                </a:lnTo>
                <a:cubicBezTo>
                  <a:pt x="6358" y="1356"/>
                  <a:pt x="6287" y="1297"/>
                  <a:pt x="6245" y="1218"/>
                </a:cubicBezTo>
                <a:lnTo>
                  <a:pt x="5721" y="223"/>
                </a:lnTo>
                <a:cubicBezTo>
                  <a:pt x="5639" y="68"/>
                  <a:pt x="5453" y="0"/>
                  <a:pt x="5291" y="66"/>
                </a:cubicBezTo>
                <a:lnTo>
                  <a:pt x="4250" y="492"/>
                </a:lnTo>
                <a:cubicBezTo>
                  <a:pt x="4167" y="525"/>
                  <a:pt x="4075" y="525"/>
                  <a:pt x="3992" y="492"/>
                </a:cubicBezTo>
                <a:lnTo>
                  <a:pt x="2951" y="66"/>
                </a:lnTo>
                <a:cubicBezTo>
                  <a:pt x="2789" y="0"/>
                  <a:pt x="2603" y="68"/>
                  <a:pt x="2521" y="223"/>
                </a:cubicBezTo>
                <a:lnTo>
                  <a:pt x="1997" y="1218"/>
                </a:lnTo>
                <a:cubicBezTo>
                  <a:pt x="1955" y="1297"/>
                  <a:pt x="1884" y="1356"/>
                  <a:pt x="1800" y="1383"/>
                </a:cubicBezTo>
                <a:lnTo>
                  <a:pt x="729" y="1727"/>
                </a:lnTo>
                <a:cubicBezTo>
                  <a:pt x="562" y="1780"/>
                  <a:pt x="463" y="1952"/>
                  <a:pt x="500" y="2123"/>
                </a:cubicBezTo>
                <a:lnTo>
                  <a:pt x="738" y="3222"/>
                </a:lnTo>
                <a:cubicBezTo>
                  <a:pt x="757" y="3309"/>
                  <a:pt x="741" y="3400"/>
                  <a:pt x="693" y="3476"/>
                </a:cubicBezTo>
                <a:lnTo>
                  <a:pt x="93" y="4427"/>
                </a:lnTo>
                <a:cubicBezTo>
                  <a:pt x="0" y="4576"/>
                  <a:pt x="34" y="4771"/>
                  <a:pt x="173" y="4878"/>
                </a:cubicBezTo>
                <a:lnTo>
                  <a:pt x="1062" y="5567"/>
                </a:lnTo>
                <a:cubicBezTo>
                  <a:pt x="1132" y="5622"/>
                  <a:pt x="1179" y="5702"/>
                  <a:pt x="1191" y="5790"/>
                </a:cubicBezTo>
                <a:lnTo>
                  <a:pt x="1343" y="6905"/>
                </a:lnTo>
                <a:cubicBezTo>
                  <a:pt x="1367" y="7078"/>
                  <a:pt x="1518" y="7206"/>
                  <a:pt x="1693" y="7199"/>
                </a:cubicBezTo>
                <a:lnTo>
                  <a:pt x="2817" y="7155"/>
                </a:lnTo>
                <a:cubicBezTo>
                  <a:pt x="2906" y="7152"/>
                  <a:pt x="2993" y="7183"/>
                  <a:pt x="3059" y="7243"/>
                </a:cubicBezTo>
                <a:lnTo>
                  <a:pt x="3892" y="7999"/>
                </a:lnTo>
                <a:cubicBezTo>
                  <a:pt x="4022" y="8117"/>
                  <a:pt x="4220" y="8117"/>
                  <a:pt x="4350" y="7999"/>
                </a:cubicBezTo>
                <a:lnTo>
                  <a:pt x="5183" y="7243"/>
                </a:lnTo>
                <a:cubicBezTo>
                  <a:pt x="5249" y="7183"/>
                  <a:pt x="5336" y="7152"/>
                  <a:pt x="5425" y="7155"/>
                </a:cubicBezTo>
                <a:lnTo>
                  <a:pt x="6549" y="7199"/>
                </a:lnTo>
                <a:cubicBezTo>
                  <a:pt x="6724" y="7206"/>
                  <a:pt x="6875" y="7078"/>
                  <a:pt x="6899" y="6905"/>
                </a:cubicBezTo>
                <a:lnTo>
                  <a:pt x="7052" y="5790"/>
                </a:lnTo>
                <a:cubicBezTo>
                  <a:pt x="7064" y="5702"/>
                  <a:pt x="7110" y="5622"/>
                  <a:pt x="7180" y="5567"/>
                </a:cubicBezTo>
                <a:lnTo>
                  <a:pt x="8069" y="4878"/>
                </a:lnTo>
                <a:cubicBezTo>
                  <a:pt x="8208" y="4771"/>
                  <a:pt x="8242" y="4576"/>
                  <a:pt x="8149" y="4427"/>
                </a:cubicBezTo>
                <a:close/>
                <a:moveTo>
                  <a:pt x="3177" y="5423"/>
                </a:moveTo>
                <a:lnTo>
                  <a:pt x="2185" y="4730"/>
                </a:lnTo>
                <a:lnTo>
                  <a:pt x="2593" y="5675"/>
                </a:lnTo>
                <a:lnTo>
                  <a:pt x="2321" y="5792"/>
                </a:lnTo>
                <a:lnTo>
                  <a:pt x="1695" y="4343"/>
                </a:lnTo>
                <a:lnTo>
                  <a:pt x="1980" y="4220"/>
                </a:lnTo>
                <a:lnTo>
                  <a:pt x="2991" y="4932"/>
                </a:lnTo>
                <a:lnTo>
                  <a:pt x="2573" y="3964"/>
                </a:lnTo>
                <a:lnTo>
                  <a:pt x="2845" y="3846"/>
                </a:lnTo>
                <a:lnTo>
                  <a:pt x="3471" y="5296"/>
                </a:lnTo>
                <a:lnTo>
                  <a:pt x="3177" y="5423"/>
                </a:lnTo>
                <a:close/>
                <a:moveTo>
                  <a:pt x="3781" y="5163"/>
                </a:moveTo>
                <a:lnTo>
                  <a:pt x="3155" y="3713"/>
                </a:lnTo>
                <a:lnTo>
                  <a:pt x="4230" y="3249"/>
                </a:lnTo>
                <a:lnTo>
                  <a:pt x="4336" y="3494"/>
                </a:lnTo>
                <a:lnTo>
                  <a:pt x="3553" y="3832"/>
                </a:lnTo>
                <a:lnTo>
                  <a:pt x="3692" y="4153"/>
                </a:lnTo>
                <a:lnTo>
                  <a:pt x="4420" y="3839"/>
                </a:lnTo>
                <a:lnTo>
                  <a:pt x="4525" y="4083"/>
                </a:lnTo>
                <a:lnTo>
                  <a:pt x="3797" y="4397"/>
                </a:lnTo>
                <a:lnTo>
                  <a:pt x="3968" y="4792"/>
                </a:lnTo>
                <a:lnTo>
                  <a:pt x="4778" y="4442"/>
                </a:lnTo>
                <a:lnTo>
                  <a:pt x="4883" y="4687"/>
                </a:lnTo>
                <a:lnTo>
                  <a:pt x="3781" y="5163"/>
                </a:lnTo>
                <a:close/>
                <a:moveTo>
                  <a:pt x="6231" y="4105"/>
                </a:moveTo>
                <a:lnTo>
                  <a:pt x="5475" y="3146"/>
                </a:lnTo>
                <a:lnTo>
                  <a:pt x="5654" y="4354"/>
                </a:lnTo>
                <a:lnTo>
                  <a:pt x="5337" y="4491"/>
                </a:lnTo>
                <a:lnTo>
                  <a:pt x="4365" y="3191"/>
                </a:lnTo>
                <a:lnTo>
                  <a:pt x="4665" y="3061"/>
                </a:lnTo>
                <a:lnTo>
                  <a:pt x="5313" y="3963"/>
                </a:lnTo>
                <a:lnTo>
                  <a:pt x="5148" y="2853"/>
                </a:lnTo>
                <a:lnTo>
                  <a:pt x="5497" y="2702"/>
                </a:lnTo>
                <a:lnTo>
                  <a:pt x="6188" y="3605"/>
                </a:lnTo>
                <a:lnTo>
                  <a:pt x="5973" y="2497"/>
                </a:lnTo>
                <a:lnTo>
                  <a:pt x="6268" y="2369"/>
                </a:lnTo>
                <a:lnTo>
                  <a:pt x="6541" y="3971"/>
                </a:lnTo>
                <a:lnTo>
                  <a:pt x="6231" y="410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9" name="store-new-badges_71075">
            <a:extLst>
              <a:ext uri="{FF2B5EF4-FFF2-40B4-BE49-F238E27FC236}">
                <a16:creationId xmlns:a16="http://schemas.microsoft.com/office/drawing/2014/main" id="{218BC519-0848-44D5-BDAE-0ABF52668C8B}"/>
              </a:ext>
            </a:extLst>
          </p:cNvPr>
          <p:cNvSpPr>
            <a:spLocks noChangeAspect="1"/>
          </p:cNvSpPr>
          <p:nvPr/>
        </p:nvSpPr>
        <p:spPr bwMode="auto">
          <a:xfrm>
            <a:off x="6262289" y="1785756"/>
            <a:ext cx="391205" cy="384695"/>
          </a:xfrm>
          <a:custGeom>
            <a:avLst/>
            <a:gdLst>
              <a:gd name="T0" fmla="*/ 7549 w 8242"/>
              <a:gd name="T1" fmla="*/ 3476 h 8117"/>
              <a:gd name="T2" fmla="*/ 7742 w 8242"/>
              <a:gd name="T3" fmla="*/ 2123 h 8117"/>
              <a:gd name="T4" fmla="*/ 6442 w 8242"/>
              <a:gd name="T5" fmla="*/ 1383 h 8117"/>
              <a:gd name="T6" fmla="*/ 5721 w 8242"/>
              <a:gd name="T7" fmla="*/ 223 h 8117"/>
              <a:gd name="T8" fmla="*/ 4250 w 8242"/>
              <a:gd name="T9" fmla="*/ 492 h 8117"/>
              <a:gd name="T10" fmla="*/ 2951 w 8242"/>
              <a:gd name="T11" fmla="*/ 66 h 8117"/>
              <a:gd name="T12" fmla="*/ 1997 w 8242"/>
              <a:gd name="T13" fmla="*/ 1218 h 8117"/>
              <a:gd name="T14" fmla="*/ 729 w 8242"/>
              <a:gd name="T15" fmla="*/ 1727 h 8117"/>
              <a:gd name="T16" fmla="*/ 738 w 8242"/>
              <a:gd name="T17" fmla="*/ 3222 h 8117"/>
              <a:gd name="T18" fmla="*/ 93 w 8242"/>
              <a:gd name="T19" fmla="*/ 4427 h 8117"/>
              <a:gd name="T20" fmla="*/ 1062 w 8242"/>
              <a:gd name="T21" fmla="*/ 5567 h 8117"/>
              <a:gd name="T22" fmla="*/ 1343 w 8242"/>
              <a:gd name="T23" fmla="*/ 6905 h 8117"/>
              <a:gd name="T24" fmla="*/ 2817 w 8242"/>
              <a:gd name="T25" fmla="*/ 7155 h 8117"/>
              <a:gd name="T26" fmla="*/ 3892 w 8242"/>
              <a:gd name="T27" fmla="*/ 7999 h 8117"/>
              <a:gd name="T28" fmla="*/ 5183 w 8242"/>
              <a:gd name="T29" fmla="*/ 7243 h 8117"/>
              <a:gd name="T30" fmla="*/ 6549 w 8242"/>
              <a:gd name="T31" fmla="*/ 7199 h 8117"/>
              <a:gd name="T32" fmla="*/ 7052 w 8242"/>
              <a:gd name="T33" fmla="*/ 5790 h 8117"/>
              <a:gd name="T34" fmla="*/ 8069 w 8242"/>
              <a:gd name="T35" fmla="*/ 4878 h 8117"/>
              <a:gd name="T36" fmla="*/ 3177 w 8242"/>
              <a:gd name="T37" fmla="*/ 5423 h 8117"/>
              <a:gd name="T38" fmla="*/ 2593 w 8242"/>
              <a:gd name="T39" fmla="*/ 5675 h 8117"/>
              <a:gd name="T40" fmla="*/ 1695 w 8242"/>
              <a:gd name="T41" fmla="*/ 4343 h 8117"/>
              <a:gd name="T42" fmla="*/ 2991 w 8242"/>
              <a:gd name="T43" fmla="*/ 4932 h 8117"/>
              <a:gd name="T44" fmla="*/ 2845 w 8242"/>
              <a:gd name="T45" fmla="*/ 3846 h 8117"/>
              <a:gd name="T46" fmla="*/ 3177 w 8242"/>
              <a:gd name="T47" fmla="*/ 5423 h 8117"/>
              <a:gd name="T48" fmla="*/ 3155 w 8242"/>
              <a:gd name="T49" fmla="*/ 3713 h 8117"/>
              <a:gd name="T50" fmla="*/ 4336 w 8242"/>
              <a:gd name="T51" fmla="*/ 3494 h 8117"/>
              <a:gd name="T52" fmla="*/ 3692 w 8242"/>
              <a:gd name="T53" fmla="*/ 4153 h 8117"/>
              <a:gd name="T54" fmla="*/ 4525 w 8242"/>
              <a:gd name="T55" fmla="*/ 4083 h 8117"/>
              <a:gd name="T56" fmla="*/ 3968 w 8242"/>
              <a:gd name="T57" fmla="*/ 4792 h 8117"/>
              <a:gd name="T58" fmla="*/ 4883 w 8242"/>
              <a:gd name="T59" fmla="*/ 4687 h 8117"/>
              <a:gd name="T60" fmla="*/ 6231 w 8242"/>
              <a:gd name="T61" fmla="*/ 4105 h 8117"/>
              <a:gd name="T62" fmla="*/ 5654 w 8242"/>
              <a:gd name="T63" fmla="*/ 4354 h 8117"/>
              <a:gd name="T64" fmla="*/ 4365 w 8242"/>
              <a:gd name="T65" fmla="*/ 3191 h 8117"/>
              <a:gd name="T66" fmla="*/ 5313 w 8242"/>
              <a:gd name="T67" fmla="*/ 3963 h 8117"/>
              <a:gd name="T68" fmla="*/ 5497 w 8242"/>
              <a:gd name="T69" fmla="*/ 2702 h 8117"/>
              <a:gd name="T70" fmla="*/ 5973 w 8242"/>
              <a:gd name="T71" fmla="*/ 2497 h 8117"/>
              <a:gd name="T72" fmla="*/ 6541 w 8242"/>
              <a:gd name="T73" fmla="*/ 3971 h 8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242" h="8117">
                <a:moveTo>
                  <a:pt x="8149" y="4427"/>
                </a:moveTo>
                <a:lnTo>
                  <a:pt x="7549" y="3476"/>
                </a:lnTo>
                <a:cubicBezTo>
                  <a:pt x="7501" y="3400"/>
                  <a:pt x="7485" y="3309"/>
                  <a:pt x="7504" y="3222"/>
                </a:cubicBezTo>
                <a:lnTo>
                  <a:pt x="7742" y="2123"/>
                </a:lnTo>
                <a:cubicBezTo>
                  <a:pt x="7779" y="1952"/>
                  <a:pt x="7680" y="1780"/>
                  <a:pt x="7513" y="1727"/>
                </a:cubicBezTo>
                <a:lnTo>
                  <a:pt x="6442" y="1383"/>
                </a:lnTo>
                <a:cubicBezTo>
                  <a:pt x="6358" y="1356"/>
                  <a:pt x="6287" y="1297"/>
                  <a:pt x="6245" y="1218"/>
                </a:cubicBezTo>
                <a:lnTo>
                  <a:pt x="5721" y="223"/>
                </a:lnTo>
                <a:cubicBezTo>
                  <a:pt x="5639" y="68"/>
                  <a:pt x="5453" y="0"/>
                  <a:pt x="5291" y="66"/>
                </a:cubicBezTo>
                <a:lnTo>
                  <a:pt x="4250" y="492"/>
                </a:lnTo>
                <a:cubicBezTo>
                  <a:pt x="4167" y="525"/>
                  <a:pt x="4075" y="525"/>
                  <a:pt x="3992" y="492"/>
                </a:cubicBezTo>
                <a:lnTo>
                  <a:pt x="2951" y="66"/>
                </a:lnTo>
                <a:cubicBezTo>
                  <a:pt x="2789" y="0"/>
                  <a:pt x="2603" y="68"/>
                  <a:pt x="2521" y="223"/>
                </a:cubicBezTo>
                <a:lnTo>
                  <a:pt x="1997" y="1218"/>
                </a:lnTo>
                <a:cubicBezTo>
                  <a:pt x="1955" y="1297"/>
                  <a:pt x="1884" y="1356"/>
                  <a:pt x="1800" y="1383"/>
                </a:cubicBezTo>
                <a:lnTo>
                  <a:pt x="729" y="1727"/>
                </a:lnTo>
                <a:cubicBezTo>
                  <a:pt x="562" y="1780"/>
                  <a:pt x="463" y="1952"/>
                  <a:pt x="500" y="2123"/>
                </a:cubicBezTo>
                <a:lnTo>
                  <a:pt x="738" y="3222"/>
                </a:lnTo>
                <a:cubicBezTo>
                  <a:pt x="757" y="3309"/>
                  <a:pt x="741" y="3400"/>
                  <a:pt x="693" y="3476"/>
                </a:cubicBezTo>
                <a:lnTo>
                  <a:pt x="93" y="4427"/>
                </a:lnTo>
                <a:cubicBezTo>
                  <a:pt x="0" y="4576"/>
                  <a:pt x="34" y="4771"/>
                  <a:pt x="173" y="4878"/>
                </a:cubicBezTo>
                <a:lnTo>
                  <a:pt x="1062" y="5567"/>
                </a:lnTo>
                <a:cubicBezTo>
                  <a:pt x="1132" y="5622"/>
                  <a:pt x="1179" y="5702"/>
                  <a:pt x="1191" y="5790"/>
                </a:cubicBezTo>
                <a:lnTo>
                  <a:pt x="1343" y="6905"/>
                </a:lnTo>
                <a:cubicBezTo>
                  <a:pt x="1367" y="7078"/>
                  <a:pt x="1518" y="7206"/>
                  <a:pt x="1693" y="7199"/>
                </a:cubicBezTo>
                <a:lnTo>
                  <a:pt x="2817" y="7155"/>
                </a:lnTo>
                <a:cubicBezTo>
                  <a:pt x="2906" y="7152"/>
                  <a:pt x="2993" y="7183"/>
                  <a:pt x="3059" y="7243"/>
                </a:cubicBezTo>
                <a:lnTo>
                  <a:pt x="3892" y="7999"/>
                </a:lnTo>
                <a:cubicBezTo>
                  <a:pt x="4022" y="8117"/>
                  <a:pt x="4220" y="8117"/>
                  <a:pt x="4350" y="7999"/>
                </a:cubicBezTo>
                <a:lnTo>
                  <a:pt x="5183" y="7243"/>
                </a:lnTo>
                <a:cubicBezTo>
                  <a:pt x="5249" y="7183"/>
                  <a:pt x="5336" y="7152"/>
                  <a:pt x="5425" y="7155"/>
                </a:cubicBezTo>
                <a:lnTo>
                  <a:pt x="6549" y="7199"/>
                </a:lnTo>
                <a:cubicBezTo>
                  <a:pt x="6724" y="7206"/>
                  <a:pt x="6875" y="7078"/>
                  <a:pt x="6899" y="6905"/>
                </a:cubicBezTo>
                <a:lnTo>
                  <a:pt x="7052" y="5790"/>
                </a:lnTo>
                <a:cubicBezTo>
                  <a:pt x="7064" y="5702"/>
                  <a:pt x="7110" y="5622"/>
                  <a:pt x="7180" y="5567"/>
                </a:cubicBezTo>
                <a:lnTo>
                  <a:pt x="8069" y="4878"/>
                </a:lnTo>
                <a:cubicBezTo>
                  <a:pt x="8208" y="4771"/>
                  <a:pt x="8242" y="4576"/>
                  <a:pt x="8149" y="4427"/>
                </a:cubicBezTo>
                <a:close/>
                <a:moveTo>
                  <a:pt x="3177" y="5423"/>
                </a:moveTo>
                <a:lnTo>
                  <a:pt x="2185" y="4730"/>
                </a:lnTo>
                <a:lnTo>
                  <a:pt x="2593" y="5675"/>
                </a:lnTo>
                <a:lnTo>
                  <a:pt x="2321" y="5792"/>
                </a:lnTo>
                <a:lnTo>
                  <a:pt x="1695" y="4343"/>
                </a:lnTo>
                <a:lnTo>
                  <a:pt x="1980" y="4220"/>
                </a:lnTo>
                <a:lnTo>
                  <a:pt x="2991" y="4932"/>
                </a:lnTo>
                <a:lnTo>
                  <a:pt x="2573" y="3964"/>
                </a:lnTo>
                <a:lnTo>
                  <a:pt x="2845" y="3846"/>
                </a:lnTo>
                <a:lnTo>
                  <a:pt x="3471" y="5296"/>
                </a:lnTo>
                <a:lnTo>
                  <a:pt x="3177" y="5423"/>
                </a:lnTo>
                <a:close/>
                <a:moveTo>
                  <a:pt x="3781" y="5163"/>
                </a:moveTo>
                <a:lnTo>
                  <a:pt x="3155" y="3713"/>
                </a:lnTo>
                <a:lnTo>
                  <a:pt x="4230" y="3249"/>
                </a:lnTo>
                <a:lnTo>
                  <a:pt x="4336" y="3494"/>
                </a:lnTo>
                <a:lnTo>
                  <a:pt x="3553" y="3832"/>
                </a:lnTo>
                <a:lnTo>
                  <a:pt x="3692" y="4153"/>
                </a:lnTo>
                <a:lnTo>
                  <a:pt x="4420" y="3839"/>
                </a:lnTo>
                <a:lnTo>
                  <a:pt x="4525" y="4083"/>
                </a:lnTo>
                <a:lnTo>
                  <a:pt x="3797" y="4397"/>
                </a:lnTo>
                <a:lnTo>
                  <a:pt x="3968" y="4792"/>
                </a:lnTo>
                <a:lnTo>
                  <a:pt x="4778" y="4442"/>
                </a:lnTo>
                <a:lnTo>
                  <a:pt x="4883" y="4687"/>
                </a:lnTo>
                <a:lnTo>
                  <a:pt x="3781" y="5163"/>
                </a:lnTo>
                <a:close/>
                <a:moveTo>
                  <a:pt x="6231" y="4105"/>
                </a:moveTo>
                <a:lnTo>
                  <a:pt x="5475" y="3146"/>
                </a:lnTo>
                <a:lnTo>
                  <a:pt x="5654" y="4354"/>
                </a:lnTo>
                <a:lnTo>
                  <a:pt x="5337" y="4491"/>
                </a:lnTo>
                <a:lnTo>
                  <a:pt x="4365" y="3191"/>
                </a:lnTo>
                <a:lnTo>
                  <a:pt x="4665" y="3061"/>
                </a:lnTo>
                <a:lnTo>
                  <a:pt x="5313" y="3963"/>
                </a:lnTo>
                <a:lnTo>
                  <a:pt x="5148" y="2853"/>
                </a:lnTo>
                <a:lnTo>
                  <a:pt x="5497" y="2702"/>
                </a:lnTo>
                <a:lnTo>
                  <a:pt x="6188" y="3605"/>
                </a:lnTo>
                <a:lnTo>
                  <a:pt x="5973" y="2497"/>
                </a:lnTo>
                <a:lnTo>
                  <a:pt x="6268" y="2369"/>
                </a:lnTo>
                <a:lnTo>
                  <a:pt x="6541" y="3971"/>
                </a:lnTo>
                <a:lnTo>
                  <a:pt x="6231" y="410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Helvetica Now Text" panose="020B050403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986426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78937" y="150662"/>
            <a:ext cx="5258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얼굴인식단말기 소개</a:t>
            </a:r>
            <a:endParaRPr lang="ko-KR" altLang="en-US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14F0EDE-4416-415A-BF47-B90AE86209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25411" y="436746"/>
            <a:ext cx="1614055" cy="44289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C09E7996-A6B1-463B-B5C3-2AE324B929A4}"/>
              </a:ext>
            </a:extLst>
          </p:cNvPr>
          <p:cNvGrpSpPr/>
          <p:nvPr/>
        </p:nvGrpSpPr>
        <p:grpSpPr>
          <a:xfrm>
            <a:off x="296928" y="803585"/>
            <a:ext cx="4639759" cy="4023807"/>
            <a:chOff x="442583" y="592488"/>
            <a:chExt cx="4639759" cy="4023807"/>
          </a:xfrm>
        </p:grpSpPr>
        <p:grpSp>
          <p:nvGrpSpPr>
            <p:cNvPr id="114" name="组合 113">
              <a:extLst>
                <a:ext uri="{FF2B5EF4-FFF2-40B4-BE49-F238E27FC236}">
                  <a16:creationId xmlns:a16="http://schemas.microsoft.com/office/drawing/2014/main" id="{3B1EC079-7793-4C4A-97A9-B8370639ED1F}"/>
                </a:ext>
              </a:extLst>
            </p:cNvPr>
            <p:cNvGrpSpPr/>
            <p:nvPr/>
          </p:nvGrpSpPr>
          <p:grpSpPr>
            <a:xfrm>
              <a:off x="549569" y="812017"/>
              <a:ext cx="4532773" cy="3804278"/>
              <a:chOff x="767747" y="1460650"/>
              <a:chExt cx="5677330" cy="4764885"/>
            </a:xfrm>
          </p:grpSpPr>
          <p:grpSp>
            <p:nvGrpSpPr>
              <p:cNvPr id="115" name="组合 114">
                <a:extLst>
                  <a:ext uri="{FF2B5EF4-FFF2-40B4-BE49-F238E27FC236}">
                    <a16:creationId xmlns:a16="http://schemas.microsoft.com/office/drawing/2014/main" id="{582FDDE2-E667-4237-B876-B3327144E122}"/>
                  </a:ext>
                </a:extLst>
              </p:cNvPr>
              <p:cNvGrpSpPr/>
              <p:nvPr/>
            </p:nvGrpSpPr>
            <p:grpSpPr>
              <a:xfrm>
                <a:off x="767747" y="1460650"/>
                <a:ext cx="5677330" cy="4764885"/>
                <a:chOff x="514807" y="1501311"/>
                <a:chExt cx="5677330" cy="4764885"/>
              </a:xfrm>
            </p:grpSpPr>
            <p:sp>
              <p:nvSpPr>
                <p:cNvPr id="117" name="TextBox 97">
                  <a:extLst>
                    <a:ext uri="{FF2B5EF4-FFF2-40B4-BE49-F238E27FC236}">
                      <a16:creationId xmlns:a16="http://schemas.microsoft.com/office/drawing/2014/main" id="{3982BB70-14C9-40F0-8FB4-B1619AFC3A8B}"/>
                    </a:ext>
                  </a:extLst>
                </p:cNvPr>
                <p:cNvSpPr txBox="1"/>
                <p:nvPr/>
              </p:nvSpPr>
              <p:spPr>
                <a:xfrm>
                  <a:off x="733219" y="1525095"/>
                  <a:ext cx="1783024" cy="5782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메니지먼트</a:t>
                  </a:r>
                  <a:endParaRPr kumimoji="0" lang="en-US" altLang="ko-KR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ko-KR" altLang="en-US" sz="1200" dirty="0" smtClean="0">
                      <a:cs typeface="+mn-ea"/>
                      <a:sym typeface="+mn-lt"/>
                    </a:rPr>
                    <a:t>소프트웨어</a:t>
                  </a:r>
                  <a:endPara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118" name="直接连接符 117">
                  <a:extLst>
                    <a:ext uri="{FF2B5EF4-FFF2-40B4-BE49-F238E27FC236}">
                      <a16:creationId xmlns:a16="http://schemas.microsoft.com/office/drawing/2014/main" id="{C13DFC67-A9A5-43C7-ABD7-7DD4B3CF4255}"/>
                    </a:ext>
                  </a:extLst>
                </p:cNvPr>
                <p:cNvCxnSpPr/>
                <p:nvPr/>
              </p:nvCxnSpPr>
              <p:spPr>
                <a:xfrm flipV="1">
                  <a:off x="1138206" y="2499699"/>
                  <a:ext cx="0" cy="1182934"/>
                </a:xfrm>
                <a:prstGeom prst="line">
                  <a:avLst/>
                </a:prstGeom>
                <a:ln w="2540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直接连接符 118">
                  <a:extLst>
                    <a:ext uri="{FF2B5EF4-FFF2-40B4-BE49-F238E27FC236}">
                      <a16:creationId xmlns:a16="http://schemas.microsoft.com/office/drawing/2014/main" id="{CDEC1FEB-326E-4204-AEF3-C5ACEC49C7FF}"/>
                    </a:ext>
                  </a:extLst>
                </p:cNvPr>
                <p:cNvCxnSpPr/>
                <p:nvPr/>
              </p:nvCxnSpPr>
              <p:spPr>
                <a:xfrm flipV="1">
                  <a:off x="2830648" y="1501311"/>
                  <a:ext cx="0" cy="1182934"/>
                </a:xfrm>
                <a:prstGeom prst="line">
                  <a:avLst/>
                </a:prstGeom>
                <a:ln w="2540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0" name="矩形 119">
                  <a:extLst>
                    <a:ext uri="{FF2B5EF4-FFF2-40B4-BE49-F238E27FC236}">
                      <a16:creationId xmlns:a16="http://schemas.microsoft.com/office/drawing/2014/main" id="{EEE59FCE-9E8E-4954-8E92-2281AA2AD69B}"/>
                    </a:ext>
                  </a:extLst>
                </p:cNvPr>
                <p:cNvSpPr/>
                <p:nvPr/>
              </p:nvSpPr>
              <p:spPr>
                <a:xfrm>
                  <a:off x="981777" y="2419775"/>
                  <a:ext cx="4283242" cy="26447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LAN / WIFI (TCP/IP)</a:t>
                  </a: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grpSp>
              <p:nvGrpSpPr>
                <p:cNvPr id="121" name="组合 120">
                  <a:extLst>
                    <a:ext uri="{FF2B5EF4-FFF2-40B4-BE49-F238E27FC236}">
                      <a16:creationId xmlns:a16="http://schemas.microsoft.com/office/drawing/2014/main" id="{C22AEC04-247C-41C7-B61C-E6B8F396F0F0}"/>
                    </a:ext>
                  </a:extLst>
                </p:cNvPr>
                <p:cNvGrpSpPr/>
                <p:nvPr/>
              </p:nvGrpSpPr>
              <p:grpSpPr>
                <a:xfrm>
                  <a:off x="514807" y="2907605"/>
                  <a:ext cx="5188010" cy="3343013"/>
                  <a:chOff x="567021" y="1905471"/>
                  <a:chExt cx="5188010" cy="3343013"/>
                </a:xfrm>
              </p:grpSpPr>
              <p:cxnSp>
                <p:nvCxnSpPr>
                  <p:cNvPr id="139" name="直接连接符 138">
                    <a:extLst>
                      <a:ext uri="{FF2B5EF4-FFF2-40B4-BE49-F238E27FC236}">
                        <a16:creationId xmlns:a16="http://schemas.microsoft.com/office/drawing/2014/main" id="{F29D2B62-4791-44A6-AC1F-C81D301CCC9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258468" y="3750477"/>
                    <a:ext cx="0" cy="354767"/>
                  </a:xfrm>
                  <a:prstGeom prst="line">
                    <a:avLst/>
                  </a:prstGeom>
                  <a:noFill/>
                  <a:ln w="19050">
                    <a:solidFill>
                      <a:srgbClr val="C0000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140" name="任意多边形 97">
                    <a:extLst>
                      <a:ext uri="{FF2B5EF4-FFF2-40B4-BE49-F238E27FC236}">
                        <a16:creationId xmlns:a16="http://schemas.microsoft.com/office/drawing/2014/main" id="{F387E25B-A2B5-4053-896B-882483F49C95}"/>
                      </a:ext>
                    </a:extLst>
                  </p:cNvPr>
                  <p:cNvSpPr/>
                  <p:nvPr/>
                </p:nvSpPr>
                <p:spPr>
                  <a:xfrm flipH="1">
                    <a:off x="1399750" y="1905471"/>
                    <a:ext cx="2985981" cy="1398290"/>
                  </a:xfrm>
                  <a:custGeom>
                    <a:avLst/>
                    <a:gdLst>
                      <a:gd name="connsiteX0" fmla="*/ 0 w 2500132"/>
                      <a:gd name="connsiteY0" fmla="*/ 289367 h 682906"/>
                      <a:gd name="connsiteX1" fmla="*/ 0 w 2500132"/>
                      <a:gd name="connsiteY1" fmla="*/ 0 h 682906"/>
                      <a:gd name="connsiteX2" fmla="*/ 2500132 w 2500132"/>
                      <a:gd name="connsiteY2" fmla="*/ 0 h 682906"/>
                      <a:gd name="connsiteX3" fmla="*/ 2500132 w 2500132"/>
                      <a:gd name="connsiteY3" fmla="*/ 682906 h 682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00132" h="682906">
                        <a:moveTo>
                          <a:pt x="0" y="289367"/>
                        </a:moveTo>
                        <a:lnTo>
                          <a:pt x="0" y="0"/>
                        </a:lnTo>
                        <a:lnTo>
                          <a:pt x="2500132" y="0"/>
                        </a:lnTo>
                        <a:lnTo>
                          <a:pt x="2500132" y="682906"/>
                        </a:lnTo>
                      </a:path>
                    </a:pathLst>
                  </a:custGeom>
                  <a:noFill/>
                  <a:ln w="25400">
                    <a:solidFill>
                      <a:schemeClr val="accent6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1" name="TextBox 97">
                    <a:extLst>
                      <a:ext uri="{FF2B5EF4-FFF2-40B4-BE49-F238E27FC236}">
                        <a16:creationId xmlns:a16="http://schemas.microsoft.com/office/drawing/2014/main" id="{2BDA1C5D-8E86-44BE-8651-59A60F76E56D}"/>
                      </a:ext>
                    </a:extLst>
                  </p:cNvPr>
                  <p:cNvSpPr txBox="1"/>
                  <p:nvPr/>
                </p:nvSpPr>
                <p:spPr>
                  <a:xfrm>
                    <a:off x="567021" y="4640125"/>
                    <a:ext cx="1946719" cy="3469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cs typeface="+mn-ea"/>
                        <a:sym typeface="+mn-lt"/>
                      </a:rPr>
                      <a:t>얼굴인식단말기</a:t>
                    </a:r>
                    <a:endPara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5" name="TextBox 97">
                    <a:extLst>
                      <a:ext uri="{FF2B5EF4-FFF2-40B4-BE49-F238E27FC236}">
                        <a16:creationId xmlns:a16="http://schemas.microsoft.com/office/drawing/2014/main" id="{7F5463EA-4D8A-4894-AB01-71426F680DA4}"/>
                      </a:ext>
                    </a:extLst>
                  </p:cNvPr>
                  <p:cNvSpPr txBox="1"/>
                  <p:nvPr/>
                </p:nvSpPr>
                <p:spPr>
                  <a:xfrm>
                    <a:off x="3972007" y="3655292"/>
                    <a:ext cx="1783024" cy="3469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2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cs typeface="+mn-ea"/>
                        <a:sym typeface="+mn-lt"/>
                      </a:rPr>
                      <a:t>Reader</a:t>
                    </a:r>
                    <a:endPara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46" name="Picture 8" descr="https://timgsa.baidu.com/timg?image&amp;quality=80&amp;size=b9999_10000&amp;sec=1568652347526&amp;di=d8682976ee3a78b1f320c85405788735&amp;imgtype=0&amp;src=http%3A%2F%2Fimg004.hc360.cn%2Fk1%2FM07%2FD1%2F16%2FwKhQw1gtdgqETkodAAAAAEvHz9w482.jpg">
                    <a:extLst>
                      <a:ext uri="{FF2B5EF4-FFF2-40B4-BE49-F238E27FC236}">
                        <a16:creationId xmlns:a16="http://schemas.microsoft.com/office/drawing/2014/main" id="{A8318E2F-4D63-4D31-8CD1-AF49275CE91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screen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2700" b="98500" l="5100" r="90000">
                                <a14:foregroundMark x1="29500" y1="84400" x2="29100" y2="6200"/>
                                <a14:foregroundMark x1="30100" y1="6800" x2="55000" y2="6200"/>
                                <a14:foregroundMark x1="47900" y1="25000" x2="54600" y2="32000"/>
                                <a14:foregroundMark x1="32200" y1="6100" x2="30400" y2="5900"/>
                                <a14:backgroundMark x1="28900" y1="35700" x2="28900" y2="28200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28682" t="5402" r="29037" b="4726"/>
                  <a:stretch/>
                </p:blipFill>
                <p:spPr bwMode="auto">
                  <a:xfrm flipH="1">
                    <a:off x="2371453" y="2520940"/>
                    <a:ext cx="1288195" cy="272754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47" name="任意多边形 101">
                    <a:extLst>
                      <a:ext uri="{FF2B5EF4-FFF2-40B4-BE49-F238E27FC236}">
                        <a16:creationId xmlns:a16="http://schemas.microsoft.com/office/drawing/2014/main" id="{3A99BC14-1149-4D27-89E1-35699485C98A}"/>
                      </a:ext>
                    </a:extLst>
                  </p:cNvPr>
                  <p:cNvSpPr/>
                  <p:nvPr/>
                </p:nvSpPr>
                <p:spPr>
                  <a:xfrm flipH="1">
                    <a:off x="1610228" y="2057871"/>
                    <a:ext cx="1573265" cy="1398290"/>
                  </a:xfrm>
                  <a:custGeom>
                    <a:avLst/>
                    <a:gdLst>
                      <a:gd name="connsiteX0" fmla="*/ 0 w 2500132"/>
                      <a:gd name="connsiteY0" fmla="*/ 289367 h 682906"/>
                      <a:gd name="connsiteX1" fmla="*/ 0 w 2500132"/>
                      <a:gd name="connsiteY1" fmla="*/ 0 h 682906"/>
                      <a:gd name="connsiteX2" fmla="*/ 2500132 w 2500132"/>
                      <a:gd name="connsiteY2" fmla="*/ 0 h 682906"/>
                      <a:gd name="connsiteX3" fmla="*/ 2500132 w 2500132"/>
                      <a:gd name="connsiteY3" fmla="*/ 682906 h 682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00132" h="682906">
                        <a:moveTo>
                          <a:pt x="0" y="289367"/>
                        </a:moveTo>
                        <a:lnTo>
                          <a:pt x="0" y="0"/>
                        </a:lnTo>
                        <a:lnTo>
                          <a:pt x="2500132" y="0"/>
                        </a:lnTo>
                        <a:lnTo>
                          <a:pt x="2500132" y="682906"/>
                        </a:lnTo>
                      </a:path>
                    </a:pathLst>
                  </a:custGeom>
                  <a:noFill/>
                  <a:ln w="25400">
                    <a:solidFill>
                      <a:schemeClr val="bg1">
                        <a:lumMod val="8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48" name="图片 147">
                    <a:extLst>
                      <a:ext uri="{FF2B5EF4-FFF2-40B4-BE49-F238E27FC236}">
                        <a16:creationId xmlns:a16="http://schemas.microsoft.com/office/drawing/2014/main" id="{81F0825B-C12F-40AB-92AC-A323A264E38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screen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ackgroundRemoval t="0" b="100000" l="0" r="100000">
                                <a14:foregroundMark x1="79842" y1="56522" x2="93149" y2="56522"/>
                                <a14:backgroundMark x1="77470" y1="98370" x2="99605" y2="9782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434613" y="2537895"/>
                    <a:ext cx="878005" cy="21285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22" name="组合 121">
                  <a:extLst>
                    <a:ext uri="{FF2B5EF4-FFF2-40B4-BE49-F238E27FC236}">
                      <a16:creationId xmlns:a16="http://schemas.microsoft.com/office/drawing/2014/main" id="{AD964759-105F-4658-B135-39C552497158}"/>
                    </a:ext>
                  </a:extLst>
                </p:cNvPr>
                <p:cNvGrpSpPr/>
                <p:nvPr/>
              </p:nvGrpSpPr>
              <p:grpSpPr>
                <a:xfrm>
                  <a:off x="3878428" y="5473389"/>
                  <a:ext cx="2313709" cy="792807"/>
                  <a:chOff x="4105707" y="5521510"/>
                  <a:chExt cx="2313709" cy="792807"/>
                </a:xfrm>
              </p:grpSpPr>
              <p:grpSp>
                <p:nvGrpSpPr>
                  <p:cNvPr id="123" name="组合 122">
                    <a:extLst>
                      <a:ext uri="{FF2B5EF4-FFF2-40B4-BE49-F238E27FC236}">
                        <a16:creationId xmlns:a16="http://schemas.microsoft.com/office/drawing/2014/main" id="{A6159928-6C4E-4FCD-B96B-CCCC829E557D}"/>
                      </a:ext>
                    </a:extLst>
                  </p:cNvPr>
                  <p:cNvGrpSpPr/>
                  <p:nvPr/>
                </p:nvGrpSpPr>
                <p:grpSpPr>
                  <a:xfrm>
                    <a:off x="4105707" y="5752743"/>
                    <a:ext cx="2313709" cy="561574"/>
                    <a:chOff x="4441067" y="4978084"/>
                    <a:chExt cx="1894098" cy="463209"/>
                  </a:xfrm>
                </p:grpSpPr>
                <p:cxnSp>
                  <p:nvCxnSpPr>
                    <p:cNvPr id="130" name="直接连接符 129">
                      <a:extLst>
                        <a:ext uri="{FF2B5EF4-FFF2-40B4-BE49-F238E27FC236}">
                          <a16:creationId xmlns:a16="http://schemas.microsoft.com/office/drawing/2014/main" id="{4A165D28-3A8D-43B2-BA4D-C4A3E5572BB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442738" y="5297276"/>
                      <a:ext cx="647316" cy="0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</p:cxnSp>
                <p:sp>
                  <p:nvSpPr>
                    <p:cNvPr id="133" name="文本框 132">
                      <a:extLst>
                        <a:ext uri="{FF2B5EF4-FFF2-40B4-BE49-F238E27FC236}">
                          <a16:creationId xmlns:a16="http://schemas.microsoft.com/office/drawing/2014/main" id="{8D55D499-EA2F-440F-BE2C-E131B3BD9E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147927" y="5155120"/>
                      <a:ext cx="1187238" cy="28617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cs typeface="+mn-ea"/>
                          <a:sym typeface="+mn-lt"/>
                        </a:rPr>
                        <a:t>Multicore cable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cs typeface="+mn-ea"/>
                        <a:sym typeface="+mn-lt"/>
                      </a:endParaRPr>
                    </a:p>
                  </p:txBody>
                </p:sp>
                <p:cxnSp>
                  <p:nvCxnSpPr>
                    <p:cNvPr id="134" name="直接连接符 133">
                      <a:extLst>
                        <a:ext uri="{FF2B5EF4-FFF2-40B4-BE49-F238E27FC236}">
                          <a16:creationId xmlns:a16="http://schemas.microsoft.com/office/drawing/2014/main" id="{F7567A17-56B3-4030-BCD2-D734D9633D6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441067" y="5129719"/>
                      <a:ext cx="647316" cy="0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  <a:prstDash val="soli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</p:cxnSp>
                <p:sp>
                  <p:nvSpPr>
                    <p:cNvPr id="138" name="文本框 137">
                      <a:extLst>
                        <a:ext uri="{FF2B5EF4-FFF2-40B4-BE49-F238E27FC236}">
                          <a16:creationId xmlns:a16="http://schemas.microsoft.com/office/drawing/2014/main" id="{96BF5E08-FDB3-4428-A31C-E5E328FD4A1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147927" y="4978084"/>
                      <a:ext cx="586650" cy="28617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cs typeface="+mn-ea"/>
                          <a:sym typeface="+mn-lt"/>
                        </a:rPr>
                        <a:t>RS485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cs typeface="+mn-ea"/>
                        <a:sym typeface="+mn-lt"/>
                      </a:endParaRPr>
                    </a:p>
                  </p:txBody>
                </p:sp>
              </p:grpSp>
              <p:cxnSp>
                <p:nvCxnSpPr>
                  <p:cNvPr id="126" name="直接连接符 125">
                    <a:extLst>
                      <a:ext uri="{FF2B5EF4-FFF2-40B4-BE49-F238E27FC236}">
                        <a16:creationId xmlns:a16="http://schemas.microsoft.com/office/drawing/2014/main" id="{59D39848-AE26-42FD-9DBE-8E7F6AF6E7A7}"/>
                      </a:ext>
                    </a:extLst>
                  </p:cNvPr>
                  <p:cNvCxnSpPr/>
                  <p:nvPr/>
                </p:nvCxnSpPr>
                <p:spPr>
                  <a:xfrm>
                    <a:off x="4105712" y="5704167"/>
                    <a:ext cx="790720" cy="0"/>
                  </a:xfrm>
                  <a:prstGeom prst="line">
                    <a:avLst/>
                  </a:prstGeom>
                  <a:noFill/>
                  <a:ln w="25400">
                    <a:solidFill>
                      <a:srgbClr val="0070C0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129" name="文本框 128">
                    <a:extLst>
                      <a:ext uri="{FF2B5EF4-FFF2-40B4-BE49-F238E27FC236}">
                        <a16:creationId xmlns:a16="http://schemas.microsoft.com/office/drawing/2014/main" id="{0A121612-A47C-4E1F-974F-FCB1E5AA8C1D}"/>
                      </a:ext>
                    </a:extLst>
                  </p:cNvPr>
                  <p:cNvSpPr txBox="1"/>
                  <p:nvPr/>
                </p:nvSpPr>
                <p:spPr>
                  <a:xfrm>
                    <a:off x="4969168" y="5521510"/>
                    <a:ext cx="550532" cy="34694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2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cs typeface="+mn-ea"/>
                        <a:sym typeface="+mn-lt"/>
                      </a:rPr>
                      <a:t>UTP</a:t>
                    </a:r>
                    <a:endPara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  <p:pic>
            <p:nvPicPr>
              <p:cNvPr id="116" name="图片 115">
                <a:extLst>
                  <a:ext uri="{FF2B5EF4-FFF2-40B4-BE49-F238E27FC236}">
                    <a16:creationId xmlns:a16="http://schemas.microsoft.com/office/drawing/2014/main" id="{FD5C38D9-CF18-4B7E-A77D-632E15E5E0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82992" y="3442966"/>
                <a:ext cx="775402" cy="1125300"/>
              </a:xfrm>
              <a:prstGeom prst="rect">
                <a:avLst/>
              </a:prstGeom>
            </p:spPr>
          </p:pic>
        </p:grpSp>
        <p:pic>
          <p:nvPicPr>
            <p:cNvPr id="149" name="图片 148">
              <a:extLst>
                <a:ext uri="{FF2B5EF4-FFF2-40B4-BE49-F238E27FC236}">
                  <a16:creationId xmlns:a16="http://schemas.microsoft.com/office/drawing/2014/main" id="{4E9AB361-3C39-4A75-8D6C-9098DE5BC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100000">
                          <a14:foregroundMark x1="683" y1="78849" x2="98497" y2="79357"/>
                          <a14:foregroundMark x1="36749" y1="97124" x2="63115" y2="96447"/>
                          <a14:foregroundMark x1="35246" y1="98139" x2="36339" y2="96277"/>
                          <a14:foregroundMark x1="99180" y1="74450" x2="99044" y2="84264"/>
                          <a14:backgroundMark x1="99590" y1="72250" x2="99590" y2="8511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65049" y="592488"/>
              <a:ext cx="838922" cy="677326"/>
            </a:xfrm>
            <a:prstGeom prst="rect">
              <a:avLst/>
            </a:prstGeom>
          </p:spPr>
        </p:pic>
        <p:pic>
          <p:nvPicPr>
            <p:cNvPr id="172" name="图片 171">
              <a:extLst>
                <a:ext uri="{FF2B5EF4-FFF2-40B4-BE49-F238E27FC236}">
                  <a16:creationId xmlns:a16="http://schemas.microsoft.com/office/drawing/2014/main" id="{5FB00405-7F75-449E-9BDE-7F511A200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583" y="2139650"/>
              <a:ext cx="1500926" cy="2123084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7B5A1331-86F1-4A1F-B8B3-A7DBF5367812}"/>
              </a:ext>
            </a:extLst>
          </p:cNvPr>
          <p:cNvGrpSpPr/>
          <p:nvPr/>
        </p:nvGrpSpPr>
        <p:grpSpPr>
          <a:xfrm>
            <a:off x="4968314" y="1248832"/>
            <a:ext cx="4051592" cy="3504034"/>
            <a:chOff x="5007185" y="1274667"/>
            <a:chExt cx="4388459" cy="3504034"/>
          </a:xfrm>
        </p:grpSpPr>
        <p:grpSp>
          <p:nvGrpSpPr>
            <p:cNvPr id="150" name="组合 149">
              <a:extLst>
                <a:ext uri="{FF2B5EF4-FFF2-40B4-BE49-F238E27FC236}">
                  <a16:creationId xmlns:a16="http://schemas.microsoft.com/office/drawing/2014/main" id="{C23A4C10-B21E-494A-BF3F-E06E38BE982C}"/>
                </a:ext>
              </a:extLst>
            </p:cNvPr>
            <p:cNvGrpSpPr/>
            <p:nvPr/>
          </p:nvGrpSpPr>
          <p:grpSpPr>
            <a:xfrm>
              <a:off x="5007185" y="1274667"/>
              <a:ext cx="4388459" cy="3504034"/>
              <a:chOff x="5999689" y="1705573"/>
              <a:chExt cx="5496573" cy="4388826"/>
            </a:xfrm>
          </p:grpSpPr>
          <p:cxnSp>
            <p:nvCxnSpPr>
              <p:cNvPr id="151" name="直接连接符 150">
                <a:extLst>
                  <a:ext uri="{FF2B5EF4-FFF2-40B4-BE49-F238E27FC236}">
                    <a16:creationId xmlns:a16="http://schemas.microsoft.com/office/drawing/2014/main" id="{80751358-6B61-44D4-9A1A-69D88104A25D}"/>
                  </a:ext>
                </a:extLst>
              </p:cNvPr>
              <p:cNvCxnSpPr/>
              <p:nvPr/>
            </p:nvCxnSpPr>
            <p:spPr>
              <a:xfrm>
                <a:off x="5999689" y="1705573"/>
                <a:ext cx="0" cy="4388826"/>
              </a:xfrm>
              <a:prstGeom prst="line">
                <a:avLst/>
              </a:prstGeom>
              <a:ln>
                <a:solidFill>
                  <a:srgbClr val="29323B">
                    <a:alpha val="3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3" name="文本框 152">
                <a:extLst>
                  <a:ext uri="{FF2B5EF4-FFF2-40B4-BE49-F238E27FC236}">
                    <a16:creationId xmlns:a16="http://schemas.microsoft.com/office/drawing/2014/main" id="{0945F36B-FB71-4897-8261-98B48B4F5BFF}"/>
                  </a:ext>
                </a:extLst>
              </p:cNvPr>
              <p:cNvSpPr txBox="1"/>
              <p:nvPr/>
            </p:nvSpPr>
            <p:spPr>
              <a:xfrm>
                <a:off x="7046832" y="2042668"/>
                <a:ext cx="4429565" cy="385493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lvl="0">
                  <a:buClr>
                    <a:srgbClr val="C11119"/>
                  </a:buClr>
                  <a:buSzPct val="125000"/>
                  <a:defRPr/>
                </a:pPr>
                <a:r>
                  <a:rPr lang="ko-KR" altLang="en-US" sz="1400" b="1" dirty="0">
                    <a:cs typeface="+mn-ea"/>
                    <a:sym typeface="+mn-lt"/>
                  </a:rPr>
                  <a:t>편의성 </a:t>
                </a:r>
                <a:r>
                  <a:rPr lang="ko-KR" altLang="en-US" sz="1400" b="1" dirty="0" smtClean="0">
                    <a:cs typeface="+mn-ea"/>
                    <a:sym typeface="+mn-lt"/>
                  </a:rPr>
                  <a:t>증진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4" name="文本框 153">
                <a:extLst>
                  <a:ext uri="{FF2B5EF4-FFF2-40B4-BE49-F238E27FC236}">
                    <a16:creationId xmlns:a16="http://schemas.microsoft.com/office/drawing/2014/main" id="{B15E1713-319F-43AF-B442-6A13CA0EA508}"/>
                  </a:ext>
                </a:extLst>
              </p:cNvPr>
              <p:cNvSpPr txBox="1"/>
              <p:nvPr/>
            </p:nvSpPr>
            <p:spPr>
              <a:xfrm>
                <a:off x="7076275" y="2279954"/>
                <a:ext cx="3351629" cy="809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6000" marR="0" lvl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l"/>
                  <a:tabLst/>
                  <a:defRPr/>
                </a:pPr>
                <a:r>
                  <a:rPr kumimoji="0" lang="ko-KR" altLang="en-US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카드가</a:t>
                </a:r>
                <a:r>
                  <a:rPr kumimoji="0" lang="ko-KR" altLang="en-US" sz="1200" b="0" i="0" u="none" strike="noStrike" kern="1200" cap="none" spc="0" normalizeH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 없어도 가능한</a:t>
                </a:r>
                <a:endParaRPr kumimoji="0" lang="en-US" altLang="ko-KR" sz="1200" b="0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  <a:p>
                <a:pPr marL="216000" marR="0" lvl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l"/>
                  <a:tabLst/>
                  <a:defRPr/>
                </a:pPr>
                <a:r>
                  <a:rPr kumimoji="0" lang="ko-KR" altLang="en-US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빠른 다수 인식</a:t>
                </a:r>
                <a:r>
                  <a:rPr kumimoji="0" lang="en-US" altLang="ko-KR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br>
                  <a:rPr kumimoji="0" lang="en-US" altLang="ko-KR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en-US" altLang="ko-KR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(</a:t>
                </a:r>
                <a:r>
                  <a:rPr kumimoji="0" lang="ko-KR" altLang="en-US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인식속도</a:t>
                </a:r>
                <a:r>
                  <a:rPr kumimoji="0" lang="en-US" altLang="zh-CN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 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&lt; </a:t>
                </a:r>
                <a:r>
                  <a:rPr lang="en-US" altLang="zh-CN" sz="1200" i="1" dirty="0" smtClean="0">
                    <a:solidFill>
                      <a:srgbClr val="FF0000"/>
                    </a:solidFill>
                    <a:cs typeface="+mn-ea"/>
                    <a:sym typeface="+mn-lt"/>
                  </a:rPr>
                  <a:t>0.2</a:t>
                </a:r>
                <a:r>
                  <a:rPr lang="ko-KR" altLang="en-US" sz="1200" i="1" dirty="0" smtClean="0">
                    <a:solidFill>
                      <a:srgbClr val="FF0000"/>
                    </a:solidFill>
                    <a:cs typeface="+mn-ea"/>
                    <a:sym typeface="+mn-lt"/>
                  </a:rPr>
                  <a:t>초</a:t>
                </a:r>
                <a:r>
                  <a:rPr lang="en-US" altLang="zh-CN" sz="1200" i="1" dirty="0" smtClean="0">
                    <a:solidFill>
                      <a:srgbClr val="FF0000"/>
                    </a:solidFill>
                    <a:cs typeface="+mn-ea"/>
                    <a:sym typeface="+mn-lt"/>
                  </a:rPr>
                  <a:t>/1</a:t>
                </a:r>
                <a:r>
                  <a:rPr lang="ko-KR" altLang="en-US" sz="1200" i="1" dirty="0" smtClean="0">
                    <a:solidFill>
                      <a:srgbClr val="FF0000"/>
                    </a:solidFill>
                    <a:cs typeface="+mn-ea"/>
                    <a:sym typeface="+mn-lt"/>
                  </a:rPr>
                  <a:t>인</a:t>
                </a:r>
                <a:r>
                  <a:rPr lang="en-US" altLang="ko-KR" sz="1200" i="1" dirty="0" smtClean="0">
                    <a:solidFill>
                      <a:srgbClr val="FF0000"/>
                    </a:solidFill>
                    <a:cs typeface="+mn-ea"/>
                    <a:sym typeface="+mn-lt"/>
                  </a:rPr>
                  <a:t>)</a:t>
                </a:r>
                <a:endParaRPr lang="en-US" altLang="zh-CN" sz="1200" i="1" dirty="0">
                  <a:solidFill>
                    <a:srgbClr val="FF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5" name="文本框 154">
                <a:extLst>
                  <a:ext uri="{FF2B5EF4-FFF2-40B4-BE49-F238E27FC236}">
                    <a16:creationId xmlns:a16="http://schemas.microsoft.com/office/drawing/2014/main" id="{7E3C6658-C2E5-4AFF-B6F3-AA6C55E1F9A6}"/>
                  </a:ext>
                </a:extLst>
              </p:cNvPr>
              <p:cNvSpPr txBox="1"/>
              <p:nvPr/>
            </p:nvSpPr>
            <p:spPr>
              <a:xfrm>
                <a:off x="7044020" y="2974266"/>
                <a:ext cx="4429565" cy="385493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1119"/>
                  </a:buClr>
                  <a:buSzPct val="125000"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보안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6" name="文本框 155">
                <a:extLst>
                  <a:ext uri="{FF2B5EF4-FFF2-40B4-BE49-F238E27FC236}">
                    <a16:creationId xmlns:a16="http://schemas.microsoft.com/office/drawing/2014/main" id="{59206F76-AA56-42DA-BE28-17F6BC7828AD}"/>
                  </a:ext>
                </a:extLst>
              </p:cNvPr>
              <p:cNvSpPr txBox="1"/>
              <p:nvPr/>
            </p:nvSpPr>
            <p:spPr>
              <a:xfrm>
                <a:off x="7072688" y="3303369"/>
                <a:ext cx="4335759" cy="809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6000" marR="0" lvl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Wingdings" panose="05000000000000000000" pitchFamily="2" charset="2"/>
                  <a:buChar char="l"/>
                  <a:tabLst/>
                  <a:defRPr/>
                </a:pPr>
                <a:r>
                  <a:rPr kumimoji="0" lang="en-US" altLang="zh-CN" sz="12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Anti-spoofing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 </a:t>
                </a:r>
                <a:r>
                  <a:rPr kumimoji="0" lang="ko-KR" altLang="en-US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감지</a:t>
                </a:r>
                <a:endPara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  <a:p>
                <a:pPr marL="216000" lvl="0" indent="-216000">
                  <a:buClr>
                    <a:schemeClr val="tx1"/>
                  </a:buClr>
                  <a:buSzPct val="100000"/>
                  <a:buFont typeface="Wingdings" panose="05000000000000000000" pitchFamily="2" charset="2"/>
                  <a:buChar char="l"/>
                  <a:defRPr/>
                </a:pPr>
                <a:r>
                  <a:rPr lang="ko-KR" altLang="en-US" sz="1200" dirty="0">
                    <a:cs typeface="+mn-ea"/>
                    <a:sym typeface="+mn-lt"/>
                  </a:rPr>
                  <a:t>다중 인증 모드</a:t>
                </a:r>
                <a:r>
                  <a:rPr lang="en-US" altLang="ko-KR" sz="1200" dirty="0">
                    <a:cs typeface="+mn-ea"/>
                    <a:sym typeface="+mn-lt"/>
                  </a:rPr>
                  <a:t>: </a:t>
                </a:r>
                <a:r>
                  <a:rPr lang="ko-KR" altLang="en-US" sz="1200" dirty="0">
                    <a:cs typeface="+mn-ea"/>
                    <a:sym typeface="+mn-lt"/>
                  </a:rPr>
                  <a:t>얼굴</a:t>
                </a:r>
                <a:r>
                  <a:rPr lang="en-US" altLang="ko-KR" sz="1200" dirty="0">
                    <a:cs typeface="+mn-ea"/>
                    <a:sym typeface="+mn-lt"/>
                  </a:rPr>
                  <a:t>, </a:t>
                </a:r>
                <a:r>
                  <a:rPr lang="ko-KR" altLang="en-US" sz="1200" dirty="0">
                    <a:cs typeface="+mn-ea"/>
                    <a:sym typeface="+mn-lt"/>
                  </a:rPr>
                  <a:t>지문</a:t>
                </a:r>
                <a:r>
                  <a:rPr lang="en-US" altLang="ko-KR" sz="1200" dirty="0">
                    <a:cs typeface="+mn-ea"/>
                    <a:sym typeface="+mn-lt"/>
                  </a:rPr>
                  <a:t>, </a:t>
                </a:r>
                <a:r>
                  <a:rPr lang="ko-KR" altLang="en-US" sz="1200" dirty="0">
                    <a:cs typeface="+mn-ea"/>
                    <a:sym typeface="+mn-lt"/>
                  </a:rPr>
                  <a:t>카드 및 </a:t>
                </a:r>
                <a:r>
                  <a:rPr lang="en-US" altLang="ko-KR" sz="1200" dirty="0">
                    <a:cs typeface="+mn-ea"/>
                    <a:sym typeface="+mn-lt"/>
                  </a:rPr>
                  <a:t>PIN </a:t>
                </a:r>
                <a:r>
                  <a:rPr lang="ko-KR" altLang="en-US" sz="1200" dirty="0">
                    <a:cs typeface="+mn-ea"/>
                    <a:sym typeface="+mn-lt"/>
                  </a:rPr>
                  <a:t>코드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7" name="文本框 156">
                <a:extLst>
                  <a:ext uri="{FF2B5EF4-FFF2-40B4-BE49-F238E27FC236}">
                    <a16:creationId xmlns:a16="http://schemas.microsoft.com/office/drawing/2014/main" id="{ACB31083-551F-4DB6-ACF0-DE02850895B0}"/>
                  </a:ext>
                </a:extLst>
              </p:cNvPr>
              <p:cNvSpPr txBox="1"/>
              <p:nvPr/>
            </p:nvSpPr>
            <p:spPr>
              <a:xfrm>
                <a:off x="7014417" y="4094599"/>
                <a:ext cx="4429565" cy="385493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1119"/>
                  </a:buClr>
                  <a:buSzPct val="125000"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간편한 시간관리</a:t>
                </a:r>
                <a:r>
                  <a:rPr kumimoji="0" lang="en-US" altLang="ko-KR" sz="1400" b="1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,</a:t>
                </a:r>
                <a:r>
                  <a:rPr kumimoji="0" lang="ko-KR" altLang="en-US" sz="1400" b="1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연동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8" name="文本框 157">
                <a:extLst>
                  <a:ext uri="{FF2B5EF4-FFF2-40B4-BE49-F238E27FC236}">
                    <a16:creationId xmlns:a16="http://schemas.microsoft.com/office/drawing/2014/main" id="{4ADD6680-22FC-427C-A885-E20DAC373501}"/>
                  </a:ext>
                </a:extLst>
              </p:cNvPr>
              <p:cNvSpPr txBox="1"/>
              <p:nvPr/>
            </p:nvSpPr>
            <p:spPr>
              <a:xfrm>
                <a:off x="7066696" y="4352376"/>
                <a:ext cx="4429566" cy="578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6000" marR="0" lvl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l"/>
                  <a:tabLst/>
                  <a:defRPr/>
                </a:pPr>
                <a:r>
                  <a:rPr kumimoji="0" lang="ko-KR" altLang="en-US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출퇴근시간 설정</a:t>
                </a:r>
                <a:endPara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  <a:p>
                <a:pPr marL="216000" marR="0" lvl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l"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ISUP 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5.0, ISAPI </a:t>
                </a:r>
              </a:p>
            </p:txBody>
          </p:sp>
          <p:sp>
            <p:nvSpPr>
              <p:cNvPr id="159" name="文本框 158">
                <a:extLst>
                  <a:ext uri="{FF2B5EF4-FFF2-40B4-BE49-F238E27FC236}">
                    <a16:creationId xmlns:a16="http://schemas.microsoft.com/office/drawing/2014/main" id="{8268DA56-94A6-4919-8CF6-5C89AD36FE78}"/>
                  </a:ext>
                </a:extLst>
              </p:cNvPr>
              <p:cNvSpPr txBox="1"/>
              <p:nvPr/>
            </p:nvSpPr>
            <p:spPr>
              <a:xfrm>
                <a:off x="7045692" y="4977501"/>
                <a:ext cx="4429563" cy="385493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1119"/>
                  </a:buClr>
                  <a:buSzPct val="125000"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새로운기능</a:t>
                </a:r>
                <a:r>
                  <a:rPr kumimoji="0" lang="en-US" altLang="ko-KR" sz="1400" b="1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,</a:t>
                </a:r>
                <a:r>
                  <a:rPr kumimoji="0" lang="ko-KR" altLang="en-US" sz="1400" b="1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간편한 사용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60" name="文本框 159">
                <a:extLst>
                  <a:ext uri="{FF2B5EF4-FFF2-40B4-BE49-F238E27FC236}">
                    <a16:creationId xmlns:a16="http://schemas.microsoft.com/office/drawing/2014/main" id="{7A16B2E8-B251-4796-815E-3577125E0948}"/>
                  </a:ext>
                </a:extLst>
              </p:cNvPr>
              <p:cNvSpPr txBox="1"/>
              <p:nvPr/>
            </p:nvSpPr>
            <p:spPr>
              <a:xfrm>
                <a:off x="7051067" y="5288293"/>
                <a:ext cx="4252738" cy="578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6000" indent="-216000">
                  <a:buSzPct val="100000"/>
                  <a:buFont typeface="Wingdings" panose="05000000000000000000" pitchFamily="2" charset="2"/>
                  <a:buChar char="l"/>
                  <a:defRPr/>
                </a:pPr>
                <a:r>
                  <a:rPr kumimoji="0" lang="en-US" altLang="zh-CN" sz="1200" b="0" i="0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Hik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-Connect, </a:t>
                </a:r>
                <a:r>
                  <a:rPr kumimoji="0" lang="ko-KR" altLang="en-US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비디오 인터컴</a:t>
                </a:r>
                <a:r>
                  <a:rPr kumimoji="0" lang="en-US" altLang="zh-CN" sz="12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, Web, </a:t>
                </a:r>
                <a:r>
                  <a:rPr lang="ko-KR" altLang="en-US" sz="1200" dirty="0">
                    <a:cs typeface="+mn-ea"/>
                    <a:sym typeface="+mn-lt"/>
                  </a:rPr>
                  <a:t>자체 정의 음성 프롬프트 </a:t>
                </a:r>
                <a:r>
                  <a:rPr lang="en-US" altLang="ko-KR" sz="1200" dirty="0">
                    <a:cs typeface="+mn-ea"/>
                    <a:sym typeface="+mn-lt"/>
                  </a:rPr>
                  <a:t>&amp; </a:t>
                </a:r>
                <a:r>
                  <a:rPr lang="ko-KR" altLang="en-US" sz="1200" dirty="0">
                    <a:cs typeface="+mn-ea"/>
                    <a:sym typeface="+mn-lt"/>
                  </a:rPr>
                  <a:t>대기 사진</a:t>
                </a:r>
                <a:endParaRPr lang="en-US" altLang="zh-CN" sz="1200" i="1" dirty="0">
                  <a:cs typeface="+mn-ea"/>
                  <a:sym typeface="+mn-lt"/>
                </a:endParaRPr>
              </a:p>
            </p:txBody>
          </p:sp>
        </p:grpSp>
        <p:sp>
          <p:nvSpPr>
            <p:cNvPr id="173" name="KSO_Shape">
              <a:extLst>
                <a:ext uri="{FF2B5EF4-FFF2-40B4-BE49-F238E27FC236}">
                  <a16:creationId xmlns:a16="http://schemas.microsoft.com/office/drawing/2014/main" id="{6F23A62C-9402-4B5A-A7CD-839852B65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846" y="1664459"/>
              <a:ext cx="542097" cy="433717"/>
            </a:xfrm>
            <a:custGeom>
              <a:avLst/>
              <a:gdLst>
                <a:gd name="T0" fmla="*/ 967732 w 2144713"/>
                <a:gd name="T1" fmla="*/ 639774 h 1652588"/>
                <a:gd name="T2" fmla="*/ 963954 w 2144713"/>
                <a:gd name="T3" fmla="*/ 681968 h 1652588"/>
                <a:gd name="T4" fmla="*/ 926887 w 2144713"/>
                <a:gd name="T5" fmla="*/ 662293 h 1652588"/>
                <a:gd name="T6" fmla="*/ 1030100 w 2144713"/>
                <a:gd name="T7" fmla="*/ 600975 h 1652588"/>
                <a:gd name="T8" fmla="*/ 1045993 w 2144713"/>
                <a:gd name="T9" fmla="*/ 639669 h 1652588"/>
                <a:gd name="T10" fmla="*/ 1004007 w 2144713"/>
                <a:gd name="T11" fmla="*/ 639669 h 1652588"/>
                <a:gd name="T12" fmla="*/ 1019900 w 2144713"/>
                <a:gd name="T13" fmla="*/ 600975 h 1652588"/>
                <a:gd name="T14" fmla="*/ 903853 w 2144713"/>
                <a:gd name="T15" fmla="*/ 628108 h 1652588"/>
                <a:gd name="T16" fmla="*/ 867415 w 2144713"/>
                <a:gd name="T17" fmla="*/ 647927 h 1652588"/>
                <a:gd name="T18" fmla="*/ 863494 w 2144713"/>
                <a:gd name="T19" fmla="*/ 606166 h 1652588"/>
                <a:gd name="T20" fmla="*/ 797122 w 2144713"/>
                <a:gd name="T21" fmla="*/ 644446 h 1652588"/>
                <a:gd name="T22" fmla="*/ 951205 w 2144713"/>
                <a:gd name="T23" fmla="*/ 735846 h 1652588"/>
                <a:gd name="T24" fmla="*/ 1104348 w 2144713"/>
                <a:gd name="T25" fmla="*/ 661128 h 1652588"/>
                <a:gd name="T26" fmla="*/ 1265489 w 2144713"/>
                <a:gd name="T27" fmla="*/ 627528 h 1652588"/>
                <a:gd name="T28" fmla="*/ 695027 w 2144713"/>
                <a:gd name="T29" fmla="*/ 601447 h 1652588"/>
                <a:gd name="T30" fmla="*/ 1123349 w 2144713"/>
                <a:gd name="T31" fmla="*/ 586598 h 1652588"/>
                <a:gd name="T32" fmla="*/ 1093461 w 2144713"/>
                <a:gd name="T33" fmla="*/ 616702 h 1652588"/>
                <a:gd name="T34" fmla="*/ 1077331 w 2144713"/>
                <a:gd name="T35" fmla="*/ 577827 h 1652588"/>
                <a:gd name="T36" fmla="*/ 824791 w 2144713"/>
                <a:gd name="T37" fmla="*/ 575457 h 1652588"/>
                <a:gd name="T38" fmla="*/ 813084 w 2144713"/>
                <a:gd name="T39" fmla="*/ 615754 h 1652588"/>
                <a:gd name="T40" fmla="*/ 781406 w 2144713"/>
                <a:gd name="T41" fmla="*/ 589206 h 1652588"/>
                <a:gd name="T42" fmla="*/ 1508771 w 2144713"/>
                <a:gd name="T43" fmla="*/ 568010 h 1652588"/>
                <a:gd name="T44" fmla="*/ 1728271 w 2144713"/>
                <a:gd name="T45" fmla="*/ 398564 h 1652588"/>
                <a:gd name="T46" fmla="*/ 1387505 w 2144713"/>
                <a:gd name="T47" fmla="*/ 489985 h 1652588"/>
                <a:gd name="T48" fmla="*/ 1374344 w 2144713"/>
                <a:gd name="T49" fmla="*/ 370363 h 1652588"/>
                <a:gd name="T50" fmla="*/ 424255 w 2144713"/>
                <a:gd name="T51" fmla="*/ 517009 h 1652588"/>
                <a:gd name="T52" fmla="*/ 534652 w 2144713"/>
                <a:gd name="T53" fmla="*/ 384698 h 1652588"/>
                <a:gd name="T54" fmla="*/ 474756 w 2144713"/>
                <a:gd name="T55" fmla="*/ 536515 h 1652588"/>
                <a:gd name="T56" fmla="*/ 221074 w 2144713"/>
                <a:gd name="T57" fmla="*/ 374828 h 1652588"/>
                <a:gd name="T58" fmla="*/ 831704 w 2144713"/>
                <a:gd name="T59" fmla="*/ 301072 h 1652588"/>
                <a:gd name="T60" fmla="*/ 888577 w 2144713"/>
                <a:gd name="T61" fmla="*/ 465075 h 1652588"/>
                <a:gd name="T62" fmla="*/ 999502 w 2144713"/>
                <a:gd name="T63" fmla="*/ 491586 h 1652588"/>
                <a:gd name="T64" fmla="*/ 1084106 w 2144713"/>
                <a:gd name="T65" fmla="*/ 360667 h 1652588"/>
                <a:gd name="T66" fmla="*/ 927354 w 2144713"/>
                <a:gd name="T67" fmla="*/ 264706 h 1652588"/>
                <a:gd name="T68" fmla="*/ 952969 w 2144713"/>
                <a:gd name="T69" fmla="*/ 52136 h 1652588"/>
                <a:gd name="T70" fmla="*/ 1113013 w 2144713"/>
                <a:gd name="T71" fmla="*/ 105161 h 1652588"/>
                <a:gd name="T72" fmla="*/ 1219003 w 2144713"/>
                <a:gd name="T73" fmla="*/ 363013 h 1652588"/>
                <a:gd name="T74" fmla="*/ 1227697 w 2144713"/>
                <a:gd name="T75" fmla="*/ 478682 h 1652588"/>
                <a:gd name="T76" fmla="*/ 1095387 w 2144713"/>
                <a:gd name="T77" fmla="*/ 485017 h 1652588"/>
                <a:gd name="T78" fmla="*/ 938869 w 2144713"/>
                <a:gd name="T79" fmla="*/ 543907 h 1652588"/>
                <a:gd name="T80" fmla="*/ 775536 w 2144713"/>
                <a:gd name="T81" fmla="*/ 493229 h 1652588"/>
                <a:gd name="T82" fmla="*/ 687642 w 2144713"/>
                <a:gd name="T83" fmla="*/ 458974 h 1652588"/>
                <a:gd name="T84" fmla="*/ 749450 w 2144713"/>
                <a:gd name="T85" fmla="*/ 260483 h 1652588"/>
                <a:gd name="T86" fmla="*/ 856850 w 2144713"/>
                <a:gd name="T87" fmla="*/ 73252 h 1652588"/>
                <a:gd name="T88" fmla="*/ 1546226 w 2144713"/>
                <a:gd name="T89" fmla="*/ 7524 h 1652588"/>
                <a:gd name="T90" fmla="*/ 1631002 w 2144713"/>
                <a:gd name="T91" fmla="*/ 107935 h 1652588"/>
                <a:gd name="T92" fmla="*/ 1663880 w 2144713"/>
                <a:gd name="T93" fmla="*/ 185301 h 1652588"/>
                <a:gd name="T94" fmla="*/ 1620669 w 2144713"/>
                <a:gd name="T95" fmla="*/ 236563 h 1652588"/>
                <a:gd name="T96" fmla="*/ 1530023 w 2144713"/>
                <a:gd name="T97" fmla="*/ 355080 h 1652588"/>
                <a:gd name="T98" fmla="*/ 1445246 w 2144713"/>
                <a:gd name="T99" fmla="*/ 332035 h 1652588"/>
                <a:gd name="T100" fmla="*/ 1361644 w 2144713"/>
                <a:gd name="T101" fmla="*/ 222924 h 1652588"/>
                <a:gd name="T102" fmla="*/ 1363288 w 2144713"/>
                <a:gd name="T103" fmla="*/ 162726 h 1652588"/>
                <a:gd name="T104" fmla="*/ 1409786 w 2144713"/>
                <a:gd name="T105" fmla="*/ 43033 h 1652588"/>
                <a:gd name="T106" fmla="*/ 401165 w 2144713"/>
                <a:gd name="T107" fmla="*/ 706 h 1652588"/>
                <a:gd name="T108" fmla="*/ 503160 w 2144713"/>
                <a:gd name="T109" fmla="*/ 72192 h 1652588"/>
                <a:gd name="T110" fmla="*/ 541466 w 2144713"/>
                <a:gd name="T111" fmla="*/ 169075 h 1652588"/>
                <a:gd name="T112" fmla="*/ 519611 w 2144713"/>
                <a:gd name="T113" fmla="*/ 233507 h 1652588"/>
                <a:gd name="T114" fmla="*/ 435946 w 2144713"/>
                <a:gd name="T115" fmla="*/ 342853 h 1652588"/>
                <a:gd name="T116" fmla="*/ 350402 w 2144713"/>
                <a:gd name="T117" fmla="*/ 348261 h 1652588"/>
                <a:gd name="T118" fmla="*/ 262508 w 2144713"/>
                <a:gd name="T119" fmla="*/ 233271 h 1652588"/>
                <a:gd name="T120" fmla="*/ 238537 w 2144713"/>
                <a:gd name="T121" fmla="*/ 174013 h 1652588"/>
                <a:gd name="T122" fmla="*/ 275199 w 2144713"/>
                <a:gd name="T123" fmla="*/ 72192 h 1652588"/>
                <a:gd name="T124" fmla="*/ 376958 w 2144713"/>
                <a:gd name="T125" fmla="*/ 706 h 165258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144713" h="1652588">
                  <a:moveTo>
                    <a:pt x="1712170" y="819150"/>
                  </a:moveTo>
                  <a:lnTo>
                    <a:pt x="2144713" y="936249"/>
                  </a:lnTo>
                  <a:lnTo>
                    <a:pt x="1933207" y="1330632"/>
                  </a:lnTo>
                  <a:lnTo>
                    <a:pt x="1873911" y="1193708"/>
                  </a:lnTo>
                  <a:lnTo>
                    <a:pt x="842585" y="1652588"/>
                  </a:lnTo>
                  <a:lnTo>
                    <a:pt x="532869" y="1401473"/>
                  </a:lnTo>
                  <a:lnTo>
                    <a:pt x="94768" y="1569588"/>
                  </a:lnTo>
                  <a:lnTo>
                    <a:pt x="0" y="1330104"/>
                  </a:lnTo>
                  <a:lnTo>
                    <a:pt x="578400" y="1106743"/>
                  </a:lnTo>
                  <a:lnTo>
                    <a:pt x="882292" y="1353100"/>
                  </a:lnTo>
                  <a:lnTo>
                    <a:pt x="1771731" y="957396"/>
                  </a:lnTo>
                  <a:lnTo>
                    <a:pt x="1712170" y="819150"/>
                  </a:lnTo>
                  <a:close/>
                  <a:moveTo>
                    <a:pt x="1071696" y="714375"/>
                  </a:moveTo>
                  <a:lnTo>
                    <a:pt x="1074354" y="714642"/>
                  </a:lnTo>
                  <a:lnTo>
                    <a:pt x="1077278" y="714909"/>
                  </a:lnTo>
                  <a:lnTo>
                    <a:pt x="1079936" y="715711"/>
                  </a:lnTo>
                  <a:lnTo>
                    <a:pt x="1082594" y="716779"/>
                  </a:lnTo>
                  <a:lnTo>
                    <a:pt x="1085252" y="717847"/>
                  </a:lnTo>
                  <a:lnTo>
                    <a:pt x="1087379" y="719449"/>
                  </a:lnTo>
                  <a:lnTo>
                    <a:pt x="1089505" y="720785"/>
                  </a:lnTo>
                  <a:lnTo>
                    <a:pt x="1091632" y="722654"/>
                  </a:lnTo>
                  <a:lnTo>
                    <a:pt x="1093493" y="725057"/>
                  </a:lnTo>
                  <a:lnTo>
                    <a:pt x="1095088" y="727194"/>
                  </a:lnTo>
                  <a:lnTo>
                    <a:pt x="1096682" y="729330"/>
                  </a:lnTo>
                  <a:lnTo>
                    <a:pt x="1098011" y="731734"/>
                  </a:lnTo>
                  <a:lnTo>
                    <a:pt x="1098809" y="734672"/>
                  </a:lnTo>
                  <a:lnTo>
                    <a:pt x="1099341" y="737342"/>
                  </a:lnTo>
                  <a:lnTo>
                    <a:pt x="1099872" y="740280"/>
                  </a:lnTo>
                  <a:lnTo>
                    <a:pt x="1100138" y="742950"/>
                  </a:lnTo>
                  <a:lnTo>
                    <a:pt x="1099872" y="746155"/>
                  </a:lnTo>
                  <a:lnTo>
                    <a:pt x="1099341" y="748825"/>
                  </a:lnTo>
                  <a:lnTo>
                    <a:pt x="1098809" y="751763"/>
                  </a:lnTo>
                  <a:lnTo>
                    <a:pt x="1098011" y="754167"/>
                  </a:lnTo>
                  <a:lnTo>
                    <a:pt x="1096682" y="756570"/>
                  </a:lnTo>
                  <a:lnTo>
                    <a:pt x="1095088" y="759241"/>
                  </a:lnTo>
                  <a:lnTo>
                    <a:pt x="1093493" y="761377"/>
                  </a:lnTo>
                  <a:lnTo>
                    <a:pt x="1091632" y="763247"/>
                  </a:lnTo>
                  <a:lnTo>
                    <a:pt x="1089505" y="765116"/>
                  </a:lnTo>
                  <a:lnTo>
                    <a:pt x="1087379" y="766985"/>
                  </a:lnTo>
                  <a:lnTo>
                    <a:pt x="1085252" y="768321"/>
                  </a:lnTo>
                  <a:lnTo>
                    <a:pt x="1082594" y="769389"/>
                  </a:lnTo>
                  <a:lnTo>
                    <a:pt x="1079936" y="770457"/>
                  </a:lnTo>
                  <a:lnTo>
                    <a:pt x="1077278" y="770991"/>
                  </a:lnTo>
                  <a:lnTo>
                    <a:pt x="1074354" y="771525"/>
                  </a:lnTo>
                  <a:lnTo>
                    <a:pt x="1071696" y="771525"/>
                  </a:lnTo>
                  <a:lnTo>
                    <a:pt x="1068772" y="771525"/>
                  </a:lnTo>
                  <a:lnTo>
                    <a:pt x="1066114" y="770991"/>
                  </a:lnTo>
                  <a:lnTo>
                    <a:pt x="1063190" y="770457"/>
                  </a:lnTo>
                  <a:lnTo>
                    <a:pt x="1060532" y="769389"/>
                  </a:lnTo>
                  <a:lnTo>
                    <a:pt x="1057874" y="768321"/>
                  </a:lnTo>
                  <a:lnTo>
                    <a:pt x="1055747" y="766985"/>
                  </a:lnTo>
                  <a:lnTo>
                    <a:pt x="1053621" y="765116"/>
                  </a:lnTo>
                  <a:lnTo>
                    <a:pt x="1051494" y="763247"/>
                  </a:lnTo>
                  <a:lnTo>
                    <a:pt x="1049633" y="761377"/>
                  </a:lnTo>
                  <a:lnTo>
                    <a:pt x="1048038" y="759241"/>
                  </a:lnTo>
                  <a:lnTo>
                    <a:pt x="1046444" y="756570"/>
                  </a:lnTo>
                  <a:lnTo>
                    <a:pt x="1045646" y="754167"/>
                  </a:lnTo>
                  <a:lnTo>
                    <a:pt x="1044317" y="751763"/>
                  </a:lnTo>
                  <a:lnTo>
                    <a:pt x="1043785" y="748825"/>
                  </a:lnTo>
                  <a:lnTo>
                    <a:pt x="1043520" y="746155"/>
                  </a:lnTo>
                  <a:lnTo>
                    <a:pt x="1042988" y="742950"/>
                  </a:lnTo>
                  <a:lnTo>
                    <a:pt x="1043520" y="740280"/>
                  </a:lnTo>
                  <a:lnTo>
                    <a:pt x="1043785" y="737342"/>
                  </a:lnTo>
                  <a:lnTo>
                    <a:pt x="1044317" y="734672"/>
                  </a:lnTo>
                  <a:lnTo>
                    <a:pt x="1045646" y="731734"/>
                  </a:lnTo>
                  <a:lnTo>
                    <a:pt x="1046444" y="729330"/>
                  </a:lnTo>
                  <a:lnTo>
                    <a:pt x="1048038" y="727194"/>
                  </a:lnTo>
                  <a:lnTo>
                    <a:pt x="1049633" y="725057"/>
                  </a:lnTo>
                  <a:lnTo>
                    <a:pt x="1051494" y="722654"/>
                  </a:lnTo>
                  <a:lnTo>
                    <a:pt x="1053621" y="720785"/>
                  </a:lnTo>
                  <a:lnTo>
                    <a:pt x="1055747" y="719449"/>
                  </a:lnTo>
                  <a:lnTo>
                    <a:pt x="1057874" y="717847"/>
                  </a:lnTo>
                  <a:lnTo>
                    <a:pt x="1060532" y="716779"/>
                  </a:lnTo>
                  <a:lnTo>
                    <a:pt x="1063190" y="715711"/>
                  </a:lnTo>
                  <a:lnTo>
                    <a:pt x="1066114" y="714909"/>
                  </a:lnTo>
                  <a:lnTo>
                    <a:pt x="1068772" y="714642"/>
                  </a:lnTo>
                  <a:lnTo>
                    <a:pt x="1071696" y="714375"/>
                  </a:lnTo>
                  <a:close/>
                  <a:moveTo>
                    <a:pt x="1154113" y="676275"/>
                  </a:moveTo>
                  <a:lnTo>
                    <a:pt x="1156784" y="676807"/>
                  </a:lnTo>
                  <a:lnTo>
                    <a:pt x="1159721" y="677073"/>
                  </a:lnTo>
                  <a:lnTo>
                    <a:pt x="1162392" y="677604"/>
                  </a:lnTo>
                  <a:lnTo>
                    <a:pt x="1165062" y="678668"/>
                  </a:lnTo>
                  <a:lnTo>
                    <a:pt x="1167466" y="679731"/>
                  </a:lnTo>
                  <a:lnTo>
                    <a:pt x="1169869" y="681326"/>
                  </a:lnTo>
                  <a:lnTo>
                    <a:pt x="1172006" y="682921"/>
                  </a:lnTo>
                  <a:lnTo>
                    <a:pt x="1174142" y="684781"/>
                  </a:lnTo>
                  <a:lnTo>
                    <a:pt x="1176012" y="686908"/>
                  </a:lnTo>
                  <a:lnTo>
                    <a:pt x="1177614" y="689034"/>
                  </a:lnTo>
                  <a:lnTo>
                    <a:pt x="1178949" y="691161"/>
                  </a:lnTo>
                  <a:lnTo>
                    <a:pt x="1180284" y="693819"/>
                  </a:lnTo>
                  <a:lnTo>
                    <a:pt x="1181086" y="696477"/>
                  </a:lnTo>
                  <a:lnTo>
                    <a:pt x="1182154" y="698869"/>
                  </a:lnTo>
                  <a:lnTo>
                    <a:pt x="1182421" y="702059"/>
                  </a:lnTo>
                  <a:lnTo>
                    <a:pt x="1182688" y="704983"/>
                  </a:lnTo>
                  <a:lnTo>
                    <a:pt x="1182421" y="707641"/>
                  </a:lnTo>
                  <a:lnTo>
                    <a:pt x="1182154" y="710565"/>
                  </a:lnTo>
                  <a:lnTo>
                    <a:pt x="1181086" y="713223"/>
                  </a:lnTo>
                  <a:lnTo>
                    <a:pt x="1180284" y="715882"/>
                  </a:lnTo>
                  <a:lnTo>
                    <a:pt x="1178949" y="718540"/>
                  </a:lnTo>
                  <a:lnTo>
                    <a:pt x="1177614" y="720666"/>
                  </a:lnTo>
                  <a:lnTo>
                    <a:pt x="1176012" y="722793"/>
                  </a:lnTo>
                  <a:lnTo>
                    <a:pt x="1174142" y="724919"/>
                  </a:lnTo>
                  <a:lnTo>
                    <a:pt x="1172006" y="726780"/>
                  </a:lnTo>
                  <a:lnTo>
                    <a:pt x="1169869" y="728375"/>
                  </a:lnTo>
                  <a:lnTo>
                    <a:pt x="1167466" y="729970"/>
                  </a:lnTo>
                  <a:lnTo>
                    <a:pt x="1165062" y="731299"/>
                  </a:lnTo>
                  <a:lnTo>
                    <a:pt x="1162392" y="732096"/>
                  </a:lnTo>
                  <a:lnTo>
                    <a:pt x="1159721" y="732628"/>
                  </a:lnTo>
                  <a:lnTo>
                    <a:pt x="1156784" y="733159"/>
                  </a:lnTo>
                  <a:lnTo>
                    <a:pt x="1154113" y="733425"/>
                  </a:lnTo>
                  <a:lnTo>
                    <a:pt x="1150908" y="733159"/>
                  </a:lnTo>
                  <a:lnTo>
                    <a:pt x="1148238" y="732628"/>
                  </a:lnTo>
                  <a:lnTo>
                    <a:pt x="1145300" y="732096"/>
                  </a:lnTo>
                  <a:lnTo>
                    <a:pt x="1142897" y="731299"/>
                  </a:lnTo>
                  <a:lnTo>
                    <a:pt x="1140226" y="729970"/>
                  </a:lnTo>
                  <a:lnTo>
                    <a:pt x="1138090" y="728375"/>
                  </a:lnTo>
                  <a:lnTo>
                    <a:pt x="1135686" y="726780"/>
                  </a:lnTo>
                  <a:lnTo>
                    <a:pt x="1133817" y="724919"/>
                  </a:lnTo>
                  <a:lnTo>
                    <a:pt x="1131947" y="722793"/>
                  </a:lnTo>
                  <a:lnTo>
                    <a:pt x="1130345" y="720666"/>
                  </a:lnTo>
                  <a:lnTo>
                    <a:pt x="1128743" y="718540"/>
                  </a:lnTo>
                  <a:lnTo>
                    <a:pt x="1127674" y="715882"/>
                  </a:lnTo>
                  <a:lnTo>
                    <a:pt x="1126606" y="713223"/>
                  </a:lnTo>
                  <a:lnTo>
                    <a:pt x="1126072" y="710565"/>
                  </a:lnTo>
                  <a:lnTo>
                    <a:pt x="1125805" y="707641"/>
                  </a:lnTo>
                  <a:lnTo>
                    <a:pt x="1125538" y="704983"/>
                  </a:lnTo>
                  <a:lnTo>
                    <a:pt x="1125805" y="702059"/>
                  </a:lnTo>
                  <a:lnTo>
                    <a:pt x="1126072" y="698869"/>
                  </a:lnTo>
                  <a:lnTo>
                    <a:pt x="1126606" y="696477"/>
                  </a:lnTo>
                  <a:lnTo>
                    <a:pt x="1127674" y="693819"/>
                  </a:lnTo>
                  <a:lnTo>
                    <a:pt x="1128743" y="691161"/>
                  </a:lnTo>
                  <a:lnTo>
                    <a:pt x="1130345" y="689034"/>
                  </a:lnTo>
                  <a:lnTo>
                    <a:pt x="1131947" y="686908"/>
                  </a:lnTo>
                  <a:lnTo>
                    <a:pt x="1133817" y="684781"/>
                  </a:lnTo>
                  <a:lnTo>
                    <a:pt x="1135686" y="682921"/>
                  </a:lnTo>
                  <a:lnTo>
                    <a:pt x="1138090" y="681326"/>
                  </a:lnTo>
                  <a:lnTo>
                    <a:pt x="1140226" y="679731"/>
                  </a:lnTo>
                  <a:lnTo>
                    <a:pt x="1142897" y="678668"/>
                  </a:lnTo>
                  <a:lnTo>
                    <a:pt x="1145300" y="677604"/>
                  </a:lnTo>
                  <a:lnTo>
                    <a:pt x="1148238" y="677073"/>
                  </a:lnTo>
                  <a:lnTo>
                    <a:pt x="1150908" y="676807"/>
                  </a:lnTo>
                  <a:lnTo>
                    <a:pt x="1154113" y="676275"/>
                  </a:lnTo>
                  <a:close/>
                  <a:moveTo>
                    <a:pt x="989547" y="676275"/>
                  </a:moveTo>
                  <a:lnTo>
                    <a:pt x="992663" y="676807"/>
                  </a:lnTo>
                  <a:lnTo>
                    <a:pt x="995519" y="677073"/>
                  </a:lnTo>
                  <a:lnTo>
                    <a:pt x="998115" y="677604"/>
                  </a:lnTo>
                  <a:lnTo>
                    <a:pt x="1000452" y="678668"/>
                  </a:lnTo>
                  <a:lnTo>
                    <a:pt x="1003048" y="679731"/>
                  </a:lnTo>
                  <a:lnTo>
                    <a:pt x="1005385" y="681326"/>
                  </a:lnTo>
                  <a:lnTo>
                    <a:pt x="1007462" y="682921"/>
                  </a:lnTo>
                  <a:lnTo>
                    <a:pt x="1009280" y="684781"/>
                  </a:lnTo>
                  <a:lnTo>
                    <a:pt x="1011097" y="686908"/>
                  </a:lnTo>
                  <a:lnTo>
                    <a:pt x="1012914" y="689034"/>
                  </a:lnTo>
                  <a:lnTo>
                    <a:pt x="1014213" y="691161"/>
                  </a:lnTo>
                  <a:lnTo>
                    <a:pt x="1015251" y="693819"/>
                  </a:lnTo>
                  <a:lnTo>
                    <a:pt x="1016290" y="696477"/>
                  </a:lnTo>
                  <a:lnTo>
                    <a:pt x="1017069" y="698869"/>
                  </a:lnTo>
                  <a:lnTo>
                    <a:pt x="1017588" y="702059"/>
                  </a:lnTo>
                  <a:lnTo>
                    <a:pt x="1017588" y="704983"/>
                  </a:lnTo>
                  <a:lnTo>
                    <a:pt x="1017588" y="707641"/>
                  </a:lnTo>
                  <a:lnTo>
                    <a:pt x="1017069" y="710565"/>
                  </a:lnTo>
                  <a:lnTo>
                    <a:pt x="1016290" y="713223"/>
                  </a:lnTo>
                  <a:lnTo>
                    <a:pt x="1015251" y="715882"/>
                  </a:lnTo>
                  <a:lnTo>
                    <a:pt x="1014213" y="718540"/>
                  </a:lnTo>
                  <a:lnTo>
                    <a:pt x="1012914" y="720666"/>
                  </a:lnTo>
                  <a:lnTo>
                    <a:pt x="1011097" y="722793"/>
                  </a:lnTo>
                  <a:lnTo>
                    <a:pt x="1009280" y="724919"/>
                  </a:lnTo>
                  <a:lnTo>
                    <a:pt x="1007462" y="726780"/>
                  </a:lnTo>
                  <a:lnTo>
                    <a:pt x="1005385" y="728375"/>
                  </a:lnTo>
                  <a:lnTo>
                    <a:pt x="1003048" y="729970"/>
                  </a:lnTo>
                  <a:lnTo>
                    <a:pt x="1000452" y="731299"/>
                  </a:lnTo>
                  <a:lnTo>
                    <a:pt x="998115" y="732096"/>
                  </a:lnTo>
                  <a:lnTo>
                    <a:pt x="995519" y="732628"/>
                  </a:lnTo>
                  <a:lnTo>
                    <a:pt x="992663" y="733159"/>
                  </a:lnTo>
                  <a:lnTo>
                    <a:pt x="989547" y="733425"/>
                  </a:lnTo>
                  <a:lnTo>
                    <a:pt x="986950" y="733159"/>
                  </a:lnTo>
                  <a:lnTo>
                    <a:pt x="984094" y="732628"/>
                  </a:lnTo>
                  <a:lnTo>
                    <a:pt x="981498" y="732096"/>
                  </a:lnTo>
                  <a:lnTo>
                    <a:pt x="979161" y="731299"/>
                  </a:lnTo>
                  <a:lnTo>
                    <a:pt x="976565" y="729970"/>
                  </a:lnTo>
                  <a:lnTo>
                    <a:pt x="974228" y="728375"/>
                  </a:lnTo>
                  <a:lnTo>
                    <a:pt x="972151" y="726780"/>
                  </a:lnTo>
                  <a:lnTo>
                    <a:pt x="970333" y="724919"/>
                  </a:lnTo>
                  <a:lnTo>
                    <a:pt x="968516" y="722793"/>
                  </a:lnTo>
                  <a:lnTo>
                    <a:pt x="966958" y="720666"/>
                  </a:lnTo>
                  <a:lnTo>
                    <a:pt x="965400" y="718540"/>
                  </a:lnTo>
                  <a:lnTo>
                    <a:pt x="964362" y="715882"/>
                  </a:lnTo>
                  <a:lnTo>
                    <a:pt x="963323" y="713223"/>
                  </a:lnTo>
                  <a:lnTo>
                    <a:pt x="962804" y="710565"/>
                  </a:lnTo>
                  <a:lnTo>
                    <a:pt x="962025" y="707641"/>
                  </a:lnTo>
                  <a:lnTo>
                    <a:pt x="962025" y="704983"/>
                  </a:lnTo>
                  <a:lnTo>
                    <a:pt x="962025" y="702059"/>
                  </a:lnTo>
                  <a:lnTo>
                    <a:pt x="962804" y="698869"/>
                  </a:lnTo>
                  <a:lnTo>
                    <a:pt x="963323" y="696477"/>
                  </a:lnTo>
                  <a:lnTo>
                    <a:pt x="964362" y="693819"/>
                  </a:lnTo>
                  <a:lnTo>
                    <a:pt x="965400" y="691161"/>
                  </a:lnTo>
                  <a:lnTo>
                    <a:pt x="966958" y="689034"/>
                  </a:lnTo>
                  <a:lnTo>
                    <a:pt x="968516" y="686908"/>
                  </a:lnTo>
                  <a:lnTo>
                    <a:pt x="970333" y="684781"/>
                  </a:lnTo>
                  <a:lnTo>
                    <a:pt x="972151" y="682921"/>
                  </a:lnTo>
                  <a:lnTo>
                    <a:pt x="974228" y="681326"/>
                  </a:lnTo>
                  <a:lnTo>
                    <a:pt x="976565" y="679731"/>
                  </a:lnTo>
                  <a:lnTo>
                    <a:pt x="979161" y="678668"/>
                  </a:lnTo>
                  <a:lnTo>
                    <a:pt x="981498" y="677604"/>
                  </a:lnTo>
                  <a:lnTo>
                    <a:pt x="984094" y="677073"/>
                  </a:lnTo>
                  <a:lnTo>
                    <a:pt x="986950" y="676807"/>
                  </a:lnTo>
                  <a:lnTo>
                    <a:pt x="989547" y="676275"/>
                  </a:lnTo>
                  <a:close/>
                  <a:moveTo>
                    <a:pt x="817709" y="663575"/>
                  </a:moveTo>
                  <a:lnTo>
                    <a:pt x="819563" y="663575"/>
                  </a:lnTo>
                  <a:lnTo>
                    <a:pt x="821682" y="664105"/>
                  </a:lnTo>
                  <a:lnTo>
                    <a:pt x="823536" y="664634"/>
                  </a:lnTo>
                  <a:lnTo>
                    <a:pt x="825920" y="665164"/>
                  </a:lnTo>
                  <a:lnTo>
                    <a:pt x="830687" y="667811"/>
                  </a:lnTo>
                  <a:lnTo>
                    <a:pt x="835719" y="670723"/>
                  </a:lnTo>
                  <a:lnTo>
                    <a:pt x="841016" y="674428"/>
                  </a:lnTo>
                  <a:lnTo>
                    <a:pt x="846842" y="679193"/>
                  </a:lnTo>
                  <a:lnTo>
                    <a:pt x="853463" y="684223"/>
                  </a:lnTo>
                  <a:lnTo>
                    <a:pt x="866705" y="696664"/>
                  </a:lnTo>
                  <a:lnTo>
                    <a:pt x="881537" y="710694"/>
                  </a:lnTo>
                  <a:lnTo>
                    <a:pt x="897427" y="726048"/>
                  </a:lnTo>
                  <a:lnTo>
                    <a:pt x="914377" y="741666"/>
                  </a:lnTo>
                  <a:lnTo>
                    <a:pt x="923382" y="749607"/>
                  </a:lnTo>
                  <a:lnTo>
                    <a:pt x="932651" y="757813"/>
                  </a:lnTo>
                  <a:lnTo>
                    <a:pt x="941921" y="765755"/>
                  </a:lnTo>
                  <a:lnTo>
                    <a:pt x="951455" y="773431"/>
                  </a:lnTo>
                  <a:lnTo>
                    <a:pt x="960989" y="781108"/>
                  </a:lnTo>
                  <a:lnTo>
                    <a:pt x="971054" y="788255"/>
                  </a:lnTo>
                  <a:lnTo>
                    <a:pt x="981118" y="795138"/>
                  </a:lnTo>
                  <a:lnTo>
                    <a:pt x="991446" y="801491"/>
                  </a:lnTo>
                  <a:lnTo>
                    <a:pt x="1001510" y="807314"/>
                  </a:lnTo>
                  <a:lnTo>
                    <a:pt x="1012104" y="812873"/>
                  </a:lnTo>
                  <a:lnTo>
                    <a:pt x="1022433" y="817638"/>
                  </a:lnTo>
                  <a:lnTo>
                    <a:pt x="1033292" y="821609"/>
                  </a:lnTo>
                  <a:lnTo>
                    <a:pt x="1038589" y="823462"/>
                  </a:lnTo>
                  <a:lnTo>
                    <a:pt x="1043885" y="824786"/>
                  </a:lnTo>
                  <a:lnTo>
                    <a:pt x="1049447" y="826109"/>
                  </a:lnTo>
                  <a:lnTo>
                    <a:pt x="1054479" y="827168"/>
                  </a:lnTo>
                  <a:lnTo>
                    <a:pt x="1060041" y="827962"/>
                  </a:lnTo>
                  <a:lnTo>
                    <a:pt x="1065338" y="828756"/>
                  </a:lnTo>
                  <a:lnTo>
                    <a:pt x="1070899" y="829021"/>
                  </a:lnTo>
                  <a:lnTo>
                    <a:pt x="1076461" y="829286"/>
                  </a:lnTo>
                  <a:lnTo>
                    <a:pt x="1081758" y="829021"/>
                  </a:lnTo>
                  <a:lnTo>
                    <a:pt x="1087320" y="828756"/>
                  </a:lnTo>
                  <a:lnTo>
                    <a:pt x="1092881" y="827962"/>
                  </a:lnTo>
                  <a:lnTo>
                    <a:pt x="1098178" y="827168"/>
                  </a:lnTo>
                  <a:lnTo>
                    <a:pt x="1103740" y="826109"/>
                  </a:lnTo>
                  <a:lnTo>
                    <a:pt x="1109302" y="825050"/>
                  </a:lnTo>
                  <a:lnTo>
                    <a:pt x="1114598" y="823462"/>
                  </a:lnTo>
                  <a:lnTo>
                    <a:pt x="1119895" y="821874"/>
                  </a:lnTo>
                  <a:lnTo>
                    <a:pt x="1130754" y="817903"/>
                  </a:lnTo>
                  <a:lnTo>
                    <a:pt x="1141877" y="813138"/>
                  </a:lnTo>
                  <a:lnTo>
                    <a:pt x="1152471" y="808373"/>
                  </a:lnTo>
                  <a:lnTo>
                    <a:pt x="1163065" y="802550"/>
                  </a:lnTo>
                  <a:lnTo>
                    <a:pt x="1173658" y="796197"/>
                  </a:lnTo>
                  <a:lnTo>
                    <a:pt x="1184252" y="789843"/>
                  </a:lnTo>
                  <a:lnTo>
                    <a:pt x="1194581" y="782696"/>
                  </a:lnTo>
                  <a:lnTo>
                    <a:pt x="1204910" y="775284"/>
                  </a:lnTo>
                  <a:lnTo>
                    <a:pt x="1214709" y="767872"/>
                  </a:lnTo>
                  <a:lnTo>
                    <a:pt x="1224508" y="760196"/>
                  </a:lnTo>
                  <a:lnTo>
                    <a:pt x="1243312" y="744842"/>
                  </a:lnTo>
                  <a:lnTo>
                    <a:pt x="1261586" y="729754"/>
                  </a:lnTo>
                  <a:lnTo>
                    <a:pt x="1278536" y="714930"/>
                  </a:lnTo>
                  <a:lnTo>
                    <a:pt x="1294162" y="701694"/>
                  </a:lnTo>
                  <a:lnTo>
                    <a:pt x="1308728" y="689782"/>
                  </a:lnTo>
                  <a:lnTo>
                    <a:pt x="1315349" y="685017"/>
                  </a:lnTo>
                  <a:lnTo>
                    <a:pt x="1321706" y="680782"/>
                  </a:lnTo>
                  <a:lnTo>
                    <a:pt x="1327532" y="677076"/>
                  </a:lnTo>
                  <a:lnTo>
                    <a:pt x="1332829" y="674164"/>
                  </a:lnTo>
                  <a:lnTo>
                    <a:pt x="1337861" y="672046"/>
                  </a:lnTo>
                  <a:lnTo>
                    <a:pt x="1340245" y="671517"/>
                  </a:lnTo>
                  <a:lnTo>
                    <a:pt x="1342363" y="670723"/>
                  </a:lnTo>
                  <a:lnTo>
                    <a:pt x="1344482" y="670723"/>
                  </a:lnTo>
                  <a:lnTo>
                    <a:pt x="1346336" y="670723"/>
                  </a:lnTo>
                  <a:lnTo>
                    <a:pt x="1348190" y="670987"/>
                  </a:lnTo>
                  <a:lnTo>
                    <a:pt x="1350044" y="671781"/>
                  </a:lnTo>
                  <a:lnTo>
                    <a:pt x="1364345" y="677605"/>
                  </a:lnTo>
                  <a:lnTo>
                    <a:pt x="1377852" y="683693"/>
                  </a:lnTo>
                  <a:lnTo>
                    <a:pt x="1390830" y="689782"/>
                  </a:lnTo>
                  <a:lnTo>
                    <a:pt x="1403277" y="695870"/>
                  </a:lnTo>
                  <a:lnTo>
                    <a:pt x="1424730" y="706988"/>
                  </a:lnTo>
                  <a:lnTo>
                    <a:pt x="1443269" y="717047"/>
                  </a:lnTo>
                  <a:lnTo>
                    <a:pt x="1458100" y="725253"/>
                  </a:lnTo>
                  <a:lnTo>
                    <a:pt x="1468958" y="732136"/>
                  </a:lnTo>
                  <a:lnTo>
                    <a:pt x="1477963" y="737960"/>
                  </a:lnTo>
                  <a:lnTo>
                    <a:pt x="1477963" y="781373"/>
                  </a:lnTo>
                  <a:lnTo>
                    <a:pt x="1477963" y="920347"/>
                  </a:lnTo>
                  <a:lnTo>
                    <a:pt x="1477963" y="947083"/>
                  </a:lnTo>
                  <a:lnTo>
                    <a:pt x="901930" y="1203325"/>
                  </a:lnTo>
                  <a:lnTo>
                    <a:pt x="668338" y="1014055"/>
                  </a:lnTo>
                  <a:lnTo>
                    <a:pt x="668338" y="975672"/>
                  </a:lnTo>
                  <a:lnTo>
                    <a:pt x="668338" y="781373"/>
                  </a:lnTo>
                  <a:lnTo>
                    <a:pt x="668338" y="737960"/>
                  </a:lnTo>
                  <a:lnTo>
                    <a:pt x="678667" y="731342"/>
                  </a:lnTo>
                  <a:lnTo>
                    <a:pt x="691114" y="723930"/>
                  </a:lnTo>
                  <a:lnTo>
                    <a:pt x="708064" y="714135"/>
                  </a:lnTo>
                  <a:lnTo>
                    <a:pt x="728987" y="702753"/>
                  </a:lnTo>
                  <a:lnTo>
                    <a:pt x="741170" y="696664"/>
                  </a:lnTo>
                  <a:lnTo>
                    <a:pt x="754147" y="690576"/>
                  </a:lnTo>
                  <a:lnTo>
                    <a:pt x="767919" y="683958"/>
                  </a:lnTo>
                  <a:lnTo>
                    <a:pt x="782485" y="677605"/>
                  </a:lnTo>
                  <a:lnTo>
                    <a:pt x="797846" y="670987"/>
                  </a:lnTo>
                  <a:lnTo>
                    <a:pt x="814266" y="664369"/>
                  </a:lnTo>
                  <a:lnTo>
                    <a:pt x="815856" y="664105"/>
                  </a:lnTo>
                  <a:lnTo>
                    <a:pt x="817709" y="663575"/>
                  </a:lnTo>
                  <a:close/>
                  <a:moveTo>
                    <a:pt x="1233725" y="638175"/>
                  </a:moveTo>
                  <a:lnTo>
                    <a:pt x="1236663" y="638175"/>
                  </a:lnTo>
                  <a:lnTo>
                    <a:pt x="1239334" y="638175"/>
                  </a:lnTo>
                  <a:lnTo>
                    <a:pt x="1242538" y="638709"/>
                  </a:lnTo>
                  <a:lnTo>
                    <a:pt x="1244942" y="639243"/>
                  </a:lnTo>
                  <a:lnTo>
                    <a:pt x="1247879" y="640312"/>
                  </a:lnTo>
                  <a:lnTo>
                    <a:pt x="1250283" y="641647"/>
                  </a:lnTo>
                  <a:lnTo>
                    <a:pt x="1252419" y="642982"/>
                  </a:lnTo>
                  <a:lnTo>
                    <a:pt x="1255090" y="644585"/>
                  </a:lnTo>
                  <a:lnTo>
                    <a:pt x="1256692" y="646454"/>
                  </a:lnTo>
                  <a:lnTo>
                    <a:pt x="1258562" y="648323"/>
                  </a:lnTo>
                  <a:lnTo>
                    <a:pt x="1260164" y="650994"/>
                  </a:lnTo>
                  <a:lnTo>
                    <a:pt x="1261766" y="653130"/>
                  </a:lnTo>
                  <a:lnTo>
                    <a:pt x="1263102" y="655534"/>
                  </a:lnTo>
                  <a:lnTo>
                    <a:pt x="1263903" y="658204"/>
                  </a:lnTo>
                  <a:lnTo>
                    <a:pt x="1264704" y="660875"/>
                  </a:lnTo>
                  <a:lnTo>
                    <a:pt x="1265238" y="663813"/>
                  </a:lnTo>
                  <a:lnTo>
                    <a:pt x="1265238" y="666750"/>
                  </a:lnTo>
                  <a:lnTo>
                    <a:pt x="1265238" y="669421"/>
                  </a:lnTo>
                  <a:lnTo>
                    <a:pt x="1264704" y="672358"/>
                  </a:lnTo>
                  <a:lnTo>
                    <a:pt x="1263903" y="675029"/>
                  </a:lnTo>
                  <a:lnTo>
                    <a:pt x="1263102" y="677967"/>
                  </a:lnTo>
                  <a:lnTo>
                    <a:pt x="1261766" y="680370"/>
                  </a:lnTo>
                  <a:lnTo>
                    <a:pt x="1260164" y="682507"/>
                  </a:lnTo>
                  <a:lnTo>
                    <a:pt x="1258562" y="684643"/>
                  </a:lnTo>
                  <a:lnTo>
                    <a:pt x="1256692" y="687047"/>
                  </a:lnTo>
                  <a:lnTo>
                    <a:pt x="1255090" y="688916"/>
                  </a:lnTo>
                  <a:lnTo>
                    <a:pt x="1252419" y="690251"/>
                  </a:lnTo>
                  <a:lnTo>
                    <a:pt x="1250283" y="691586"/>
                  </a:lnTo>
                  <a:lnTo>
                    <a:pt x="1247879" y="692922"/>
                  </a:lnTo>
                  <a:lnTo>
                    <a:pt x="1244942" y="693723"/>
                  </a:lnTo>
                  <a:lnTo>
                    <a:pt x="1242538" y="694791"/>
                  </a:lnTo>
                  <a:lnTo>
                    <a:pt x="1239334" y="695058"/>
                  </a:lnTo>
                  <a:lnTo>
                    <a:pt x="1236663" y="695325"/>
                  </a:lnTo>
                  <a:lnTo>
                    <a:pt x="1233725" y="695058"/>
                  </a:lnTo>
                  <a:lnTo>
                    <a:pt x="1231055" y="694791"/>
                  </a:lnTo>
                  <a:lnTo>
                    <a:pt x="1228117" y="693723"/>
                  </a:lnTo>
                  <a:lnTo>
                    <a:pt x="1225447" y="692922"/>
                  </a:lnTo>
                  <a:lnTo>
                    <a:pt x="1223043" y="691586"/>
                  </a:lnTo>
                  <a:lnTo>
                    <a:pt x="1220640" y="690251"/>
                  </a:lnTo>
                  <a:lnTo>
                    <a:pt x="1218503" y="688916"/>
                  </a:lnTo>
                  <a:lnTo>
                    <a:pt x="1216367" y="687047"/>
                  </a:lnTo>
                  <a:lnTo>
                    <a:pt x="1214497" y="684643"/>
                  </a:lnTo>
                  <a:lnTo>
                    <a:pt x="1212895" y="682507"/>
                  </a:lnTo>
                  <a:lnTo>
                    <a:pt x="1211827" y="680370"/>
                  </a:lnTo>
                  <a:lnTo>
                    <a:pt x="1210492" y="677967"/>
                  </a:lnTo>
                  <a:lnTo>
                    <a:pt x="1209423" y="675029"/>
                  </a:lnTo>
                  <a:lnTo>
                    <a:pt x="1208622" y="672358"/>
                  </a:lnTo>
                  <a:lnTo>
                    <a:pt x="1208355" y="669421"/>
                  </a:lnTo>
                  <a:lnTo>
                    <a:pt x="1208088" y="666750"/>
                  </a:lnTo>
                  <a:lnTo>
                    <a:pt x="1208355" y="663813"/>
                  </a:lnTo>
                  <a:lnTo>
                    <a:pt x="1208622" y="660875"/>
                  </a:lnTo>
                  <a:lnTo>
                    <a:pt x="1209423" y="658204"/>
                  </a:lnTo>
                  <a:lnTo>
                    <a:pt x="1210492" y="655534"/>
                  </a:lnTo>
                  <a:lnTo>
                    <a:pt x="1211827" y="653130"/>
                  </a:lnTo>
                  <a:lnTo>
                    <a:pt x="1212895" y="650994"/>
                  </a:lnTo>
                  <a:lnTo>
                    <a:pt x="1214497" y="648323"/>
                  </a:lnTo>
                  <a:lnTo>
                    <a:pt x="1216367" y="646454"/>
                  </a:lnTo>
                  <a:lnTo>
                    <a:pt x="1218503" y="644585"/>
                  </a:lnTo>
                  <a:lnTo>
                    <a:pt x="1220640" y="642982"/>
                  </a:lnTo>
                  <a:lnTo>
                    <a:pt x="1223043" y="641647"/>
                  </a:lnTo>
                  <a:lnTo>
                    <a:pt x="1225447" y="640312"/>
                  </a:lnTo>
                  <a:lnTo>
                    <a:pt x="1228117" y="639243"/>
                  </a:lnTo>
                  <a:lnTo>
                    <a:pt x="1231055" y="638709"/>
                  </a:lnTo>
                  <a:lnTo>
                    <a:pt x="1233725" y="638175"/>
                  </a:lnTo>
                  <a:close/>
                  <a:moveTo>
                    <a:pt x="904285" y="638175"/>
                  </a:moveTo>
                  <a:lnTo>
                    <a:pt x="907127" y="638175"/>
                  </a:lnTo>
                  <a:lnTo>
                    <a:pt x="909970" y="638175"/>
                  </a:lnTo>
                  <a:lnTo>
                    <a:pt x="912554" y="638709"/>
                  </a:lnTo>
                  <a:lnTo>
                    <a:pt x="915397" y="639243"/>
                  </a:lnTo>
                  <a:lnTo>
                    <a:pt x="917981" y="640312"/>
                  </a:lnTo>
                  <a:lnTo>
                    <a:pt x="920566" y="641647"/>
                  </a:lnTo>
                  <a:lnTo>
                    <a:pt x="922633" y="642982"/>
                  </a:lnTo>
                  <a:lnTo>
                    <a:pt x="924701" y="644585"/>
                  </a:lnTo>
                  <a:lnTo>
                    <a:pt x="926768" y="646454"/>
                  </a:lnTo>
                  <a:lnTo>
                    <a:pt x="928577" y="648323"/>
                  </a:lnTo>
                  <a:lnTo>
                    <a:pt x="930128" y="650994"/>
                  </a:lnTo>
                  <a:lnTo>
                    <a:pt x="931678" y="653130"/>
                  </a:lnTo>
                  <a:lnTo>
                    <a:pt x="932454" y="655534"/>
                  </a:lnTo>
                  <a:lnTo>
                    <a:pt x="933746" y="658204"/>
                  </a:lnTo>
                  <a:lnTo>
                    <a:pt x="934263" y="660875"/>
                  </a:lnTo>
                  <a:lnTo>
                    <a:pt x="934521" y="663813"/>
                  </a:lnTo>
                  <a:lnTo>
                    <a:pt x="935038" y="666750"/>
                  </a:lnTo>
                  <a:lnTo>
                    <a:pt x="934521" y="669421"/>
                  </a:lnTo>
                  <a:lnTo>
                    <a:pt x="934263" y="672358"/>
                  </a:lnTo>
                  <a:lnTo>
                    <a:pt x="933746" y="675029"/>
                  </a:lnTo>
                  <a:lnTo>
                    <a:pt x="932454" y="677967"/>
                  </a:lnTo>
                  <a:lnTo>
                    <a:pt x="931678" y="680370"/>
                  </a:lnTo>
                  <a:lnTo>
                    <a:pt x="930128" y="682507"/>
                  </a:lnTo>
                  <a:lnTo>
                    <a:pt x="928577" y="684643"/>
                  </a:lnTo>
                  <a:lnTo>
                    <a:pt x="926768" y="687047"/>
                  </a:lnTo>
                  <a:lnTo>
                    <a:pt x="924701" y="688916"/>
                  </a:lnTo>
                  <a:lnTo>
                    <a:pt x="922633" y="690251"/>
                  </a:lnTo>
                  <a:lnTo>
                    <a:pt x="920566" y="691586"/>
                  </a:lnTo>
                  <a:lnTo>
                    <a:pt x="917981" y="692922"/>
                  </a:lnTo>
                  <a:lnTo>
                    <a:pt x="915397" y="693723"/>
                  </a:lnTo>
                  <a:lnTo>
                    <a:pt x="912554" y="694791"/>
                  </a:lnTo>
                  <a:lnTo>
                    <a:pt x="909970" y="695058"/>
                  </a:lnTo>
                  <a:lnTo>
                    <a:pt x="907127" y="695325"/>
                  </a:lnTo>
                  <a:lnTo>
                    <a:pt x="904285" y="695058"/>
                  </a:lnTo>
                  <a:lnTo>
                    <a:pt x="901442" y="694791"/>
                  </a:lnTo>
                  <a:lnTo>
                    <a:pt x="899116" y="693723"/>
                  </a:lnTo>
                  <a:lnTo>
                    <a:pt x="896273" y="692922"/>
                  </a:lnTo>
                  <a:lnTo>
                    <a:pt x="893947" y="691586"/>
                  </a:lnTo>
                  <a:lnTo>
                    <a:pt x="891880" y="690251"/>
                  </a:lnTo>
                  <a:lnTo>
                    <a:pt x="889812" y="688916"/>
                  </a:lnTo>
                  <a:lnTo>
                    <a:pt x="887745" y="687047"/>
                  </a:lnTo>
                  <a:lnTo>
                    <a:pt x="885936" y="684643"/>
                  </a:lnTo>
                  <a:lnTo>
                    <a:pt x="884385" y="682507"/>
                  </a:lnTo>
                  <a:lnTo>
                    <a:pt x="882835" y="680370"/>
                  </a:lnTo>
                  <a:lnTo>
                    <a:pt x="881542" y="677967"/>
                  </a:lnTo>
                  <a:lnTo>
                    <a:pt x="880767" y="675029"/>
                  </a:lnTo>
                  <a:lnTo>
                    <a:pt x="880250" y="672358"/>
                  </a:lnTo>
                  <a:lnTo>
                    <a:pt x="879733" y="669421"/>
                  </a:lnTo>
                  <a:lnTo>
                    <a:pt x="879475" y="666750"/>
                  </a:lnTo>
                  <a:lnTo>
                    <a:pt x="879733" y="663813"/>
                  </a:lnTo>
                  <a:lnTo>
                    <a:pt x="880250" y="660875"/>
                  </a:lnTo>
                  <a:lnTo>
                    <a:pt x="880767" y="658204"/>
                  </a:lnTo>
                  <a:lnTo>
                    <a:pt x="881542" y="655534"/>
                  </a:lnTo>
                  <a:lnTo>
                    <a:pt x="882835" y="653130"/>
                  </a:lnTo>
                  <a:lnTo>
                    <a:pt x="884385" y="650994"/>
                  </a:lnTo>
                  <a:lnTo>
                    <a:pt x="885936" y="648323"/>
                  </a:lnTo>
                  <a:lnTo>
                    <a:pt x="887745" y="646454"/>
                  </a:lnTo>
                  <a:lnTo>
                    <a:pt x="889812" y="644585"/>
                  </a:lnTo>
                  <a:lnTo>
                    <a:pt x="891880" y="642982"/>
                  </a:lnTo>
                  <a:lnTo>
                    <a:pt x="893947" y="641647"/>
                  </a:lnTo>
                  <a:lnTo>
                    <a:pt x="896273" y="640312"/>
                  </a:lnTo>
                  <a:lnTo>
                    <a:pt x="899116" y="639243"/>
                  </a:lnTo>
                  <a:lnTo>
                    <a:pt x="901442" y="638709"/>
                  </a:lnTo>
                  <a:lnTo>
                    <a:pt x="904285" y="638175"/>
                  </a:lnTo>
                  <a:close/>
                  <a:moveTo>
                    <a:pt x="1572419" y="401638"/>
                  </a:moveTo>
                  <a:lnTo>
                    <a:pt x="1583267" y="423614"/>
                  </a:lnTo>
                  <a:lnTo>
                    <a:pt x="1599935" y="456711"/>
                  </a:lnTo>
                  <a:lnTo>
                    <a:pt x="1641475" y="537731"/>
                  </a:lnTo>
                  <a:lnTo>
                    <a:pt x="1695979" y="643375"/>
                  </a:lnTo>
                  <a:lnTo>
                    <a:pt x="1698625" y="639933"/>
                  </a:lnTo>
                  <a:lnTo>
                    <a:pt x="1701271" y="635961"/>
                  </a:lnTo>
                  <a:lnTo>
                    <a:pt x="1708150" y="625900"/>
                  </a:lnTo>
                  <a:lnTo>
                    <a:pt x="1715559" y="613456"/>
                  </a:lnTo>
                  <a:lnTo>
                    <a:pt x="1723761" y="598893"/>
                  </a:lnTo>
                  <a:lnTo>
                    <a:pt x="1733021" y="582477"/>
                  </a:lnTo>
                  <a:lnTo>
                    <a:pt x="1742546" y="565267"/>
                  </a:lnTo>
                  <a:lnTo>
                    <a:pt x="1762390" y="527934"/>
                  </a:lnTo>
                  <a:lnTo>
                    <a:pt x="1781704" y="490072"/>
                  </a:lnTo>
                  <a:lnTo>
                    <a:pt x="1799696" y="454857"/>
                  </a:lnTo>
                  <a:lnTo>
                    <a:pt x="1813984" y="424938"/>
                  </a:lnTo>
                  <a:lnTo>
                    <a:pt x="1824567" y="404021"/>
                  </a:lnTo>
                  <a:lnTo>
                    <a:pt x="1835944" y="406934"/>
                  </a:lnTo>
                  <a:lnTo>
                    <a:pt x="1847057" y="410376"/>
                  </a:lnTo>
                  <a:lnTo>
                    <a:pt x="1858169" y="413818"/>
                  </a:lnTo>
                  <a:lnTo>
                    <a:pt x="1869017" y="417525"/>
                  </a:lnTo>
                  <a:lnTo>
                    <a:pt x="1879336" y="421231"/>
                  </a:lnTo>
                  <a:lnTo>
                    <a:pt x="1889655" y="424938"/>
                  </a:lnTo>
                  <a:lnTo>
                    <a:pt x="1909763" y="432881"/>
                  </a:lnTo>
                  <a:lnTo>
                    <a:pt x="1928019" y="440824"/>
                  </a:lnTo>
                  <a:lnTo>
                    <a:pt x="1945746" y="449032"/>
                  </a:lnTo>
                  <a:lnTo>
                    <a:pt x="1961621" y="456976"/>
                  </a:lnTo>
                  <a:lnTo>
                    <a:pt x="1976438" y="464919"/>
                  </a:lnTo>
                  <a:lnTo>
                    <a:pt x="1990196" y="472332"/>
                  </a:lnTo>
                  <a:lnTo>
                    <a:pt x="2001838" y="479216"/>
                  </a:lnTo>
                  <a:lnTo>
                    <a:pt x="2011892" y="485306"/>
                  </a:lnTo>
                  <a:lnTo>
                    <a:pt x="2020623" y="490866"/>
                  </a:lnTo>
                  <a:lnTo>
                    <a:pt x="2032265" y="498545"/>
                  </a:lnTo>
                  <a:lnTo>
                    <a:pt x="2036763" y="501457"/>
                  </a:lnTo>
                  <a:lnTo>
                    <a:pt x="2036763" y="541173"/>
                  </a:lnTo>
                  <a:lnTo>
                    <a:pt x="2036763" y="692887"/>
                  </a:lnTo>
                  <a:lnTo>
                    <a:pt x="2036763" y="773113"/>
                  </a:lnTo>
                  <a:lnTo>
                    <a:pt x="1745721" y="694476"/>
                  </a:lnTo>
                  <a:lnTo>
                    <a:pt x="1611842" y="657937"/>
                  </a:lnTo>
                  <a:lnTo>
                    <a:pt x="1611842" y="649994"/>
                  </a:lnTo>
                  <a:lnTo>
                    <a:pt x="1611842" y="604718"/>
                  </a:lnTo>
                  <a:lnTo>
                    <a:pt x="1575329" y="577976"/>
                  </a:lnTo>
                  <a:lnTo>
                    <a:pt x="1573742" y="575593"/>
                  </a:lnTo>
                  <a:lnTo>
                    <a:pt x="1570567" y="570033"/>
                  </a:lnTo>
                  <a:lnTo>
                    <a:pt x="1566598" y="562090"/>
                  </a:lnTo>
                  <a:lnTo>
                    <a:pt x="1562100" y="552029"/>
                  </a:lnTo>
                  <a:lnTo>
                    <a:pt x="1556808" y="539584"/>
                  </a:lnTo>
                  <a:lnTo>
                    <a:pt x="1551517" y="526081"/>
                  </a:lnTo>
                  <a:lnTo>
                    <a:pt x="1549135" y="518667"/>
                  </a:lnTo>
                  <a:lnTo>
                    <a:pt x="1546490" y="511254"/>
                  </a:lnTo>
                  <a:lnTo>
                    <a:pt x="1544373" y="503840"/>
                  </a:lnTo>
                  <a:lnTo>
                    <a:pt x="1542256" y="496162"/>
                  </a:lnTo>
                  <a:lnTo>
                    <a:pt x="1540404" y="488483"/>
                  </a:lnTo>
                  <a:lnTo>
                    <a:pt x="1538817" y="480276"/>
                  </a:lnTo>
                  <a:lnTo>
                    <a:pt x="1537758" y="473127"/>
                  </a:lnTo>
                  <a:lnTo>
                    <a:pt x="1536965" y="465184"/>
                  </a:lnTo>
                  <a:lnTo>
                    <a:pt x="1536700" y="457770"/>
                  </a:lnTo>
                  <a:lnTo>
                    <a:pt x="1536700" y="450621"/>
                  </a:lnTo>
                  <a:lnTo>
                    <a:pt x="1537229" y="443737"/>
                  </a:lnTo>
                  <a:lnTo>
                    <a:pt x="1538552" y="436853"/>
                  </a:lnTo>
                  <a:lnTo>
                    <a:pt x="1540140" y="430763"/>
                  </a:lnTo>
                  <a:lnTo>
                    <a:pt x="1541463" y="427586"/>
                  </a:lnTo>
                  <a:lnTo>
                    <a:pt x="1542521" y="424938"/>
                  </a:lnTo>
                  <a:lnTo>
                    <a:pt x="1543844" y="422026"/>
                  </a:lnTo>
                  <a:lnTo>
                    <a:pt x="1545696" y="419643"/>
                  </a:lnTo>
                  <a:lnTo>
                    <a:pt x="1547283" y="417260"/>
                  </a:lnTo>
                  <a:lnTo>
                    <a:pt x="1549400" y="414612"/>
                  </a:lnTo>
                  <a:lnTo>
                    <a:pt x="1551517" y="412494"/>
                  </a:lnTo>
                  <a:lnTo>
                    <a:pt x="1553898" y="410376"/>
                  </a:lnTo>
                  <a:lnTo>
                    <a:pt x="1556544" y="408522"/>
                  </a:lnTo>
                  <a:lnTo>
                    <a:pt x="1559190" y="406669"/>
                  </a:lnTo>
                  <a:lnTo>
                    <a:pt x="1562100" y="405080"/>
                  </a:lnTo>
                  <a:lnTo>
                    <a:pt x="1565275" y="404021"/>
                  </a:lnTo>
                  <a:lnTo>
                    <a:pt x="1568715" y="402697"/>
                  </a:lnTo>
                  <a:lnTo>
                    <a:pt x="1572419" y="401638"/>
                  </a:lnTo>
                  <a:close/>
                  <a:moveTo>
                    <a:pt x="317121" y="401638"/>
                  </a:moveTo>
                  <a:lnTo>
                    <a:pt x="328227" y="423614"/>
                  </a:lnTo>
                  <a:lnTo>
                    <a:pt x="344887" y="456710"/>
                  </a:lnTo>
                  <a:lnTo>
                    <a:pt x="386406" y="537729"/>
                  </a:lnTo>
                  <a:lnTo>
                    <a:pt x="440617" y="643372"/>
                  </a:lnTo>
                  <a:lnTo>
                    <a:pt x="443262" y="639930"/>
                  </a:lnTo>
                  <a:lnTo>
                    <a:pt x="446170" y="635958"/>
                  </a:lnTo>
                  <a:lnTo>
                    <a:pt x="452517" y="625897"/>
                  </a:lnTo>
                  <a:lnTo>
                    <a:pt x="460186" y="613453"/>
                  </a:lnTo>
                  <a:lnTo>
                    <a:pt x="468648" y="598891"/>
                  </a:lnTo>
                  <a:lnTo>
                    <a:pt x="477640" y="582475"/>
                  </a:lnTo>
                  <a:lnTo>
                    <a:pt x="487160" y="565265"/>
                  </a:lnTo>
                  <a:lnTo>
                    <a:pt x="506729" y="527933"/>
                  </a:lnTo>
                  <a:lnTo>
                    <a:pt x="526298" y="490071"/>
                  </a:lnTo>
                  <a:lnTo>
                    <a:pt x="544016" y="454857"/>
                  </a:lnTo>
                  <a:lnTo>
                    <a:pt x="558825" y="424938"/>
                  </a:lnTo>
                  <a:lnTo>
                    <a:pt x="569138" y="404021"/>
                  </a:lnTo>
                  <a:lnTo>
                    <a:pt x="572840" y="405080"/>
                  </a:lnTo>
                  <a:lnTo>
                    <a:pt x="576014" y="406404"/>
                  </a:lnTo>
                  <a:lnTo>
                    <a:pt x="579451" y="407993"/>
                  </a:lnTo>
                  <a:lnTo>
                    <a:pt x="582625" y="409581"/>
                  </a:lnTo>
                  <a:lnTo>
                    <a:pt x="585269" y="411435"/>
                  </a:lnTo>
                  <a:lnTo>
                    <a:pt x="587914" y="413288"/>
                  </a:lnTo>
                  <a:lnTo>
                    <a:pt x="590294" y="415406"/>
                  </a:lnTo>
                  <a:lnTo>
                    <a:pt x="592409" y="417524"/>
                  </a:lnTo>
                  <a:lnTo>
                    <a:pt x="594525" y="419907"/>
                  </a:lnTo>
                  <a:lnTo>
                    <a:pt x="596376" y="422290"/>
                  </a:lnTo>
                  <a:lnTo>
                    <a:pt x="597963" y="424938"/>
                  </a:lnTo>
                  <a:lnTo>
                    <a:pt x="599549" y="427586"/>
                  </a:lnTo>
                  <a:lnTo>
                    <a:pt x="601136" y="430498"/>
                  </a:lnTo>
                  <a:lnTo>
                    <a:pt x="601929" y="433410"/>
                  </a:lnTo>
                  <a:lnTo>
                    <a:pt x="604045" y="439765"/>
                  </a:lnTo>
                  <a:lnTo>
                    <a:pt x="605367" y="446119"/>
                  </a:lnTo>
                  <a:lnTo>
                    <a:pt x="605896" y="453268"/>
                  </a:lnTo>
                  <a:lnTo>
                    <a:pt x="606425" y="460417"/>
                  </a:lnTo>
                  <a:lnTo>
                    <a:pt x="606425" y="467566"/>
                  </a:lnTo>
                  <a:lnTo>
                    <a:pt x="605632" y="475244"/>
                  </a:lnTo>
                  <a:lnTo>
                    <a:pt x="604838" y="482657"/>
                  </a:lnTo>
                  <a:lnTo>
                    <a:pt x="603516" y="490336"/>
                  </a:lnTo>
                  <a:lnTo>
                    <a:pt x="601929" y="497749"/>
                  </a:lnTo>
                  <a:lnTo>
                    <a:pt x="600078" y="505428"/>
                  </a:lnTo>
                  <a:lnTo>
                    <a:pt x="597963" y="512841"/>
                  </a:lnTo>
                  <a:lnTo>
                    <a:pt x="595847" y="520255"/>
                  </a:lnTo>
                  <a:lnTo>
                    <a:pt x="593732" y="527403"/>
                  </a:lnTo>
                  <a:lnTo>
                    <a:pt x="588707" y="540642"/>
                  </a:lnTo>
                  <a:lnTo>
                    <a:pt x="583947" y="552292"/>
                  </a:lnTo>
                  <a:lnTo>
                    <a:pt x="579451" y="562353"/>
                  </a:lnTo>
                  <a:lnTo>
                    <a:pt x="575749" y="570561"/>
                  </a:lnTo>
                  <a:lnTo>
                    <a:pt x="572840" y="575591"/>
                  </a:lnTo>
                  <a:lnTo>
                    <a:pt x="571518" y="577974"/>
                  </a:lnTo>
                  <a:lnTo>
                    <a:pt x="534496" y="604451"/>
                  </a:lnTo>
                  <a:lnTo>
                    <a:pt x="534496" y="649991"/>
                  </a:lnTo>
                  <a:lnTo>
                    <a:pt x="534496" y="696590"/>
                  </a:lnTo>
                  <a:lnTo>
                    <a:pt x="534496" y="875574"/>
                  </a:lnTo>
                  <a:lnTo>
                    <a:pt x="534496" y="985188"/>
                  </a:lnTo>
                  <a:lnTo>
                    <a:pt x="530793" y="986777"/>
                  </a:lnTo>
                  <a:lnTo>
                    <a:pt x="95250" y="1158876"/>
                  </a:lnTo>
                  <a:lnTo>
                    <a:pt x="95250" y="692884"/>
                  </a:lnTo>
                  <a:lnTo>
                    <a:pt x="95250" y="541171"/>
                  </a:lnTo>
                  <a:lnTo>
                    <a:pt x="95250" y="501456"/>
                  </a:lnTo>
                  <a:lnTo>
                    <a:pt x="99481" y="498279"/>
                  </a:lnTo>
                  <a:lnTo>
                    <a:pt x="111910" y="490336"/>
                  </a:lnTo>
                  <a:lnTo>
                    <a:pt x="120901" y="484776"/>
                  </a:lnTo>
                  <a:lnTo>
                    <a:pt x="131479" y="478156"/>
                  </a:lnTo>
                  <a:lnTo>
                    <a:pt x="144173" y="470743"/>
                  </a:lnTo>
                  <a:lnTo>
                    <a:pt x="158188" y="463065"/>
                  </a:lnTo>
                  <a:lnTo>
                    <a:pt x="173791" y="455121"/>
                  </a:lnTo>
                  <a:lnTo>
                    <a:pt x="190715" y="447178"/>
                  </a:lnTo>
                  <a:lnTo>
                    <a:pt x="208962" y="438706"/>
                  </a:lnTo>
                  <a:lnTo>
                    <a:pt x="228267" y="430498"/>
                  </a:lnTo>
                  <a:lnTo>
                    <a:pt x="248893" y="422290"/>
                  </a:lnTo>
                  <a:lnTo>
                    <a:pt x="259736" y="418848"/>
                  </a:lnTo>
                  <a:lnTo>
                    <a:pt x="270842" y="415141"/>
                  </a:lnTo>
                  <a:lnTo>
                    <a:pt x="281949" y="411435"/>
                  </a:lnTo>
                  <a:lnTo>
                    <a:pt x="293585" y="407993"/>
                  </a:lnTo>
                  <a:lnTo>
                    <a:pt x="304956" y="404551"/>
                  </a:lnTo>
                  <a:lnTo>
                    <a:pt x="317121" y="401638"/>
                  </a:lnTo>
                  <a:close/>
                  <a:moveTo>
                    <a:pt x="967581" y="240070"/>
                  </a:moveTo>
                  <a:lnTo>
                    <a:pt x="964671" y="240335"/>
                  </a:lnTo>
                  <a:lnTo>
                    <a:pt x="962290" y="240863"/>
                  </a:lnTo>
                  <a:lnTo>
                    <a:pt x="959908" y="241921"/>
                  </a:lnTo>
                  <a:lnTo>
                    <a:pt x="957263" y="242978"/>
                  </a:lnTo>
                  <a:lnTo>
                    <a:pt x="954881" y="244564"/>
                  </a:lnTo>
                  <a:lnTo>
                    <a:pt x="952765" y="246414"/>
                  </a:lnTo>
                  <a:lnTo>
                    <a:pt x="949060" y="258574"/>
                  </a:lnTo>
                  <a:lnTo>
                    <a:pt x="945621" y="270997"/>
                  </a:lnTo>
                  <a:lnTo>
                    <a:pt x="942446" y="283685"/>
                  </a:lnTo>
                  <a:lnTo>
                    <a:pt x="940329" y="297166"/>
                  </a:lnTo>
                  <a:lnTo>
                    <a:pt x="938477" y="310911"/>
                  </a:lnTo>
                  <a:lnTo>
                    <a:pt x="937154" y="324657"/>
                  </a:lnTo>
                  <a:lnTo>
                    <a:pt x="936360" y="339195"/>
                  </a:lnTo>
                  <a:lnTo>
                    <a:pt x="936096" y="353733"/>
                  </a:lnTo>
                  <a:lnTo>
                    <a:pt x="936360" y="364307"/>
                  </a:lnTo>
                  <a:lnTo>
                    <a:pt x="937154" y="375144"/>
                  </a:lnTo>
                  <a:lnTo>
                    <a:pt x="937948" y="385718"/>
                  </a:lnTo>
                  <a:lnTo>
                    <a:pt x="939535" y="396027"/>
                  </a:lnTo>
                  <a:lnTo>
                    <a:pt x="941652" y="406336"/>
                  </a:lnTo>
                  <a:lnTo>
                    <a:pt x="943769" y="416116"/>
                  </a:lnTo>
                  <a:lnTo>
                    <a:pt x="946679" y="425896"/>
                  </a:lnTo>
                  <a:lnTo>
                    <a:pt x="949325" y="435941"/>
                  </a:lnTo>
                  <a:lnTo>
                    <a:pt x="952765" y="445192"/>
                  </a:lnTo>
                  <a:lnTo>
                    <a:pt x="956469" y="454180"/>
                  </a:lnTo>
                  <a:lnTo>
                    <a:pt x="960437" y="463167"/>
                  </a:lnTo>
                  <a:lnTo>
                    <a:pt x="964406" y="471890"/>
                  </a:lnTo>
                  <a:lnTo>
                    <a:pt x="969169" y="480349"/>
                  </a:lnTo>
                  <a:lnTo>
                    <a:pt x="973667" y="488543"/>
                  </a:lnTo>
                  <a:lnTo>
                    <a:pt x="978694" y="496209"/>
                  </a:lnTo>
                  <a:lnTo>
                    <a:pt x="983985" y="503874"/>
                  </a:lnTo>
                  <a:lnTo>
                    <a:pt x="989542" y="511011"/>
                  </a:lnTo>
                  <a:lnTo>
                    <a:pt x="994569" y="517620"/>
                  </a:lnTo>
                  <a:lnTo>
                    <a:pt x="1000390" y="523964"/>
                  </a:lnTo>
                  <a:lnTo>
                    <a:pt x="1006475" y="530043"/>
                  </a:lnTo>
                  <a:lnTo>
                    <a:pt x="1012296" y="535594"/>
                  </a:lnTo>
                  <a:lnTo>
                    <a:pt x="1018381" y="540881"/>
                  </a:lnTo>
                  <a:lnTo>
                    <a:pt x="1024467" y="545639"/>
                  </a:lnTo>
                  <a:lnTo>
                    <a:pt x="1030817" y="550132"/>
                  </a:lnTo>
                  <a:lnTo>
                    <a:pt x="1036902" y="553833"/>
                  </a:lnTo>
                  <a:lnTo>
                    <a:pt x="1043252" y="557269"/>
                  </a:lnTo>
                  <a:lnTo>
                    <a:pt x="1049602" y="560177"/>
                  </a:lnTo>
                  <a:lnTo>
                    <a:pt x="1055952" y="562820"/>
                  </a:lnTo>
                  <a:lnTo>
                    <a:pt x="1062567" y="564671"/>
                  </a:lnTo>
                  <a:lnTo>
                    <a:pt x="1068652" y="565992"/>
                  </a:lnTo>
                  <a:lnTo>
                    <a:pt x="1074737" y="566785"/>
                  </a:lnTo>
                  <a:lnTo>
                    <a:pt x="1081352" y="567050"/>
                  </a:lnTo>
                  <a:lnTo>
                    <a:pt x="1087437" y="566785"/>
                  </a:lnTo>
                  <a:lnTo>
                    <a:pt x="1093523" y="565992"/>
                  </a:lnTo>
                  <a:lnTo>
                    <a:pt x="1099873" y="564671"/>
                  </a:lnTo>
                  <a:lnTo>
                    <a:pt x="1106223" y="562820"/>
                  </a:lnTo>
                  <a:lnTo>
                    <a:pt x="1112573" y="560177"/>
                  </a:lnTo>
                  <a:lnTo>
                    <a:pt x="1118923" y="557269"/>
                  </a:lnTo>
                  <a:lnTo>
                    <a:pt x="1125273" y="553833"/>
                  </a:lnTo>
                  <a:lnTo>
                    <a:pt x="1131623" y="550132"/>
                  </a:lnTo>
                  <a:lnTo>
                    <a:pt x="1137708" y="545639"/>
                  </a:lnTo>
                  <a:lnTo>
                    <a:pt x="1143794" y="540881"/>
                  </a:lnTo>
                  <a:lnTo>
                    <a:pt x="1149879" y="535594"/>
                  </a:lnTo>
                  <a:lnTo>
                    <a:pt x="1155965" y="530043"/>
                  </a:lnTo>
                  <a:lnTo>
                    <a:pt x="1161785" y="523964"/>
                  </a:lnTo>
                  <a:lnTo>
                    <a:pt x="1167342" y="517620"/>
                  </a:lnTo>
                  <a:lnTo>
                    <a:pt x="1172898" y="511011"/>
                  </a:lnTo>
                  <a:lnTo>
                    <a:pt x="1178454" y="503874"/>
                  </a:lnTo>
                  <a:lnTo>
                    <a:pt x="1183217" y="496209"/>
                  </a:lnTo>
                  <a:lnTo>
                    <a:pt x="1188244" y="488543"/>
                  </a:lnTo>
                  <a:lnTo>
                    <a:pt x="1193271" y="480349"/>
                  </a:lnTo>
                  <a:lnTo>
                    <a:pt x="1197504" y="471890"/>
                  </a:lnTo>
                  <a:lnTo>
                    <a:pt x="1201737" y="463167"/>
                  </a:lnTo>
                  <a:lnTo>
                    <a:pt x="1205442" y="454180"/>
                  </a:lnTo>
                  <a:lnTo>
                    <a:pt x="1209146" y="445192"/>
                  </a:lnTo>
                  <a:lnTo>
                    <a:pt x="1212585" y="435941"/>
                  </a:lnTo>
                  <a:lnTo>
                    <a:pt x="1215760" y="425896"/>
                  </a:lnTo>
                  <a:lnTo>
                    <a:pt x="1218142" y="416116"/>
                  </a:lnTo>
                  <a:lnTo>
                    <a:pt x="1220523" y="406336"/>
                  </a:lnTo>
                  <a:lnTo>
                    <a:pt x="1222375" y="396027"/>
                  </a:lnTo>
                  <a:lnTo>
                    <a:pt x="1223963" y="385718"/>
                  </a:lnTo>
                  <a:lnTo>
                    <a:pt x="1225285" y="375144"/>
                  </a:lnTo>
                  <a:lnTo>
                    <a:pt x="1225815" y="364307"/>
                  </a:lnTo>
                  <a:lnTo>
                    <a:pt x="1226079" y="353733"/>
                  </a:lnTo>
                  <a:lnTo>
                    <a:pt x="1225815" y="346332"/>
                  </a:lnTo>
                  <a:lnTo>
                    <a:pt x="1225550" y="339195"/>
                  </a:lnTo>
                  <a:lnTo>
                    <a:pt x="1209146" y="337609"/>
                  </a:lnTo>
                  <a:lnTo>
                    <a:pt x="1192477" y="335759"/>
                  </a:lnTo>
                  <a:lnTo>
                    <a:pt x="1175544" y="333644"/>
                  </a:lnTo>
                  <a:lnTo>
                    <a:pt x="1158610" y="330736"/>
                  </a:lnTo>
                  <a:lnTo>
                    <a:pt x="1141677" y="328093"/>
                  </a:lnTo>
                  <a:lnTo>
                    <a:pt x="1125273" y="324392"/>
                  </a:lnTo>
                  <a:lnTo>
                    <a:pt x="1109133" y="320692"/>
                  </a:lnTo>
                  <a:lnTo>
                    <a:pt x="1093258" y="316462"/>
                  </a:lnTo>
                  <a:lnTo>
                    <a:pt x="1078177" y="311440"/>
                  </a:lnTo>
                  <a:lnTo>
                    <a:pt x="1063625" y="306418"/>
                  </a:lnTo>
                  <a:lnTo>
                    <a:pt x="1057010" y="303775"/>
                  </a:lnTo>
                  <a:lnTo>
                    <a:pt x="1050396" y="300867"/>
                  </a:lnTo>
                  <a:lnTo>
                    <a:pt x="1044046" y="298224"/>
                  </a:lnTo>
                  <a:lnTo>
                    <a:pt x="1038225" y="295052"/>
                  </a:lnTo>
                  <a:lnTo>
                    <a:pt x="1032140" y="292144"/>
                  </a:lnTo>
                  <a:lnTo>
                    <a:pt x="1027113" y="288972"/>
                  </a:lnTo>
                  <a:lnTo>
                    <a:pt x="1021821" y="285536"/>
                  </a:lnTo>
                  <a:lnTo>
                    <a:pt x="1017058" y="282099"/>
                  </a:lnTo>
                  <a:lnTo>
                    <a:pt x="1012825" y="278663"/>
                  </a:lnTo>
                  <a:lnTo>
                    <a:pt x="1009121" y="275227"/>
                  </a:lnTo>
                  <a:lnTo>
                    <a:pt x="1005417" y="271526"/>
                  </a:lnTo>
                  <a:lnTo>
                    <a:pt x="1002242" y="267825"/>
                  </a:lnTo>
                  <a:lnTo>
                    <a:pt x="998008" y="262274"/>
                  </a:lnTo>
                  <a:lnTo>
                    <a:pt x="994040" y="257252"/>
                  </a:lnTo>
                  <a:lnTo>
                    <a:pt x="990071" y="253023"/>
                  </a:lnTo>
                  <a:lnTo>
                    <a:pt x="986367" y="249586"/>
                  </a:lnTo>
                  <a:lnTo>
                    <a:pt x="982927" y="246414"/>
                  </a:lnTo>
                  <a:lnTo>
                    <a:pt x="979487" y="244300"/>
                  </a:lnTo>
                  <a:lnTo>
                    <a:pt x="976048" y="242449"/>
                  </a:lnTo>
                  <a:lnTo>
                    <a:pt x="973137" y="241128"/>
                  </a:lnTo>
                  <a:lnTo>
                    <a:pt x="970227" y="240335"/>
                  </a:lnTo>
                  <a:lnTo>
                    <a:pt x="967581" y="240070"/>
                  </a:lnTo>
                  <a:close/>
                  <a:moveTo>
                    <a:pt x="1072885" y="58738"/>
                  </a:moveTo>
                  <a:lnTo>
                    <a:pt x="1085850" y="58738"/>
                  </a:lnTo>
                  <a:lnTo>
                    <a:pt x="1098815" y="58738"/>
                  </a:lnTo>
                  <a:lnTo>
                    <a:pt x="1113102" y="59003"/>
                  </a:lnTo>
                  <a:lnTo>
                    <a:pt x="1127919" y="60060"/>
                  </a:lnTo>
                  <a:lnTo>
                    <a:pt x="1135592" y="61117"/>
                  </a:lnTo>
                  <a:lnTo>
                    <a:pt x="1143265" y="61910"/>
                  </a:lnTo>
                  <a:lnTo>
                    <a:pt x="1150937" y="63232"/>
                  </a:lnTo>
                  <a:lnTo>
                    <a:pt x="1158875" y="65082"/>
                  </a:lnTo>
                  <a:lnTo>
                    <a:pt x="1167077" y="66933"/>
                  </a:lnTo>
                  <a:lnTo>
                    <a:pt x="1175015" y="69312"/>
                  </a:lnTo>
                  <a:lnTo>
                    <a:pt x="1182952" y="71955"/>
                  </a:lnTo>
                  <a:lnTo>
                    <a:pt x="1190890" y="75127"/>
                  </a:lnTo>
                  <a:lnTo>
                    <a:pt x="1199092" y="78563"/>
                  </a:lnTo>
                  <a:lnTo>
                    <a:pt x="1207029" y="82528"/>
                  </a:lnTo>
                  <a:lnTo>
                    <a:pt x="1214967" y="87286"/>
                  </a:lnTo>
                  <a:lnTo>
                    <a:pt x="1222640" y="92308"/>
                  </a:lnTo>
                  <a:lnTo>
                    <a:pt x="1230313" y="98124"/>
                  </a:lnTo>
                  <a:lnTo>
                    <a:pt x="1238250" y="104203"/>
                  </a:lnTo>
                  <a:lnTo>
                    <a:pt x="1245658" y="111076"/>
                  </a:lnTo>
                  <a:lnTo>
                    <a:pt x="1253067" y="118477"/>
                  </a:lnTo>
                  <a:lnTo>
                    <a:pt x="1259946" y="126672"/>
                  </a:lnTo>
                  <a:lnTo>
                    <a:pt x="1266825" y="135659"/>
                  </a:lnTo>
                  <a:lnTo>
                    <a:pt x="1273704" y="145175"/>
                  </a:lnTo>
                  <a:lnTo>
                    <a:pt x="1279790" y="155748"/>
                  </a:lnTo>
                  <a:lnTo>
                    <a:pt x="1285875" y="166586"/>
                  </a:lnTo>
                  <a:lnTo>
                    <a:pt x="1291696" y="178745"/>
                  </a:lnTo>
                  <a:lnTo>
                    <a:pt x="1297252" y="191698"/>
                  </a:lnTo>
                  <a:lnTo>
                    <a:pt x="1302279" y="205178"/>
                  </a:lnTo>
                  <a:lnTo>
                    <a:pt x="1307306" y="219981"/>
                  </a:lnTo>
                  <a:lnTo>
                    <a:pt x="1311540" y="235577"/>
                  </a:lnTo>
                  <a:lnTo>
                    <a:pt x="1315508" y="251437"/>
                  </a:lnTo>
                  <a:lnTo>
                    <a:pt x="1319742" y="266239"/>
                  </a:lnTo>
                  <a:lnTo>
                    <a:pt x="1323710" y="280249"/>
                  </a:lnTo>
                  <a:lnTo>
                    <a:pt x="1328208" y="293466"/>
                  </a:lnTo>
                  <a:lnTo>
                    <a:pt x="1336146" y="318577"/>
                  </a:lnTo>
                  <a:lnTo>
                    <a:pt x="1344083" y="340781"/>
                  </a:lnTo>
                  <a:lnTo>
                    <a:pt x="1351492" y="360606"/>
                  </a:lnTo>
                  <a:lnTo>
                    <a:pt x="1358900" y="378581"/>
                  </a:lnTo>
                  <a:lnTo>
                    <a:pt x="1366044" y="394441"/>
                  </a:lnTo>
                  <a:lnTo>
                    <a:pt x="1372394" y="408979"/>
                  </a:lnTo>
                  <a:lnTo>
                    <a:pt x="1384035" y="434355"/>
                  </a:lnTo>
                  <a:lnTo>
                    <a:pt x="1388533" y="445457"/>
                  </a:lnTo>
                  <a:lnTo>
                    <a:pt x="1392502" y="456030"/>
                  </a:lnTo>
                  <a:lnTo>
                    <a:pt x="1395942" y="466603"/>
                  </a:lnTo>
                  <a:lnTo>
                    <a:pt x="1397265" y="471626"/>
                  </a:lnTo>
                  <a:lnTo>
                    <a:pt x="1398058" y="476912"/>
                  </a:lnTo>
                  <a:lnTo>
                    <a:pt x="1399117" y="481935"/>
                  </a:lnTo>
                  <a:lnTo>
                    <a:pt x="1399646" y="487221"/>
                  </a:lnTo>
                  <a:lnTo>
                    <a:pt x="1400175" y="492508"/>
                  </a:lnTo>
                  <a:lnTo>
                    <a:pt x="1400175" y="498059"/>
                  </a:lnTo>
                  <a:lnTo>
                    <a:pt x="1399910" y="503346"/>
                  </a:lnTo>
                  <a:lnTo>
                    <a:pt x="1399646" y="508104"/>
                  </a:lnTo>
                  <a:lnTo>
                    <a:pt x="1398852" y="512862"/>
                  </a:lnTo>
                  <a:lnTo>
                    <a:pt x="1397529" y="517355"/>
                  </a:lnTo>
                  <a:lnTo>
                    <a:pt x="1395677" y="521849"/>
                  </a:lnTo>
                  <a:lnTo>
                    <a:pt x="1393825" y="525814"/>
                  </a:lnTo>
                  <a:lnTo>
                    <a:pt x="1391444" y="529514"/>
                  </a:lnTo>
                  <a:lnTo>
                    <a:pt x="1388533" y="532951"/>
                  </a:lnTo>
                  <a:lnTo>
                    <a:pt x="1385358" y="536123"/>
                  </a:lnTo>
                  <a:lnTo>
                    <a:pt x="1382183" y="539295"/>
                  </a:lnTo>
                  <a:lnTo>
                    <a:pt x="1378479" y="541938"/>
                  </a:lnTo>
                  <a:lnTo>
                    <a:pt x="1373981" y="544581"/>
                  </a:lnTo>
                  <a:lnTo>
                    <a:pt x="1369483" y="546960"/>
                  </a:lnTo>
                  <a:lnTo>
                    <a:pt x="1364456" y="548811"/>
                  </a:lnTo>
                  <a:lnTo>
                    <a:pt x="1359165" y="550661"/>
                  </a:lnTo>
                  <a:lnTo>
                    <a:pt x="1353344" y="552247"/>
                  </a:lnTo>
                  <a:lnTo>
                    <a:pt x="1347258" y="553569"/>
                  </a:lnTo>
                  <a:lnTo>
                    <a:pt x="1340908" y="554362"/>
                  </a:lnTo>
                  <a:lnTo>
                    <a:pt x="1334029" y="555419"/>
                  </a:lnTo>
                  <a:lnTo>
                    <a:pt x="1326885" y="555948"/>
                  </a:lnTo>
                  <a:lnTo>
                    <a:pt x="1319213" y="555948"/>
                  </a:lnTo>
                  <a:lnTo>
                    <a:pt x="1311275" y="555948"/>
                  </a:lnTo>
                  <a:lnTo>
                    <a:pt x="1302808" y="555683"/>
                  </a:lnTo>
                  <a:lnTo>
                    <a:pt x="1293813" y="555419"/>
                  </a:lnTo>
                  <a:lnTo>
                    <a:pt x="1285081" y="554362"/>
                  </a:lnTo>
                  <a:lnTo>
                    <a:pt x="1275556" y="553040"/>
                  </a:lnTo>
                  <a:lnTo>
                    <a:pt x="1265237" y="551983"/>
                  </a:lnTo>
                  <a:lnTo>
                    <a:pt x="1255183" y="550397"/>
                  </a:lnTo>
                  <a:lnTo>
                    <a:pt x="1244335" y="548546"/>
                  </a:lnTo>
                  <a:lnTo>
                    <a:pt x="1233223" y="546432"/>
                  </a:lnTo>
                  <a:lnTo>
                    <a:pt x="1209675" y="541145"/>
                  </a:lnTo>
                  <a:lnTo>
                    <a:pt x="1202796" y="549868"/>
                  </a:lnTo>
                  <a:lnTo>
                    <a:pt x="1195387" y="557798"/>
                  </a:lnTo>
                  <a:lnTo>
                    <a:pt x="1187715" y="565464"/>
                  </a:lnTo>
                  <a:lnTo>
                    <a:pt x="1179777" y="572601"/>
                  </a:lnTo>
                  <a:lnTo>
                    <a:pt x="1171840" y="578945"/>
                  </a:lnTo>
                  <a:lnTo>
                    <a:pt x="1163902" y="585289"/>
                  </a:lnTo>
                  <a:lnTo>
                    <a:pt x="1155965" y="591104"/>
                  </a:lnTo>
                  <a:lnTo>
                    <a:pt x="1147498" y="595862"/>
                  </a:lnTo>
                  <a:lnTo>
                    <a:pt x="1139296" y="600620"/>
                  </a:lnTo>
                  <a:lnTo>
                    <a:pt x="1130829" y="604585"/>
                  </a:lnTo>
                  <a:lnTo>
                    <a:pt x="1122363" y="608021"/>
                  </a:lnTo>
                  <a:lnTo>
                    <a:pt x="1113896" y="610665"/>
                  </a:lnTo>
                  <a:lnTo>
                    <a:pt x="1105694" y="612779"/>
                  </a:lnTo>
                  <a:lnTo>
                    <a:pt x="1097227" y="614365"/>
                  </a:lnTo>
                  <a:lnTo>
                    <a:pt x="1089290" y="615687"/>
                  </a:lnTo>
                  <a:lnTo>
                    <a:pt x="1081352" y="615951"/>
                  </a:lnTo>
                  <a:lnTo>
                    <a:pt x="1073150" y="615687"/>
                  </a:lnTo>
                  <a:lnTo>
                    <a:pt x="1064948" y="614365"/>
                  </a:lnTo>
                  <a:lnTo>
                    <a:pt x="1057010" y="612779"/>
                  </a:lnTo>
                  <a:lnTo>
                    <a:pt x="1048544" y="610665"/>
                  </a:lnTo>
                  <a:lnTo>
                    <a:pt x="1040342" y="608021"/>
                  </a:lnTo>
                  <a:lnTo>
                    <a:pt x="1032140" y="604849"/>
                  </a:lnTo>
                  <a:lnTo>
                    <a:pt x="1023937" y="600884"/>
                  </a:lnTo>
                  <a:lnTo>
                    <a:pt x="1015735" y="596655"/>
                  </a:lnTo>
                  <a:lnTo>
                    <a:pt x="1007533" y="591633"/>
                  </a:lnTo>
                  <a:lnTo>
                    <a:pt x="999331" y="586082"/>
                  </a:lnTo>
                  <a:lnTo>
                    <a:pt x="991658" y="580002"/>
                  </a:lnTo>
                  <a:lnTo>
                    <a:pt x="983456" y="573394"/>
                  </a:lnTo>
                  <a:lnTo>
                    <a:pt x="975783" y="566785"/>
                  </a:lnTo>
                  <a:lnTo>
                    <a:pt x="968375" y="559384"/>
                  </a:lnTo>
                  <a:lnTo>
                    <a:pt x="960967" y="551190"/>
                  </a:lnTo>
                  <a:lnTo>
                    <a:pt x="954087" y="542995"/>
                  </a:lnTo>
                  <a:lnTo>
                    <a:pt x="931598" y="547489"/>
                  </a:lnTo>
                  <a:lnTo>
                    <a:pt x="920750" y="549868"/>
                  </a:lnTo>
                  <a:lnTo>
                    <a:pt x="910431" y="551190"/>
                  </a:lnTo>
                  <a:lnTo>
                    <a:pt x="900642" y="552776"/>
                  </a:lnTo>
                  <a:lnTo>
                    <a:pt x="891117" y="554097"/>
                  </a:lnTo>
                  <a:lnTo>
                    <a:pt x="882121" y="554890"/>
                  </a:lnTo>
                  <a:lnTo>
                    <a:pt x="873125" y="555683"/>
                  </a:lnTo>
                  <a:lnTo>
                    <a:pt x="864923" y="555948"/>
                  </a:lnTo>
                  <a:lnTo>
                    <a:pt x="856985" y="556212"/>
                  </a:lnTo>
                  <a:lnTo>
                    <a:pt x="849313" y="555948"/>
                  </a:lnTo>
                  <a:lnTo>
                    <a:pt x="841904" y="555683"/>
                  </a:lnTo>
                  <a:lnTo>
                    <a:pt x="835025" y="554890"/>
                  </a:lnTo>
                  <a:lnTo>
                    <a:pt x="828410" y="554362"/>
                  </a:lnTo>
                  <a:lnTo>
                    <a:pt x="822060" y="553040"/>
                  </a:lnTo>
                  <a:lnTo>
                    <a:pt x="816504" y="551983"/>
                  </a:lnTo>
                  <a:lnTo>
                    <a:pt x="810948" y="550397"/>
                  </a:lnTo>
                  <a:lnTo>
                    <a:pt x="805656" y="548546"/>
                  </a:lnTo>
                  <a:lnTo>
                    <a:pt x="801158" y="546432"/>
                  </a:lnTo>
                  <a:lnTo>
                    <a:pt x="796660" y="543788"/>
                  </a:lnTo>
                  <a:lnTo>
                    <a:pt x="792692" y="541409"/>
                  </a:lnTo>
                  <a:lnTo>
                    <a:pt x="788987" y="538766"/>
                  </a:lnTo>
                  <a:lnTo>
                    <a:pt x="785813" y="535594"/>
                  </a:lnTo>
                  <a:lnTo>
                    <a:pt x="782637" y="532422"/>
                  </a:lnTo>
                  <a:lnTo>
                    <a:pt x="780256" y="528721"/>
                  </a:lnTo>
                  <a:lnTo>
                    <a:pt x="777610" y="525021"/>
                  </a:lnTo>
                  <a:lnTo>
                    <a:pt x="775758" y="521056"/>
                  </a:lnTo>
                  <a:lnTo>
                    <a:pt x="774171" y="517091"/>
                  </a:lnTo>
                  <a:lnTo>
                    <a:pt x="773113" y="512597"/>
                  </a:lnTo>
                  <a:lnTo>
                    <a:pt x="772054" y="507839"/>
                  </a:lnTo>
                  <a:lnTo>
                    <a:pt x="771790" y="503081"/>
                  </a:lnTo>
                  <a:lnTo>
                    <a:pt x="771525" y="498059"/>
                  </a:lnTo>
                  <a:lnTo>
                    <a:pt x="771790" y="492508"/>
                  </a:lnTo>
                  <a:lnTo>
                    <a:pt x="772054" y="487221"/>
                  </a:lnTo>
                  <a:lnTo>
                    <a:pt x="772848" y="481935"/>
                  </a:lnTo>
                  <a:lnTo>
                    <a:pt x="773642" y="476912"/>
                  </a:lnTo>
                  <a:lnTo>
                    <a:pt x="774700" y="471626"/>
                  </a:lnTo>
                  <a:lnTo>
                    <a:pt x="775758" y="466603"/>
                  </a:lnTo>
                  <a:lnTo>
                    <a:pt x="779198" y="456030"/>
                  </a:lnTo>
                  <a:lnTo>
                    <a:pt x="783167" y="445457"/>
                  </a:lnTo>
                  <a:lnTo>
                    <a:pt x="787929" y="434355"/>
                  </a:lnTo>
                  <a:lnTo>
                    <a:pt x="799306" y="408979"/>
                  </a:lnTo>
                  <a:lnTo>
                    <a:pt x="805656" y="394441"/>
                  </a:lnTo>
                  <a:lnTo>
                    <a:pt x="812800" y="378581"/>
                  </a:lnTo>
                  <a:lnTo>
                    <a:pt x="819944" y="360606"/>
                  </a:lnTo>
                  <a:lnTo>
                    <a:pt x="827617" y="340781"/>
                  </a:lnTo>
                  <a:lnTo>
                    <a:pt x="835554" y="318577"/>
                  </a:lnTo>
                  <a:lnTo>
                    <a:pt x="843756" y="293466"/>
                  </a:lnTo>
                  <a:lnTo>
                    <a:pt x="847990" y="280249"/>
                  </a:lnTo>
                  <a:lnTo>
                    <a:pt x="851958" y="266239"/>
                  </a:lnTo>
                  <a:lnTo>
                    <a:pt x="856192" y="251437"/>
                  </a:lnTo>
                  <a:lnTo>
                    <a:pt x="860160" y="235577"/>
                  </a:lnTo>
                  <a:lnTo>
                    <a:pt x="864658" y="219981"/>
                  </a:lnTo>
                  <a:lnTo>
                    <a:pt x="869421" y="205178"/>
                  </a:lnTo>
                  <a:lnTo>
                    <a:pt x="874448" y="191698"/>
                  </a:lnTo>
                  <a:lnTo>
                    <a:pt x="880004" y="178745"/>
                  </a:lnTo>
                  <a:lnTo>
                    <a:pt x="885825" y="166586"/>
                  </a:lnTo>
                  <a:lnTo>
                    <a:pt x="891910" y="155748"/>
                  </a:lnTo>
                  <a:lnTo>
                    <a:pt x="898260" y="145175"/>
                  </a:lnTo>
                  <a:lnTo>
                    <a:pt x="904875" y="135659"/>
                  </a:lnTo>
                  <a:lnTo>
                    <a:pt x="911754" y="126672"/>
                  </a:lnTo>
                  <a:lnTo>
                    <a:pt x="918898" y="118477"/>
                  </a:lnTo>
                  <a:lnTo>
                    <a:pt x="926306" y="111076"/>
                  </a:lnTo>
                  <a:lnTo>
                    <a:pt x="933715" y="104203"/>
                  </a:lnTo>
                  <a:lnTo>
                    <a:pt x="941387" y="98124"/>
                  </a:lnTo>
                  <a:lnTo>
                    <a:pt x="949060" y="92308"/>
                  </a:lnTo>
                  <a:lnTo>
                    <a:pt x="956733" y="87286"/>
                  </a:lnTo>
                  <a:lnTo>
                    <a:pt x="964671" y="82528"/>
                  </a:lnTo>
                  <a:lnTo>
                    <a:pt x="972873" y="78563"/>
                  </a:lnTo>
                  <a:lnTo>
                    <a:pt x="980810" y="75127"/>
                  </a:lnTo>
                  <a:lnTo>
                    <a:pt x="988748" y="71955"/>
                  </a:lnTo>
                  <a:lnTo>
                    <a:pt x="996685" y="69312"/>
                  </a:lnTo>
                  <a:lnTo>
                    <a:pt x="1004887" y="66933"/>
                  </a:lnTo>
                  <a:lnTo>
                    <a:pt x="1012825" y="65082"/>
                  </a:lnTo>
                  <a:lnTo>
                    <a:pt x="1020763" y="63232"/>
                  </a:lnTo>
                  <a:lnTo>
                    <a:pt x="1028435" y="61910"/>
                  </a:lnTo>
                  <a:lnTo>
                    <a:pt x="1036373" y="61117"/>
                  </a:lnTo>
                  <a:lnTo>
                    <a:pt x="1044046" y="60060"/>
                  </a:lnTo>
                  <a:lnTo>
                    <a:pt x="1058863" y="59003"/>
                  </a:lnTo>
                  <a:lnTo>
                    <a:pt x="1072885" y="58738"/>
                  </a:lnTo>
                  <a:close/>
                  <a:moveTo>
                    <a:pt x="1693732" y="0"/>
                  </a:moveTo>
                  <a:lnTo>
                    <a:pt x="1700606" y="265"/>
                  </a:lnTo>
                  <a:lnTo>
                    <a:pt x="1707216" y="795"/>
                  </a:lnTo>
                  <a:lnTo>
                    <a:pt x="1714090" y="1589"/>
                  </a:lnTo>
                  <a:lnTo>
                    <a:pt x="1720700" y="2914"/>
                  </a:lnTo>
                  <a:lnTo>
                    <a:pt x="1727574" y="4504"/>
                  </a:lnTo>
                  <a:lnTo>
                    <a:pt x="1734448" y="6358"/>
                  </a:lnTo>
                  <a:lnTo>
                    <a:pt x="1740793" y="8477"/>
                  </a:lnTo>
                  <a:lnTo>
                    <a:pt x="1747403" y="10862"/>
                  </a:lnTo>
                  <a:lnTo>
                    <a:pt x="1753748" y="14041"/>
                  </a:lnTo>
                  <a:lnTo>
                    <a:pt x="1760358" y="16955"/>
                  </a:lnTo>
                  <a:lnTo>
                    <a:pt x="1766439" y="20399"/>
                  </a:lnTo>
                  <a:lnTo>
                    <a:pt x="1772256" y="24373"/>
                  </a:lnTo>
                  <a:lnTo>
                    <a:pt x="1778072" y="28347"/>
                  </a:lnTo>
                  <a:lnTo>
                    <a:pt x="1783889" y="33116"/>
                  </a:lnTo>
                  <a:lnTo>
                    <a:pt x="1789441" y="38149"/>
                  </a:lnTo>
                  <a:lnTo>
                    <a:pt x="1794728" y="43183"/>
                  </a:lnTo>
                  <a:lnTo>
                    <a:pt x="1800016" y="48482"/>
                  </a:lnTo>
                  <a:lnTo>
                    <a:pt x="1805040" y="54310"/>
                  </a:lnTo>
                  <a:lnTo>
                    <a:pt x="1809534" y="60669"/>
                  </a:lnTo>
                  <a:lnTo>
                    <a:pt x="1813764" y="67027"/>
                  </a:lnTo>
                  <a:lnTo>
                    <a:pt x="1818259" y="73915"/>
                  </a:lnTo>
                  <a:lnTo>
                    <a:pt x="1821960" y="81333"/>
                  </a:lnTo>
                  <a:lnTo>
                    <a:pt x="1825662" y="88751"/>
                  </a:lnTo>
                  <a:lnTo>
                    <a:pt x="1828570" y="96434"/>
                  </a:lnTo>
                  <a:lnTo>
                    <a:pt x="1831743" y="104382"/>
                  </a:lnTo>
                  <a:lnTo>
                    <a:pt x="1834122" y="113125"/>
                  </a:lnTo>
                  <a:lnTo>
                    <a:pt x="1836237" y="121602"/>
                  </a:lnTo>
                  <a:lnTo>
                    <a:pt x="1838088" y="130875"/>
                  </a:lnTo>
                  <a:lnTo>
                    <a:pt x="1839674" y="140147"/>
                  </a:lnTo>
                  <a:lnTo>
                    <a:pt x="1840732" y="149950"/>
                  </a:lnTo>
                  <a:lnTo>
                    <a:pt x="1841261" y="160017"/>
                  </a:lnTo>
                  <a:lnTo>
                    <a:pt x="1841525" y="170349"/>
                  </a:lnTo>
                  <a:lnTo>
                    <a:pt x="1841261" y="177502"/>
                  </a:lnTo>
                  <a:lnTo>
                    <a:pt x="1841525" y="177502"/>
                  </a:lnTo>
                  <a:lnTo>
                    <a:pt x="1844962" y="177767"/>
                  </a:lnTo>
                  <a:lnTo>
                    <a:pt x="1848399" y="178562"/>
                  </a:lnTo>
                  <a:lnTo>
                    <a:pt x="1851307" y="179622"/>
                  </a:lnTo>
                  <a:lnTo>
                    <a:pt x="1854480" y="181211"/>
                  </a:lnTo>
                  <a:lnTo>
                    <a:pt x="1857653" y="183066"/>
                  </a:lnTo>
                  <a:lnTo>
                    <a:pt x="1860032" y="185185"/>
                  </a:lnTo>
                  <a:lnTo>
                    <a:pt x="1862941" y="187834"/>
                  </a:lnTo>
                  <a:lnTo>
                    <a:pt x="1865056" y="190484"/>
                  </a:lnTo>
                  <a:lnTo>
                    <a:pt x="1867171" y="193928"/>
                  </a:lnTo>
                  <a:lnTo>
                    <a:pt x="1869286" y="197372"/>
                  </a:lnTo>
                  <a:lnTo>
                    <a:pt x="1870872" y="201081"/>
                  </a:lnTo>
                  <a:lnTo>
                    <a:pt x="1871930" y="204790"/>
                  </a:lnTo>
                  <a:lnTo>
                    <a:pt x="1873252" y="208764"/>
                  </a:lnTo>
                  <a:lnTo>
                    <a:pt x="1874309" y="213003"/>
                  </a:lnTo>
                  <a:lnTo>
                    <a:pt x="1874574" y="217241"/>
                  </a:lnTo>
                  <a:lnTo>
                    <a:pt x="1874838" y="222010"/>
                  </a:lnTo>
                  <a:lnTo>
                    <a:pt x="1874574" y="226514"/>
                  </a:lnTo>
                  <a:lnTo>
                    <a:pt x="1873252" y="231018"/>
                  </a:lnTo>
                  <a:lnTo>
                    <a:pt x="1871665" y="235257"/>
                  </a:lnTo>
                  <a:lnTo>
                    <a:pt x="1869550" y="239230"/>
                  </a:lnTo>
                  <a:lnTo>
                    <a:pt x="1866906" y="243204"/>
                  </a:lnTo>
                  <a:lnTo>
                    <a:pt x="1863998" y="246648"/>
                  </a:lnTo>
                  <a:lnTo>
                    <a:pt x="1860561" y="250357"/>
                  </a:lnTo>
                  <a:lnTo>
                    <a:pt x="1856860" y="253537"/>
                  </a:lnTo>
                  <a:lnTo>
                    <a:pt x="1852894" y="256186"/>
                  </a:lnTo>
                  <a:lnTo>
                    <a:pt x="1848928" y="258570"/>
                  </a:lnTo>
                  <a:lnTo>
                    <a:pt x="1844698" y="261220"/>
                  </a:lnTo>
                  <a:lnTo>
                    <a:pt x="1840732" y="263074"/>
                  </a:lnTo>
                  <a:lnTo>
                    <a:pt x="1836502" y="264134"/>
                  </a:lnTo>
                  <a:lnTo>
                    <a:pt x="1832536" y="265458"/>
                  </a:lnTo>
                  <a:lnTo>
                    <a:pt x="1828570" y="265988"/>
                  </a:lnTo>
                  <a:lnTo>
                    <a:pt x="1824869" y="266518"/>
                  </a:lnTo>
                  <a:lnTo>
                    <a:pt x="1824604" y="266518"/>
                  </a:lnTo>
                  <a:lnTo>
                    <a:pt x="1819317" y="280559"/>
                  </a:lnTo>
                  <a:lnTo>
                    <a:pt x="1813500" y="294600"/>
                  </a:lnTo>
                  <a:lnTo>
                    <a:pt x="1807419" y="307847"/>
                  </a:lnTo>
                  <a:lnTo>
                    <a:pt x="1800281" y="320828"/>
                  </a:lnTo>
                  <a:lnTo>
                    <a:pt x="1793142" y="333015"/>
                  </a:lnTo>
                  <a:lnTo>
                    <a:pt x="1785211" y="344407"/>
                  </a:lnTo>
                  <a:lnTo>
                    <a:pt x="1781245" y="349971"/>
                  </a:lnTo>
                  <a:lnTo>
                    <a:pt x="1777279" y="355269"/>
                  </a:lnTo>
                  <a:lnTo>
                    <a:pt x="1772784" y="360303"/>
                  </a:lnTo>
                  <a:lnTo>
                    <a:pt x="1768554" y="365071"/>
                  </a:lnTo>
                  <a:lnTo>
                    <a:pt x="1764324" y="369840"/>
                  </a:lnTo>
                  <a:lnTo>
                    <a:pt x="1759829" y="374344"/>
                  </a:lnTo>
                  <a:lnTo>
                    <a:pt x="1755335" y="378318"/>
                  </a:lnTo>
                  <a:lnTo>
                    <a:pt x="1751104" y="382557"/>
                  </a:lnTo>
                  <a:lnTo>
                    <a:pt x="1746345" y="386266"/>
                  </a:lnTo>
                  <a:lnTo>
                    <a:pt x="1741851" y="389445"/>
                  </a:lnTo>
                  <a:lnTo>
                    <a:pt x="1736828" y="392624"/>
                  </a:lnTo>
                  <a:lnTo>
                    <a:pt x="1732333" y="395273"/>
                  </a:lnTo>
                  <a:lnTo>
                    <a:pt x="1727310" y="397923"/>
                  </a:lnTo>
                  <a:lnTo>
                    <a:pt x="1722551" y="400042"/>
                  </a:lnTo>
                  <a:lnTo>
                    <a:pt x="1717792" y="401896"/>
                  </a:lnTo>
                  <a:lnTo>
                    <a:pt x="1713033" y="403486"/>
                  </a:lnTo>
                  <a:lnTo>
                    <a:pt x="1708274" y="404546"/>
                  </a:lnTo>
                  <a:lnTo>
                    <a:pt x="1703250" y="405605"/>
                  </a:lnTo>
                  <a:lnTo>
                    <a:pt x="1698227" y="406135"/>
                  </a:lnTo>
                  <a:lnTo>
                    <a:pt x="1693732" y="406400"/>
                  </a:lnTo>
                  <a:lnTo>
                    <a:pt x="1688709" y="406135"/>
                  </a:lnTo>
                  <a:lnTo>
                    <a:pt x="1683950" y="405605"/>
                  </a:lnTo>
                  <a:lnTo>
                    <a:pt x="1678927" y="404546"/>
                  </a:lnTo>
                  <a:lnTo>
                    <a:pt x="1673903" y="403486"/>
                  </a:lnTo>
                  <a:lnTo>
                    <a:pt x="1669409" y="401896"/>
                  </a:lnTo>
                  <a:lnTo>
                    <a:pt x="1664385" y="400042"/>
                  </a:lnTo>
                  <a:lnTo>
                    <a:pt x="1659626" y="397923"/>
                  </a:lnTo>
                  <a:lnTo>
                    <a:pt x="1654867" y="395273"/>
                  </a:lnTo>
                  <a:lnTo>
                    <a:pt x="1650108" y="392359"/>
                  </a:lnTo>
                  <a:lnTo>
                    <a:pt x="1645349" y="389180"/>
                  </a:lnTo>
                  <a:lnTo>
                    <a:pt x="1640855" y="385736"/>
                  </a:lnTo>
                  <a:lnTo>
                    <a:pt x="1636096" y="382027"/>
                  </a:lnTo>
                  <a:lnTo>
                    <a:pt x="1631601" y="378318"/>
                  </a:lnTo>
                  <a:lnTo>
                    <a:pt x="1627107" y="374079"/>
                  </a:lnTo>
                  <a:lnTo>
                    <a:pt x="1622612" y="369840"/>
                  </a:lnTo>
                  <a:lnTo>
                    <a:pt x="1618382" y="365071"/>
                  </a:lnTo>
                  <a:lnTo>
                    <a:pt x="1613887" y="360303"/>
                  </a:lnTo>
                  <a:lnTo>
                    <a:pt x="1609921" y="355004"/>
                  </a:lnTo>
                  <a:lnTo>
                    <a:pt x="1605691" y="349706"/>
                  </a:lnTo>
                  <a:lnTo>
                    <a:pt x="1601725" y="344142"/>
                  </a:lnTo>
                  <a:lnTo>
                    <a:pt x="1594058" y="332750"/>
                  </a:lnTo>
                  <a:lnTo>
                    <a:pt x="1586655" y="320299"/>
                  </a:lnTo>
                  <a:lnTo>
                    <a:pt x="1579781" y="307317"/>
                  </a:lnTo>
                  <a:lnTo>
                    <a:pt x="1573436" y="294071"/>
                  </a:lnTo>
                  <a:lnTo>
                    <a:pt x="1567355" y="280294"/>
                  </a:lnTo>
                  <a:lnTo>
                    <a:pt x="1562332" y="265723"/>
                  </a:lnTo>
                  <a:lnTo>
                    <a:pt x="1558895" y="265193"/>
                  </a:lnTo>
                  <a:lnTo>
                    <a:pt x="1555193" y="263869"/>
                  </a:lnTo>
                  <a:lnTo>
                    <a:pt x="1551492" y="262809"/>
                  </a:lnTo>
                  <a:lnTo>
                    <a:pt x="1547526" y="260955"/>
                  </a:lnTo>
                  <a:lnTo>
                    <a:pt x="1543824" y="259100"/>
                  </a:lnTo>
                  <a:lnTo>
                    <a:pt x="1540123" y="256451"/>
                  </a:lnTo>
                  <a:lnTo>
                    <a:pt x="1536422" y="254066"/>
                  </a:lnTo>
                  <a:lnTo>
                    <a:pt x="1532984" y="251152"/>
                  </a:lnTo>
                  <a:lnTo>
                    <a:pt x="1529812" y="248238"/>
                  </a:lnTo>
                  <a:lnTo>
                    <a:pt x="1526904" y="245059"/>
                  </a:lnTo>
                  <a:lnTo>
                    <a:pt x="1523995" y="241350"/>
                  </a:lnTo>
                  <a:lnTo>
                    <a:pt x="1521880" y="237906"/>
                  </a:lnTo>
                  <a:lnTo>
                    <a:pt x="1520029" y="233932"/>
                  </a:lnTo>
                  <a:lnTo>
                    <a:pt x="1518708" y="230223"/>
                  </a:lnTo>
                  <a:lnTo>
                    <a:pt x="1517914" y="225984"/>
                  </a:lnTo>
                  <a:lnTo>
                    <a:pt x="1517650" y="222010"/>
                  </a:lnTo>
                  <a:lnTo>
                    <a:pt x="1517650" y="218036"/>
                  </a:lnTo>
                  <a:lnTo>
                    <a:pt x="1518179" y="214062"/>
                  </a:lnTo>
                  <a:lnTo>
                    <a:pt x="1518708" y="209823"/>
                  </a:lnTo>
                  <a:lnTo>
                    <a:pt x="1519765" y="206114"/>
                  </a:lnTo>
                  <a:lnTo>
                    <a:pt x="1520823" y="202405"/>
                  </a:lnTo>
                  <a:lnTo>
                    <a:pt x="1522145" y="199226"/>
                  </a:lnTo>
                  <a:lnTo>
                    <a:pt x="1523995" y="196047"/>
                  </a:lnTo>
                  <a:lnTo>
                    <a:pt x="1525846" y="192868"/>
                  </a:lnTo>
                  <a:lnTo>
                    <a:pt x="1527697" y="190219"/>
                  </a:lnTo>
                  <a:lnTo>
                    <a:pt x="1529812" y="187834"/>
                  </a:lnTo>
                  <a:lnTo>
                    <a:pt x="1532456" y="185185"/>
                  </a:lnTo>
                  <a:lnTo>
                    <a:pt x="1534835" y="183331"/>
                  </a:lnTo>
                  <a:lnTo>
                    <a:pt x="1537215" y="181476"/>
                  </a:lnTo>
                  <a:lnTo>
                    <a:pt x="1540123" y="179887"/>
                  </a:lnTo>
                  <a:lnTo>
                    <a:pt x="1542767" y="179092"/>
                  </a:lnTo>
                  <a:lnTo>
                    <a:pt x="1545940" y="178032"/>
                  </a:lnTo>
                  <a:lnTo>
                    <a:pt x="1545675" y="170349"/>
                  </a:lnTo>
                  <a:lnTo>
                    <a:pt x="1545940" y="160017"/>
                  </a:lnTo>
                  <a:lnTo>
                    <a:pt x="1546468" y="149950"/>
                  </a:lnTo>
                  <a:lnTo>
                    <a:pt x="1547526" y="140147"/>
                  </a:lnTo>
                  <a:lnTo>
                    <a:pt x="1548848" y="130875"/>
                  </a:lnTo>
                  <a:lnTo>
                    <a:pt x="1550698" y="121602"/>
                  </a:lnTo>
                  <a:lnTo>
                    <a:pt x="1553078" y="113125"/>
                  </a:lnTo>
                  <a:lnTo>
                    <a:pt x="1555722" y="104382"/>
                  </a:lnTo>
                  <a:lnTo>
                    <a:pt x="1558630" y="96434"/>
                  </a:lnTo>
                  <a:lnTo>
                    <a:pt x="1561803" y="88751"/>
                  </a:lnTo>
                  <a:lnTo>
                    <a:pt x="1565240" y="81333"/>
                  </a:lnTo>
                  <a:lnTo>
                    <a:pt x="1569206" y="73915"/>
                  </a:lnTo>
                  <a:lnTo>
                    <a:pt x="1573436" y="67027"/>
                  </a:lnTo>
                  <a:lnTo>
                    <a:pt x="1577666" y="60669"/>
                  </a:lnTo>
                  <a:lnTo>
                    <a:pt x="1582161" y="54310"/>
                  </a:lnTo>
                  <a:lnTo>
                    <a:pt x="1587184" y="48482"/>
                  </a:lnTo>
                  <a:lnTo>
                    <a:pt x="1592472" y="43183"/>
                  </a:lnTo>
                  <a:lnTo>
                    <a:pt x="1597760" y="38149"/>
                  </a:lnTo>
                  <a:lnTo>
                    <a:pt x="1603312" y="33116"/>
                  </a:lnTo>
                  <a:lnTo>
                    <a:pt x="1609128" y="28347"/>
                  </a:lnTo>
                  <a:lnTo>
                    <a:pt x="1614945" y="24373"/>
                  </a:lnTo>
                  <a:lnTo>
                    <a:pt x="1620761" y="20399"/>
                  </a:lnTo>
                  <a:lnTo>
                    <a:pt x="1627107" y="16955"/>
                  </a:lnTo>
                  <a:lnTo>
                    <a:pt x="1633452" y="14041"/>
                  </a:lnTo>
                  <a:lnTo>
                    <a:pt x="1639797" y="10862"/>
                  </a:lnTo>
                  <a:lnTo>
                    <a:pt x="1646407" y="8477"/>
                  </a:lnTo>
                  <a:lnTo>
                    <a:pt x="1653017" y="6358"/>
                  </a:lnTo>
                  <a:lnTo>
                    <a:pt x="1659626" y="4504"/>
                  </a:lnTo>
                  <a:lnTo>
                    <a:pt x="1666236" y="2914"/>
                  </a:lnTo>
                  <a:lnTo>
                    <a:pt x="1673110" y="1589"/>
                  </a:lnTo>
                  <a:lnTo>
                    <a:pt x="1679984" y="795"/>
                  </a:lnTo>
                  <a:lnTo>
                    <a:pt x="1686594" y="265"/>
                  </a:lnTo>
                  <a:lnTo>
                    <a:pt x="1693732" y="0"/>
                  </a:lnTo>
                  <a:close/>
                  <a:moveTo>
                    <a:pt x="438151" y="0"/>
                  </a:moveTo>
                  <a:lnTo>
                    <a:pt x="444765" y="265"/>
                  </a:lnTo>
                  <a:lnTo>
                    <a:pt x="451645" y="795"/>
                  </a:lnTo>
                  <a:lnTo>
                    <a:pt x="458259" y="1589"/>
                  </a:lnTo>
                  <a:lnTo>
                    <a:pt x="465138" y="2914"/>
                  </a:lnTo>
                  <a:lnTo>
                    <a:pt x="472017" y="4504"/>
                  </a:lnTo>
                  <a:lnTo>
                    <a:pt x="478632" y="6358"/>
                  </a:lnTo>
                  <a:lnTo>
                    <a:pt x="485247" y="8477"/>
                  </a:lnTo>
                  <a:lnTo>
                    <a:pt x="491861" y="10862"/>
                  </a:lnTo>
                  <a:lnTo>
                    <a:pt x="498211" y="14041"/>
                  </a:lnTo>
                  <a:lnTo>
                    <a:pt x="504561" y="16955"/>
                  </a:lnTo>
                  <a:lnTo>
                    <a:pt x="510647" y="20399"/>
                  </a:lnTo>
                  <a:lnTo>
                    <a:pt x="516997" y="24373"/>
                  </a:lnTo>
                  <a:lnTo>
                    <a:pt x="522818" y="28347"/>
                  </a:lnTo>
                  <a:lnTo>
                    <a:pt x="528374" y="33116"/>
                  </a:lnTo>
                  <a:lnTo>
                    <a:pt x="533930" y="38149"/>
                  </a:lnTo>
                  <a:lnTo>
                    <a:pt x="539486" y="43183"/>
                  </a:lnTo>
                  <a:lnTo>
                    <a:pt x="544249" y="48482"/>
                  </a:lnTo>
                  <a:lnTo>
                    <a:pt x="549276" y="54310"/>
                  </a:lnTo>
                  <a:lnTo>
                    <a:pt x="554038" y="60669"/>
                  </a:lnTo>
                  <a:lnTo>
                    <a:pt x="558536" y="67027"/>
                  </a:lnTo>
                  <a:lnTo>
                    <a:pt x="562505" y="73915"/>
                  </a:lnTo>
                  <a:lnTo>
                    <a:pt x="566474" y="81333"/>
                  </a:lnTo>
                  <a:lnTo>
                    <a:pt x="569913" y="88751"/>
                  </a:lnTo>
                  <a:lnTo>
                    <a:pt x="573353" y="96434"/>
                  </a:lnTo>
                  <a:lnTo>
                    <a:pt x="575999" y="104382"/>
                  </a:lnTo>
                  <a:lnTo>
                    <a:pt x="578909" y="113125"/>
                  </a:lnTo>
                  <a:lnTo>
                    <a:pt x="581026" y="121602"/>
                  </a:lnTo>
                  <a:lnTo>
                    <a:pt x="582878" y="130875"/>
                  </a:lnTo>
                  <a:lnTo>
                    <a:pt x="584201" y="140147"/>
                  </a:lnTo>
                  <a:lnTo>
                    <a:pt x="585259" y="149950"/>
                  </a:lnTo>
                  <a:lnTo>
                    <a:pt x="586053" y="160017"/>
                  </a:lnTo>
                  <a:lnTo>
                    <a:pt x="586318" y="170349"/>
                  </a:lnTo>
                  <a:lnTo>
                    <a:pt x="586053" y="177502"/>
                  </a:lnTo>
                  <a:lnTo>
                    <a:pt x="586318" y="177502"/>
                  </a:lnTo>
                  <a:lnTo>
                    <a:pt x="589757" y="177767"/>
                  </a:lnTo>
                  <a:lnTo>
                    <a:pt x="592668" y="178562"/>
                  </a:lnTo>
                  <a:lnTo>
                    <a:pt x="596107" y="179622"/>
                  </a:lnTo>
                  <a:lnTo>
                    <a:pt x="599282" y="181211"/>
                  </a:lnTo>
                  <a:lnTo>
                    <a:pt x="601928" y="183066"/>
                  </a:lnTo>
                  <a:lnTo>
                    <a:pt x="604838" y="185185"/>
                  </a:lnTo>
                  <a:lnTo>
                    <a:pt x="607220" y="187834"/>
                  </a:lnTo>
                  <a:lnTo>
                    <a:pt x="609601" y="190484"/>
                  </a:lnTo>
                  <a:lnTo>
                    <a:pt x="611982" y="193928"/>
                  </a:lnTo>
                  <a:lnTo>
                    <a:pt x="613834" y="197372"/>
                  </a:lnTo>
                  <a:lnTo>
                    <a:pt x="615157" y="201081"/>
                  </a:lnTo>
                  <a:lnTo>
                    <a:pt x="616745" y="204790"/>
                  </a:lnTo>
                  <a:lnTo>
                    <a:pt x="617803" y="208764"/>
                  </a:lnTo>
                  <a:lnTo>
                    <a:pt x="618597" y="213003"/>
                  </a:lnTo>
                  <a:lnTo>
                    <a:pt x="619126" y="217241"/>
                  </a:lnTo>
                  <a:lnTo>
                    <a:pt x="619126" y="222010"/>
                  </a:lnTo>
                  <a:lnTo>
                    <a:pt x="618861" y="226514"/>
                  </a:lnTo>
                  <a:lnTo>
                    <a:pt x="618068" y="231018"/>
                  </a:lnTo>
                  <a:lnTo>
                    <a:pt x="616216" y="235257"/>
                  </a:lnTo>
                  <a:lnTo>
                    <a:pt x="614099" y="239230"/>
                  </a:lnTo>
                  <a:lnTo>
                    <a:pt x="611453" y="243204"/>
                  </a:lnTo>
                  <a:lnTo>
                    <a:pt x="608543" y="246648"/>
                  </a:lnTo>
                  <a:lnTo>
                    <a:pt x="605103" y="250357"/>
                  </a:lnTo>
                  <a:lnTo>
                    <a:pt x="601399" y="253537"/>
                  </a:lnTo>
                  <a:lnTo>
                    <a:pt x="597430" y="256186"/>
                  </a:lnTo>
                  <a:lnTo>
                    <a:pt x="593461" y="258570"/>
                  </a:lnTo>
                  <a:lnTo>
                    <a:pt x="589493" y="261220"/>
                  </a:lnTo>
                  <a:lnTo>
                    <a:pt x="584995" y="263074"/>
                  </a:lnTo>
                  <a:lnTo>
                    <a:pt x="581026" y="264134"/>
                  </a:lnTo>
                  <a:lnTo>
                    <a:pt x="577057" y="265458"/>
                  </a:lnTo>
                  <a:lnTo>
                    <a:pt x="573353" y="265988"/>
                  </a:lnTo>
                  <a:lnTo>
                    <a:pt x="569649" y="266518"/>
                  </a:lnTo>
                  <a:lnTo>
                    <a:pt x="569384" y="266518"/>
                  </a:lnTo>
                  <a:lnTo>
                    <a:pt x="564093" y="280559"/>
                  </a:lnTo>
                  <a:lnTo>
                    <a:pt x="558272" y="294600"/>
                  </a:lnTo>
                  <a:lnTo>
                    <a:pt x="551657" y="307847"/>
                  </a:lnTo>
                  <a:lnTo>
                    <a:pt x="545043" y="320828"/>
                  </a:lnTo>
                  <a:lnTo>
                    <a:pt x="537634" y="333015"/>
                  </a:lnTo>
                  <a:lnTo>
                    <a:pt x="529961" y="344407"/>
                  </a:lnTo>
                  <a:lnTo>
                    <a:pt x="525993" y="349971"/>
                  </a:lnTo>
                  <a:lnTo>
                    <a:pt x="521759" y="355269"/>
                  </a:lnTo>
                  <a:lnTo>
                    <a:pt x="517526" y="360303"/>
                  </a:lnTo>
                  <a:lnTo>
                    <a:pt x="513293" y="365071"/>
                  </a:lnTo>
                  <a:lnTo>
                    <a:pt x="508795" y="369840"/>
                  </a:lnTo>
                  <a:lnTo>
                    <a:pt x="504561" y="374344"/>
                  </a:lnTo>
                  <a:lnTo>
                    <a:pt x="500063" y="378318"/>
                  </a:lnTo>
                  <a:lnTo>
                    <a:pt x="495301" y="382557"/>
                  </a:lnTo>
                  <a:lnTo>
                    <a:pt x="490803" y="386266"/>
                  </a:lnTo>
                  <a:lnTo>
                    <a:pt x="486040" y="389445"/>
                  </a:lnTo>
                  <a:lnTo>
                    <a:pt x="481542" y="392624"/>
                  </a:lnTo>
                  <a:lnTo>
                    <a:pt x="476515" y="395273"/>
                  </a:lnTo>
                  <a:lnTo>
                    <a:pt x="472017" y="397923"/>
                  </a:lnTo>
                  <a:lnTo>
                    <a:pt x="466990" y="400042"/>
                  </a:lnTo>
                  <a:lnTo>
                    <a:pt x="462492" y="401896"/>
                  </a:lnTo>
                  <a:lnTo>
                    <a:pt x="457465" y="403486"/>
                  </a:lnTo>
                  <a:lnTo>
                    <a:pt x="452438" y="404546"/>
                  </a:lnTo>
                  <a:lnTo>
                    <a:pt x="447676" y="405605"/>
                  </a:lnTo>
                  <a:lnTo>
                    <a:pt x="442913" y="406135"/>
                  </a:lnTo>
                  <a:lnTo>
                    <a:pt x="438151" y="406400"/>
                  </a:lnTo>
                  <a:lnTo>
                    <a:pt x="433124" y="406135"/>
                  </a:lnTo>
                  <a:lnTo>
                    <a:pt x="428097" y="405605"/>
                  </a:lnTo>
                  <a:lnTo>
                    <a:pt x="423334" y="404546"/>
                  </a:lnTo>
                  <a:lnTo>
                    <a:pt x="418572" y="403486"/>
                  </a:lnTo>
                  <a:lnTo>
                    <a:pt x="413809" y="401896"/>
                  </a:lnTo>
                  <a:lnTo>
                    <a:pt x="408782" y="400042"/>
                  </a:lnTo>
                  <a:lnTo>
                    <a:pt x="404019" y="397923"/>
                  </a:lnTo>
                  <a:lnTo>
                    <a:pt x="399257" y="395273"/>
                  </a:lnTo>
                  <a:lnTo>
                    <a:pt x="394494" y="392359"/>
                  </a:lnTo>
                  <a:lnTo>
                    <a:pt x="389997" y="389180"/>
                  </a:lnTo>
                  <a:lnTo>
                    <a:pt x="384969" y="385736"/>
                  </a:lnTo>
                  <a:lnTo>
                    <a:pt x="380471" y="382027"/>
                  </a:lnTo>
                  <a:lnTo>
                    <a:pt x="375974" y="378318"/>
                  </a:lnTo>
                  <a:lnTo>
                    <a:pt x="371476" y="374079"/>
                  </a:lnTo>
                  <a:lnTo>
                    <a:pt x="367242" y="369840"/>
                  </a:lnTo>
                  <a:lnTo>
                    <a:pt x="362744" y="365071"/>
                  </a:lnTo>
                  <a:lnTo>
                    <a:pt x="358511" y="360303"/>
                  </a:lnTo>
                  <a:lnTo>
                    <a:pt x="354278" y="355004"/>
                  </a:lnTo>
                  <a:lnTo>
                    <a:pt x="350309" y="349706"/>
                  </a:lnTo>
                  <a:lnTo>
                    <a:pt x="346076" y="344142"/>
                  </a:lnTo>
                  <a:lnTo>
                    <a:pt x="338138" y="332750"/>
                  </a:lnTo>
                  <a:lnTo>
                    <a:pt x="330730" y="320299"/>
                  </a:lnTo>
                  <a:lnTo>
                    <a:pt x="324115" y="307317"/>
                  </a:lnTo>
                  <a:lnTo>
                    <a:pt x="317765" y="294071"/>
                  </a:lnTo>
                  <a:lnTo>
                    <a:pt x="311944" y="280294"/>
                  </a:lnTo>
                  <a:lnTo>
                    <a:pt x="306653" y="265723"/>
                  </a:lnTo>
                  <a:lnTo>
                    <a:pt x="302948" y="265193"/>
                  </a:lnTo>
                  <a:lnTo>
                    <a:pt x="299244" y="263869"/>
                  </a:lnTo>
                  <a:lnTo>
                    <a:pt x="295540" y="262809"/>
                  </a:lnTo>
                  <a:lnTo>
                    <a:pt x="291836" y="260955"/>
                  </a:lnTo>
                  <a:lnTo>
                    <a:pt x="288132" y="259100"/>
                  </a:lnTo>
                  <a:lnTo>
                    <a:pt x="284428" y="256451"/>
                  </a:lnTo>
                  <a:lnTo>
                    <a:pt x="280723" y="254066"/>
                  </a:lnTo>
                  <a:lnTo>
                    <a:pt x="277548" y="251152"/>
                  </a:lnTo>
                  <a:lnTo>
                    <a:pt x="274109" y="248238"/>
                  </a:lnTo>
                  <a:lnTo>
                    <a:pt x="271198" y="245059"/>
                  </a:lnTo>
                  <a:lnTo>
                    <a:pt x="268553" y="241350"/>
                  </a:lnTo>
                  <a:lnTo>
                    <a:pt x="266436" y="237906"/>
                  </a:lnTo>
                  <a:lnTo>
                    <a:pt x="264584" y="233932"/>
                  </a:lnTo>
                  <a:lnTo>
                    <a:pt x="263261" y="230223"/>
                  </a:lnTo>
                  <a:lnTo>
                    <a:pt x="262467" y="225984"/>
                  </a:lnTo>
                  <a:lnTo>
                    <a:pt x="261938" y="222010"/>
                  </a:lnTo>
                  <a:lnTo>
                    <a:pt x="261938" y="218036"/>
                  </a:lnTo>
                  <a:lnTo>
                    <a:pt x="262732" y="214062"/>
                  </a:lnTo>
                  <a:lnTo>
                    <a:pt x="263261" y="209823"/>
                  </a:lnTo>
                  <a:lnTo>
                    <a:pt x="264319" y="206114"/>
                  </a:lnTo>
                  <a:lnTo>
                    <a:pt x="265378" y="202405"/>
                  </a:lnTo>
                  <a:lnTo>
                    <a:pt x="266701" y="199226"/>
                  </a:lnTo>
                  <a:lnTo>
                    <a:pt x="268553" y="196047"/>
                  </a:lnTo>
                  <a:lnTo>
                    <a:pt x="270140" y="192868"/>
                  </a:lnTo>
                  <a:lnTo>
                    <a:pt x="272257" y="190219"/>
                  </a:lnTo>
                  <a:lnTo>
                    <a:pt x="274373" y="187834"/>
                  </a:lnTo>
                  <a:lnTo>
                    <a:pt x="276490" y="185185"/>
                  </a:lnTo>
                  <a:lnTo>
                    <a:pt x="278871" y="183331"/>
                  </a:lnTo>
                  <a:lnTo>
                    <a:pt x="281782" y="181476"/>
                  </a:lnTo>
                  <a:lnTo>
                    <a:pt x="284428" y="179887"/>
                  </a:lnTo>
                  <a:lnTo>
                    <a:pt x="287338" y="179092"/>
                  </a:lnTo>
                  <a:lnTo>
                    <a:pt x="290513" y="178032"/>
                  </a:lnTo>
                  <a:lnTo>
                    <a:pt x="289984" y="170349"/>
                  </a:lnTo>
                  <a:lnTo>
                    <a:pt x="289984" y="160017"/>
                  </a:lnTo>
                  <a:lnTo>
                    <a:pt x="291042" y="149950"/>
                  </a:lnTo>
                  <a:lnTo>
                    <a:pt x="291836" y="140147"/>
                  </a:lnTo>
                  <a:lnTo>
                    <a:pt x="293423" y="130875"/>
                  </a:lnTo>
                  <a:lnTo>
                    <a:pt x="295276" y="121602"/>
                  </a:lnTo>
                  <a:lnTo>
                    <a:pt x="297392" y="113125"/>
                  </a:lnTo>
                  <a:lnTo>
                    <a:pt x="300038" y="104382"/>
                  </a:lnTo>
                  <a:lnTo>
                    <a:pt x="302948" y="96434"/>
                  </a:lnTo>
                  <a:lnTo>
                    <a:pt x="306123" y="88751"/>
                  </a:lnTo>
                  <a:lnTo>
                    <a:pt x="309828" y="81333"/>
                  </a:lnTo>
                  <a:lnTo>
                    <a:pt x="313532" y="73915"/>
                  </a:lnTo>
                  <a:lnTo>
                    <a:pt x="317765" y="67027"/>
                  </a:lnTo>
                  <a:lnTo>
                    <a:pt x="322263" y="60669"/>
                  </a:lnTo>
                  <a:lnTo>
                    <a:pt x="326761" y="54310"/>
                  </a:lnTo>
                  <a:lnTo>
                    <a:pt x="331788" y="48482"/>
                  </a:lnTo>
                  <a:lnTo>
                    <a:pt x="336551" y="43183"/>
                  </a:lnTo>
                  <a:lnTo>
                    <a:pt x="342107" y="38149"/>
                  </a:lnTo>
                  <a:lnTo>
                    <a:pt x="347663" y="33116"/>
                  </a:lnTo>
                  <a:lnTo>
                    <a:pt x="353219" y="28347"/>
                  </a:lnTo>
                  <a:lnTo>
                    <a:pt x="359040" y="24373"/>
                  </a:lnTo>
                  <a:lnTo>
                    <a:pt x="365390" y="20399"/>
                  </a:lnTo>
                  <a:lnTo>
                    <a:pt x="371476" y="16955"/>
                  </a:lnTo>
                  <a:lnTo>
                    <a:pt x="377826" y="14041"/>
                  </a:lnTo>
                  <a:lnTo>
                    <a:pt x="384176" y="10862"/>
                  </a:lnTo>
                  <a:lnTo>
                    <a:pt x="390790" y="8477"/>
                  </a:lnTo>
                  <a:lnTo>
                    <a:pt x="397405" y="6358"/>
                  </a:lnTo>
                  <a:lnTo>
                    <a:pt x="404019" y="4504"/>
                  </a:lnTo>
                  <a:lnTo>
                    <a:pt x="410899" y="2914"/>
                  </a:lnTo>
                  <a:lnTo>
                    <a:pt x="417778" y="1589"/>
                  </a:lnTo>
                  <a:lnTo>
                    <a:pt x="424392" y="795"/>
                  </a:lnTo>
                  <a:lnTo>
                    <a:pt x="431272" y="265"/>
                  </a:lnTo>
                  <a:lnTo>
                    <a:pt x="438151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85E1D23A-FD63-4A0F-B6BE-A28B94B82C7E}"/>
                </a:ext>
              </a:extLst>
            </p:cNvPr>
            <p:cNvGrpSpPr/>
            <p:nvPr/>
          </p:nvGrpSpPr>
          <p:grpSpPr>
            <a:xfrm>
              <a:off x="5298318" y="2328606"/>
              <a:ext cx="555625" cy="635000"/>
              <a:chOff x="5112163" y="2107849"/>
              <a:chExt cx="555625" cy="635000"/>
            </a:xfrm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grpSpPr>
          <p:sp>
            <p:nvSpPr>
              <p:cNvPr id="174" name="Freeform 160">
                <a:extLst>
                  <a:ext uri="{FF2B5EF4-FFF2-40B4-BE49-F238E27FC236}">
                    <a16:creationId xmlns:a16="http://schemas.microsoft.com/office/drawing/2014/main" id="{62DABFB3-BE90-4B77-9AE5-1F8D7BB104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12163" y="2107849"/>
                <a:ext cx="555625" cy="635000"/>
              </a:xfrm>
              <a:custGeom>
                <a:avLst/>
                <a:gdLst>
                  <a:gd name="T0" fmla="*/ 88 w 148"/>
                  <a:gd name="T1" fmla="*/ 26 h 169"/>
                  <a:gd name="T2" fmla="*/ 74 w 148"/>
                  <a:gd name="T3" fmla="*/ 15 h 169"/>
                  <a:gd name="T4" fmla="*/ 59 w 148"/>
                  <a:gd name="T5" fmla="*/ 27 h 169"/>
                  <a:gd name="T6" fmla="*/ 6 w 148"/>
                  <a:gd name="T7" fmla="*/ 70 h 169"/>
                  <a:gd name="T8" fmla="*/ 57 w 148"/>
                  <a:gd name="T9" fmla="*/ 163 h 169"/>
                  <a:gd name="T10" fmla="*/ 92 w 148"/>
                  <a:gd name="T11" fmla="*/ 162 h 169"/>
                  <a:gd name="T12" fmla="*/ 142 w 148"/>
                  <a:gd name="T13" fmla="*/ 70 h 169"/>
                  <a:gd name="T14" fmla="*/ 88 w 148"/>
                  <a:gd name="T15" fmla="*/ 26 h 169"/>
                  <a:gd name="T16" fmla="*/ 125 w 148"/>
                  <a:gd name="T17" fmla="*/ 75 h 169"/>
                  <a:gd name="T18" fmla="*/ 87 w 148"/>
                  <a:gd name="T19" fmla="*/ 144 h 169"/>
                  <a:gd name="T20" fmla="*/ 62 w 148"/>
                  <a:gd name="T21" fmla="*/ 144 h 169"/>
                  <a:gd name="T22" fmla="*/ 24 w 148"/>
                  <a:gd name="T23" fmla="*/ 75 h 169"/>
                  <a:gd name="T24" fmla="*/ 63 w 148"/>
                  <a:gd name="T25" fmla="*/ 43 h 169"/>
                  <a:gd name="T26" fmla="*/ 74 w 148"/>
                  <a:gd name="T27" fmla="*/ 35 h 169"/>
                  <a:gd name="T28" fmla="*/ 85 w 148"/>
                  <a:gd name="T29" fmla="*/ 43 h 169"/>
                  <a:gd name="T30" fmla="*/ 125 w 148"/>
                  <a:gd name="T31" fmla="*/ 75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8" h="169">
                    <a:moveTo>
                      <a:pt x="88" y="26"/>
                    </a:moveTo>
                    <a:cubicBezTo>
                      <a:pt x="86" y="25"/>
                      <a:pt x="80" y="15"/>
                      <a:pt x="74" y="15"/>
                    </a:cubicBezTo>
                    <a:cubicBezTo>
                      <a:pt x="68" y="15"/>
                      <a:pt x="62" y="25"/>
                      <a:pt x="59" y="27"/>
                    </a:cubicBezTo>
                    <a:cubicBezTo>
                      <a:pt x="31" y="42"/>
                      <a:pt x="0" y="1"/>
                      <a:pt x="6" y="70"/>
                    </a:cubicBezTo>
                    <a:cubicBezTo>
                      <a:pt x="11" y="124"/>
                      <a:pt x="39" y="151"/>
                      <a:pt x="57" y="163"/>
                    </a:cubicBezTo>
                    <a:cubicBezTo>
                      <a:pt x="67" y="169"/>
                      <a:pt x="82" y="169"/>
                      <a:pt x="92" y="162"/>
                    </a:cubicBezTo>
                    <a:cubicBezTo>
                      <a:pt x="110" y="150"/>
                      <a:pt x="137" y="124"/>
                      <a:pt x="142" y="70"/>
                    </a:cubicBezTo>
                    <a:cubicBezTo>
                      <a:pt x="148" y="0"/>
                      <a:pt x="116" y="43"/>
                      <a:pt x="88" y="26"/>
                    </a:cubicBezTo>
                    <a:close/>
                    <a:moveTo>
                      <a:pt x="125" y="75"/>
                    </a:moveTo>
                    <a:cubicBezTo>
                      <a:pt x="121" y="115"/>
                      <a:pt x="101" y="135"/>
                      <a:pt x="87" y="144"/>
                    </a:cubicBezTo>
                    <a:cubicBezTo>
                      <a:pt x="80" y="149"/>
                      <a:pt x="69" y="149"/>
                      <a:pt x="62" y="144"/>
                    </a:cubicBezTo>
                    <a:cubicBezTo>
                      <a:pt x="48" y="135"/>
                      <a:pt x="27" y="116"/>
                      <a:pt x="24" y="75"/>
                    </a:cubicBezTo>
                    <a:cubicBezTo>
                      <a:pt x="19" y="24"/>
                      <a:pt x="43" y="55"/>
                      <a:pt x="63" y="43"/>
                    </a:cubicBezTo>
                    <a:cubicBezTo>
                      <a:pt x="65" y="42"/>
                      <a:pt x="70" y="35"/>
                      <a:pt x="74" y="35"/>
                    </a:cubicBezTo>
                    <a:cubicBezTo>
                      <a:pt x="79" y="35"/>
                      <a:pt x="83" y="42"/>
                      <a:pt x="85" y="43"/>
                    </a:cubicBezTo>
                    <a:cubicBezTo>
                      <a:pt x="105" y="56"/>
                      <a:pt x="129" y="23"/>
                      <a:pt x="125" y="7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5" name="Freeform 161">
                <a:extLst>
                  <a:ext uri="{FF2B5EF4-FFF2-40B4-BE49-F238E27FC236}">
                    <a16:creationId xmlns:a16="http://schemas.microsoft.com/office/drawing/2014/main" id="{A224702A-FF7A-4524-9062-542812B8C2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5038" y="2297390"/>
                <a:ext cx="258763" cy="225425"/>
              </a:xfrm>
              <a:custGeom>
                <a:avLst/>
                <a:gdLst>
                  <a:gd name="T0" fmla="*/ 43 w 69"/>
                  <a:gd name="T1" fmla="*/ 13 h 60"/>
                  <a:gd name="T2" fmla="*/ 36 w 69"/>
                  <a:gd name="T3" fmla="*/ 7 h 60"/>
                  <a:gd name="T4" fmla="*/ 29 w 69"/>
                  <a:gd name="T5" fmla="*/ 13 h 60"/>
                  <a:gd name="T6" fmla="*/ 3 w 69"/>
                  <a:gd name="T7" fmla="*/ 34 h 60"/>
                  <a:gd name="T8" fmla="*/ 11 w 69"/>
                  <a:gd name="T9" fmla="*/ 60 h 60"/>
                  <a:gd name="T10" fmla="*/ 69 w 69"/>
                  <a:gd name="T11" fmla="*/ 20 h 60"/>
                  <a:gd name="T12" fmla="*/ 43 w 69"/>
                  <a:gd name="T13" fmla="*/ 1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60">
                    <a:moveTo>
                      <a:pt x="43" y="13"/>
                    </a:moveTo>
                    <a:cubicBezTo>
                      <a:pt x="42" y="12"/>
                      <a:pt x="39" y="7"/>
                      <a:pt x="36" y="7"/>
                    </a:cubicBezTo>
                    <a:cubicBezTo>
                      <a:pt x="33" y="7"/>
                      <a:pt x="30" y="12"/>
                      <a:pt x="29" y="13"/>
                    </a:cubicBezTo>
                    <a:cubicBezTo>
                      <a:pt x="15" y="20"/>
                      <a:pt x="0" y="0"/>
                      <a:pt x="3" y="34"/>
                    </a:cubicBezTo>
                    <a:cubicBezTo>
                      <a:pt x="4" y="45"/>
                      <a:pt x="7" y="54"/>
                      <a:pt x="11" y="60"/>
                    </a:cubicBezTo>
                    <a:cubicBezTo>
                      <a:pt x="31" y="48"/>
                      <a:pt x="51" y="35"/>
                      <a:pt x="69" y="20"/>
                    </a:cubicBezTo>
                    <a:cubicBezTo>
                      <a:pt x="66" y="7"/>
                      <a:pt x="54" y="19"/>
                      <a:pt x="43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6" name="Freeform 162">
                <a:extLst>
                  <a:ext uri="{FF2B5EF4-FFF2-40B4-BE49-F238E27FC236}">
                    <a16:creationId xmlns:a16="http://schemas.microsoft.com/office/drawing/2014/main" id="{B17424D4-2632-4868-82B6-94127F48BC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588" y="2459315"/>
                <a:ext cx="171450" cy="146050"/>
              </a:xfrm>
              <a:custGeom>
                <a:avLst/>
                <a:gdLst>
                  <a:gd name="T0" fmla="*/ 6 w 46"/>
                  <a:gd name="T1" fmla="*/ 36 h 39"/>
                  <a:gd name="T2" fmla="*/ 23 w 46"/>
                  <a:gd name="T3" fmla="*/ 36 h 39"/>
                  <a:gd name="T4" fmla="*/ 46 w 46"/>
                  <a:gd name="T5" fmla="*/ 0 h 39"/>
                  <a:gd name="T6" fmla="*/ 0 w 46"/>
                  <a:gd name="T7" fmla="*/ 31 h 39"/>
                  <a:gd name="T8" fmla="*/ 6 w 46"/>
                  <a:gd name="T9" fmla="*/ 3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9">
                    <a:moveTo>
                      <a:pt x="6" y="36"/>
                    </a:moveTo>
                    <a:cubicBezTo>
                      <a:pt x="11" y="39"/>
                      <a:pt x="18" y="39"/>
                      <a:pt x="23" y="36"/>
                    </a:cubicBezTo>
                    <a:cubicBezTo>
                      <a:pt x="31" y="31"/>
                      <a:pt x="42" y="20"/>
                      <a:pt x="46" y="0"/>
                    </a:cubicBezTo>
                    <a:cubicBezTo>
                      <a:pt x="31" y="11"/>
                      <a:pt x="16" y="22"/>
                      <a:pt x="0" y="31"/>
                    </a:cubicBezTo>
                    <a:cubicBezTo>
                      <a:pt x="2" y="33"/>
                      <a:pt x="4" y="35"/>
                      <a:pt x="6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4286D096-7848-4536-9BD2-67351C1D6F4C}"/>
                </a:ext>
              </a:extLst>
            </p:cNvPr>
            <p:cNvGrpSpPr/>
            <p:nvPr/>
          </p:nvGrpSpPr>
          <p:grpSpPr>
            <a:xfrm>
              <a:off x="5351853" y="3252539"/>
              <a:ext cx="470041" cy="497052"/>
              <a:chOff x="5276212" y="3249609"/>
              <a:chExt cx="470041" cy="497052"/>
            </a:xfrm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grpSpPr>
          <p:sp>
            <p:nvSpPr>
              <p:cNvPr id="177" name="Freeform 23">
                <a:extLst>
                  <a:ext uri="{FF2B5EF4-FFF2-40B4-BE49-F238E27FC236}">
                    <a16:creationId xmlns:a16="http://schemas.microsoft.com/office/drawing/2014/main" id="{78DBA15D-AAF7-45C8-BD6C-DFA3E40A94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9857" y="3433302"/>
                <a:ext cx="186396" cy="313359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22"/>
                  </a:cxn>
                  <a:cxn ang="0">
                    <a:pos x="7" y="38"/>
                  </a:cxn>
                  <a:cxn ang="0">
                    <a:pos x="7" y="73"/>
                  </a:cxn>
                  <a:cxn ang="0">
                    <a:pos x="22" y="58"/>
                  </a:cxn>
                  <a:cxn ang="0">
                    <a:pos x="36" y="73"/>
                  </a:cxn>
                  <a:cxn ang="0">
                    <a:pos x="36" y="38"/>
                  </a:cxn>
                  <a:cxn ang="0">
                    <a:pos x="43" y="22"/>
                  </a:cxn>
                  <a:cxn ang="0">
                    <a:pos x="22" y="0"/>
                  </a:cxn>
                  <a:cxn ang="0">
                    <a:pos x="22" y="37"/>
                  </a:cxn>
                  <a:cxn ang="0">
                    <a:pos x="7" y="22"/>
                  </a:cxn>
                  <a:cxn ang="0">
                    <a:pos x="22" y="7"/>
                  </a:cxn>
                  <a:cxn ang="0">
                    <a:pos x="36" y="22"/>
                  </a:cxn>
                  <a:cxn ang="0">
                    <a:pos x="22" y="37"/>
                  </a:cxn>
                </a:cxnLst>
                <a:rect l="0" t="0" r="r" b="b"/>
                <a:pathLst>
                  <a:path w="43" h="73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28"/>
                      <a:pt x="3" y="34"/>
                      <a:pt x="7" y="38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0" y="34"/>
                      <a:pt x="43" y="28"/>
                      <a:pt x="43" y="22"/>
                    </a:cubicBezTo>
                    <a:cubicBezTo>
                      <a:pt x="43" y="10"/>
                      <a:pt x="34" y="0"/>
                      <a:pt x="22" y="0"/>
                    </a:cubicBezTo>
                    <a:close/>
                    <a:moveTo>
                      <a:pt x="22" y="37"/>
                    </a:moveTo>
                    <a:cubicBezTo>
                      <a:pt x="14" y="37"/>
                      <a:pt x="7" y="30"/>
                      <a:pt x="7" y="22"/>
                    </a:cubicBezTo>
                    <a:cubicBezTo>
                      <a:pt x="7" y="14"/>
                      <a:pt x="14" y="7"/>
                      <a:pt x="22" y="7"/>
                    </a:cubicBezTo>
                    <a:cubicBezTo>
                      <a:pt x="30" y="7"/>
                      <a:pt x="36" y="14"/>
                      <a:pt x="36" y="22"/>
                    </a:cubicBezTo>
                    <a:cubicBezTo>
                      <a:pt x="36" y="30"/>
                      <a:pt x="30" y="37"/>
                      <a:pt x="22" y="3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8" name="Freeform 24">
                <a:extLst>
                  <a:ext uri="{FF2B5EF4-FFF2-40B4-BE49-F238E27FC236}">
                    <a16:creationId xmlns:a16="http://schemas.microsoft.com/office/drawing/2014/main" id="{4F5AFA0A-EEAA-421F-89C6-A0475D5269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6212" y="3249609"/>
                <a:ext cx="407909" cy="497052"/>
              </a:xfrm>
              <a:custGeom>
                <a:avLst/>
                <a:gdLst/>
                <a:ahLst/>
                <a:cxnLst>
                  <a:cxn ang="0">
                    <a:pos x="78" y="160"/>
                  </a:cxn>
                  <a:cxn ang="0">
                    <a:pos x="24" y="160"/>
                  </a:cxn>
                  <a:cxn ang="0">
                    <a:pos x="24" y="22"/>
                  </a:cxn>
                  <a:cxn ang="0">
                    <a:pos x="89" y="22"/>
                  </a:cxn>
                  <a:cxn ang="0">
                    <a:pos x="123" y="57"/>
                  </a:cxn>
                  <a:cxn ang="0">
                    <a:pos x="151" y="57"/>
                  </a:cxn>
                  <a:cxn ang="0">
                    <a:pos x="151" y="52"/>
                  </a:cxn>
                  <a:cxn ang="0">
                    <a:pos x="99" y="0"/>
                  </a:cxn>
                  <a:cxn ang="0">
                    <a:pos x="0" y="0"/>
                  </a:cxn>
                  <a:cxn ang="0">
                    <a:pos x="0" y="184"/>
                  </a:cxn>
                  <a:cxn ang="0">
                    <a:pos x="101" y="184"/>
                  </a:cxn>
                  <a:cxn ang="0">
                    <a:pos x="78" y="162"/>
                  </a:cxn>
                  <a:cxn ang="0">
                    <a:pos x="78" y="160"/>
                  </a:cxn>
                </a:cxnLst>
                <a:rect l="0" t="0" r="r" b="b"/>
                <a:pathLst>
                  <a:path w="151" h="184">
                    <a:moveTo>
                      <a:pt x="78" y="160"/>
                    </a:moveTo>
                    <a:lnTo>
                      <a:pt x="24" y="160"/>
                    </a:lnTo>
                    <a:lnTo>
                      <a:pt x="24" y="22"/>
                    </a:lnTo>
                    <a:lnTo>
                      <a:pt x="89" y="22"/>
                    </a:lnTo>
                    <a:lnTo>
                      <a:pt x="123" y="57"/>
                    </a:lnTo>
                    <a:lnTo>
                      <a:pt x="151" y="57"/>
                    </a:lnTo>
                    <a:lnTo>
                      <a:pt x="151" y="52"/>
                    </a:lnTo>
                    <a:lnTo>
                      <a:pt x="99" y="0"/>
                    </a:lnTo>
                    <a:lnTo>
                      <a:pt x="0" y="0"/>
                    </a:lnTo>
                    <a:lnTo>
                      <a:pt x="0" y="184"/>
                    </a:lnTo>
                    <a:lnTo>
                      <a:pt x="101" y="184"/>
                    </a:lnTo>
                    <a:lnTo>
                      <a:pt x="78" y="162"/>
                    </a:lnTo>
                    <a:lnTo>
                      <a:pt x="78" y="16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9" name="Rectangle 25">
                <a:extLst>
                  <a:ext uri="{FF2B5EF4-FFF2-40B4-BE49-F238E27FC236}">
                    <a16:creationId xmlns:a16="http://schemas.microsoft.com/office/drawing/2014/main" id="{AA71FD92-E7BE-4B0E-8B9C-87AA8D292C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0761" y="3403586"/>
                <a:ext cx="159382" cy="297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0" name="Rectangle 26">
                <a:extLst>
                  <a:ext uri="{FF2B5EF4-FFF2-40B4-BE49-F238E27FC236}">
                    <a16:creationId xmlns:a16="http://schemas.microsoft.com/office/drawing/2014/main" id="{482AB4CB-5B11-421A-A3FF-072EF273FA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0761" y="3463016"/>
                <a:ext cx="159382" cy="3511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1" name="Rectangle 27">
                <a:extLst>
                  <a:ext uri="{FF2B5EF4-FFF2-40B4-BE49-F238E27FC236}">
                    <a16:creationId xmlns:a16="http://schemas.microsoft.com/office/drawing/2014/main" id="{E2E90B21-8461-4880-AB39-DF54EBB2F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0761" y="3527849"/>
                <a:ext cx="159382" cy="297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82" name="Freeform 32">
              <a:extLst>
                <a:ext uri="{FF2B5EF4-FFF2-40B4-BE49-F238E27FC236}">
                  <a16:creationId xmlns:a16="http://schemas.microsoft.com/office/drawing/2014/main" id="{3F880B2A-8365-4928-831F-28240B985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3826" y="3963554"/>
              <a:ext cx="470040" cy="477327"/>
            </a:xfrm>
            <a:custGeom>
              <a:avLst/>
              <a:gdLst>
                <a:gd name="T0" fmla="*/ 188387 w 462"/>
                <a:gd name="T1" fmla="*/ 156636 h 470"/>
                <a:gd name="T2" fmla="*/ 188387 w 462"/>
                <a:gd name="T3" fmla="*/ 156636 h 470"/>
                <a:gd name="T4" fmla="*/ 188387 w 462"/>
                <a:gd name="T5" fmla="*/ 129203 h 470"/>
                <a:gd name="T6" fmla="*/ 153369 w 462"/>
                <a:gd name="T7" fmla="*/ 93805 h 470"/>
                <a:gd name="T8" fmla="*/ 129876 w 462"/>
                <a:gd name="T9" fmla="*/ 93805 h 470"/>
                <a:gd name="T10" fmla="*/ 113919 w 462"/>
                <a:gd name="T11" fmla="*/ 81858 h 470"/>
                <a:gd name="T12" fmla="*/ 113919 w 462"/>
                <a:gd name="T13" fmla="*/ 50442 h 470"/>
                <a:gd name="T14" fmla="*/ 129876 w 462"/>
                <a:gd name="T15" fmla="*/ 26991 h 470"/>
                <a:gd name="T16" fmla="*/ 102394 w 462"/>
                <a:gd name="T17" fmla="*/ 0 h 470"/>
                <a:gd name="T18" fmla="*/ 74912 w 462"/>
                <a:gd name="T19" fmla="*/ 26991 h 470"/>
                <a:gd name="T20" fmla="*/ 90426 w 462"/>
                <a:gd name="T21" fmla="*/ 50442 h 470"/>
                <a:gd name="T22" fmla="*/ 90426 w 462"/>
                <a:gd name="T23" fmla="*/ 81858 h 470"/>
                <a:gd name="T24" fmla="*/ 74912 w 462"/>
                <a:gd name="T25" fmla="*/ 93805 h 470"/>
                <a:gd name="T26" fmla="*/ 50975 w 462"/>
                <a:gd name="T27" fmla="*/ 93805 h 470"/>
                <a:gd name="T28" fmla="*/ 15958 w 462"/>
                <a:gd name="T29" fmla="*/ 129203 h 470"/>
                <a:gd name="T30" fmla="*/ 15958 w 462"/>
                <a:gd name="T31" fmla="*/ 156636 h 470"/>
                <a:gd name="T32" fmla="*/ 0 w 462"/>
                <a:gd name="T33" fmla="*/ 180087 h 470"/>
                <a:gd name="T34" fmla="*/ 23493 w 462"/>
                <a:gd name="T35" fmla="*/ 207521 h 470"/>
                <a:gd name="T36" fmla="*/ 50975 w 462"/>
                <a:gd name="T37" fmla="*/ 180087 h 470"/>
                <a:gd name="T38" fmla="*/ 35461 w 462"/>
                <a:gd name="T39" fmla="*/ 156636 h 470"/>
                <a:gd name="T40" fmla="*/ 35461 w 462"/>
                <a:gd name="T41" fmla="*/ 129203 h 470"/>
                <a:gd name="T42" fmla="*/ 50975 w 462"/>
                <a:gd name="T43" fmla="*/ 113716 h 470"/>
                <a:gd name="T44" fmla="*/ 74912 w 462"/>
                <a:gd name="T45" fmla="*/ 113716 h 470"/>
                <a:gd name="T46" fmla="*/ 90426 w 462"/>
                <a:gd name="T47" fmla="*/ 109734 h 470"/>
                <a:gd name="T48" fmla="*/ 90426 w 462"/>
                <a:gd name="T49" fmla="*/ 156636 h 470"/>
                <a:gd name="T50" fmla="*/ 74912 w 462"/>
                <a:gd name="T51" fmla="*/ 180087 h 470"/>
                <a:gd name="T52" fmla="*/ 102394 w 462"/>
                <a:gd name="T53" fmla="*/ 207521 h 470"/>
                <a:gd name="T54" fmla="*/ 129876 w 462"/>
                <a:gd name="T55" fmla="*/ 180087 h 470"/>
                <a:gd name="T56" fmla="*/ 113919 w 462"/>
                <a:gd name="T57" fmla="*/ 156636 h 470"/>
                <a:gd name="T58" fmla="*/ 113919 w 462"/>
                <a:gd name="T59" fmla="*/ 109734 h 470"/>
                <a:gd name="T60" fmla="*/ 129876 w 462"/>
                <a:gd name="T61" fmla="*/ 113716 h 470"/>
                <a:gd name="T62" fmla="*/ 153369 w 462"/>
                <a:gd name="T63" fmla="*/ 113716 h 470"/>
                <a:gd name="T64" fmla="*/ 168884 w 462"/>
                <a:gd name="T65" fmla="*/ 129203 h 470"/>
                <a:gd name="T66" fmla="*/ 168884 w 462"/>
                <a:gd name="T67" fmla="*/ 156636 h 470"/>
                <a:gd name="T68" fmla="*/ 153369 w 462"/>
                <a:gd name="T69" fmla="*/ 180087 h 470"/>
                <a:gd name="T70" fmla="*/ 180852 w 462"/>
                <a:gd name="T71" fmla="*/ 207521 h 470"/>
                <a:gd name="T72" fmla="*/ 204345 w 462"/>
                <a:gd name="T73" fmla="*/ 180087 h 470"/>
                <a:gd name="T74" fmla="*/ 188387 w 462"/>
                <a:gd name="T75" fmla="*/ 156636 h 470"/>
                <a:gd name="T76" fmla="*/ 39451 w 462"/>
                <a:gd name="T77" fmla="*/ 180087 h 470"/>
                <a:gd name="T78" fmla="*/ 39451 w 462"/>
                <a:gd name="T79" fmla="*/ 180087 h 470"/>
                <a:gd name="T80" fmla="*/ 23493 w 462"/>
                <a:gd name="T81" fmla="*/ 195574 h 470"/>
                <a:gd name="T82" fmla="*/ 7979 w 462"/>
                <a:gd name="T83" fmla="*/ 180087 h 470"/>
                <a:gd name="T84" fmla="*/ 23493 w 462"/>
                <a:gd name="T85" fmla="*/ 164601 h 470"/>
                <a:gd name="T86" fmla="*/ 39451 w 462"/>
                <a:gd name="T87" fmla="*/ 180087 h 470"/>
                <a:gd name="T88" fmla="*/ 86880 w 462"/>
                <a:gd name="T89" fmla="*/ 26991 h 470"/>
                <a:gd name="T90" fmla="*/ 86880 w 462"/>
                <a:gd name="T91" fmla="*/ 26991 h 470"/>
                <a:gd name="T92" fmla="*/ 102394 w 462"/>
                <a:gd name="T93" fmla="*/ 11504 h 470"/>
                <a:gd name="T94" fmla="*/ 117908 w 462"/>
                <a:gd name="T95" fmla="*/ 26991 h 470"/>
                <a:gd name="T96" fmla="*/ 102394 w 462"/>
                <a:gd name="T97" fmla="*/ 42920 h 470"/>
                <a:gd name="T98" fmla="*/ 86880 w 462"/>
                <a:gd name="T99" fmla="*/ 26991 h 470"/>
                <a:gd name="T100" fmla="*/ 117908 w 462"/>
                <a:gd name="T101" fmla="*/ 180087 h 470"/>
                <a:gd name="T102" fmla="*/ 117908 w 462"/>
                <a:gd name="T103" fmla="*/ 180087 h 470"/>
                <a:gd name="T104" fmla="*/ 102394 w 462"/>
                <a:gd name="T105" fmla="*/ 195574 h 470"/>
                <a:gd name="T106" fmla="*/ 86880 w 462"/>
                <a:gd name="T107" fmla="*/ 180087 h 470"/>
                <a:gd name="T108" fmla="*/ 102394 w 462"/>
                <a:gd name="T109" fmla="*/ 164601 h 470"/>
                <a:gd name="T110" fmla="*/ 117908 w 462"/>
                <a:gd name="T111" fmla="*/ 180087 h 470"/>
                <a:gd name="T112" fmla="*/ 180852 w 462"/>
                <a:gd name="T113" fmla="*/ 195574 h 470"/>
                <a:gd name="T114" fmla="*/ 180852 w 462"/>
                <a:gd name="T115" fmla="*/ 195574 h 470"/>
                <a:gd name="T116" fmla="*/ 164894 w 462"/>
                <a:gd name="T117" fmla="*/ 180087 h 470"/>
                <a:gd name="T118" fmla="*/ 180852 w 462"/>
                <a:gd name="T119" fmla="*/ 164601 h 470"/>
                <a:gd name="T120" fmla="*/ 192377 w 462"/>
                <a:gd name="T121" fmla="*/ 180087 h 470"/>
                <a:gd name="T122" fmla="*/ 180852 w 462"/>
                <a:gd name="T123" fmla="*/ 195574 h 47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2" h="470">
                  <a:moveTo>
                    <a:pt x="425" y="354"/>
                  </a:moveTo>
                  <a:lnTo>
                    <a:pt x="425" y="354"/>
                  </a:lnTo>
                  <a:cubicBezTo>
                    <a:pt x="425" y="292"/>
                    <a:pt x="425" y="292"/>
                    <a:pt x="425" y="292"/>
                  </a:cubicBezTo>
                  <a:cubicBezTo>
                    <a:pt x="425" y="257"/>
                    <a:pt x="408" y="212"/>
                    <a:pt x="346" y="212"/>
                  </a:cubicBezTo>
                  <a:cubicBezTo>
                    <a:pt x="293" y="212"/>
                    <a:pt x="293" y="212"/>
                    <a:pt x="293" y="212"/>
                  </a:cubicBezTo>
                  <a:cubicBezTo>
                    <a:pt x="257" y="212"/>
                    <a:pt x="257" y="195"/>
                    <a:pt x="257" y="185"/>
                  </a:cubicBezTo>
                  <a:cubicBezTo>
                    <a:pt x="257" y="114"/>
                    <a:pt x="257" y="114"/>
                    <a:pt x="257" y="114"/>
                  </a:cubicBezTo>
                  <a:cubicBezTo>
                    <a:pt x="275" y="106"/>
                    <a:pt x="293" y="88"/>
                    <a:pt x="293" y="61"/>
                  </a:cubicBezTo>
                  <a:cubicBezTo>
                    <a:pt x="293" y="26"/>
                    <a:pt x="266" y="0"/>
                    <a:pt x="231" y="0"/>
                  </a:cubicBezTo>
                  <a:cubicBezTo>
                    <a:pt x="196" y="0"/>
                    <a:pt x="169" y="26"/>
                    <a:pt x="169" y="61"/>
                  </a:cubicBezTo>
                  <a:cubicBezTo>
                    <a:pt x="169" y="88"/>
                    <a:pt x="186" y="106"/>
                    <a:pt x="204" y="114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4" y="185"/>
                    <a:pt x="204" y="212"/>
                    <a:pt x="169" y="212"/>
                  </a:cubicBezTo>
                  <a:cubicBezTo>
                    <a:pt x="115" y="212"/>
                    <a:pt x="115" y="212"/>
                    <a:pt x="115" y="212"/>
                  </a:cubicBezTo>
                  <a:cubicBezTo>
                    <a:pt x="53" y="212"/>
                    <a:pt x="36" y="257"/>
                    <a:pt x="36" y="292"/>
                  </a:cubicBezTo>
                  <a:cubicBezTo>
                    <a:pt x="36" y="354"/>
                    <a:pt x="36" y="354"/>
                    <a:pt x="36" y="354"/>
                  </a:cubicBezTo>
                  <a:cubicBezTo>
                    <a:pt x="9" y="363"/>
                    <a:pt x="0" y="380"/>
                    <a:pt x="0" y="407"/>
                  </a:cubicBezTo>
                  <a:cubicBezTo>
                    <a:pt x="0" y="442"/>
                    <a:pt x="27" y="469"/>
                    <a:pt x="53" y="469"/>
                  </a:cubicBezTo>
                  <a:cubicBezTo>
                    <a:pt x="89" y="469"/>
                    <a:pt x="115" y="442"/>
                    <a:pt x="115" y="407"/>
                  </a:cubicBezTo>
                  <a:cubicBezTo>
                    <a:pt x="115" y="380"/>
                    <a:pt x="98" y="363"/>
                    <a:pt x="80" y="354"/>
                  </a:cubicBezTo>
                  <a:cubicBezTo>
                    <a:pt x="80" y="292"/>
                    <a:pt x="80" y="292"/>
                    <a:pt x="80" y="292"/>
                  </a:cubicBezTo>
                  <a:cubicBezTo>
                    <a:pt x="80" y="292"/>
                    <a:pt x="80" y="257"/>
                    <a:pt x="115" y="257"/>
                  </a:cubicBezTo>
                  <a:cubicBezTo>
                    <a:pt x="169" y="257"/>
                    <a:pt x="169" y="257"/>
                    <a:pt x="169" y="257"/>
                  </a:cubicBezTo>
                  <a:cubicBezTo>
                    <a:pt x="186" y="257"/>
                    <a:pt x="196" y="257"/>
                    <a:pt x="204" y="248"/>
                  </a:cubicBezTo>
                  <a:cubicBezTo>
                    <a:pt x="204" y="354"/>
                    <a:pt x="204" y="354"/>
                    <a:pt x="204" y="354"/>
                  </a:cubicBezTo>
                  <a:cubicBezTo>
                    <a:pt x="186" y="363"/>
                    <a:pt x="169" y="380"/>
                    <a:pt x="169" y="407"/>
                  </a:cubicBezTo>
                  <a:cubicBezTo>
                    <a:pt x="169" y="442"/>
                    <a:pt x="196" y="469"/>
                    <a:pt x="231" y="469"/>
                  </a:cubicBezTo>
                  <a:cubicBezTo>
                    <a:pt x="266" y="469"/>
                    <a:pt x="293" y="442"/>
                    <a:pt x="293" y="407"/>
                  </a:cubicBezTo>
                  <a:cubicBezTo>
                    <a:pt x="293" y="380"/>
                    <a:pt x="275" y="363"/>
                    <a:pt x="257" y="354"/>
                  </a:cubicBezTo>
                  <a:cubicBezTo>
                    <a:pt x="257" y="248"/>
                    <a:pt x="257" y="248"/>
                    <a:pt x="257" y="248"/>
                  </a:cubicBezTo>
                  <a:cubicBezTo>
                    <a:pt x="266" y="257"/>
                    <a:pt x="275" y="257"/>
                    <a:pt x="293" y="257"/>
                  </a:cubicBezTo>
                  <a:cubicBezTo>
                    <a:pt x="346" y="257"/>
                    <a:pt x="346" y="257"/>
                    <a:pt x="346" y="257"/>
                  </a:cubicBezTo>
                  <a:cubicBezTo>
                    <a:pt x="381" y="257"/>
                    <a:pt x="381" y="283"/>
                    <a:pt x="381" y="292"/>
                  </a:cubicBezTo>
                  <a:cubicBezTo>
                    <a:pt x="381" y="354"/>
                    <a:pt x="381" y="354"/>
                    <a:pt x="381" y="354"/>
                  </a:cubicBezTo>
                  <a:cubicBezTo>
                    <a:pt x="363" y="363"/>
                    <a:pt x="346" y="380"/>
                    <a:pt x="346" y="407"/>
                  </a:cubicBezTo>
                  <a:cubicBezTo>
                    <a:pt x="346" y="442"/>
                    <a:pt x="372" y="469"/>
                    <a:pt x="408" y="469"/>
                  </a:cubicBezTo>
                  <a:cubicBezTo>
                    <a:pt x="434" y="469"/>
                    <a:pt x="461" y="442"/>
                    <a:pt x="461" y="407"/>
                  </a:cubicBezTo>
                  <a:cubicBezTo>
                    <a:pt x="461" y="380"/>
                    <a:pt x="453" y="363"/>
                    <a:pt x="425" y="354"/>
                  </a:cubicBezTo>
                  <a:close/>
                  <a:moveTo>
                    <a:pt x="89" y="407"/>
                  </a:moveTo>
                  <a:lnTo>
                    <a:pt x="89" y="407"/>
                  </a:lnTo>
                  <a:cubicBezTo>
                    <a:pt x="89" y="425"/>
                    <a:pt x="71" y="442"/>
                    <a:pt x="53" y="442"/>
                  </a:cubicBezTo>
                  <a:cubicBezTo>
                    <a:pt x="36" y="442"/>
                    <a:pt x="18" y="425"/>
                    <a:pt x="18" y="407"/>
                  </a:cubicBezTo>
                  <a:cubicBezTo>
                    <a:pt x="18" y="389"/>
                    <a:pt x="36" y="372"/>
                    <a:pt x="53" y="372"/>
                  </a:cubicBezTo>
                  <a:cubicBezTo>
                    <a:pt x="71" y="372"/>
                    <a:pt x="89" y="389"/>
                    <a:pt x="89" y="407"/>
                  </a:cubicBezTo>
                  <a:close/>
                  <a:moveTo>
                    <a:pt x="196" y="61"/>
                  </a:moveTo>
                  <a:lnTo>
                    <a:pt x="196" y="61"/>
                  </a:lnTo>
                  <a:cubicBezTo>
                    <a:pt x="196" y="44"/>
                    <a:pt x="213" y="26"/>
                    <a:pt x="231" y="26"/>
                  </a:cubicBezTo>
                  <a:cubicBezTo>
                    <a:pt x="249" y="26"/>
                    <a:pt x="266" y="44"/>
                    <a:pt x="266" y="61"/>
                  </a:cubicBezTo>
                  <a:cubicBezTo>
                    <a:pt x="266" y="79"/>
                    <a:pt x="249" y="97"/>
                    <a:pt x="231" y="97"/>
                  </a:cubicBezTo>
                  <a:cubicBezTo>
                    <a:pt x="213" y="97"/>
                    <a:pt x="196" y="79"/>
                    <a:pt x="196" y="61"/>
                  </a:cubicBezTo>
                  <a:close/>
                  <a:moveTo>
                    <a:pt x="266" y="407"/>
                  </a:moveTo>
                  <a:lnTo>
                    <a:pt x="266" y="407"/>
                  </a:lnTo>
                  <a:cubicBezTo>
                    <a:pt x="266" y="425"/>
                    <a:pt x="249" y="442"/>
                    <a:pt x="231" y="442"/>
                  </a:cubicBezTo>
                  <a:cubicBezTo>
                    <a:pt x="213" y="442"/>
                    <a:pt x="196" y="425"/>
                    <a:pt x="196" y="407"/>
                  </a:cubicBezTo>
                  <a:cubicBezTo>
                    <a:pt x="196" y="389"/>
                    <a:pt x="213" y="372"/>
                    <a:pt x="231" y="372"/>
                  </a:cubicBezTo>
                  <a:cubicBezTo>
                    <a:pt x="249" y="372"/>
                    <a:pt x="266" y="389"/>
                    <a:pt x="266" y="407"/>
                  </a:cubicBezTo>
                  <a:close/>
                  <a:moveTo>
                    <a:pt x="408" y="442"/>
                  </a:moveTo>
                  <a:lnTo>
                    <a:pt x="408" y="442"/>
                  </a:lnTo>
                  <a:cubicBezTo>
                    <a:pt x="381" y="442"/>
                    <a:pt x="372" y="425"/>
                    <a:pt x="372" y="407"/>
                  </a:cubicBezTo>
                  <a:cubicBezTo>
                    <a:pt x="372" y="389"/>
                    <a:pt x="381" y="372"/>
                    <a:pt x="408" y="372"/>
                  </a:cubicBezTo>
                  <a:cubicBezTo>
                    <a:pt x="425" y="372"/>
                    <a:pt x="434" y="389"/>
                    <a:pt x="434" y="407"/>
                  </a:cubicBezTo>
                  <a:cubicBezTo>
                    <a:pt x="434" y="425"/>
                    <a:pt x="425" y="442"/>
                    <a:pt x="408" y="442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0180171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78938" y="98692"/>
            <a:ext cx="7144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en-US" altLang="zh-CN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Application-Biometric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9DD2050-A782-4935-8BF0-BC607E7C94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02" y="1498069"/>
            <a:ext cx="2713080" cy="1896422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838E8C96-24F0-495C-80D1-AEFE46FB50D8}"/>
              </a:ext>
            </a:extLst>
          </p:cNvPr>
          <p:cNvSpPr txBox="1"/>
          <p:nvPr/>
        </p:nvSpPr>
        <p:spPr>
          <a:xfrm>
            <a:off x="1000335" y="3793593"/>
            <a:ext cx="7488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본인 확인 거부와 오식별은 </a:t>
            </a:r>
            <a:r>
              <a:rPr lang="ko-KR" altLang="en-US" dirty="0" smtClean="0"/>
              <a:t>상대적입니다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값이 </a:t>
            </a:r>
            <a:r>
              <a:rPr lang="ko-KR" altLang="en-US" dirty="0"/>
              <a:t>높을수록 </a:t>
            </a:r>
            <a:r>
              <a:rPr lang="en-US" altLang="ko-KR" dirty="0"/>
              <a:t>FRR</a:t>
            </a:r>
            <a:r>
              <a:rPr lang="ko-KR" altLang="en-US" dirty="0"/>
              <a:t>이 높고 </a:t>
            </a:r>
            <a:r>
              <a:rPr lang="en-US" altLang="ko-KR" dirty="0"/>
              <a:t>FAR</a:t>
            </a:r>
            <a:r>
              <a:rPr lang="ko-KR" altLang="en-US" dirty="0"/>
              <a:t>이 낮을수록 인식하기 어렵고 시간이 더 많이 걸립니다</a:t>
            </a:r>
            <a:r>
              <a:rPr lang="en-US" altLang="ko-KR" dirty="0"/>
              <a:t>.</a:t>
            </a:r>
            <a:r>
              <a:rPr lang="ko-KR" altLang="en-US" sz="1100" dirty="0"/>
              <a:t/>
            </a:r>
            <a:br>
              <a:rPr lang="ko-KR" altLang="en-US" sz="1100" dirty="0"/>
            </a:br>
            <a:r>
              <a:rPr lang="en-US" altLang="ko-KR" dirty="0"/>
              <a:t>2. FAR</a:t>
            </a:r>
            <a:r>
              <a:rPr lang="ko-KR" altLang="en-US" dirty="0"/>
              <a:t>과 </a:t>
            </a:r>
            <a:r>
              <a:rPr lang="en-US" altLang="ko-KR" dirty="0"/>
              <a:t>FRR </a:t>
            </a:r>
            <a:r>
              <a:rPr lang="ko-KR" altLang="en-US" dirty="0"/>
              <a:t>모두 </a:t>
            </a:r>
            <a:r>
              <a:rPr lang="en-US" altLang="ko-KR" dirty="0"/>
              <a:t>100%</a:t>
            </a:r>
            <a:r>
              <a:rPr lang="ko-KR" altLang="en-US" dirty="0"/>
              <a:t>에 도달할 수 없습니다</a:t>
            </a:r>
            <a:r>
              <a:rPr lang="en-US" altLang="ko-KR" dirty="0"/>
              <a:t>.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17E38794-D4B0-4282-85DD-CBA2170E1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212" y="1496410"/>
            <a:ext cx="3103441" cy="205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710922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5"/>
            <a:ext cx="9144000" cy="5140990"/>
          </a:xfrm>
          <a:prstGeom prst="rect">
            <a:avLst/>
          </a:prstGeom>
        </p:spPr>
      </p:pic>
      <p:sp>
        <p:nvSpPr>
          <p:cNvPr id="5" name="流程图: 手动输入 1"/>
          <p:cNvSpPr/>
          <p:nvPr/>
        </p:nvSpPr>
        <p:spPr>
          <a:xfrm rot="5400000" flipV="1">
            <a:off x="2982600" y="288235"/>
            <a:ext cx="1343471" cy="587828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  <a:gd name="connsiteX0" fmla="*/ 10 w 10144"/>
              <a:gd name="connsiteY0" fmla="*/ 4760 h 21913"/>
              <a:gd name="connsiteX1" fmla="*/ 10100 w 10144"/>
              <a:gd name="connsiteY1" fmla="*/ 0 h 21913"/>
              <a:gd name="connsiteX2" fmla="*/ 10144 w 10144"/>
              <a:gd name="connsiteY2" fmla="*/ 21913 h 21913"/>
              <a:gd name="connsiteX3" fmla="*/ 39 w 10144"/>
              <a:gd name="connsiteY3" fmla="*/ 13979 h 21913"/>
              <a:gd name="connsiteX4" fmla="*/ 10 w 10144"/>
              <a:gd name="connsiteY4" fmla="*/ 4760 h 21913"/>
              <a:gd name="connsiteX0" fmla="*/ 133 w 10267"/>
              <a:gd name="connsiteY0" fmla="*/ 4760 h 21997"/>
              <a:gd name="connsiteX1" fmla="*/ 10223 w 10267"/>
              <a:gd name="connsiteY1" fmla="*/ 0 h 21997"/>
              <a:gd name="connsiteX2" fmla="*/ 10267 w 10267"/>
              <a:gd name="connsiteY2" fmla="*/ 21913 h 21997"/>
              <a:gd name="connsiteX3" fmla="*/ 0 w 10267"/>
              <a:gd name="connsiteY3" fmla="*/ 21997 h 21997"/>
              <a:gd name="connsiteX4" fmla="*/ 133 w 10267"/>
              <a:gd name="connsiteY4" fmla="*/ 4760 h 21997"/>
              <a:gd name="connsiteX0" fmla="*/ 79 w 10213"/>
              <a:gd name="connsiteY0" fmla="*/ 4760 h 21913"/>
              <a:gd name="connsiteX1" fmla="*/ 10169 w 10213"/>
              <a:gd name="connsiteY1" fmla="*/ 0 h 21913"/>
              <a:gd name="connsiteX2" fmla="*/ 10213 w 10213"/>
              <a:gd name="connsiteY2" fmla="*/ 21913 h 21913"/>
              <a:gd name="connsiteX3" fmla="*/ 0 w 10213"/>
              <a:gd name="connsiteY3" fmla="*/ 21913 h 21913"/>
              <a:gd name="connsiteX4" fmla="*/ 79 w 10213"/>
              <a:gd name="connsiteY4" fmla="*/ 4760 h 21913"/>
              <a:gd name="connsiteX0" fmla="*/ 14 w 10148"/>
              <a:gd name="connsiteY0" fmla="*/ 4760 h 21934"/>
              <a:gd name="connsiteX1" fmla="*/ 10104 w 10148"/>
              <a:gd name="connsiteY1" fmla="*/ 0 h 21934"/>
              <a:gd name="connsiteX2" fmla="*/ 10148 w 10148"/>
              <a:gd name="connsiteY2" fmla="*/ 21913 h 21934"/>
              <a:gd name="connsiteX3" fmla="*/ 16 w 10148"/>
              <a:gd name="connsiteY3" fmla="*/ 21934 h 21934"/>
              <a:gd name="connsiteX4" fmla="*/ 14 w 10148"/>
              <a:gd name="connsiteY4" fmla="*/ 4760 h 21934"/>
              <a:gd name="connsiteX0" fmla="*/ 52 w 10186"/>
              <a:gd name="connsiteY0" fmla="*/ 4760 h 21913"/>
              <a:gd name="connsiteX1" fmla="*/ 10142 w 10186"/>
              <a:gd name="connsiteY1" fmla="*/ 0 h 21913"/>
              <a:gd name="connsiteX2" fmla="*/ 10186 w 10186"/>
              <a:gd name="connsiteY2" fmla="*/ 21913 h 21913"/>
              <a:gd name="connsiteX3" fmla="*/ 0 w 10186"/>
              <a:gd name="connsiteY3" fmla="*/ 21913 h 21913"/>
              <a:gd name="connsiteX4" fmla="*/ 52 w 10186"/>
              <a:gd name="connsiteY4" fmla="*/ 4760 h 21913"/>
              <a:gd name="connsiteX0" fmla="*/ 133 w 10267"/>
              <a:gd name="connsiteY0" fmla="*/ 4760 h 23487"/>
              <a:gd name="connsiteX1" fmla="*/ 10223 w 10267"/>
              <a:gd name="connsiteY1" fmla="*/ 0 h 23487"/>
              <a:gd name="connsiteX2" fmla="*/ 10267 w 10267"/>
              <a:gd name="connsiteY2" fmla="*/ 21913 h 23487"/>
              <a:gd name="connsiteX3" fmla="*/ 0 w 10267"/>
              <a:gd name="connsiteY3" fmla="*/ 23487 h 23487"/>
              <a:gd name="connsiteX4" fmla="*/ 133 w 10267"/>
              <a:gd name="connsiteY4" fmla="*/ 4760 h 23487"/>
              <a:gd name="connsiteX0" fmla="*/ 106 w 10240"/>
              <a:gd name="connsiteY0" fmla="*/ 4760 h 23487"/>
              <a:gd name="connsiteX1" fmla="*/ 10196 w 10240"/>
              <a:gd name="connsiteY1" fmla="*/ 0 h 23487"/>
              <a:gd name="connsiteX2" fmla="*/ 10240 w 10240"/>
              <a:gd name="connsiteY2" fmla="*/ 21913 h 23487"/>
              <a:gd name="connsiteX3" fmla="*/ 0 w 10240"/>
              <a:gd name="connsiteY3" fmla="*/ 23487 h 23487"/>
              <a:gd name="connsiteX4" fmla="*/ 106 w 10240"/>
              <a:gd name="connsiteY4" fmla="*/ 4760 h 23487"/>
              <a:gd name="connsiteX0" fmla="*/ 79 w 10213"/>
              <a:gd name="connsiteY0" fmla="*/ 4760 h 23424"/>
              <a:gd name="connsiteX1" fmla="*/ 10169 w 10213"/>
              <a:gd name="connsiteY1" fmla="*/ 0 h 23424"/>
              <a:gd name="connsiteX2" fmla="*/ 10213 w 10213"/>
              <a:gd name="connsiteY2" fmla="*/ 21913 h 23424"/>
              <a:gd name="connsiteX3" fmla="*/ 0 w 10213"/>
              <a:gd name="connsiteY3" fmla="*/ 23424 h 23424"/>
              <a:gd name="connsiteX4" fmla="*/ 79 w 10213"/>
              <a:gd name="connsiteY4" fmla="*/ 4760 h 23424"/>
              <a:gd name="connsiteX0" fmla="*/ 79 w 10186"/>
              <a:gd name="connsiteY0" fmla="*/ 4760 h 23424"/>
              <a:gd name="connsiteX1" fmla="*/ 10169 w 10186"/>
              <a:gd name="connsiteY1" fmla="*/ 0 h 23424"/>
              <a:gd name="connsiteX2" fmla="*/ 10186 w 10186"/>
              <a:gd name="connsiteY2" fmla="*/ 23277 h 23424"/>
              <a:gd name="connsiteX3" fmla="*/ 0 w 10186"/>
              <a:gd name="connsiteY3" fmla="*/ 23424 h 23424"/>
              <a:gd name="connsiteX4" fmla="*/ 79 w 10186"/>
              <a:gd name="connsiteY4" fmla="*/ 4760 h 23424"/>
              <a:gd name="connsiteX0" fmla="*/ 25 w 10132"/>
              <a:gd name="connsiteY0" fmla="*/ 4760 h 23361"/>
              <a:gd name="connsiteX1" fmla="*/ 10115 w 10132"/>
              <a:gd name="connsiteY1" fmla="*/ 0 h 23361"/>
              <a:gd name="connsiteX2" fmla="*/ 10132 w 10132"/>
              <a:gd name="connsiteY2" fmla="*/ 23277 h 23361"/>
              <a:gd name="connsiteX3" fmla="*/ 0 w 10132"/>
              <a:gd name="connsiteY3" fmla="*/ 23361 h 23361"/>
              <a:gd name="connsiteX4" fmla="*/ 25 w 10132"/>
              <a:gd name="connsiteY4" fmla="*/ 4760 h 2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32" h="23361">
                <a:moveTo>
                  <a:pt x="25" y="4760"/>
                </a:moveTo>
                <a:lnTo>
                  <a:pt x="10115" y="0"/>
                </a:lnTo>
                <a:cubicBezTo>
                  <a:pt x="10130" y="4660"/>
                  <a:pt x="10117" y="18617"/>
                  <a:pt x="10132" y="23277"/>
                </a:cubicBezTo>
                <a:lnTo>
                  <a:pt x="0" y="23361"/>
                </a:lnTo>
                <a:cubicBezTo>
                  <a:pt x="47" y="20264"/>
                  <a:pt x="-22" y="7857"/>
                  <a:pt x="25" y="4760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latin typeface="+mj-lt"/>
            </a:endParaRPr>
          </a:p>
        </p:txBody>
      </p:sp>
      <p:sp>
        <p:nvSpPr>
          <p:cNvPr id="6" name="流程图: 手动输入 1"/>
          <p:cNvSpPr/>
          <p:nvPr/>
        </p:nvSpPr>
        <p:spPr>
          <a:xfrm rot="5400000" flipH="1">
            <a:off x="327594" y="2231243"/>
            <a:ext cx="1345062" cy="200024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D71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latin typeface="+mj-lt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501070" y="2833229"/>
            <a:ext cx="170766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950" b="1" dirty="0">
                <a:solidFill>
                  <a:schemeClr val="bg1"/>
                </a:solidFill>
                <a:latin typeface="+mj-lt"/>
              </a:rPr>
              <a:t>2</a:t>
            </a:r>
            <a:endParaRPr lang="zh-CN" altLang="en-US" sz="495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文本框 10"/>
          <p:cNvSpPr txBox="1"/>
          <p:nvPr/>
        </p:nvSpPr>
        <p:spPr>
          <a:xfrm>
            <a:off x="1818666" y="2980911"/>
            <a:ext cx="5836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800" b="1" dirty="0" smtClean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연동방식</a:t>
            </a:r>
            <a:r>
              <a:rPr lang="en-US" altLang="ko-KR" sz="28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(RS485, </a:t>
            </a:r>
            <a:r>
              <a:rPr lang="en-US" altLang="ko-KR" sz="2800" b="1" dirty="0" err="1" smtClean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Wiegand</a:t>
            </a:r>
            <a:r>
              <a:rPr lang="en-US" altLang="ko-KR" sz="2800" b="1" dirty="0" smtClean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28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6632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78938" y="98692"/>
            <a:ext cx="7144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연동방식</a:t>
            </a:r>
            <a:r>
              <a:rPr lang="en-US" altLang="ko-KR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(RS485, </a:t>
            </a:r>
            <a:r>
              <a:rPr lang="en-US" altLang="ko-KR" sz="2000" b="1" dirty="0" err="1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Wiegand</a:t>
            </a:r>
            <a:r>
              <a:rPr lang="en-US" altLang="ko-KR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6C51B0E-8683-4219-8558-465E0E110F7E}"/>
              </a:ext>
            </a:extLst>
          </p:cNvPr>
          <p:cNvSpPr txBox="1"/>
          <p:nvPr/>
        </p:nvSpPr>
        <p:spPr>
          <a:xfrm>
            <a:off x="588072" y="653896"/>
            <a:ext cx="1871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RS485 VS Wiegand</a:t>
            </a:r>
            <a:endParaRPr lang="en-US" altLang="zh-CN" sz="1200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CC6CB124-8835-46AA-8796-45780976D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775285"/>
              </p:ext>
            </p:extLst>
          </p:nvPr>
        </p:nvGraphicFramePr>
        <p:xfrm>
          <a:off x="1294242" y="1302373"/>
          <a:ext cx="6611624" cy="300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958">
                  <a:extLst>
                    <a:ext uri="{9D8B030D-6E8A-4147-A177-3AD203B41FA5}">
                      <a16:colId xmlns:a16="http://schemas.microsoft.com/office/drawing/2014/main" val="419096372"/>
                    </a:ext>
                  </a:extLst>
                </a:gridCol>
                <a:gridCol w="3422201">
                  <a:extLst>
                    <a:ext uri="{9D8B030D-6E8A-4147-A177-3AD203B41FA5}">
                      <a16:colId xmlns:a16="http://schemas.microsoft.com/office/drawing/2014/main" val="3700671995"/>
                    </a:ext>
                  </a:extLst>
                </a:gridCol>
                <a:gridCol w="2035465">
                  <a:extLst>
                    <a:ext uri="{9D8B030D-6E8A-4147-A177-3AD203B41FA5}">
                      <a16:colId xmlns:a16="http://schemas.microsoft.com/office/drawing/2014/main" val="256713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RS485</a:t>
                      </a:r>
                      <a:endParaRPr lang="zh-CN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Wiegand</a:t>
                      </a:r>
                      <a:endParaRPr lang="zh-CN" alt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551327"/>
                  </a:ext>
                </a:extLst>
              </a:tr>
              <a:tr h="2821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Protocol</a:t>
                      </a:r>
                      <a:endParaRPr lang="zh-CN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Private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Standard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143054"/>
                  </a:ext>
                </a:extLst>
              </a:tr>
              <a:tr h="28460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Transmission</a:t>
                      </a:r>
                      <a:endParaRPr lang="zh-CN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/>
                        <a:t>이중통신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/>
                        <a:t>단방향 통신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180459"/>
                  </a:ext>
                </a:extLst>
              </a:tr>
              <a:tr h="2870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Interface</a:t>
                      </a:r>
                      <a:endParaRPr lang="zh-CN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RS485+, RS485-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W0, W1, GND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167842"/>
                  </a:ext>
                </a:extLst>
              </a:tr>
              <a:tr h="289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Wiring</a:t>
                      </a:r>
                      <a:endParaRPr lang="zh-CN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Hand by hand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Point to Point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22986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Distance</a:t>
                      </a:r>
                      <a:endParaRPr lang="zh-CN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800m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80m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13798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Supported Data</a:t>
                      </a:r>
                      <a:endParaRPr lang="zh-CN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/>
                        <a:t>카드번호</a:t>
                      </a:r>
                      <a:r>
                        <a:rPr lang="en-US" altLang="zh-CN" sz="1400" dirty="0" smtClean="0"/>
                        <a:t>, ID</a:t>
                      </a:r>
                      <a:r>
                        <a:rPr lang="ko-KR" altLang="en-US" sz="1400" dirty="0" smtClean="0"/>
                        <a:t>카드</a:t>
                      </a:r>
                      <a:r>
                        <a:rPr lang="en-US" altLang="zh-CN" sz="1400" dirty="0" smtClean="0"/>
                        <a:t>, </a:t>
                      </a:r>
                      <a:r>
                        <a:rPr lang="ko-KR" altLang="en-US" sz="1400" dirty="0" smtClean="0"/>
                        <a:t>지문인식</a:t>
                      </a:r>
                      <a:r>
                        <a:rPr lang="en-US" altLang="zh-CN" sz="1400" dirty="0" smtClean="0"/>
                        <a:t>, </a:t>
                      </a:r>
                    </a:p>
                    <a:p>
                      <a:pPr algn="ctr"/>
                      <a:r>
                        <a:rPr lang="ko-KR" altLang="en-US" sz="1400" dirty="0" smtClean="0"/>
                        <a:t>인증 결과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디지털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문자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기호</a:t>
                      </a:r>
                      <a:r>
                        <a:rPr lang="en-US" altLang="ko-KR" sz="1400" dirty="0" smtClean="0"/>
                        <a:t>)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/>
                        <a:t>카드번호</a:t>
                      </a:r>
                      <a:r>
                        <a:rPr lang="en-US" altLang="zh-CN" sz="1400" dirty="0"/>
                        <a:t/>
                      </a:r>
                      <a:br>
                        <a:rPr lang="en-US" altLang="zh-CN" sz="1400" dirty="0"/>
                      </a:br>
                      <a:r>
                        <a:rPr lang="en-US" altLang="zh-CN" sz="1400" dirty="0"/>
                        <a:t>(Binary, 0 and 1 only)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170857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Mode</a:t>
                      </a:r>
                      <a:endParaRPr lang="zh-CN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/>
                        <a:t>1</a:t>
                      </a:r>
                      <a:r>
                        <a:rPr lang="en-US" altLang="zh-CN" sz="1100" dirty="0" smtClean="0"/>
                        <a:t>.</a:t>
                      </a:r>
                      <a:r>
                        <a:rPr lang="ko-KR" altLang="en-US" sz="1100" dirty="0" smtClean="0"/>
                        <a:t>판독기 연결</a:t>
                      </a:r>
                      <a:r>
                        <a:rPr lang="en-US" altLang="zh-CN" sz="1100" dirty="0"/>
                        <a:t/>
                      </a:r>
                      <a:br>
                        <a:rPr lang="en-US" altLang="zh-CN" sz="1100" dirty="0"/>
                      </a:br>
                      <a:r>
                        <a:rPr lang="en-US" altLang="zh-CN" sz="1100" dirty="0"/>
                        <a:t>2</a:t>
                      </a:r>
                      <a:r>
                        <a:rPr lang="en-US" altLang="zh-CN" sz="1100" dirty="0" smtClean="0"/>
                        <a:t>.</a:t>
                      </a:r>
                      <a:r>
                        <a:rPr lang="ko-KR" altLang="en-US" sz="1100" dirty="0" smtClean="0"/>
                        <a:t>얼굴인식 연결</a:t>
                      </a:r>
                      <a:endParaRPr lang="en-US" altLang="ko-KR" sz="1100" dirty="0" smtClean="0"/>
                    </a:p>
                    <a:p>
                      <a:pPr algn="ctr"/>
                      <a:r>
                        <a:rPr lang="en-US" altLang="ko-KR" sz="1100" dirty="0" smtClean="0"/>
                        <a:t>3.</a:t>
                      </a:r>
                      <a:r>
                        <a:rPr lang="ko-KR" altLang="en-US" sz="1100" dirty="0" smtClean="0"/>
                        <a:t>컨트롤 유닛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보안 모듈</a:t>
                      </a:r>
                      <a:r>
                        <a:rPr lang="en-US" altLang="ko-KR" sz="1100" dirty="0" smtClean="0"/>
                        <a:t>) </a:t>
                      </a:r>
                      <a:r>
                        <a:rPr lang="ko-KR" altLang="en-US" sz="1100" dirty="0" smtClean="0"/>
                        <a:t>연결</a:t>
                      </a:r>
                      <a:endParaRPr lang="zh-CN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1.Send</a:t>
                      </a:r>
                    </a:p>
                    <a:p>
                      <a:pPr algn="ctr"/>
                      <a:r>
                        <a:rPr lang="en-US" altLang="zh-CN" sz="1400" dirty="0"/>
                        <a:t>2.Receive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5676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1476191"/>
      </p:ext>
    </p:extLst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78938" y="98692"/>
            <a:ext cx="7144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연동방식</a:t>
            </a:r>
            <a:r>
              <a:rPr lang="en-US" altLang="ko-KR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(RS485, </a:t>
            </a:r>
            <a:r>
              <a:rPr lang="en-US" altLang="ko-KR" sz="2000" b="1" dirty="0" err="1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Wiegand</a:t>
            </a:r>
            <a:r>
              <a:rPr lang="en-US" altLang="ko-KR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6C51B0E-8683-4219-8558-465E0E110F7E}"/>
              </a:ext>
            </a:extLst>
          </p:cNvPr>
          <p:cNvSpPr txBox="1"/>
          <p:nvPr/>
        </p:nvSpPr>
        <p:spPr>
          <a:xfrm>
            <a:off x="816368" y="1969581"/>
            <a:ext cx="38304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/>
              <a:t>RS485 </a:t>
            </a:r>
            <a:r>
              <a:rPr lang="ko-KR" altLang="en-US" sz="1100" b="1" dirty="0" smtClean="0"/>
              <a:t>활성화 방법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기기</a:t>
            </a:r>
            <a:r>
              <a:rPr lang="en-US" altLang="ko-KR" sz="1100" b="1" dirty="0" smtClean="0"/>
              <a:t>/Web)</a:t>
            </a:r>
            <a:r>
              <a:rPr lang="en-US" altLang="zh-CN" sz="1000" b="1" dirty="0" smtClean="0"/>
              <a:t>:</a:t>
            </a:r>
            <a:endParaRPr lang="en-US" altLang="zh-CN" sz="1000" b="1" dirty="0"/>
          </a:p>
          <a:p>
            <a:endParaRPr lang="en-US" altLang="zh-CN" sz="1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47D8009-AC28-4243-9053-8946A06EBEE8}"/>
              </a:ext>
            </a:extLst>
          </p:cNvPr>
          <p:cNvSpPr txBox="1"/>
          <p:nvPr/>
        </p:nvSpPr>
        <p:spPr>
          <a:xfrm>
            <a:off x="588072" y="3839115"/>
            <a:ext cx="3047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err="1" smtClean="0"/>
              <a:t>Wiegand</a:t>
            </a:r>
            <a:r>
              <a:rPr lang="en-US" altLang="zh-CN" sz="1100" b="1" dirty="0" smtClean="0"/>
              <a:t> </a:t>
            </a:r>
            <a:r>
              <a:rPr lang="ko-KR" altLang="en-US" sz="1100" b="1" dirty="0" smtClean="0"/>
              <a:t>활성화 방법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기기</a:t>
            </a:r>
            <a:r>
              <a:rPr lang="en-US" altLang="ko-KR" sz="1100" b="1" dirty="0" smtClean="0"/>
              <a:t>/Web):</a:t>
            </a:r>
            <a:endParaRPr lang="en-US" altLang="zh-CN" sz="1000" b="1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4006E54-2852-4901-901B-F6049297B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173" y="3036441"/>
            <a:ext cx="3461563" cy="186695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588D0D5-3FBF-40BC-AF6E-35147CF16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572" y="1317938"/>
            <a:ext cx="1771640" cy="156137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AE12396-C641-42E4-A6EE-957041AFEF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75" y="689905"/>
            <a:ext cx="2790322" cy="231383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38D843D-55AD-418B-A048-368C315965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9218" y="3189230"/>
            <a:ext cx="1711994" cy="15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632137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78938" y="98692"/>
            <a:ext cx="7144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연동방식</a:t>
            </a:r>
            <a:r>
              <a:rPr lang="en-US" altLang="ko-KR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(RS485, </a:t>
            </a:r>
            <a:r>
              <a:rPr lang="en-US" altLang="ko-KR" sz="2000" b="1" dirty="0" err="1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Wiegand</a:t>
            </a:r>
            <a:r>
              <a:rPr lang="en-US" altLang="ko-KR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26D1F34B-E142-4EB2-99F3-F124C7094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872" y="2657820"/>
            <a:ext cx="1679411" cy="1785632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A0CE0C72-FBCD-4E51-A037-944D6855EBE0}"/>
              </a:ext>
            </a:extLst>
          </p:cNvPr>
          <p:cNvSpPr txBox="1"/>
          <p:nvPr/>
        </p:nvSpPr>
        <p:spPr>
          <a:xfrm>
            <a:off x="6667396" y="3181674"/>
            <a:ext cx="25747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/>
              <a:t>호출실</a:t>
            </a:r>
            <a:r>
              <a:rPr lang="en-US" altLang="ko-KR" sz="800" b="1" dirty="0"/>
              <a:t>: </a:t>
            </a:r>
            <a:r>
              <a:rPr lang="ko-KR" altLang="en-US" sz="800" b="1" dirty="0"/>
              <a:t>입력실 번호 수동</a:t>
            </a:r>
          </a:p>
          <a:p>
            <a:r>
              <a:rPr lang="en-US" altLang="ko-KR" sz="800" b="1" dirty="0"/>
              <a:t>Call Center: </a:t>
            </a:r>
            <a:r>
              <a:rPr lang="ko-KR" altLang="en-US" sz="800" b="1" dirty="0"/>
              <a:t>전화국 또는 </a:t>
            </a:r>
            <a:r>
              <a:rPr lang="ko-KR" altLang="en-US" sz="800" b="1" dirty="0" smtClean="0"/>
              <a:t>플랫폼으로 전송</a:t>
            </a:r>
            <a:endParaRPr lang="ko-KR" altLang="en-US" sz="800" b="1" dirty="0"/>
          </a:p>
          <a:p>
            <a:r>
              <a:rPr lang="en-US" altLang="ko-KR" sz="800" b="1" dirty="0"/>
              <a:t>Call Specified Room: </a:t>
            </a:r>
            <a:r>
              <a:rPr lang="ko-KR" altLang="en-US" sz="800" b="1" dirty="0"/>
              <a:t>하나의 키 통화 구성 회의실 번호</a:t>
            </a:r>
            <a:r>
              <a:rPr lang="en-US" altLang="ko-KR" sz="800" b="1" dirty="0"/>
              <a:t>.</a:t>
            </a:r>
          </a:p>
          <a:p>
            <a:r>
              <a:rPr lang="en-US" altLang="ko-KR" sz="800" b="1" dirty="0" smtClean="0"/>
              <a:t>Call APP: </a:t>
            </a:r>
            <a:r>
              <a:rPr lang="en-US" altLang="ko-KR" sz="800" b="1" dirty="0" err="1"/>
              <a:t>Hik</a:t>
            </a:r>
            <a:r>
              <a:rPr lang="en-US" altLang="ko-KR" sz="800" b="1" dirty="0"/>
              <a:t>-Connect </a:t>
            </a:r>
            <a:r>
              <a:rPr lang="ko-KR" altLang="en-US" sz="800" b="1" dirty="0"/>
              <a:t>앱 </a:t>
            </a:r>
            <a:r>
              <a:rPr lang="ko-KR" altLang="en-US" sz="800" b="1" dirty="0" smtClean="0"/>
              <a:t> 으로 </a:t>
            </a:r>
            <a:r>
              <a:rPr lang="ko-KR" altLang="en-US" sz="800" b="1" dirty="0"/>
              <a:t>호출</a:t>
            </a:r>
            <a:endParaRPr lang="zh-CN" altLang="en-US" sz="800" dirty="0"/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D14A7C98-B6C9-4486-A0C5-DC279AF12748}"/>
              </a:ext>
            </a:extLst>
          </p:cNvPr>
          <p:cNvGrpSpPr/>
          <p:nvPr/>
        </p:nvGrpSpPr>
        <p:grpSpPr>
          <a:xfrm>
            <a:off x="472752" y="918516"/>
            <a:ext cx="3830412" cy="3650637"/>
            <a:chOff x="472752" y="879099"/>
            <a:chExt cx="3830412" cy="3650637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B96D1183-2D22-4054-8AA8-AA4D5162AEBB}"/>
                </a:ext>
              </a:extLst>
            </p:cNvPr>
            <p:cNvGrpSpPr/>
            <p:nvPr/>
          </p:nvGrpSpPr>
          <p:grpSpPr>
            <a:xfrm>
              <a:off x="472752" y="879099"/>
              <a:ext cx="3830412" cy="2543475"/>
              <a:chOff x="472752" y="879099"/>
              <a:chExt cx="3830412" cy="2543475"/>
            </a:xfrm>
          </p:grpSpPr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64866936-21C5-4A5B-B277-4BA4B5030185}"/>
                  </a:ext>
                </a:extLst>
              </p:cNvPr>
              <p:cNvGrpSpPr/>
              <p:nvPr/>
            </p:nvGrpSpPr>
            <p:grpSpPr>
              <a:xfrm>
                <a:off x="472752" y="879099"/>
                <a:ext cx="3830412" cy="1688593"/>
                <a:chOff x="472752" y="879099"/>
                <a:chExt cx="3830412" cy="1688593"/>
              </a:xfrm>
            </p:grpSpPr>
            <p:grpSp>
              <p:nvGrpSpPr>
                <p:cNvPr id="4" name="组合 3">
                  <a:extLst>
                    <a:ext uri="{FF2B5EF4-FFF2-40B4-BE49-F238E27FC236}">
                      <a16:creationId xmlns:a16="http://schemas.microsoft.com/office/drawing/2014/main" id="{631A8EF8-71E8-4F58-9723-6642467FC505}"/>
                    </a:ext>
                  </a:extLst>
                </p:cNvPr>
                <p:cNvGrpSpPr/>
                <p:nvPr/>
              </p:nvGrpSpPr>
              <p:grpSpPr>
                <a:xfrm>
                  <a:off x="472752" y="879099"/>
                  <a:ext cx="3830412" cy="1688593"/>
                  <a:chOff x="588072" y="908592"/>
                  <a:chExt cx="4374303" cy="1928361"/>
                </a:xfrm>
              </p:grpSpPr>
              <p:grpSp>
                <p:nvGrpSpPr>
                  <p:cNvPr id="7" name="组合 6">
                    <a:extLst>
                      <a:ext uri="{FF2B5EF4-FFF2-40B4-BE49-F238E27FC236}">
                        <a16:creationId xmlns:a16="http://schemas.microsoft.com/office/drawing/2014/main" id="{7890BD87-E3A7-4B76-9585-ABF2574E2F9C}"/>
                      </a:ext>
                    </a:extLst>
                  </p:cNvPr>
                  <p:cNvGrpSpPr/>
                  <p:nvPr/>
                </p:nvGrpSpPr>
                <p:grpSpPr>
                  <a:xfrm>
                    <a:off x="588072" y="1281126"/>
                    <a:ext cx="4374303" cy="1555827"/>
                    <a:chOff x="1540236" y="4458593"/>
                    <a:chExt cx="5613743" cy="1832967"/>
                  </a:xfrm>
                </p:grpSpPr>
                <p:grpSp>
                  <p:nvGrpSpPr>
                    <p:cNvPr id="8" name="组合 7">
                      <a:extLst>
                        <a:ext uri="{FF2B5EF4-FFF2-40B4-BE49-F238E27FC236}">
                          <a16:creationId xmlns:a16="http://schemas.microsoft.com/office/drawing/2014/main" id="{565DC44D-4C6C-4A9F-BCAC-EFF51B81316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94263" y="4458593"/>
                      <a:ext cx="4259716" cy="1832967"/>
                      <a:chOff x="2139480" y="1707654"/>
                      <a:chExt cx="7357013" cy="3165742"/>
                    </a:xfrm>
                  </p:grpSpPr>
                  <p:sp>
                    <p:nvSpPr>
                      <p:cNvPr id="13" name="TextBox 24">
                        <a:extLst>
                          <a:ext uri="{FF2B5EF4-FFF2-40B4-BE49-F238E27FC236}">
                            <a16:creationId xmlns:a16="http://schemas.microsoft.com/office/drawing/2014/main" id="{718A1F3C-C955-48B3-8B2F-51934489800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74499" y="4372853"/>
                        <a:ext cx="2533152" cy="50054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91406" tIns="45703" rIns="91406" bIns="45703" rtlCol="0">
                        <a:spAutoFit/>
                      </a:bodyPr>
                      <a:lstStyle>
                        <a:defPPr>
                          <a:defRPr lang="zh-CN"/>
                        </a:defPPr>
                        <a:lvl1pPr>
                          <a:defRPr sz="1400">
                            <a:latin typeface="Open Sans Light" panose="020B0306030504020204" pitchFamily="34" charset="0"/>
                            <a:cs typeface="Open Sans Light" panose="020B0306030504020204" pitchFamily="34" charset="0"/>
                          </a:defRPr>
                        </a:lvl1pPr>
                      </a:lstStyle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altLang="zh-CN" sz="8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NVR</a:t>
                        </a:r>
                        <a:endParaRPr kumimoji="0" lang="zh-CN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14" name="组合 13">
                        <a:extLst>
                          <a:ext uri="{FF2B5EF4-FFF2-40B4-BE49-F238E27FC236}">
                            <a16:creationId xmlns:a16="http://schemas.microsoft.com/office/drawing/2014/main" id="{476A9E24-E235-4273-AAC4-DEE197A512B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9480" y="1707654"/>
                        <a:ext cx="7357013" cy="2932998"/>
                        <a:chOff x="1906678" y="1619008"/>
                        <a:chExt cx="7357013" cy="2932998"/>
                      </a:xfrm>
                    </p:grpSpPr>
                    <p:grpSp>
                      <p:nvGrpSpPr>
                        <p:cNvPr id="15" name="组合 14">
                          <a:extLst>
                            <a:ext uri="{FF2B5EF4-FFF2-40B4-BE49-F238E27FC236}">
                              <a16:creationId xmlns:a16="http://schemas.microsoft.com/office/drawing/2014/main" id="{372DD807-F99A-4722-A55F-CB2344F1899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603009" y="2256368"/>
                          <a:ext cx="2660682" cy="1574950"/>
                          <a:chOff x="7055638" y="2561544"/>
                          <a:chExt cx="2660682" cy="1574950"/>
                        </a:xfrm>
                      </p:grpSpPr>
                      <p:sp>
                        <p:nvSpPr>
                          <p:cNvPr id="27" name="TextBox 35">
                            <a:extLst>
                              <a:ext uri="{FF2B5EF4-FFF2-40B4-BE49-F238E27FC236}">
                                <a16:creationId xmlns:a16="http://schemas.microsoft.com/office/drawing/2014/main" id="{ABCDEAB2-537A-43B2-96FE-540D6A47140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7055638" y="3635951"/>
                            <a:ext cx="2660682" cy="500543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91406" tIns="45703" rIns="91406" bIns="45703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ko-KR" altLang="en-US" sz="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인도어 스테이션</a:t>
                            </a:r>
                            <a:endParaRPr kumimoji="0" lang="zh-CN" altLang="en-US" sz="8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pic>
                        <p:nvPicPr>
                          <p:cNvPr id="28" name="图片 27">
                            <a:extLst>
                              <a:ext uri="{FF2B5EF4-FFF2-40B4-BE49-F238E27FC236}">
                                <a16:creationId xmlns:a16="http://schemas.microsoft.com/office/drawing/2014/main" id="{D4B4B949-3AC5-4056-8090-E55F2A11E64C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4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7099610" y="2561544"/>
                            <a:ext cx="1962246" cy="1258782"/>
                          </a:xfrm>
                          <a:prstGeom prst="rect">
                            <a:avLst/>
                          </a:prstGeom>
                        </p:spPr>
                      </p:pic>
                    </p:grpSp>
                    <p:cxnSp>
                      <p:nvCxnSpPr>
                        <p:cNvPr id="16" name="直接连接符 15">
                          <a:extLst>
                            <a:ext uri="{FF2B5EF4-FFF2-40B4-BE49-F238E27FC236}">
                              <a16:creationId xmlns:a16="http://schemas.microsoft.com/office/drawing/2014/main" id="{38CF7608-4147-493A-9916-68440F0F2EF0}"/>
                            </a:ext>
                          </a:extLst>
                        </p:cNvPr>
                        <p:cNvCxnSpPr/>
                        <p:nvPr/>
                      </p:nvCxnSpPr>
                      <p:spPr bwMode="auto">
                        <a:xfrm>
                          <a:off x="1906678" y="2751705"/>
                          <a:ext cx="1821008" cy="0"/>
                        </a:xfrm>
                        <a:prstGeom prst="line">
                          <a:avLst/>
                        </a:prstGeom>
                        <a:noFill/>
                        <a:ln w="28575" cap="flat" cmpd="sng" algn="ctr">
                          <a:solidFill>
                            <a:srgbClr val="2679AD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17" name="TextBox 61">
                          <a:extLst>
                            <a:ext uri="{FF2B5EF4-FFF2-40B4-BE49-F238E27FC236}">
                              <a16:creationId xmlns:a16="http://schemas.microsoft.com/office/drawing/2014/main" id="{77981480-FB13-4F97-BB3C-CA882307A0E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734202" y="1984844"/>
                          <a:ext cx="1962241" cy="78661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91406" tIns="45703" rIns="91406" bIns="45703" rtlCol="0">
                          <a:spAutoFit/>
                        </a:bodyPr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ko-KR" altLang="en-US" sz="8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메인스테이션</a:t>
                          </a:r>
                          <a:endParaRPr kumimoji="0" lang="zh-CN" altLang="en-US" sz="800" b="0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cxnSp>
                      <p:nvCxnSpPr>
                        <p:cNvPr id="18" name="直接连接符 17">
                          <a:extLst>
                            <a:ext uri="{FF2B5EF4-FFF2-40B4-BE49-F238E27FC236}">
                              <a16:creationId xmlns:a16="http://schemas.microsoft.com/office/drawing/2014/main" id="{0BE2D30A-8972-4783-9B90-ED532D5C46BF}"/>
                            </a:ext>
                          </a:extLst>
                        </p:cNvPr>
                        <p:cNvCxnSpPr/>
                        <p:nvPr/>
                      </p:nvCxnSpPr>
                      <p:spPr bwMode="auto">
                        <a:xfrm flipV="1">
                          <a:off x="5259195" y="1619008"/>
                          <a:ext cx="1428667" cy="4432"/>
                        </a:xfrm>
                        <a:prstGeom prst="line">
                          <a:avLst/>
                        </a:prstGeom>
                        <a:noFill/>
                        <a:ln w="28575" cap="flat" cmpd="sng" algn="ctr">
                          <a:solidFill>
                            <a:srgbClr val="2679AD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19" name="直接连接符 18">
                          <a:extLst>
                            <a:ext uri="{FF2B5EF4-FFF2-40B4-BE49-F238E27FC236}">
                              <a16:creationId xmlns:a16="http://schemas.microsoft.com/office/drawing/2014/main" id="{6D0F2FC9-DD86-4D94-AD3A-2743D29DA34C}"/>
                            </a:ext>
                          </a:extLst>
                        </p:cNvPr>
                        <p:cNvCxnSpPr/>
                        <p:nvPr/>
                      </p:nvCxnSpPr>
                      <p:spPr bwMode="auto">
                        <a:xfrm flipH="1" flipV="1">
                          <a:off x="5260044" y="3931376"/>
                          <a:ext cx="1446856" cy="2"/>
                        </a:xfrm>
                        <a:prstGeom prst="line">
                          <a:avLst/>
                        </a:prstGeom>
                        <a:noFill/>
                        <a:ln w="28575" cap="flat" cmpd="sng" algn="ctr">
                          <a:solidFill>
                            <a:srgbClr val="2679AD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pic>
                      <p:nvPicPr>
                        <p:cNvPr id="20" name="图片 19">
                          <a:extLst>
                            <a:ext uri="{FF2B5EF4-FFF2-40B4-BE49-F238E27FC236}">
                              <a16:creationId xmlns:a16="http://schemas.microsoft.com/office/drawing/2014/main" id="{C4828340-2E2A-4106-BD11-34733069222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771713" y="3547344"/>
                          <a:ext cx="1965926" cy="1004662"/>
                        </a:xfrm>
                        <a:prstGeom prst="rect">
                          <a:avLst/>
                        </a:prstGeom>
                      </p:spPr>
                    </p:pic>
                    <p:cxnSp>
                      <p:nvCxnSpPr>
                        <p:cNvPr id="21" name="直接连接符 20">
                          <a:extLst>
                            <a:ext uri="{FF2B5EF4-FFF2-40B4-BE49-F238E27FC236}">
                              <a16:creationId xmlns:a16="http://schemas.microsoft.com/office/drawing/2014/main" id="{512EB8F5-B8C4-4236-83A6-50AD547386A8}"/>
                            </a:ext>
                          </a:extLst>
                        </p:cNvPr>
                        <p:cNvCxnSpPr/>
                        <p:nvPr/>
                      </p:nvCxnSpPr>
                      <p:spPr bwMode="auto">
                        <a:xfrm flipH="1" flipV="1">
                          <a:off x="4486329" y="2789674"/>
                          <a:ext cx="2267274" cy="3"/>
                        </a:xfrm>
                        <a:prstGeom prst="line">
                          <a:avLst/>
                        </a:prstGeom>
                        <a:noFill/>
                        <a:ln w="28575" cap="flat" cmpd="sng" algn="ctr">
                          <a:solidFill>
                            <a:srgbClr val="2679AD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23" name="直接连接符 22">
                          <a:extLst>
                            <a:ext uri="{FF2B5EF4-FFF2-40B4-BE49-F238E27FC236}">
                              <a16:creationId xmlns:a16="http://schemas.microsoft.com/office/drawing/2014/main" id="{AD752362-B941-4438-A396-10B4FDF6477C}"/>
                            </a:ext>
                          </a:extLst>
                        </p:cNvPr>
                        <p:cNvCxnSpPr/>
                        <p:nvPr/>
                      </p:nvCxnSpPr>
                      <p:spPr bwMode="auto">
                        <a:xfrm flipV="1">
                          <a:off x="5260044" y="1631777"/>
                          <a:ext cx="1" cy="2299599"/>
                        </a:xfrm>
                        <a:prstGeom prst="line">
                          <a:avLst/>
                        </a:prstGeom>
                        <a:noFill/>
                        <a:ln w="28575" cap="flat" cmpd="sng" algn="ctr">
                          <a:solidFill>
                            <a:srgbClr val="2679AD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grpSp>
                      <p:nvGrpSpPr>
                        <p:cNvPr id="24" name="组合 23">
                          <a:extLst>
                            <a:ext uri="{FF2B5EF4-FFF2-40B4-BE49-F238E27FC236}">
                              <a16:creationId xmlns:a16="http://schemas.microsoft.com/office/drawing/2014/main" id="{2D17F64E-C03E-4F4A-85AE-CAE0BDE2B3C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817181" y="2561984"/>
                          <a:ext cx="2081973" cy="886805"/>
                          <a:chOff x="3459038" y="2577373"/>
                          <a:chExt cx="2081973" cy="886805"/>
                        </a:xfrm>
                      </p:grpSpPr>
                      <p:pic>
                        <p:nvPicPr>
                          <p:cNvPr id="25" name="图片 24" descr="C:\Users\weishuhuan\Documents\H3C产品彩页\new\彩页\工业POE\经济型POE交换机\设备清晰图片\DS-3E1310P-E\8+2(1).png">
                            <a:extLst>
                              <a:ext uri="{FF2B5EF4-FFF2-40B4-BE49-F238E27FC236}">
                                <a16:creationId xmlns:a16="http://schemas.microsoft.com/office/drawing/2014/main" id="{08F18538-8688-4DC4-8FED-04B4E040CCE9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6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48474" y="2577373"/>
                            <a:ext cx="1604400" cy="3486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  <p:sp>
                        <p:nvSpPr>
                          <p:cNvPr id="26" name="TextBox 45">
                            <a:extLst>
                              <a:ext uri="{FF2B5EF4-FFF2-40B4-BE49-F238E27FC236}">
                                <a16:creationId xmlns:a16="http://schemas.microsoft.com/office/drawing/2014/main" id="{E600EEA4-B246-4AAF-A378-2A73EEE1F47B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459038" y="2963635"/>
                            <a:ext cx="2081973" cy="500543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91406" tIns="45703" rIns="91406" bIns="45703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ko-KR" altLang="en-US" sz="800" kern="0" dirty="0" smtClean="0">
                                <a:solidFill>
                                  <a:prstClr val="black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스위치</a:t>
                            </a:r>
                            <a:endParaRPr kumimoji="0" lang="zh-CN" altLang="en-US" sz="8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9" name="组合 8">
                      <a:extLst>
                        <a:ext uri="{FF2B5EF4-FFF2-40B4-BE49-F238E27FC236}">
                          <a16:creationId xmlns:a16="http://schemas.microsoft.com/office/drawing/2014/main" id="{923211A3-14D9-4D77-AE35-6813027055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40236" y="4469349"/>
                      <a:ext cx="1601631" cy="1152944"/>
                      <a:chOff x="2237767" y="2428755"/>
                      <a:chExt cx="3264525" cy="2349988"/>
                    </a:xfrm>
                  </p:grpSpPr>
                  <p:pic>
                    <p:nvPicPr>
                      <p:cNvPr id="10" name="图片 9">
                        <a:extLst>
                          <a:ext uri="{FF2B5EF4-FFF2-40B4-BE49-F238E27FC236}">
                            <a16:creationId xmlns:a16="http://schemas.microsoft.com/office/drawing/2014/main" id="{92AF5014-46D5-435D-AC35-B18D17E41B6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0872" r="34178" b="6540"/>
                      <a:stretch/>
                    </p:blipFill>
                    <p:spPr>
                      <a:xfrm>
                        <a:off x="4401539" y="2428755"/>
                        <a:ext cx="1100753" cy="2349988"/>
                      </a:xfrm>
                      <a:prstGeom prst="roundRect">
                        <a:avLst>
                          <a:gd name="adj" fmla="val 4779"/>
                        </a:avLst>
                      </a:prstGeom>
                    </p:spPr>
                  </p:pic>
                  <p:pic>
                    <p:nvPicPr>
                      <p:cNvPr id="11" name="图片 10">
                        <a:extLst>
                          <a:ext uri="{FF2B5EF4-FFF2-40B4-BE49-F238E27FC236}">
                            <a16:creationId xmlns:a16="http://schemas.microsoft.com/office/drawing/2014/main" id="{1E60DAB3-C2DC-490C-81C4-20DD4748344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8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3884" r="36197" b="13981"/>
                      <a:stretch/>
                    </p:blipFill>
                    <p:spPr>
                      <a:xfrm>
                        <a:off x="3315286" y="2639701"/>
                        <a:ext cx="1056245" cy="205339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2" name="图片 11">
                        <a:extLst>
                          <a:ext uri="{FF2B5EF4-FFF2-40B4-BE49-F238E27FC236}">
                            <a16:creationId xmlns:a16="http://schemas.microsoft.com/office/drawing/2014/main" id="{ABDCC2C1-4405-401B-A57A-42986AA3417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0716" r="28526" b="14853"/>
                      <a:stretch/>
                    </p:blipFill>
                    <p:spPr>
                      <a:xfrm>
                        <a:off x="2237767" y="3415064"/>
                        <a:ext cx="1084491" cy="1285359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pic>
                <p:nvPicPr>
                  <p:cNvPr id="3" name="图片 2">
                    <a:extLst>
                      <a:ext uri="{FF2B5EF4-FFF2-40B4-BE49-F238E27FC236}">
                        <a16:creationId xmlns:a16="http://schemas.microsoft.com/office/drawing/2014/main" id="{DAB71E64-BFF9-4261-A14E-2A9EAED12E5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3800250" y="908592"/>
                    <a:ext cx="855408" cy="610032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38" name="直接连接符 37">
                  <a:extLst>
                    <a:ext uri="{FF2B5EF4-FFF2-40B4-BE49-F238E27FC236}">
                      <a16:creationId xmlns:a16="http://schemas.microsoft.com/office/drawing/2014/main" id="{4F89901F-91D5-4D32-9EAB-2B3DE26BE66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2116063" y="2045608"/>
                  <a:ext cx="1" cy="411489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2679AD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30CBAE59-252D-4875-848F-C8E68AC0C8C9}"/>
                  </a:ext>
                </a:extLst>
              </p:cNvPr>
              <p:cNvGrpSpPr/>
              <p:nvPr/>
            </p:nvGrpSpPr>
            <p:grpSpPr>
              <a:xfrm>
                <a:off x="1807651" y="2346406"/>
                <a:ext cx="710916" cy="653966"/>
                <a:chOff x="1927310" y="2257998"/>
                <a:chExt cx="826700" cy="760475"/>
              </a:xfrm>
            </p:grpSpPr>
            <p:pic>
              <p:nvPicPr>
                <p:cNvPr id="42" name="图片 41">
                  <a:extLst>
                    <a:ext uri="{FF2B5EF4-FFF2-40B4-BE49-F238E27FC236}">
                      <a16:creationId xmlns:a16="http://schemas.microsoft.com/office/drawing/2014/main" id="{49664BA5-9384-431F-9E42-31CA9AEED5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27310" y="2257998"/>
                  <a:ext cx="760475" cy="760475"/>
                </a:xfrm>
                <a:prstGeom prst="rect">
                  <a:avLst/>
                </a:prstGeom>
              </p:spPr>
            </p:pic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8D6AC566-F0C2-4940-A9B9-2661CE12C20B}"/>
                    </a:ext>
                  </a:extLst>
                </p:cNvPr>
                <p:cNvSpPr txBox="1"/>
                <p:nvPr/>
              </p:nvSpPr>
              <p:spPr>
                <a:xfrm>
                  <a:off x="1993536" y="2615808"/>
                  <a:ext cx="760474" cy="2684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900" dirty="0" smtClean="0"/>
                    <a:t>인터넷</a:t>
                  </a:r>
                  <a:endParaRPr lang="zh-CN" altLang="en-US" sz="900" dirty="0"/>
                </a:p>
              </p:txBody>
            </p:sp>
          </p:grp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E735E736-2ED5-4BB9-AD67-996A5F1093C6}"/>
                  </a:ext>
                </a:extLst>
              </p:cNvPr>
              <p:cNvSpPr txBox="1"/>
              <p:nvPr/>
            </p:nvSpPr>
            <p:spPr>
              <a:xfrm>
                <a:off x="1197099" y="320713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800"/>
                </a:lvl1pPr>
              </a:lstStyle>
              <a:p>
                <a:r>
                  <a:rPr lang="en-US" altLang="zh-CN" dirty="0"/>
                  <a:t>Hik-Connect</a:t>
                </a:r>
                <a:endParaRPr lang="zh-CN" altLang="en-US" dirty="0"/>
              </a:p>
            </p:txBody>
          </p: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27379C0D-B8A8-4683-9EE1-5AAF088523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6064" y="2915559"/>
                <a:ext cx="0" cy="431348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CA0FC8AC-3A4A-463E-9380-AC1675ECC6A3}"/>
                  </a:ext>
                </a:extLst>
              </p:cNvPr>
              <p:cNvSpPr txBox="1"/>
              <p:nvPr/>
            </p:nvSpPr>
            <p:spPr>
              <a:xfrm>
                <a:off x="2120818" y="3013551"/>
                <a:ext cx="68159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err="1"/>
                  <a:t>WiFi</a:t>
                </a:r>
                <a:r>
                  <a:rPr lang="en-US" altLang="zh-CN" sz="800" dirty="0"/>
                  <a:t>/4G/5G</a:t>
                </a:r>
                <a:endParaRPr lang="zh-CN" altLang="en-US" sz="800" dirty="0"/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0E320C49-3C8B-4B7F-AA1F-9B13FC956844}"/>
                </a:ext>
              </a:extLst>
            </p:cNvPr>
            <p:cNvGrpSpPr/>
            <p:nvPr/>
          </p:nvGrpSpPr>
          <p:grpSpPr>
            <a:xfrm>
              <a:off x="1798374" y="3346907"/>
              <a:ext cx="2236210" cy="1182829"/>
              <a:chOff x="7172460" y="1673799"/>
              <a:chExt cx="8153952" cy="4312982"/>
            </a:xfrm>
          </p:grpSpPr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CC9EFA23-98A5-4534-A59D-BEC4FBDA5A5F}"/>
                  </a:ext>
                </a:extLst>
              </p:cNvPr>
              <p:cNvSpPr txBox="1"/>
              <p:nvPr/>
            </p:nvSpPr>
            <p:spPr>
              <a:xfrm>
                <a:off x="10237518" y="2158035"/>
                <a:ext cx="2251523" cy="7855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800"/>
                </a:lvl1pPr>
              </a:lstStyle>
              <a:p>
                <a:r>
                  <a:rPr lang="ko-KR" altLang="en-US" dirty="0" smtClean="0"/>
                  <a:t>라이브 뷰</a:t>
                </a:r>
                <a:endParaRPr lang="en-US" altLang="zh-CN" dirty="0"/>
              </a:p>
            </p:txBody>
          </p:sp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95D5322B-DFF9-422A-BE5C-C7ECB706F4C6}"/>
                  </a:ext>
                </a:extLst>
              </p:cNvPr>
              <p:cNvSpPr txBox="1"/>
              <p:nvPr/>
            </p:nvSpPr>
            <p:spPr>
              <a:xfrm>
                <a:off x="10179341" y="2988471"/>
                <a:ext cx="5147071" cy="785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smtClean="0">
                    <a:solidFill>
                      <a:srgbClr val="0B6CB8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얼굴인식단말기 조정</a:t>
                </a:r>
                <a:endParaRPr lang="en-US" altLang="zh-CN" sz="800" b="1" dirty="0">
                  <a:solidFill>
                    <a:srgbClr val="0B6CB8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DC1CC45D-FC6D-43A0-9224-F3D14E847608}"/>
                  </a:ext>
                </a:extLst>
              </p:cNvPr>
              <p:cNvSpPr txBox="1"/>
              <p:nvPr/>
            </p:nvSpPr>
            <p:spPr>
              <a:xfrm>
                <a:off x="10219867" y="3865501"/>
                <a:ext cx="2158002" cy="7855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800"/>
                </a:lvl1pPr>
              </a:lstStyle>
              <a:p>
                <a:r>
                  <a:rPr lang="en-US" altLang="zh-CN" dirty="0"/>
                  <a:t>Event </a:t>
                </a:r>
                <a:r>
                  <a:rPr lang="en-US" altLang="zh-CN" dirty="0" smtClean="0"/>
                  <a:t>log </a:t>
                </a:r>
                <a:endParaRPr lang="en-US" altLang="zh-CN" dirty="0"/>
              </a:p>
            </p:txBody>
          </p:sp>
          <p:grpSp>
            <p:nvGrpSpPr>
              <p:cNvPr id="62" name="组合 61">
                <a:extLst>
                  <a:ext uri="{FF2B5EF4-FFF2-40B4-BE49-F238E27FC236}">
                    <a16:creationId xmlns:a16="http://schemas.microsoft.com/office/drawing/2014/main" id="{D03594B7-D3CA-45A6-AA0A-CFF3EE7A0CA1}"/>
                  </a:ext>
                </a:extLst>
              </p:cNvPr>
              <p:cNvGrpSpPr/>
              <p:nvPr/>
            </p:nvGrpSpPr>
            <p:grpSpPr>
              <a:xfrm>
                <a:off x="7172460" y="1673799"/>
                <a:ext cx="2298003" cy="4312982"/>
                <a:chOff x="14384043" y="1768532"/>
                <a:chExt cx="2298003" cy="4312982"/>
              </a:xfrm>
            </p:grpSpPr>
            <p:pic>
              <p:nvPicPr>
                <p:cNvPr id="66" name="图片 65">
                  <a:extLst>
                    <a:ext uri="{FF2B5EF4-FFF2-40B4-BE49-F238E27FC236}">
                      <a16:creationId xmlns:a16="http://schemas.microsoft.com/office/drawing/2014/main" id="{C5D3DDA1-FB23-425D-894F-D30439A8CF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384043" y="1768532"/>
                  <a:ext cx="2298003" cy="4312982"/>
                </a:xfrm>
                <a:prstGeom prst="rect">
                  <a:avLst/>
                </a:prstGeom>
                <a:effectLst>
                  <a:outerShdw blurRad="317500" dist="1016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67" name="图片 66">
                  <a:extLst>
                    <a:ext uri="{FF2B5EF4-FFF2-40B4-BE49-F238E27FC236}">
                      <a16:creationId xmlns:a16="http://schemas.microsoft.com/office/drawing/2014/main" id="{D816AB9E-EB4C-44B2-AF47-DF5272108D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923" b="5077"/>
                <a:stretch/>
              </p:blipFill>
              <p:spPr>
                <a:xfrm>
                  <a:off x="14565656" y="2178441"/>
                  <a:ext cx="1955194" cy="3493167"/>
                </a:xfrm>
                <a:prstGeom prst="rect">
                  <a:avLst/>
                </a:prstGeom>
              </p:spPr>
            </p:pic>
            <p:sp>
              <p:nvSpPr>
                <p:cNvPr id="68" name="矩形 67">
                  <a:extLst>
                    <a:ext uri="{FF2B5EF4-FFF2-40B4-BE49-F238E27FC236}">
                      <a16:creationId xmlns:a16="http://schemas.microsoft.com/office/drawing/2014/main" id="{09EA76D1-9058-4DA7-8314-0DB5030F6CCA}"/>
                    </a:ext>
                  </a:extLst>
                </p:cNvPr>
                <p:cNvSpPr/>
                <p:nvPr/>
              </p:nvSpPr>
              <p:spPr>
                <a:xfrm>
                  <a:off x="14594511" y="3410994"/>
                  <a:ext cx="1851662" cy="301037"/>
                </a:xfrm>
                <a:prstGeom prst="rect">
                  <a:avLst/>
                </a:prstGeom>
                <a:noFill/>
                <a:ln w="19050">
                  <a:solidFill>
                    <a:srgbClr val="0B6CB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8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pic>
              <p:nvPicPr>
                <p:cNvPr id="69" name="图片 68">
                  <a:extLst>
                    <a:ext uri="{FF2B5EF4-FFF2-40B4-BE49-F238E27FC236}">
                      <a16:creationId xmlns:a16="http://schemas.microsoft.com/office/drawing/2014/main" id="{CFB6A4B4-80A2-4CF5-84EE-7A51EE66F2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582192" y="4171327"/>
                  <a:ext cx="1915572" cy="1277048"/>
                </a:xfrm>
                <a:prstGeom prst="rect">
                  <a:avLst/>
                </a:prstGeom>
              </p:spPr>
            </p:pic>
            <p:sp>
              <p:nvSpPr>
                <p:cNvPr id="70" name="矩形 69">
                  <a:extLst>
                    <a:ext uri="{FF2B5EF4-FFF2-40B4-BE49-F238E27FC236}">
                      <a16:creationId xmlns:a16="http://schemas.microsoft.com/office/drawing/2014/main" id="{977E97AA-3F86-4EFA-889E-EC94062A546F}"/>
                    </a:ext>
                  </a:extLst>
                </p:cNvPr>
                <p:cNvSpPr/>
                <p:nvPr/>
              </p:nvSpPr>
              <p:spPr>
                <a:xfrm>
                  <a:off x="14581328" y="3843155"/>
                  <a:ext cx="1903428" cy="1572859"/>
                </a:xfrm>
                <a:prstGeom prst="rect">
                  <a:avLst/>
                </a:prstGeom>
                <a:noFill/>
                <a:ln>
                  <a:solidFill>
                    <a:srgbClr val="0B6CB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8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71" name="矩形 70">
                  <a:extLst>
                    <a:ext uri="{FF2B5EF4-FFF2-40B4-BE49-F238E27FC236}">
                      <a16:creationId xmlns:a16="http://schemas.microsoft.com/office/drawing/2014/main" id="{CA0901D2-1B0D-4D59-96B7-3CFB01884FC1}"/>
                    </a:ext>
                  </a:extLst>
                </p:cNvPr>
                <p:cNvSpPr/>
                <p:nvPr/>
              </p:nvSpPr>
              <p:spPr>
                <a:xfrm>
                  <a:off x="15031691" y="5440730"/>
                  <a:ext cx="954232" cy="189126"/>
                </a:xfrm>
                <a:prstGeom prst="rect">
                  <a:avLst/>
                </a:prstGeom>
                <a:noFill/>
                <a:ln>
                  <a:solidFill>
                    <a:srgbClr val="0B6CB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8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D032CE1B-6845-4714-90F9-BF00ED2D3917}"/>
                  </a:ext>
                </a:extLst>
              </p:cNvPr>
              <p:cNvCxnSpPr/>
              <p:nvPr/>
            </p:nvCxnSpPr>
            <p:spPr>
              <a:xfrm flipH="1">
                <a:off x="9234590" y="3391080"/>
                <a:ext cx="904021" cy="0"/>
              </a:xfrm>
              <a:prstGeom prst="line">
                <a:avLst/>
              </a:prstGeom>
              <a:ln w="12700">
                <a:solidFill>
                  <a:srgbClr val="0B6CB8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A000A1A6-15C8-47C1-A03C-1FECC8EC4CEC}"/>
                  </a:ext>
                </a:extLst>
              </p:cNvPr>
              <p:cNvCxnSpPr/>
              <p:nvPr/>
            </p:nvCxnSpPr>
            <p:spPr>
              <a:xfrm flipH="1">
                <a:off x="9234590" y="2492570"/>
                <a:ext cx="887978" cy="0"/>
              </a:xfrm>
              <a:prstGeom prst="line">
                <a:avLst/>
              </a:prstGeom>
              <a:ln w="12700">
                <a:solidFill>
                  <a:srgbClr val="0B6CB8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>
                <a:extLst>
                  <a:ext uri="{FF2B5EF4-FFF2-40B4-BE49-F238E27FC236}">
                    <a16:creationId xmlns:a16="http://schemas.microsoft.com/office/drawing/2014/main" id="{54D18236-7782-4E37-9838-526DE00A3F83}"/>
                  </a:ext>
                </a:extLst>
              </p:cNvPr>
              <p:cNvCxnSpPr/>
              <p:nvPr/>
            </p:nvCxnSpPr>
            <p:spPr>
              <a:xfrm flipH="1">
                <a:off x="9260735" y="4307857"/>
                <a:ext cx="903732" cy="0"/>
              </a:xfrm>
              <a:prstGeom prst="line">
                <a:avLst/>
              </a:prstGeom>
              <a:ln w="12700">
                <a:solidFill>
                  <a:srgbClr val="0B6CB8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9" name="图片 48">
            <a:extLst>
              <a:ext uri="{FF2B5EF4-FFF2-40B4-BE49-F238E27FC236}">
                <a16:creationId xmlns:a16="http://schemas.microsoft.com/office/drawing/2014/main" id="{5476827C-9C27-4B13-A75F-47185E01120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72872" y="835215"/>
            <a:ext cx="3908772" cy="1651547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5AB2A3E6-4825-4FF6-8721-F12F0BF174A7}"/>
              </a:ext>
            </a:extLst>
          </p:cNvPr>
          <p:cNvSpPr txBox="1"/>
          <p:nvPr/>
        </p:nvSpPr>
        <p:spPr>
          <a:xfrm>
            <a:off x="940320" y="4788698"/>
            <a:ext cx="75831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err="1"/>
              <a:t>MinMoe</a:t>
            </a:r>
            <a:r>
              <a:rPr lang="en-US" altLang="zh-CN" sz="1200" dirty="0"/>
              <a:t> terminals are using protocol 1.0</a:t>
            </a:r>
            <a:r>
              <a:rPr lang="zh-CN" altLang="en-US" sz="1200" dirty="0"/>
              <a:t>，跟对讲</a:t>
            </a:r>
            <a:r>
              <a:rPr lang="en-US" altLang="zh-CN" sz="1200" dirty="0"/>
              <a:t>2.0</a:t>
            </a:r>
            <a:r>
              <a:rPr lang="zh-CN" altLang="en-US" sz="1200" dirty="0"/>
              <a:t>做主从机兼容性：明眸做主机、</a:t>
            </a:r>
            <a:r>
              <a:rPr lang="en-US" altLang="zh-CN" sz="1200" dirty="0"/>
              <a:t>2.0</a:t>
            </a:r>
            <a:r>
              <a:rPr lang="zh-CN" altLang="en-US" sz="1200" dirty="0"/>
              <a:t>门口机从机有兼容性问题</a:t>
            </a:r>
          </a:p>
        </p:txBody>
      </p:sp>
      <p:pic>
        <p:nvPicPr>
          <p:cNvPr id="75" name="图片 74">
            <a:extLst>
              <a:ext uri="{FF2B5EF4-FFF2-40B4-BE49-F238E27FC236}">
                <a16:creationId xmlns:a16="http://schemas.microsoft.com/office/drawing/2014/main" id="{D71C5785-DD3D-4FEB-8001-986CF442D3AF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0280" t="4264" r="13714" b="25635"/>
          <a:stretch/>
        </p:blipFill>
        <p:spPr>
          <a:xfrm>
            <a:off x="1368287" y="3441601"/>
            <a:ext cx="336462" cy="33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51961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5"/>
            <a:ext cx="9144000" cy="5140990"/>
          </a:xfrm>
          <a:prstGeom prst="rect">
            <a:avLst/>
          </a:prstGeom>
        </p:spPr>
      </p:pic>
      <p:sp>
        <p:nvSpPr>
          <p:cNvPr id="5" name="流程图: 手动输入 1"/>
          <p:cNvSpPr/>
          <p:nvPr/>
        </p:nvSpPr>
        <p:spPr>
          <a:xfrm rot="5400000" flipV="1">
            <a:off x="2982600" y="288235"/>
            <a:ext cx="1343471" cy="587828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  <a:gd name="connsiteX0" fmla="*/ 10 w 10144"/>
              <a:gd name="connsiteY0" fmla="*/ 4760 h 21913"/>
              <a:gd name="connsiteX1" fmla="*/ 10100 w 10144"/>
              <a:gd name="connsiteY1" fmla="*/ 0 h 21913"/>
              <a:gd name="connsiteX2" fmla="*/ 10144 w 10144"/>
              <a:gd name="connsiteY2" fmla="*/ 21913 h 21913"/>
              <a:gd name="connsiteX3" fmla="*/ 39 w 10144"/>
              <a:gd name="connsiteY3" fmla="*/ 13979 h 21913"/>
              <a:gd name="connsiteX4" fmla="*/ 10 w 10144"/>
              <a:gd name="connsiteY4" fmla="*/ 4760 h 21913"/>
              <a:gd name="connsiteX0" fmla="*/ 133 w 10267"/>
              <a:gd name="connsiteY0" fmla="*/ 4760 h 21997"/>
              <a:gd name="connsiteX1" fmla="*/ 10223 w 10267"/>
              <a:gd name="connsiteY1" fmla="*/ 0 h 21997"/>
              <a:gd name="connsiteX2" fmla="*/ 10267 w 10267"/>
              <a:gd name="connsiteY2" fmla="*/ 21913 h 21997"/>
              <a:gd name="connsiteX3" fmla="*/ 0 w 10267"/>
              <a:gd name="connsiteY3" fmla="*/ 21997 h 21997"/>
              <a:gd name="connsiteX4" fmla="*/ 133 w 10267"/>
              <a:gd name="connsiteY4" fmla="*/ 4760 h 21997"/>
              <a:gd name="connsiteX0" fmla="*/ 79 w 10213"/>
              <a:gd name="connsiteY0" fmla="*/ 4760 h 21913"/>
              <a:gd name="connsiteX1" fmla="*/ 10169 w 10213"/>
              <a:gd name="connsiteY1" fmla="*/ 0 h 21913"/>
              <a:gd name="connsiteX2" fmla="*/ 10213 w 10213"/>
              <a:gd name="connsiteY2" fmla="*/ 21913 h 21913"/>
              <a:gd name="connsiteX3" fmla="*/ 0 w 10213"/>
              <a:gd name="connsiteY3" fmla="*/ 21913 h 21913"/>
              <a:gd name="connsiteX4" fmla="*/ 79 w 10213"/>
              <a:gd name="connsiteY4" fmla="*/ 4760 h 21913"/>
              <a:gd name="connsiteX0" fmla="*/ 14 w 10148"/>
              <a:gd name="connsiteY0" fmla="*/ 4760 h 21934"/>
              <a:gd name="connsiteX1" fmla="*/ 10104 w 10148"/>
              <a:gd name="connsiteY1" fmla="*/ 0 h 21934"/>
              <a:gd name="connsiteX2" fmla="*/ 10148 w 10148"/>
              <a:gd name="connsiteY2" fmla="*/ 21913 h 21934"/>
              <a:gd name="connsiteX3" fmla="*/ 16 w 10148"/>
              <a:gd name="connsiteY3" fmla="*/ 21934 h 21934"/>
              <a:gd name="connsiteX4" fmla="*/ 14 w 10148"/>
              <a:gd name="connsiteY4" fmla="*/ 4760 h 21934"/>
              <a:gd name="connsiteX0" fmla="*/ 52 w 10186"/>
              <a:gd name="connsiteY0" fmla="*/ 4760 h 21913"/>
              <a:gd name="connsiteX1" fmla="*/ 10142 w 10186"/>
              <a:gd name="connsiteY1" fmla="*/ 0 h 21913"/>
              <a:gd name="connsiteX2" fmla="*/ 10186 w 10186"/>
              <a:gd name="connsiteY2" fmla="*/ 21913 h 21913"/>
              <a:gd name="connsiteX3" fmla="*/ 0 w 10186"/>
              <a:gd name="connsiteY3" fmla="*/ 21913 h 21913"/>
              <a:gd name="connsiteX4" fmla="*/ 52 w 10186"/>
              <a:gd name="connsiteY4" fmla="*/ 4760 h 21913"/>
              <a:gd name="connsiteX0" fmla="*/ 133 w 10267"/>
              <a:gd name="connsiteY0" fmla="*/ 4760 h 23487"/>
              <a:gd name="connsiteX1" fmla="*/ 10223 w 10267"/>
              <a:gd name="connsiteY1" fmla="*/ 0 h 23487"/>
              <a:gd name="connsiteX2" fmla="*/ 10267 w 10267"/>
              <a:gd name="connsiteY2" fmla="*/ 21913 h 23487"/>
              <a:gd name="connsiteX3" fmla="*/ 0 w 10267"/>
              <a:gd name="connsiteY3" fmla="*/ 23487 h 23487"/>
              <a:gd name="connsiteX4" fmla="*/ 133 w 10267"/>
              <a:gd name="connsiteY4" fmla="*/ 4760 h 23487"/>
              <a:gd name="connsiteX0" fmla="*/ 106 w 10240"/>
              <a:gd name="connsiteY0" fmla="*/ 4760 h 23487"/>
              <a:gd name="connsiteX1" fmla="*/ 10196 w 10240"/>
              <a:gd name="connsiteY1" fmla="*/ 0 h 23487"/>
              <a:gd name="connsiteX2" fmla="*/ 10240 w 10240"/>
              <a:gd name="connsiteY2" fmla="*/ 21913 h 23487"/>
              <a:gd name="connsiteX3" fmla="*/ 0 w 10240"/>
              <a:gd name="connsiteY3" fmla="*/ 23487 h 23487"/>
              <a:gd name="connsiteX4" fmla="*/ 106 w 10240"/>
              <a:gd name="connsiteY4" fmla="*/ 4760 h 23487"/>
              <a:gd name="connsiteX0" fmla="*/ 79 w 10213"/>
              <a:gd name="connsiteY0" fmla="*/ 4760 h 23424"/>
              <a:gd name="connsiteX1" fmla="*/ 10169 w 10213"/>
              <a:gd name="connsiteY1" fmla="*/ 0 h 23424"/>
              <a:gd name="connsiteX2" fmla="*/ 10213 w 10213"/>
              <a:gd name="connsiteY2" fmla="*/ 21913 h 23424"/>
              <a:gd name="connsiteX3" fmla="*/ 0 w 10213"/>
              <a:gd name="connsiteY3" fmla="*/ 23424 h 23424"/>
              <a:gd name="connsiteX4" fmla="*/ 79 w 10213"/>
              <a:gd name="connsiteY4" fmla="*/ 4760 h 23424"/>
              <a:gd name="connsiteX0" fmla="*/ 79 w 10186"/>
              <a:gd name="connsiteY0" fmla="*/ 4760 h 23424"/>
              <a:gd name="connsiteX1" fmla="*/ 10169 w 10186"/>
              <a:gd name="connsiteY1" fmla="*/ 0 h 23424"/>
              <a:gd name="connsiteX2" fmla="*/ 10186 w 10186"/>
              <a:gd name="connsiteY2" fmla="*/ 23277 h 23424"/>
              <a:gd name="connsiteX3" fmla="*/ 0 w 10186"/>
              <a:gd name="connsiteY3" fmla="*/ 23424 h 23424"/>
              <a:gd name="connsiteX4" fmla="*/ 79 w 10186"/>
              <a:gd name="connsiteY4" fmla="*/ 4760 h 23424"/>
              <a:gd name="connsiteX0" fmla="*/ 25 w 10132"/>
              <a:gd name="connsiteY0" fmla="*/ 4760 h 23361"/>
              <a:gd name="connsiteX1" fmla="*/ 10115 w 10132"/>
              <a:gd name="connsiteY1" fmla="*/ 0 h 23361"/>
              <a:gd name="connsiteX2" fmla="*/ 10132 w 10132"/>
              <a:gd name="connsiteY2" fmla="*/ 23277 h 23361"/>
              <a:gd name="connsiteX3" fmla="*/ 0 w 10132"/>
              <a:gd name="connsiteY3" fmla="*/ 23361 h 23361"/>
              <a:gd name="connsiteX4" fmla="*/ 25 w 10132"/>
              <a:gd name="connsiteY4" fmla="*/ 4760 h 2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32" h="23361">
                <a:moveTo>
                  <a:pt x="25" y="4760"/>
                </a:moveTo>
                <a:lnTo>
                  <a:pt x="10115" y="0"/>
                </a:lnTo>
                <a:cubicBezTo>
                  <a:pt x="10130" y="4660"/>
                  <a:pt x="10117" y="18617"/>
                  <a:pt x="10132" y="23277"/>
                </a:cubicBezTo>
                <a:lnTo>
                  <a:pt x="0" y="23361"/>
                </a:lnTo>
                <a:cubicBezTo>
                  <a:pt x="47" y="20264"/>
                  <a:pt x="-22" y="7857"/>
                  <a:pt x="25" y="4760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latin typeface="+mj-lt"/>
            </a:endParaRPr>
          </a:p>
        </p:txBody>
      </p:sp>
      <p:sp>
        <p:nvSpPr>
          <p:cNvPr id="6" name="流程图: 手动输入 1"/>
          <p:cNvSpPr/>
          <p:nvPr/>
        </p:nvSpPr>
        <p:spPr>
          <a:xfrm rot="5400000" flipH="1">
            <a:off x="327594" y="2231243"/>
            <a:ext cx="1345062" cy="200024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D71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latin typeface="+mj-lt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501070" y="2833229"/>
            <a:ext cx="170766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950" b="1" dirty="0">
                <a:solidFill>
                  <a:schemeClr val="bg1"/>
                </a:solidFill>
                <a:latin typeface="+mj-lt"/>
              </a:rPr>
              <a:t>3</a:t>
            </a:r>
            <a:endParaRPr lang="zh-CN" altLang="en-US" sz="495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文本框 10"/>
          <p:cNvSpPr txBox="1"/>
          <p:nvPr/>
        </p:nvSpPr>
        <p:spPr>
          <a:xfrm>
            <a:off x="1805629" y="2973462"/>
            <a:ext cx="5836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800" b="1" dirty="0" smtClean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배선연결</a:t>
            </a:r>
            <a:endParaRPr lang="en-US" altLang="zh-CN" sz="28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6327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14352" y="150662"/>
            <a:ext cx="4409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배선연결</a:t>
            </a:r>
            <a:endParaRPr lang="en-US" altLang="zh-CN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7D4BC93-D699-4FBD-889C-88AAEC0A7638}"/>
              </a:ext>
            </a:extLst>
          </p:cNvPr>
          <p:cNvSpPr txBox="1"/>
          <p:nvPr/>
        </p:nvSpPr>
        <p:spPr>
          <a:xfrm>
            <a:off x="369769" y="531255"/>
            <a:ext cx="4409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터미널 제어 장치 </a:t>
            </a:r>
            <a:r>
              <a:rPr lang="en-US" altLang="ko-KR" dirty="0"/>
              <a:t>2</a:t>
            </a:r>
            <a:r>
              <a:rPr lang="ko-KR" altLang="en-US" dirty="0"/>
              <a:t>개 잠금 장치 </a:t>
            </a:r>
            <a:r>
              <a:rPr lang="en-US" altLang="ko-KR" dirty="0"/>
              <a:t>1</a:t>
            </a:r>
            <a:r>
              <a:rPr lang="ko-KR" altLang="en-US" dirty="0"/>
              <a:t>개</a:t>
            </a:r>
            <a:endParaRPr lang="en-US" altLang="zh-CN" sz="1200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9221ACC-CE51-4488-8AFC-6C4421146710}"/>
              </a:ext>
            </a:extLst>
          </p:cNvPr>
          <p:cNvGrpSpPr/>
          <p:nvPr/>
        </p:nvGrpSpPr>
        <p:grpSpPr>
          <a:xfrm>
            <a:off x="816368" y="1016968"/>
            <a:ext cx="5231661" cy="3483557"/>
            <a:chOff x="1594413" y="1119017"/>
            <a:chExt cx="3680638" cy="2815765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0022393-FFFF-4D6F-959C-0417556EC53A}"/>
                </a:ext>
              </a:extLst>
            </p:cNvPr>
            <p:cNvGrpSpPr/>
            <p:nvPr/>
          </p:nvGrpSpPr>
          <p:grpSpPr>
            <a:xfrm>
              <a:off x="1594413" y="1119017"/>
              <a:ext cx="3680638" cy="2648572"/>
              <a:chOff x="4864761" y="832008"/>
              <a:chExt cx="2680337" cy="1928760"/>
            </a:xfrm>
          </p:grpSpPr>
          <p:cxnSp>
            <p:nvCxnSpPr>
              <p:cNvPr id="120" name="直接连接符 119">
                <a:extLst>
                  <a:ext uri="{FF2B5EF4-FFF2-40B4-BE49-F238E27FC236}">
                    <a16:creationId xmlns:a16="http://schemas.microsoft.com/office/drawing/2014/main" id="{A6D9B366-2793-40E6-B3DC-EF4BBF3C32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0284" y="1732242"/>
                <a:ext cx="8731" cy="565776"/>
              </a:xfrm>
              <a:prstGeom prst="line">
                <a:avLst/>
              </a:prstGeom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直接连接符 187">
                <a:extLst>
                  <a:ext uri="{FF2B5EF4-FFF2-40B4-BE49-F238E27FC236}">
                    <a16:creationId xmlns:a16="http://schemas.microsoft.com/office/drawing/2014/main" id="{E04520D0-4C65-48B0-AA74-A48BD16689B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73066" y="1766207"/>
                <a:ext cx="6391" cy="550369"/>
              </a:xfrm>
              <a:prstGeom prst="line">
                <a:avLst/>
              </a:prstGeom>
              <a:ln w="952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8" name="组合 207">
                <a:extLst>
                  <a:ext uri="{FF2B5EF4-FFF2-40B4-BE49-F238E27FC236}">
                    <a16:creationId xmlns:a16="http://schemas.microsoft.com/office/drawing/2014/main" id="{E906BC05-7156-4B9A-89BC-DB686354C29D}"/>
                  </a:ext>
                </a:extLst>
              </p:cNvPr>
              <p:cNvGrpSpPr/>
              <p:nvPr/>
            </p:nvGrpSpPr>
            <p:grpSpPr>
              <a:xfrm>
                <a:off x="4864761" y="832008"/>
                <a:ext cx="2680337" cy="1928760"/>
                <a:chOff x="4864761" y="832008"/>
                <a:chExt cx="2680337" cy="1928760"/>
              </a:xfrm>
            </p:grpSpPr>
            <p:grpSp>
              <p:nvGrpSpPr>
                <p:cNvPr id="129" name="组合 128">
                  <a:extLst>
                    <a:ext uri="{FF2B5EF4-FFF2-40B4-BE49-F238E27FC236}">
                      <a16:creationId xmlns:a16="http://schemas.microsoft.com/office/drawing/2014/main" id="{83B52E87-C940-4E54-A9CC-F1626F685194}"/>
                    </a:ext>
                  </a:extLst>
                </p:cNvPr>
                <p:cNvGrpSpPr/>
                <p:nvPr/>
              </p:nvGrpSpPr>
              <p:grpSpPr>
                <a:xfrm>
                  <a:off x="4864761" y="832008"/>
                  <a:ext cx="2680337" cy="1928760"/>
                  <a:chOff x="189535" y="2827833"/>
                  <a:chExt cx="2792646" cy="1928760"/>
                </a:xfrm>
              </p:grpSpPr>
              <p:grpSp>
                <p:nvGrpSpPr>
                  <p:cNvPr id="115" name="组合 114">
                    <a:extLst>
                      <a:ext uri="{FF2B5EF4-FFF2-40B4-BE49-F238E27FC236}">
                        <a16:creationId xmlns:a16="http://schemas.microsoft.com/office/drawing/2014/main" id="{68BFF635-C43F-4EC8-8A53-796C6470C3B9}"/>
                      </a:ext>
                    </a:extLst>
                  </p:cNvPr>
                  <p:cNvGrpSpPr/>
                  <p:nvPr/>
                </p:nvGrpSpPr>
                <p:grpSpPr>
                  <a:xfrm>
                    <a:off x="189535" y="2827833"/>
                    <a:ext cx="2792646" cy="1928760"/>
                    <a:chOff x="220108" y="2813179"/>
                    <a:chExt cx="2792646" cy="1928760"/>
                  </a:xfrm>
                </p:grpSpPr>
                <p:grpSp>
                  <p:nvGrpSpPr>
                    <p:cNvPr id="113" name="组合 112">
                      <a:extLst>
                        <a:ext uri="{FF2B5EF4-FFF2-40B4-BE49-F238E27FC236}">
                          <a16:creationId xmlns:a16="http://schemas.microsoft.com/office/drawing/2014/main" id="{13C353D3-4727-4C03-BBB7-6FC874CFBD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20108" y="2813179"/>
                      <a:ext cx="2792646" cy="1928760"/>
                      <a:chOff x="185374" y="2605777"/>
                      <a:chExt cx="2792646" cy="1928760"/>
                    </a:xfrm>
                  </p:grpSpPr>
                  <p:grpSp>
                    <p:nvGrpSpPr>
                      <p:cNvPr id="77" name="组合 76">
                        <a:extLst>
                          <a:ext uri="{FF2B5EF4-FFF2-40B4-BE49-F238E27FC236}">
                            <a16:creationId xmlns:a16="http://schemas.microsoft.com/office/drawing/2014/main" id="{33C1FB08-B70F-4E4B-BA74-AF3C5983B39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9113" y="2605777"/>
                        <a:ext cx="2498907" cy="1928760"/>
                        <a:chOff x="259465" y="900953"/>
                        <a:chExt cx="2498907" cy="1928760"/>
                      </a:xfrm>
                    </p:grpSpPr>
                    <p:cxnSp>
                      <p:nvCxnSpPr>
                        <p:cNvPr id="78" name="直接连接符 77">
                          <a:extLst>
                            <a:ext uri="{FF2B5EF4-FFF2-40B4-BE49-F238E27FC236}">
                              <a16:creationId xmlns:a16="http://schemas.microsoft.com/office/drawing/2014/main" id="{059E8185-C756-4C8D-A64E-D18BD41746A0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2370752" y="908713"/>
                          <a:ext cx="0" cy="314987"/>
                        </a:xfrm>
                        <a:prstGeom prst="line">
                          <a:avLst/>
                        </a:prstGeom>
                        <a:ln w="28575"/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80" name="组合 79">
                          <a:extLst>
                            <a:ext uri="{FF2B5EF4-FFF2-40B4-BE49-F238E27FC236}">
                              <a16:creationId xmlns:a16="http://schemas.microsoft.com/office/drawing/2014/main" id="{94AB3C0E-5286-43E6-A05F-ADCE4C2DA40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59465" y="900953"/>
                          <a:ext cx="2498907" cy="1928760"/>
                          <a:chOff x="299070" y="917416"/>
                          <a:chExt cx="2498907" cy="1928760"/>
                        </a:xfrm>
                      </p:grpSpPr>
                      <p:grpSp>
                        <p:nvGrpSpPr>
                          <p:cNvPr id="81" name="组合 80">
                            <a:extLst>
                              <a:ext uri="{FF2B5EF4-FFF2-40B4-BE49-F238E27FC236}">
                                <a16:creationId xmlns:a16="http://schemas.microsoft.com/office/drawing/2014/main" id="{CC4F0CBE-4E5A-4AF6-BA84-FB6352551DCF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99070" y="1392190"/>
                            <a:ext cx="2373212" cy="1453986"/>
                            <a:chOff x="200192" y="1046557"/>
                            <a:chExt cx="2373212" cy="1453986"/>
                          </a:xfrm>
                        </p:grpSpPr>
                        <p:sp>
                          <p:nvSpPr>
                            <p:cNvPr id="84" name="文本框 83">
                              <a:extLst>
                                <a:ext uri="{FF2B5EF4-FFF2-40B4-BE49-F238E27FC236}">
                                  <a16:creationId xmlns:a16="http://schemas.microsoft.com/office/drawing/2014/main" id="{31F77F90-6E20-47BF-8009-AF076EC14929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594566" y="1963084"/>
                              <a:ext cx="320591" cy="179305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sz="1000" dirty="0"/>
                                <a:t>+</a:t>
                              </a:r>
                              <a:endParaRPr lang="zh-CN" altLang="en-US" sz="1000" dirty="0"/>
                            </a:p>
                          </p:txBody>
                        </p:sp>
                        <p:grpSp>
                          <p:nvGrpSpPr>
                            <p:cNvPr id="85" name="组合 84">
                              <a:extLst>
                                <a:ext uri="{FF2B5EF4-FFF2-40B4-BE49-F238E27FC236}">
                                  <a16:creationId xmlns:a16="http://schemas.microsoft.com/office/drawing/2014/main" id="{34C4B375-119A-4B1F-BCAA-77A89942D126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00192" y="1046557"/>
                              <a:ext cx="2373212" cy="1453986"/>
                              <a:chOff x="200192" y="832624"/>
                              <a:chExt cx="2373212" cy="1453986"/>
                            </a:xfrm>
                          </p:grpSpPr>
                          <p:pic>
                            <p:nvPicPr>
                              <p:cNvPr id="88" name="图片 87">
                                <a:extLst>
                                  <a:ext uri="{FF2B5EF4-FFF2-40B4-BE49-F238E27FC236}">
                                    <a16:creationId xmlns:a16="http://schemas.microsoft.com/office/drawing/2014/main" id="{FB6A7607-96E0-495C-BA05-C6618DB6CEA5}"/>
                                  </a:ext>
                                </a:extLst>
                              </p:cNvPr>
                              <p:cNvPicPr>
                                <a:picLocks noChangeAspect="1"/>
                              </p:cNvPicPr>
                              <p:nvPr/>
                            </p:nvPicPr>
                            <p:blipFill>
                              <a:blip r:embed="rId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200192" y="832624"/>
                                <a:ext cx="891793" cy="522899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  <p:cxnSp>
                            <p:nvCxnSpPr>
                              <p:cNvPr id="89" name="直接连接符 88">
                                <a:extLst>
                                  <a:ext uri="{FF2B5EF4-FFF2-40B4-BE49-F238E27FC236}">
                                    <a16:creationId xmlns:a16="http://schemas.microsoft.com/office/drawing/2014/main" id="{6068A1B2-3AA6-4C73-8473-E32C36AC817B}"/>
                                  </a:ext>
                                </a:extLst>
                              </p:cNvPr>
                              <p:cNvCxnSpPr>
                                <a:cxnSpLocks/>
                              </p:cNvCxnSpPr>
                              <p:nvPr/>
                            </p:nvCxnSpPr>
                            <p:spPr>
                              <a:xfrm flipV="1">
                                <a:off x="1134699" y="1079680"/>
                                <a:ext cx="868580" cy="6135"/>
                              </a:xfrm>
                              <a:prstGeom prst="line">
                                <a:avLst/>
                              </a:prstGeom>
                              <a:ln w="9525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90" name="直接连接符 89">
                                <a:extLst>
                                  <a:ext uri="{FF2B5EF4-FFF2-40B4-BE49-F238E27FC236}">
                                    <a16:creationId xmlns:a16="http://schemas.microsoft.com/office/drawing/2014/main" id="{E4E36D18-02A1-4A67-A752-0A7E30FD708C}"/>
                                  </a:ext>
                                </a:extLst>
                              </p:cNvPr>
                              <p:cNvCxnSpPr>
                                <a:cxnSpLocks/>
                              </p:cNvCxnSpPr>
                              <p:nvPr/>
                            </p:nvCxnSpPr>
                            <p:spPr>
                              <a:xfrm flipV="1">
                                <a:off x="1134699" y="1062226"/>
                                <a:ext cx="891793" cy="9274"/>
                              </a:xfrm>
                              <a:prstGeom prst="line">
                                <a:avLst/>
                              </a:prstGeom>
                              <a:ln w="9525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sp>
                            <p:nvSpPr>
                              <p:cNvPr id="91" name="文本框 90">
                                <a:extLst>
                                  <a:ext uri="{FF2B5EF4-FFF2-40B4-BE49-F238E27FC236}">
                                    <a16:creationId xmlns:a16="http://schemas.microsoft.com/office/drawing/2014/main" id="{E3FF0BA5-C1BE-4920-A5B8-56984A7DCAD6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1707565" y="937512"/>
                                <a:ext cx="259192" cy="107261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altLang="zh-CN" sz="700" dirty="0"/>
                                  <a:t>NC</a:t>
                                </a:r>
                                <a:endParaRPr lang="zh-CN" altLang="en-US" sz="700" dirty="0"/>
                              </a:p>
                            </p:txBody>
                          </p:sp>
                          <p:cxnSp>
                            <p:nvCxnSpPr>
                              <p:cNvPr id="92" name="直接连接符 91">
                                <a:extLst>
                                  <a:ext uri="{FF2B5EF4-FFF2-40B4-BE49-F238E27FC236}">
                                    <a16:creationId xmlns:a16="http://schemas.microsoft.com/office/drawing/2014/main" id="{4DA5CEBE-73E9-4F4A-99D1-F3515F1446DE}"/>
                                  </a:ext>
                                </a:extLst>
                              </p:cNvPr>
                              <p:cNvCxnSpPr>
                                <a:cxnSpLocks/>
                              </p:cNvCxnSpPr>
                              <p:nvPr/>
                            </p:nvCxnSpPr>
                            <p:spPr>
                              <a:xfrm>
                                <a:off x="1028944" y="2055416"/>
                                <a:ext cx="813678" cy="0"/>
                              </a:xfrm>
                              <a:prstGeom prst="line">
                                <a:avLst/>
                              </a:prstGeom>
                              <a:ln w="9525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sp>
                            <p:nvSpPr>
                              <p:cNvPr id="94" name="文本框 93">
                                <a:extLst>
                                  <a:ext uri="{FF2B5EF4-FFF2-40B4-BE49-F238E27FC236}">
                                    <a16:creationId xmlns:a16="http://schemas.microsoft.com/office/drawing/2014/main" id="{162FDFE1-28D8-4FD0-899F-2CE5C71E4B2F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1901309" y="1312207"/>
                                <a:ext cx="410170" cy="200055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altLang="zh-CN" sz="700" dirty="0"/>
                                  <a:t>COM</a:t>
                                </a:r>
                                <a:endParaRPr lang="zh-CN" altLang="en-US" sz="700" dirty="0"/>
                              </a:p>
                            </p:txBody>
                          </p:sp>
                          <p:sp>
                            <p:nvSpPr>
                              <p:cNvPr id="95" name="文本框 94">
                                <a:extLst>
                                  <a:ext uri="{FF2B5EF4-FFF2-40B4-BE49-F238E27FC236}">
                                    <a16:creationId xmlns:a16="http://schemas.microsoft.com/office/drawing/2014/main" id="{12E8EBE4-34EE-42F6-9ED2-BBA97DFD83CE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1361319" y="1080650"/>
                                <a:ext cx="524305" cy="117758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ko-KR" altLang="en-US" sz="700" dirty="0" smtClean="0"/>
                                  <a:t>하얀색</a:t>
                                </a:r>
                                <a:r>
                                  <a:rPr lang="en-US" altLang="ko-KR" sz="700" dirty="0" smtClean="0"/>
                                  <a:t>, </a:t>
                                </a:r>
                                <a:r>
                                  <a:rPr lang="ko-KR" altLang="en-US" sz="700" dirty="0" smtClean="0"/>
                                  <a:t>보라색선</a:t>
                                </a:r>
                                <a:endParaRPr lang="zh-CN" altLang="en-US" sz="700" dirty="0"/>
                              </a:p>
                            </p:txBody>
                          </p:sp>
                          <p:sp>
                            <p:nvSpPr>
                              <p:cNvPr id="96" name="文本框 95">
                                <a:extLst>
                                  <a:ext uri="{FF2B5EF4-FFF2-40B4-BE49-F238E27FC236}">
                                    <a16:creationId xmlns:a16="http://schemas.microsoft.com/office/drawing/2014/main" id="{ED163047-1CD8-4CC5-951A-7AD7F85F9225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2417328" y="1317382"/>
                                <a:ext cx="156076" cy="77686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vert="eaVert"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ko-KR" altLang="en-US" sz="700" dirty="0" smtClean="0"/>
                                  <a:t>백</a:t>
                                </a:r>
                                <a:r>
                                  <a:rPr lang="en-US" altLang="ko-KR" sz="700" dirty="0" smtClean="0"/>
                                  <a:t>/</a:t>
                                </a:r>
                                <a:r>
                                  <a:rPr lang="ko-KR" altLang="en-US" sz="700" dirty="0" smtClean="0"/>
                                  <a:t>노랑선</a:t>
                                </a:r>
                                <a:endParaRPr lang="zh-CN" altLang="en-US" sz="700" dirty="0"/>
                              </a:p>
                            </p:txBody>
                          </p:sp>
                          <p:pic>
                            <p:nvPicPr>
                              <p:cNvPr id="97" name="图片 96">
                                <a:extLst>
                                  <a:ext uri="{FF2B5EF4-FFF2-40B4-BE49-F238E27FC236}">
                                    <a16:creationId xmlns:a16="http://schemas.microsoft.com/office/drawing/2014/main" id="{7B298274-9FF7-4F14-9EC4-35B36E609B79}"/>
                                  </a:ext>
                                </a:extLst>
                              </p:cNvPr>
                              <p:cNvPicPr>
                                <a:picLocks noChangeAspect="1"/>
                              </p:cNvPicPr>
                              <p:nvPr/>
                            </p:nvPicPr>
                            <p:blipFill>
                              <a:blip r:embed="rId4" cstate="print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1905176" y="1817228"/>
                                <a:ext cx="469382" cy="469382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  <p:sp>
                            <p:nvSpPr>
                              <p:cNvPr id="98" name="文本框 97">
                                <a:extLst>
                                  <a:ext uri="{FF2B5EF4-FFF2-40B4-BE49-F238E27FC236}">
                                    <a16:creationId xmlns:a16="http://schemas.microsoft.com/office/drawing/2014/main" id="{5AB09310-CD62-4C4D-8BCD-F4937A653E5C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1671785" y="1891917"/>
                                <a:ext cx="274135" cy="132014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altLang="zh-CN" sz="1000" dirty="0"/>
                                  <a:t>_</a:t>
                                </a:r>
                                <a:endParaRPr lang="zh-CN" altLang="en-US" sz="1000" dirty="0"/>
                              </a:p>
                            </p:txBody>
                          </p:sp>
                          <p:sp>
                            <p:nvSpPr>
                              <p:cNvPr id="106" name="文本框 105">
                                <a:extLst>
                                  <a:ext uri="{FF2B5EF4-FFF2-40B4-BE49-F238E27FC236}">
                                    <a16:creationId xmlns:a16="http://schemas.microsoft.com/office/drawing/2014/main" id="{BC27DDE7-FC98-4DB2-B812-EA9AD25DC283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1994192" y="1657499"/>
                                <a:ext cx="345646" cy="246221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altLang="zh-CN" sz="1000" dirty="0"/>
                                  <a:t>+</a:t>
                                </a:r>
                                <a:endParaRPr lang="zh-CN" altLang="en-US" sz="1000" dirty="0"/>
                              </a:p>
                            </p:txBody>
                          </p:sp>
                        </p:grpSp>
                      </p:grpSp>
                      <p:sp>
                        <p:nvSpPr>
                          <p:cNvPr id="82" name="文本框 81">
                            <a:extLst>
                              <a:ext uri="{FF2B5EF4-FFF2-40B4-BE49-F238E27FC236}">
                                <a16:creationId xmlns:a16="http://schemas.microsoft.com/office/drawing/2014/main" id="{92DEAE16-2F9D-41FB-86F6-C80CF9639FF6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390044" y="917416"/>
                            <a:ext cx="407933" cy="16304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altLang="zh-CN" sz="1200" dirty="0"/>
                              <a:t>Ethernet</a:t>
                            </a:r>
                            <a:endParaRPr lang="zh-CN" altLang="en-US" sz="1200" dirty="0"/>
                          </a:p>
                        </p:txBody>
                      </p:sp>
                    </p:grpSp>
                  </p:grpSp>
                  <p:sp>
                    <p:nvSpPr>
                      <p:cNvPr id="109" name="文本框 108">
                        <a:extLst>
                          <a:ext uri="{FF2B5EF4-FFF2-40B4-BE49-F238E27FC236}">
                            <a16:creationId xmlns:a16="http://schemas.microsoft.com/office/drawing/2014/main" id="{D05817D4-9D40-4B4B-A0CF-E368B534092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85374" y="2627429"/>
                        <a:ext cx="2067298" cy="16304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altLang="zh-CN" sz="1200" dirty="0"/>
                          <a:t>I/O </a:t>
                        </a:r>
                        <a:r>
                          <a:rPr lang="ko-KR" altLang="en-US" sz="1200" dirty="0" smtClean="0"/>
                          <a:t>연결</a:t>
                        </a:r>
                        <a:endParaRPr lang="en-US" altLang="zh-CN" sz="1200" dirty="0"/>
                      </a:p>
                    </p:txBody>
                  </p:sp>
                </p:grpSp>
                <p:sp>
                  <p:nvSpPr>
                    <p:cNvPr id="110" name="文本框 109">
                      <a:extLst>
                        <a:ext uri="{FF2B5EF4-FFF2-40B4-BE49-F238E27FC236}">
                          <a16:creationId xmlns:a16="http://schemas.microsoft.com/office/drawing/2014/main" id="{7E690509-2D07-4385-BD43-4D284359F51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80412" y="3274369"/>
                      <a:ext cx="655041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</a:rPr>
                        <a:t>Receive</a:t>
                      </a:r>
                      <a:endParaRPr lang="zh-CN" altLang="en-US" sz="1100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127" name="文本框 126">
                    <a:extLst>
                      <a:ext uri="{FF2B5EF4-FFF2-40B4-BE49-F238E27FC236}">
                        <a16:creationId xmlns:a16="http://schemas.microsoft.com/office/drawing/2014/main" id="{826C69AA-BC0B-4D8E-BCE4-683AB17AFB0D}"/>
                      </a:ext>
                    </a:extLst>
                  </p:cNvPr>
                  <p:cNvSpPr txBox="1"/>
                  <p:nvPr/>
                </p:nvSpPr>
                <p:spPr>
                  <a:xfrm>
                    <a:off x="1270747" y="3352904"/>
                    <a:ext cx="163898" cy="17930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dirty="0"/>
                      <a:t>+</a:t>
                    </a:r>
                    <a:endParaRPr lang="zh-CN" altLang="en-US" sz="1000" dirty="0"/>
                  </a:p>
                </p:txBody>
              </p:sp>
              <p:sp>
                <p:nvSpPr>
                  <p:cNvPr id="128" name="文本框 127">
                    <a:extLst>
                      <a:ext uri="{FF2B5EF4-FFF2-40B4-BE49-F238E27FC236}">
                        <a16:creationId xmlns:a16="http://schemas.microsoft.com/office/drawing/2014/main" id="{D4975191-A99E-41FC-A476-302714C9F781}"/>
                      </a:ext>
                    </a:extLst>
                  </p:cNvPr>
                  <p:cNvSpPr txBox="1"/>
                  <p:nvPr/>
                </p:nvSpPr>
                <p:spPr>
                  <a:xfrm>
                    <a:off x="1584188" y="4402942"/>
                    <a:ext cx="262865" cy="1268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800" dirty="0" smtClean="0"/>
                      <a:t>검은선</a:t>
                    </a:r>
                    <a:endParaRPr lang="zh-CN" altLang="en-US" sz="800" dirty="0"/>
                  </a:p>
                </p:txBody>
              </p:sp>
            </p:grpSp>
            <p:pic>
              <p:nvPicPr>
                <p:cNvPr id="204" name="图片 203">
                  <a:extLst>
                    <a:ext uri="{FF2B5EF4-FFF2-40B4-BE49-F238E27FC236}">
                      <a16:creationId xmlns:a16="http://schemas.microsoft.com/office/drawing/2014/main" id="{3FD9A871-8383-45C6-A1F3-D986AFB4B0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941541" y="1024699"/>
                  <a:ext cx="391527" cy="728842"/>
                </a:xfrm>
                <a:prstGeom prst="rect">
                  <a:avLst/>
                </a:prstGeom>
              </p:spPr>
            </p:pic>
          </p:grpSp>
        </p:grpSp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2E72240B-4C90-45BF-BC52-42520BCF8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19265" y="3216737"/>
              <a:ext cx="1175361" cy="718045"/>
            </a:xfrm>
            <a:prstGeom prst="rect">
              <a:avLst/>
            </a:prstGeom>
          </p:spPr>
        </p:pic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ED4AD16F-5499-4B13-925F-B4571D387B2E}"/>
                </a:ext>
              </a:extLst>
            </p:cNvPr>
            <p:cNvCxnSpPr>
              <a:cxnSpLocks/>
            </p:cNvCxnSpPr>
            <p:nvPr/>
          </p:nvCxnSpPr>
          <p:spPr>
            <a:xfrm>
              <a:off x="2418478" y="2712799"/>
              <a:ext cx="0" cy="46930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7A4D157D-F902-4C62-89F0-EC558A7E406C}"/>
                </a:ext>
              </a:extLst>
            </p:cNvPr>
            <p:cNvSpPr txBox="1"/>
            <p:nvPr/>
          </p:nvSpPr>
          <p:spPr>
            <a:xfrm>
              <a:off x="2443480" y="2618181"/>
              <a:ext cx="422531" cy="246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_</a:t>
              </a:r>
              <a:endParaRPr lang="zh-CN" altLang="en-US" sz="1000" dirty="0"/>
            </a:p>
          </p:txBody>
        </p:sp>
      </p:grpSp>
      <p:sp>
        <p:nvSpPr>
          <p:cNvPr id="62" name="文本框 61">
            <a:extLst>
              <a:ext uri="{FF2B5EF4-FFF2-40B4-BE49-F238E27FC236}">
                <a16:creationId xmlns:a16="http://schemas.microsoft.com/office/drawing/2014/main" id="{929AA68B-F894-4499-BAEB-FDA4366A843F}"/>
              </a:ext>
            </a:extLst>
          </p:cNvPr>
          <p:cNvSpPr txBox="1"/>
          <p:nvPr/>
        </p:nvSpPr>
        <p:spPr>
          <a:xfrm>
            <a:off x="3017622" y="3961196"/>
            <a:ext cx="422531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_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304324212"/>
      </p:ext>
    </p:extLst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14352" y="150662"/>
            <a:ext cx="4409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배선연결</a:t>
            </a:r>
            <a:endParaRPr lang="en-US" altLang="zh-CN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7D4BC93-D699-4FBD-889C-88AAEC0A7638}"/>
              </a:ext>
            </a:extLst>
          </p:cNvPr>
          <p:cNvSpPr txBox="1"/>
          <p:nvPr/>
        </p:nvSpPr>
        <p:spPr>
          <a:xfrm>
            <a:off x="369769" y="531255"/>
            <a:ext cx="440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두 개의 독립형 터미널이 하나의 잠금 장치 제어</a:t>
            </a:r>
            <a:endParaRPr lang="en-US" altLang="zh-CN" sz="1200" dirty="0"/>
          </a:p>
        </p:txBody>
      </p:sp>
      <p:grpSp>
        <p:nvGrpSpPr>
          <p:cNvPr id="198" name="组合 197">
            <a:extLst>
              <a:ext uri="{FF2B5EF4-FFF2-40B4-BE49-F238E27FC236}">
                <a16:creationId xmlns:a16="http://schemas.microsoft.com/office/drawing/2014/main" id="{6647F233-BF52-4D15-9F31-156F868F13BB}"/>
              </a:ext>
            </a:extLst>
          </p:cNvPr>
          <p:cNvGrpSpPr/>
          <p:nvPr/>
        </p:nvGrpSpPr>
        <p:grpSpPr>
          <a:xfrm>
            <a:off x="876765" y="1706040"/>
            <a:ext cx="6951472" cy="2427449"/>
            <a:chOff x="320937" y="1309736"/>
            <a:chExt cx="3893615" cy="1359648"/>
          </a:xfrm>
        </p:grpSpPr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id="{6E4D466A-B5B1-4056-A4A6-89E7EC8A9E42}"/>
                </a:ext>
              </a:extLst>
            </p:cNvPr>
            <p:cNvGrpSpPr/>
            <p:nvPr/>
          </p:nvGrpSpPr>
          <p:grpSpPr>
            <a:xfrm>
              <a:off x="320937" y="1309736"/>
              <a:ext cx="3754268" cy="1359648"/>
              <a:chOff x="196903" y="1305844"/>
              <a:chExt cx="3754268" cy="1359648"/>
            </a:xfrm>
          </p:grpSpPr>
          <p:cxnSp>
            <p:nvCxnSpPr>
              <p:cNvPr id="71" name="直接连接符 70">
                <a:extLst>
                  <a:ext uri="{FF2B5EF4-FFF2-40B4-BE49-F238E27FC236}">
                    <a16:creationId xmlns:a16="http://schemas.microsoft.com/office/drawing/2014/main" id="{7C3A90F4-1339-4A49-B719-63B35BCC9095}"/>
                  </a:ext>
                </a:extLst>
              </p:cNvPr>
              <p:cNvCxnSpPr/>
              <p:nvPr/>
            </p:nvCxnSpPr>
            <p:spPr>
              <a:xfrm>
                <a:off x="896783" y="1400106"/>
                <a:ext cx="0" cy="3149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>
                <a:extLst>
                  <a:ext uri="{FF2B5EF4-FFF2-40B4-BE49-F238E27FC236}">
                    <a16:creationId xmlns:a16="http://schemas.microsoft.com/office/drawing/2014/main" id="{B34D8FDF-7E3B-4DAB-A105-F61C754567C3}"/>
                  </a:ext>
                </a:extLst>
              </p:cNvPr>
              <p:cNvCxnSpPr/>
              <p:nvPr/>
            </p:nvCxnSpPr>
            <p:spPr>
              <a:xfrm>
                <a:off x="3919115" y="1381194"/>
                <a:ext cx="0" cy="314987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5" name="组合 74">
                <a:extLst>
                  <a:ext uri="{FF2B5EF4-FFF2-40B4-BE49-F238E27FC236}">
                    <a16:creationId xmlns:a16="http://schemas.microsoft.com/office/drawing/2014/main" id="{979F5FA3-D6A1-4EA9-B485-0C62A9DA9879}"/>
                  </a:ext>
                </a:extLst>
              </p:cNvPr>
              <p:cNvGrpSpPr/>
              <p:nvPr/>
            </p:nvGrpSpPr>
            <p:grpSpPr>
              <a:xfrm>
                <a:off x="196903" y="1305844"/>
                <a:ext cx="3754268" cy="1359648"/>
                <a:chOff x="236508" y="1322307"/>
                <a:chExt cx="3754268" cy="1359648"/>
              </a:xfrm>
            </p:grpSpPr>
            <p:grpSp>
              <p:nvGrpSpPr>
                <p:cNvPr id="69" name="组合 68">
                  <a:extLst>
                    <a:ext uri="{FF2B5EF4-FFF2-40B4-BE49-F238E27FC236}">
                      <a16:creationId xmlns:a16="http://schemas.microsoft.com/office/drawing/2014/main" id="{651AFC62-456D-4C06-AC74-2C2A9274C8F3}"/>
                    </a:ext>
                  </a:extLst>
                </p:cNvPr>
                <p:cNvGrpSpPr/>
                <p:nvPr/>
              </p:nvGrpSpPr>
              <p:grpSpPr>
                <a:xfrm>
                  <a:off x="1234634" y="1384253"/>
                  <a:ext cx="2566244" cy="1297702"/>
                  <a:chOff x="1135756" y="1038620"/>
                  <a:chExt cx="2566244" cy="1297702"/>
                </a:xfrm>
              </p:grpSpPr>
              <p:sp>
                <p:nvSpPr>
                  <p:cNvPr id="21" name="文本框 20">
                    <a:extLst>
                      <a:ext uri="{FF2B5EF4-FFF2-40B4-BE49-F238E27FC236}">
                        <a16:creationId xmlns:a16="http://schemas.microsoft.com/office/drawing/2014/main" id="{AE92FF48-5F76-40C4-885E-2B051D9EC42A}"/>
                      </a:ext>
                    </a:extLst>
                  </p:cNvPr>
                  <p:cNvSpPr txBox="1"/>
                  <p:nvPr/>
                </p:nvSpPr>
                <p:spPr>
                  <a:xfrm>
                    <a:off x="1668935" y="1038620"/>
                    <a:ext cx="345646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dirty="0"/>
                      <a:t>_</a:t>
                    </a:r>
                    <a:endParaRPr lang="zh-CN" altLang="en-US" sz="1000" dirty="0"/>
                  </a:p>
                </p:txBody>
              </p:sp>
              <p:grpSp>
                <p:nvGrpSpPr>
                  <p:cNvPr id="68" name="组合 67">
                    <a:extLst>
                      <a:ext uri="{FF2B5EF4-FFF2-40B4-BE49-F238E27FC236}">
                        <a16:creationId xmlns:a16="http://schemas.microsoft.com/office/drawing/2014/main" id="{9DEE0564-FC06-4A56-8346-53B76C74A127}"/>
                      </a:ext>
                    </a:extLst>
                  </p:cNvPr>
                  <p:cNvGrpSpPr/>
                  <p:nvPr/>
                </p:nvGrpSpPr>
                <p:grpSpPr>
                  <a:xfrm>
                    <a:off x="1135756" y="1134820"/>
                    <a:ext cx="2566244" cy="1201502"/>
                    <a:chOff x="1135756" y="920887"/>
                    <a:chExt cx="2566244" cy="1201502"/>
                  </a:xfrm>
                </p:grpSpPr>
                <p:pic>
                  <p:nvPicPr>
                    <p:cNvPr id="8" name="图片 7">
                      <a:extLst>
                        <a:ext uri="{FF2B5EF4-FFF2-40B4-BE49-F238E27FC236}">
                          <a16:creationId xmlns:a16="http://schemas.microsoft.com/office/drawing/2014/main" id="{B13AF56A-047F-46E6-B473-3C34C5ED0D5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1847465" y="920887"/>
                      <a:ext cx="891793" cy="522899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11" name="直接连接符 10">
                      <a:extLst>
                        <a:ext uri="{FF2B5EF4-FFF2-40B4-BE49-F238E27FC236}">
                          <a16:creationId xmlns:a16="http://schemas.microsoft.com/office/drawing/2014/main" id="{EFF8C234-B0CD-4D43-80A8-6A6DD82B953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1192360" y="1155527"/>
                      <a:ext cx="633129" cy="163756"/>
                    </a:xfrm>
                    <a:prstGeom prst="line">
                      <a:avLst/>
                    </a:prstGeom>
                    <a:ln w="9525">
                      <a:solidFill>
                        <a:schemeClr val="bg1">
                          <a:lumMod val="8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直接连接符 16">
                      <a:extLst>
                        <a:ext uri="{FF2B5EF4-FFF2-40B4-BE49-F238E27FC236}">
                          <a16:creationId xmlns:a16="http://schemas.microsoft.com/office/drawing/2014/main" id="{002FC147-ACB4-4450-88B2-FBC35FC82F8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1192360" y="1138668"/>
                      <a:ext cx="633129" cy="163640"/>
                    </a:xfrm>
                    <a:prstGeom prst="line">
                      <a:avLst/>
                    </a:prstGeom>
                    <a:ln w="9525"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2" name="文本框 11">
                      <a:extLst>
                        <a:ext uri="{FF2B5EF4-FFF2-40B4-BE49-F238E27FC236}">
                          <a16:creationId xmlns:a16="http://schemas.microsoft.com/office/drawing/2014/main" id="{F128C03A-D895-4C67-B2F8-2E1BEFCDA4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35756" y="1120437"/>
                      <a:ext cx="345646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700" dirty="0"/>
                        <a:t>NC</a:t>
                      </a:r>
                      <a:endParaRPr lang="zh-CN" altLang="en-US" sz="700" dirty="0"/>
                    </a:p>
                  </p:txBody>
                </p:sp>
                <p:cxnSp>
                  <p:nvCxnSpPr>
                    <p:cNvPr id="22" name="直接连接符 21">
                      <a:extLst>
                        <a:ext uri="{FF2B5EF4-FFF2-40B4-BE49-F238E27FC236}">
                          <a16:creationId xmlns:a16="http://schemas.microsoft.com/office/drawing/2014/main" id="{2FF90652-41DD-40B5-B9FA-11DFD726418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205324" y="1765245"/>
                      <a:ext cx="953861" cy="42687"/>
                    </a:xfrm>
                    <a:prstGeom prst="line">
                      <a:avLst/>
                    </a:prstGeom>
                    <a:ln w="9525">
                      <a:solidFill>
                        <a:srgbClr val="FFFF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直接连接符 22">
                      <a:extLst>
                        <a:ext uri="{FF2B5EF4-FFF2-40B4-BE49-F238E27FC236}">
                          <a16:creationId xmlns:a16="http://schemas.microsoft.com/office/drawing/2014/main" id="{B6E292A5-9D5F-4FF8-B5D8-FD2F329CC6F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205324" y="1747130"/>
                      <a:ext cx="953861" cy="44902"/>
                    </a:xfrm>
                    <a:prstGeom prst="line">
                      <a:avLst/>
                    </a:prstGeom>
                    <a:ln w="9525">
                      <a:solidFill>
                        <a:schemeClr val="bg1">
                          <a:lumMod val="8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4" name="文本框 23">
                      <a:extLst>
                        <a:ext uri="{FF2B5EF4-FFF2-40B4-BE49-F238E27FC236}">
                          <a16:creationId xmlns:a16="http://schemas.microsoft.com/office/drawing/2014/main" id="{B2781282-2CCC-426C-9542-DD1666317E6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35756" y="1582050"/>
                      <a:ext cx="410170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700" dirty="0"/>
                        <a:t>COM</a:t>
                      </a:r>
                      <a:endParaRPr lang="zh-CN" altLang="en-US" sz="700" dirty="0"/>
                    </a:p>
                  </p:txBody>
                </p:sp>
                <p:sp>
                  <p:nvSpPr>
                    <p:cNvPr id="26" name="文本框 25">
                      <a:extLst>
                        <a:ext uri="{FF2B5EF4-FFF2-40B4-BE49-F238E27FC236}">
                          <a16:creationId xmlns:a16="http://schemas.microsoft.com/office/drawing/2014/main" id="{0717D0B1-40AB-4359-A5FD-047EC5556E5C}"/>
                        </a:ext>
                      </a:extLst>
                    </p:cNvPr>
                    <p:cNvSpPr txBox="1"/>
                    <p:nvPr/>
                  </p:nvSpPr>
                  <p:spPr>
                    <a:xfrm rot="20725648">
                      <a:off x="1229069" y="1223651"/>
                      <a:ext cx="914400" cy="112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ko-KR" altLang="en-US" sz="700" dirty="0"/>
                        <a:t>하얀색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보라색선</a:t>
                      </a:r>
                      <a:endParaRPr lang="zh-CN" altLang="en-US" sz="700" dirty="0"/>
                    </a:p>
                  </p:txBody>
                </p:sp>
                <p:sp>
                  <p:nvSpPr>
                    <p:cNvPr id="32" name="文本框 31">
                      <a:extLst>
                        <a:ext uri="{FF2B5EF4-FFF2-40B4-BE49-F238E27FC236}">
                          <a16:creationId xmlns:a16="http://schemas.microsoft.com/office/drawing/2014/main" id="{50756E59-3E2D-424C-B813-1565CCEB21E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93321" y="1863293"/>
                      <a:ext cx="914400" cy="112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ko-KR" altLang="en-US" sz="700" dirty="0" smtClean="0"/>
                        <a:t>백색</a:t>
                      </a:r>
                      <a:r>
                        <a:rPr lang="en-US" altLang="ko-KR" sz="700" dirty="0" smtClean="0"/>
                        <a:t>,</a:t>
                      </a:r>
                      <a:r>
                        <a:rPr lang="ko-KR" altLang="en-US" sz="700" dirty="0" smtClean="0"/>
                        <a:t>노랑색선</a:t>
                      </a:r>
                      <a:endParaRPr lang="zh-CN" altLang="en-US" sz="700" dirty="0"/>
                    </a:p>
                  </p:txBody>
                </p:sp>
                <p:pic>
                  <p:nvPicPr>
                    <p:cNvPr id="28" name="图片 27">
                      <a:extLst>
                        <a:ext uri="{FF2B5EF4-FFF2-40B4-BE49-F238E27FC236}">
                          <a16:creationId xmlns:a16="http://schemas.microsoft.com/office/drawing/2014/main" id="{EE1A1C55-1E1A-4C57-929D-E4B8B9BAC8F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015255" y="1558957"/>
                      <a:ext cx="563432" cy="56343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8" name="文本框 37">
                      <a:extLst>
                        <a:ext uri="{FF2B5EF4-FFF2-40B4-BE49-F238E27FC236}">
                          <a16:creationId xmlns:a16="http://schemas.microsoft.com/office/drawing/2014/main" id="{8CF2773F-F7AE-4EE0-BA60-EDFAC85D4E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9244" y="1491521"/>
                      <a:ext cx="34564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dirty="0"/>
                        <a:t>_</a:t>
                      </a:r>
                      <a:endParaRPr lang="zh-CN" altLang="en-US" sz="1000" dirty="0"/>
                    </a:p>
                  </p:txBody>
                </p:sp>
                <p:cxnSp>
                  <p:nvCxnSpPr>
                    <p:cNvPr id="39" name="直接连接符 38">
                      <a:extLst>
                        <a:ext uri="{FF2B5EF4-FFF2-40B4-BE49-F238E27FC236}">
                          <a16:creationId xmlns:a16="http://schemas.microsoft.com/office/drawing/2014/main" id="{8DBB11A4-B167-4999-86D1-AF9F4A7B50F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93502" y="1241587"/>
                      <a:ext cx="725748" cy="131624"/>
                    </a:xfrm>
                    <a:prstGeom prst="line">
                      <a:avLst/>
                    </a:prstGeom>
                    <a:ln w="9525">
                      <a:solidFill>
                        <a:schemeClr val="bg1">
                          <a:lumMod val="8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直接连接符 39">
                      <a:extLst>
                        <a:ext uri="{FF2B5EF4-FFF2-40B4-BE49-F238E27FC236}">
                          <a16:creationId xmlns:a16="http://schemas.microsoft.com/office/drawing/2014/main" id="{40A0CA27-F45B-4478-9ECB-7F3A85CCDCD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93502" y="1220488"/>
                      <a:ext cx="740044" cy="135799"/>
                    </a:xfrm>
                    <a:prstGeom prst="line">
                      <a:avLst/>
                    </a:prstGeom>
                    <a:ln w="9525">
                      <a:solidFill>
                        <a:schemeClr val="accent2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3" name="文本框 52">
                      <a:extLst>
                        <a:ext uri="{FF2B5EF4-FFF2-40B4-BE49-F238E27FC236}">
                          <a16:creationId xmlns:a16="http://schemas.microsoft.com/office/drawing/2014/main" id="{8C2EFD0D-B3D6-48D7-964B-ED3FBEC7F7F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63469" y="1015557"/>
                      <a:ext cx="34564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dirty="0"/>
                        <a:t>+</a:t>
                      </a:r>
                      <a:endParaRPr lang="zh-CN" altLang="en-US" sz="1000" dirty="0"/>
                    </a:p>
                  </p:txBody>
                </p:sp>
                <p:sp>
                  <p:nvSpPr>
                    <p:cNvPr id="59" name="文本框 58">
                      <a:extLst>
                        <a:ext uri="{FF2B5EF4-FFF2-40B4-BE49-F238E27FC236}">
                          <a16:creationId xmlns:a16="http://schemas.microsoft.com/office/drawing/2014/main" id="{A33DF2ED-9C66-4D5B-AA90-948FDC61A5D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60590" y="1124286"/>
                      <a:ext cx="415788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700" dirty="0"/>
                        <a:t>NC</a:t>
                      </a:r>
                      <a:endParaRPr lang="zh-CN" altLang="en-US" sz="700" dirty="0"/>
                    </a:p>
                  </p:txBody>
                </p:sp>
                <p:sp>
                  <p:nvSpPr>
                    <p:cNvPr id="60" name="文本框 59">
                      <a:extLst>
                        <a:ext uri="{FF2B5EF4-FFF2-40B4-BE49-F238E27FC236}">
                          <a16:creationId xmlns:a16="http://schemas.microsoft.com/office/drawing/2014/main" id="{B9850EEF-56B9-45F0-B4F4-4EE393F61008}"/>
                        </a:ext>
                      </a:extLst>
                    </p:cNvPr>
                    <p:cNvSpPr txBox="1"/>
                    <p:nvPr/>
                  </p:nvSpPr>
                  <p:spPr>
                    <a:xfrm rot="511278">
                      <a:off x="2783320" y="1344487"/>
                      <a:ext cx="680558" cy="112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ko-KR" altLang="en-US" sz="700" dirty="0"/>
                        <a:t>하얀색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보라색선</a:t>
                      </a:r>
                      <a:endParaRPr lang="zh-CN" altLang="en-US" sz="700" dirty="0"/>
                    </a:p>
                  </p:txBody>
                </p:sp>
                <p:sp>
                  <p:nvSpPr>
                    <p:cNvPr id="61" name="文本框 60">
                      <a:extLst>
                        <a:ext uri="{FF2B5EF4-FFF2-40B4-BE49-F238E27FC236}">
                          <a16:creationId xmlns:a16="http://schemas.microsoft.com/office/drawing/2014/main" id="{6740C195-BB67-48BC-A06B-543DAB95AB0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1830" y="1675320"/>
                      <a:ext cx="410170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700" dirty="0"/>
                        <a:t>COM</a:t>
                      </a:r>
                      <a:endParaRPr lang="zh-CN" altLang="en-US" sz="700" dirty="0"/>
                    </a:p>
                  </p:txBody>
                </p:sp>
                <p:sp>
                  <p:nvSpPr>
                    <p:cNvPr id="62" name="文本框 61">
                      <a:extLst>
                        <a:ext uri="{FF2B5EF4-FFF2-40B4-BE49-F238E27FC236}">
                          <a16:creationId xmlns:a16="http://schemas.microsoft.com/office/drawing/2014/main" id="{921DCF94-FC81-435B-BAC6-FC7CCB9870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38358" y="1746166"/>
                      <a:ext cx="914400" cy="112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ko-KR" altLang="en-US" sz="700" dirty="0"/>
                        <a:t>백색</a:t>
                      </a:r>
                      <a:r>
                        <a:rPr lang="en-US" altLang="ko-KR" sz="700" dirty="0"/>
                        <a:t>,</a:t>
                      </a:r>
                      <a:r>
                        <a:rPr lang="ko-KR" altLang="en-US" sz="700" dirty="0"/>
                        <a:t>노랑색선</a:t>
                      </a:r>
                      <a:endParaRPr lang="zh-CN" altLang="en-US" sz="700" dirty="0"/>
                    </a:p>
                  </p:txBody>
                </p:sp>
                <p:sp>
                  <p:nvSpPr>
                    <p:cNvPr id="63" name="文本框 62">
                      <a:extLst>
                        <a:ext uri="{FF2B5EF4-FFF2-40B4-BE49-F238E27FC236}">
                          <a16:creationId xmlns:a16="http://schemas.microsoft.com/office/drawing/2014/main" id="{0CA1CB84-83BD-4B39-B013-D87F7619FC1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71875" y="1552210"/>
                      <a:ext cx="34564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dirty="0"/>
                        <a:t>+</a:t>
                      </a:r>
                      <a:endParaRPr lang="zh-CN" altLang="en-US" sz="1000" dirty="0"/>
                    </a:p>
                  </p:txBody>
                </p:sp>
                <p:cxnSp>
                  <p:nvCxnSpPr>
                    <p:cNvPr id="64" name="直接连接符 63">
                      <a:extLst>
                        <a:ext uri="{FF2B5EF4-FFF2-40B4-BE49-F238E27FC236}">
                          <a16:creationId xmlns:a16="http://schemas.microsoft.com/office/drawing/2014/main" id="{E5CF6A05-0025-492C-AD50-A9CB8C1B98F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496278" y="1688435"/>
                      <a:ext cx="1022972" cy="114707"/>
                    </a:xfrm>
                    <a:prstGeom prst="line">
                      <a:avLst/>
                    </a:prstGeom>
                    <a:ln w="9525">
                      <a:solidFill>
                        <a:srgbClr val="FFFF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直接连接符 64">
                      <a:extLst>
                        <a:ext uri="{FF2B5EF4-FFF2-40B4-BE49-F238E27FC236}">
                          <a16:creationId xmlns:a16="http://schemas.microsoft.com/office/drawing/2014/main" id="{1642990B-D56C-4ABE-9C63-C28924DE321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496278" y="1670321"/>
                      <a:ext cx="1022972" cy="114707"/>
                    </a:xfrm>
                    <a:prstGeom prst="line">
                      <a:avLst/>
                    </a:prstGeom>
                    <a:ln w="9525">
                      <a:solidFill>
                        <a:schemeClr val="bg1">
                          <a:lumMod val="8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3" name="文本框 72">
                  <a:extLst>
                    <a:ext uri="{FF2B5EF4-FFF2-40B4-BE49-F238E27FC236}">
                      <a16:creationId xmlns:a16="http://schemas.microsoft.com/office/drawing/2014/main" id="{56F8A650-E647-4EA6-8DC8-BA60F1B0980F}"/>
                    </a:ext>
                  </a:extLst>
                </p:cNvPr>
                <p:cNvSpPr txBox="1"/>
                <p:nvPr/>
              </p:nvSpPr>
              <p:spPr>
                <a:xfrm>
                  <a:off x="236508" y="1436623"/>
                  <a:ext cx="72705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dirty="0"/>
                    <a:t>Ethernet</a:t>
                  </a:r>
                  <a:endParaRPr lang="zh-CN" altLang="en-US" sz="1200" dirty="0"/>
                </a:p>
              </p:txBody>
            </p:sp>
            <p:sp>
              <p:nvSpPr>
                <p:cNvPr id="74" name="文本框 73">
                  <a:extLst>
                    <a:ext uri="{FF2B5EF4-FFF2-40B4-BE49-F238E27FC236}">
                      <a16:creationId xmlns:a16="http://schemas.microsoft.com/office/drawing/2014/main" id="{3873023E-2265-46C1-B21F-96377FABEF6A}"/>
                    </a:ext>
                  </a:extLst>
                </p:cNvPr>
                <p:cNvSpPr txBox="1"/>
                <p:nvPr/>
              </p:nvSpPr>
              <p:spPr>
                <a:xfrm>
                  <a:off x="3263717" y="1322307"/>
                  <a:ext cx="72705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dirty="0"/>
                    <a:t>Ethernet</a:t>
                  </a:r>
                  <a:endParaRPr lang="zh-CN" altLang="en-US" sz="1200" dirty="0"/>
                </a:p>
              </p:txBody>
            </p:sp>
          </p:grpSp>
        </p:grpSp>
        <p:pic>
          <p:nvPicPr>
            <p:cNvPr id="196" name="图片 195">
              <a:extLst>
                <a:ext uri="{FF2B5EF4-FFF2-40B4-BE49-F238E27FC236}">
                  <a16:creationId xmlns:a16="http://schemas.microsoft.com/office/drawing/2014/main" id="{9AE3DC80-0914-4324-8C06-ED89848BA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9674" y="1695522"/>
              <a:ext cx="434703" cy="809216"/>
            </a:xfrm>
            <a:prstGeom prst="rect">
              <a:avLst/>
            </a:prstGeom>
          </p:spPr>
        </p:pic>
        <p:pic>
          <p:nvPicPr>
            <p:cNvPr id="197" name="图片 196">
              <a:extLst>
                <a:ext uri="{FF2B5EF4-FFF2-40B4-BE49-F238E27FC236}">
                  <a16:creationId xmlns:a16="http://schemas.microsoft.com/office/drawing/2014/main" id="{6F63623D-E78C-4A90-8293-E0F4E2732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20040" y="1666788"/>
              <a:ext cx="394512" cy="734400"/>
            </a:xfrm>
            <a:prstGeom prst="rect">
              <a:avLst/>
            </a:prstGeom>
          </p:spPr>
        </p:pic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1F21ABAC-3AF8-44A1-91BA-E746E557605C}"/>
              </a:ext>
            </a:extLst>
          </p:cNvPr>
          <p:cNvSpPr txBox="1"/>
          <p:nvPr/>
        </p:nvSpPr>
        <p:spPr>
          <a:xfrm>
            <a:off x="1759515" y="4607215"/>
            <a:ext cx="5051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두 장치 중 하나에서 </a:t>
            </a:r>
            <a:r>
              <a:rPr lang="ko-KR" altLang="en-US" dirty="0" smtClean="0"/>
              <a:t>인가 된 후 </a:t>
            </a:r>
            <a:r>
              <a:rPr lang="ko-KR" altLang="en-US" dirty="0"/>
              <a:t>잠금이 열립니다</a:t>
            </a:r>
            <a:r>
              <a:rPr lang="en-US" altLang="ko-KR" dirty="0"/>
              <a:t>.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659044846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294242" y="151987"/>
            <a:ext cx="4409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배선연결</a:t>
            </a:r>
            <a:endParaRPr lang="en-US" altLang="zh-CN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7D4BC93-D699-4FBD-889C-88AAEC0A7638}"/>
              </a:ext>
            </a:extLst>
          </p:cNvPr>
          <p:cNvSpPr txBox="1"/>
          <p:nvPr/>
        </p:nvSpPr>
        <p:spPr>
          <a:xfrm>
            <a:off x="369769" y="531255"/>
            <a:ext cx="440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두 개의 독립형 터미널이 하나의 잠금 장치 제어</a:t>
            </a:r>
            <a:endParaRPr lang="en-US" altLang="zh-CN" sz="12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309574E-B6A4-44D6-8E4E-D3D73B324AC0}"/>
              </a:ext>
            </a:extLst>
          </p:cNvPr>
          <p:cNvGrpSpPr/>
          <p:nvPr/>
        </p:nvGrpSpPr>
        <p:grpSpPr>
          <a:xfrm>
            <a:off x="966387" y="1304714"/>
            <a:ext cx="5840828" cy="3102326"/>
            <a:chOff x="322748" y="2980943"/>
            <a:chExt cx="3787846" cy="2011895"/>
          </a:xfrm>
        </p:grpSpPr>
        <p:cxnSp>
          <p:nvCxnSpPr>
            <p:cNvPr id="119" name="直接连接符 118">
              <a:extLst>
                <a:ext uri="{FF2B5EF4-FFF2-40B4-BE49-F238E27FC236}">
                  <a16:creationId xmlns:a16="http://schemas.microsoft.com/office/drawing/2014/main" id="{D47CC533-B7A3-46D0-96A3-E889F218B2B9}"/>
                </a:ext>
              </a:extLst>
            </p:cNvPr>
            <p:cNvCxnSpPr>
              <a:cxnSpLocks/>
            </p:cNvCxnSpPr>
            <p:nvPr/>
          </p:nvCxnSpPr>
          <p:spPr>
            <a:xfrm>
              <a:off x="2574669" y="3830228"/>
              <a:ext cx="14724" cy="746006"/>
            </a:xfrm>
            <a:prstGeom prst="line">
              <a:avLst/>
            </a:prstGeom>
            <a:ln w="952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8" name="组合 137">
              <a:extLst>
                <a:ext uri="{FF2B5EF4-FFF2-40B4-BE49-F238E27FC236}">
                  <a16:creationId xmlns:a16="http://schemas.microsoft.com/office/drawing/2014/main" id="{A1BC9F68-38A6-4CB5-BAF5-916A27E5B875}"/>
                </a:ext>
              </a:extLst>
            </p:cNvPr>
            <p:cNvGrpSpPr/>
            <p:nvPr/>
          </p:nvGrpSpPr>
          <p:grpSpPr>
            <a:xfrm>
              <a:off x="322748" y="2980943"/>
              <a:ext cx="3787846" cy="2011895"/>
              <a:chOff x="544352" y="2996451"/>
              <a:chExt cx="3787846" cy="2011895"/>
            </a:xfrm>
          </p:grpSpPr>
          <p:grpSp>
            <p:nvGrpSpPr>
              <p:cNvPr id="139" name="组合 138">
                <a:extLst>
                  <a:ext uri="{FF2B5EF4-FFF2-40B4-BE49-F238E27FC236}">
                    <a16:creationId xmlns:a16="http://schemas.microsoft.com/office/drawing/2014/main" id="{72936564-D7FE-4541-8E28-4DF0FE7E030E}"/>
                  </a:ext>
                </a:extLst>
              </p:cNvPr>
              <p:cNvGrpSpPr/>
              <p:nvPr/>
            </p:nvGrpSpPr>
            <p:grpSpPr>
              <a:xfrm>
                <a:off x="544352" y="2996451"/>
                <a:ext cx="3787846" cy="2011895"/>
                <a:chOff x="435554" y="2827833"/>
                <a:chExt cx="3946562" cy="2011895"/>
              </a:xfrm>
            </p:grpSpPr>
            <p:grpSp>
              <p:nvGrpSpPr>
                <p:cNvPr id="142" name="组合 141">
                  <a:extLst>
                    <a:ext uri="{FF2B5EF4-FFF2-40B4-BE49-F238E27FC236}">
                      <a16:creationId xmlns:a16="http://schemas.microsoft.com/office/drawing/2014/main" id="{CC81F324-B786-48B6-AF2C-62D68744AB4D}"/>
                    </a:ext>
                  </a:extLst>
                </p:cNvPr>
                <p:cNvGrpSpPr/>
                <p:nvPr/>
              </p:nvGrpSpPr>
              <p:grpSpPr>
                <a:xfrm>
                  <a:off x="435554" y="2827833"/>
                  <a:ext cx="3946562" cy="2011895"/>
                  <a:chOff x="466127" y="2813179"/>
                  <a:chExt cx="3946562" cy="2011895"/>
                </a:xfrm>
              </p:grpSpPr>
              <p:grpSp>
                <p:nvGrpSpPr>
                  <p:cNvPr id="145" name="组合 144">
                    <a:extLst>
                      <a:ext uri="{FF2B5EF4-FFF2-40B4-BE49-F238E27FC236}">
                        <a16:creationId xmlns:a16="http://schemas.microsoft.com/office/drawing/2014/main" id="{29091A1D-3960-4912-B4A0-58C288DF6C27}"/>
                      </a:ext>
                    </a:extLst>
                  </p:cNvPr>
                  <p:cNvGrpSpPr/>
                  <p:nvPr/>
                </p:nvGrpSpPr>
                <p:grpSpPr>
                  <a:xfrm>
                    <a:off x="466127" y="2813179"/>
                    <a:ext cx="3946562" cy="2011895"/>
                    <a:chOff x="431393" y="2605777"/>
                    <a:chExt cx="3946562" cy="2011895"/>
                  </a:xfrm>
                </p:grpSpPr>
                <p:grpSp>
                  <p:nvGrpSpPr>
                    <p:cNvPr id="148" name="组合 147">
                      <a:extLst>
                        <a:ext uri="{FF2B5EF4-FFF2-40B4-BE49-F238E27FC236}">
                          <a16:creationId xmlns:a16="http://schemas.microsoft.com/office/drawing/2014/main" id="{A9810E1A-9E7A-4C09-A406-59B291E75FC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7890" y="2605777"/>
                      <a:ext cx="3730065" cy="2011895"/>
                      <a:chOff x="428242" y="900953"/>
                      <a:chExt cx="3730065" cy="2011895"/>
                    </a:xfrm>
                  </p:grpSpPr>
                  <p:cxnSp>
                    <p:nvCxnSpPr>
                      <p:cNvPr id="150" name="直接连接符 149">
                        <a:extLst>
                          <a:ext uri="{FF2B5EF4-FFF2-40B4-BE49-F238E27FC236}">
                            <a16:creationId xmlns:a16="http://schemas.microsoft.com/office/drawing/2014/main" id="{DE12ADB4-2CC5-4276-8224-5D88A7E1D651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370752" y="908713"/>
                        <a:ext cx="0" cy="314987"/>
                      </a:xfrm>
                      <a:prstGeom prst="line">
                        <a:avLst/>
                      </a:prstGeom>
                      <a:ln w="28575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1" name="直接连接符 150">
                        <a:extLst>
                          <a:ext uri="{FF2B5EF4-FFF2-40B4-BE49-F238E27FC236}">
                            <a16:creationId xmlns:a16="http://schemas.microsoft.com/office/drawing/2014/main" id="{4D0C413B-6EC0-47D8-A84C-43E2F6129E3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880729" y="1223700"/>
                        <a:ext cx="0" cy="314987"/>
                      </a:xfrm>
                      <a:prstGeom prst="line">
                        <a:avLst/>
                      </a:prstGeom>
                      <a:ln w="28575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152" name="组合 151">
                        <a:extLst>
                          <a:ext uri="{FF2B5EF4-FFF2-40B4-BE49-F238E27FC236}">
                            <a16:creationId xmlns:a16="http://schemas.microsoft.com/office/drawing/2014/main" id="{51A8DCDA-E082-4988-AF9E-06751BED351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28242" y="900953"/>
                        <a:ext cx="3730065" cy="2011895"/>
                        <a:chOff x="467847" y="917416"/>
                        <a:chExt cx="3730065" cy="2011895"/>
                      </a:xfrm>
                    </p:grpSpPr>
                    <p:grpSp>
                      <p:nvGrpSpPr>
                        <p:cNvPr id="153" name="组合 152">
                          <a:extLst>
                            <a:ext uri="{FF2B5EF4-FFF2-40B4-BE49-F238E27FC236}">
                              <a16:creationId xmlns:a16="http://schemas.microsoft.com/office/drawing/2014/main" id="{AE71628A-6888-4318-BC53-C25962C3408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67847" y="1339706"/>
                          <a:ext cx="3110151" cy="1589605"/>
                          <a:chOff x="368969" y="994073"/>
                          <a:chExt cx="3110151" cy="1589605"/>
                        </a:xfrm>
                      </p:grpSpPr>
                      <p:sp>
                        <p:nvSpPr>
                          <p:cNvPr id="156" name="文本框 155">
                            <a:extLst>
                              <a:ext uri="{FF2B5EF4-FFF2-40B4-BE49-F238E27FC236}">
                                <a16:creationId xmlns:a16="http://schemas.microsoft.com/office/drawing/2014/main" id="{C771C6A1-7F93-41CB-A8F3-72C3D965FB77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980516" y="1817989"/>
                            <a:ext cx="345646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altLang="zh-CN" sz="1000" dirty="0"/>
                              <a:t>_</a:t>
                            </a:r>
                            <a:endParaRPr lang="zh-CN" altLang="en-US" sz="1000" dirty="0"/>
                          </a:p>
                        </p:txBody>
                      </p:sp>
                      <p:grpSp>
                        <p:nvGrpSpPr>
                          <p:cNvPr id="157" name="组合 156">
                            <a:extLst>
                              <a:ext uri="{FF2B5EF4-FFF2-40B4-BE49-F238E27FC236}">
                                <a16:creationId xmlns:a16="http://schemas.microsoft.com/office/drawing/2014/main" id="{4E979602-8A87-4FF0-8AB4-9E1B1CEA50A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368969" y="994073"/>
                            <a:ext cx="3110151" cy="1589605"/>
                            <a:chOff x="368969" y="780140"/>
                            <a:chExt cx="3110151" cy="1589605"/>
                          </a:xfrm>
                        </p:grpSpPr>
                        <p:pic>
                          <p:nvPicPr>
                            <p:cNvPr id="160" name="图片 159">
                              <a:extLst>
                                <a:ext uri="{FF2B5EF4-FFF2-40B4-BE49-F238E27FC236}">
                                  <a16:creationId xmlns:a16="http://schemas.microsoft.com/office/drawing/2014/main" id="{A1EC1103-F109-4352-AB08-B4C584041708}"/>
                                </a:ext>
                              </a:extLst>
                            </p:cNvPr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68969" y="1204094"/>
                              <a:ext cx="891793" cy="522899"/>
                            </a:xfrm>
                            <a:prstGeom prst="rect">
                              <a:avLst/>
                            </a:prstGeom>
                          </p:spPr>
                        </p:pic>
                        <p:cxnSp>
                          <p:nvCxnSpPr>
                            <p:cNvPr id="161" name="直接连接符 160">
                              <a:extLst>
                                <a:ext uri="{FF2B5EF4-FFF2-40B4-BE49-F238E27FC236}">
                                  <a16:creationId xmlns:a16="http://schemas.microsoft.com/office/drawing/2014/main" id="{94810628-C01B-40BE-934E-984873B0CC1E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flipV="1">
                              <a:off x="1192360" y="1155527"/>
                              <a:ext cx="633129" cy="163756"/>
                            </a:xfrm>
                            <a:prstGeom prst="line">
                              <a:avLst/>
                            </a:prstGeom>
                            <a:ln w="9525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62" name="直接连接符 161">
                              <a:extLst>
                                <a:ext uri="{FF2B5EF4-FFF2-40B4-BE49-F238E27FC236}">
                                  <a16:creationId xmlns:a16="http://schemas.microsoft.com/office/drawing/2014/main" id="{476EBC0B-A1B6-4FD4-90D7-EC8A5ECE0D8E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flipV="1">
                              <a:off x="1192360" y="1138668"/>
                              <a:ext cx="633129" cy="163640"/>
                            </a:xfrm>
                            <a:prstGeom prst="line">
                              <a:avLst/>
                            </a:prstGeom>
                            <a:ln w="9525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163" name="文本框 162">
                              <a:extLst>
                                <a:ext uri="{FF2B5EF4-FFF2-40B4-BE49-F238E27FC236}">
                                  <a16:creationId xmlns:a16="http://schemas.microsoft.com/office/drawing/2014/main" id="{85C1BDDF-858A-4571-BBC6-0B9A254173BE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1599900" y="951057"/>
                              <a:ext cx="345646" cy="200055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sz="700" dirty="0"/>
                                <a:t>NC</a:t>
                              </a:r>
                              <a:endParaRPr lang="zh-CN" altLang="en-US" sz="700" dirty="0"/>
                            </a:p>
                          </p:txBody>
                        </p:sp>
                        <p:cxnSp>
                          <p:nvCxnSpPr>
                            <p:cNvPr id="164" name="直接连接符 163">
                              <a:extLst>
                                <a:ext uri="{FF2B5EF4-FFF2-40B4-BE49-F238E27FC236}">
                                  <a16:creationId xmlns:a16="http://schemas.microsoft.com/office/drawing/2014/main" id="{2500AB68-6F5D-42F8-BB97-A8CB7A929C01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>
                              <a:off x="1205324" y="1765245"/>
                              <a:ext cx="768427" cy="284532"/>
                            </a:xfrm>
                            <a:prstGeom prst="line">
                              <a:avLst/>
                            </a:prstGeom>
                            <a:ln w="952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165" name="文本框 164">
                              <a:extLst>
                                <a:ext uri="{FF2B5EF4-FFF2-40B4-BE49-F238E27FC236}">
                                  <a16:creationId xmlns:a16="http://schemas.microsoft.com/office/drawing/2014/main" id="{0E9BC37A-5898-4BB2-A11E-C569A4F92BD8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1901309" y="1312207"/>
                              <a:ext cx="410170" cy="200055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sz="700" dirty="0"/>
                                <a:t>COM</a:t>
                              </a:r>
                              <a:endParaRPr lang="zh-CN" altLang="en-US" sz="700" dirty="0"/>
                            </a:p>
                          </p:txBody>
                        </p:sp>
                        <p:sp>
                          <p:nvSpPr>
                            <p:cNvPr id="166" name="文本框 165">
                              <a:extLst>
                                <a:ext uri="{FF2B5EF4-FFF2-40B4-BE49-F238E27FC236}">
                                  <a16:creationId xmlns:a16="http://schemas.microsoft.com/office/drawing/2014/main" id="{BE64A356-B186-4764-AA41-8A0D49A61C62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 rot="20725648">
                              <a:off x="1229069" y="1214808"/>
                              <a:ext cx="914400" cy="129738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ko-KR" altLang="en-US" sz="700" dirty="0"/>
                                <a:t>하얀색</a:t>
                              </a:r>
                              <a:r>
                                <a:rPr lang="en-US" altLang="ko-KR" sz="700" dirty="0"/>
                                <a:t>, </a:t>
                              </a:r>
                              <a:r>
                                <a:rPr lang="ko-KR" altLang="en-US" sz="700" dirty="0"/>
                                <a:t>보라색선</a:t>
                              </a:r>
                              <a:endParaRPr lang="zh-CN" altLang="en-US" sz="700" dirty="0"/>
                            </a:p>
                          </p:txBody>
                        </p:sp>
                        <p:sp>
                          <p:nvSpPr>
                            <p:cNvPr id="167" name="文本框 166">
                              <a:extLst>
                                <a:ext uri="{FF2B5EF4-FFF2-40B4-BE49-F238E27FC236}">
                                  <a16:creationId xmlns:a16="http://schemas.microsoft.com/office/drawing/2014/main" id="{F50C6F52-3B76-4D32-97E1-E50BE7412BA3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2433308" y="1361428"/>
                              <a:ext cx="197562" cy="651868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vert="eaVert" wrap="square" rtlCol="0">
                              <a:spAutoFit/>
                            </a:bodyPr>
                            <a:lstStyle/>
                            <a:p>
                              <a:r>
                                <a:rPr lang="ko-KR" altLang="en-US" sz="700" dirty="0" smtClean="0"/>
                                <a:t>백색</a:t>
                              </a:r>
                              <a:r>
                                <a:rPr lang="en-US" altLang="ko-KR" sz="700" dirty="0" smtClean="0"/>
                                <a:t>,</a:t>
                              </a:r>
                              <a:r>
                                <a:rPr lang="ko-KR" altLang="en-US" sz="700" dirty="0" smtClean="0"/>
                                <a:t>노란색선</a:t>
                              </a:r>
                              <a:endParaRPr lang="zh-CN" altLang="en-US" sz="700" dirty="0"/>
                            </a:p>
                          </p:txBody>
                        </p:sp>
                        <p:pic>
                          <p:nvPicPr>
                            <p:cNvPr id="168" name="图片 167">
                              <a:extLst>
                                <a:ext uri="{FF2B5EF4-FFF2-40B4-BE49-F238E27FC236}">
                                  <a16:creationId xmlns:a16="http://schemas.microsoft.com/office/drawing/2014/main" id="{502322C2-FBA2-4437-9546-25532001B1D9}"/>
                                </a:ext>
                              </a:extLst>
                            </p:cNvPr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4" cstate="print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939978" y="1806313"/>
                              <a:ext cx="563432" cy="563432"/>
                            </a:xfrm>
                            <a:prstGeom prst="rect">
                              <a:avLst/>
                            </a:prstGeom>
                          </p:spPr>
                        </p:pic>
                        <p:sp>
                          <p:nvSpPr>
                            <p:cNvPr id="169" name="文本框 168">
                              <a:extLst>
                                <a:ext uri="{FF2B5EF4-FFF2-40B4-BE49-F238E27FC236}">
                                  <a16:creationId xmlns:a16="http://schemas.microsoft.com/office/drawing/2014/main" id="{AC224B53-65A3-41E5-AE04-5354C41C5A9B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1758905" y="1937588"/>
                              <a:ext cx="345646" cy="246221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sz="1000" dirty="0"/>
                                <a:t>_</a:t>
                              </a:r>
                              <a:endParaRPr lang="zh-CN" altLang="en-US" sz="1000" dirty="0"/>
                            </a:p>
                          </p:txBody>
                        </p:sp>
                        <p:cxnSp>
                          <p:nvCxnSpPr>
                            <p:cNvPr id="170" name="直接连接符 169">
                              <a:extLst>
                                <a:ext uri="{FF2B5EF4-FFF2-40B4-BE49-F238E27FC236}">
                                  <a16:creationId xmlns:a16="http://schemas.microsoft.com/office/drawing/2014/main" id="{8B399F23-3B48-4A87-9497-49A7DB4C609E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>
                              <a:off x="2724054" y="972709"/>
                              <a:ext cx="725748" cy="131624"/>
                            </a:xfrm>
                            <a:prstGeom prst="line">
                              <a:avLst/>
                            </a:prstGeom>
                            <a:ln w="9525">
                              <a:solidFill>
                                <a:srgbClr val="0099CC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71" name="直接连接符 170">
                              <a:extLst>
                                <a:ext uri="{FF2B5EF4-FFF2-40B4-BE49-F238E27FC236}">
                                  <a16:creationId xmlns:a16="http://schemas.microsoft.com/office/drawing/2014/main" id="{B469CAD3-8864-4468-8AE5-7016203DC34C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>
                              <a:off x="2739076" y="904809"/>
                              <a:ext cx="740044" cy="135799"/>
                            </a:xfrm>
                            <a:prstGeom prst="line">
                              <a:avLst/>
                            </a:prstGeom>
                            <a:ln w="9525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172" name="文本框 171">
                              <a:extLst>
                                <a:ext uri="{FF2B5EF4-FFF2-40B4-BE49-F238E27FC236}">
                                  <a16:creationId xmlns:a16="http://schemas.microsoft.com/office/drawing/2014/main" id="{406AFFDC-FA06-49F5-8656-F9B2B87AF342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2642647" y="780140"/>
                              <a:ext cx="547876" cy="21544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sz="800" dirty="0"/>
                                <a:t>485+</a:t>
                              </a:r>
                              <a:endParaRPr lang="zh-CN" altLang="en-US" sz="800" dirty="0"/>
                            </a:p>
                          </p:txBody>
                        </p:sp>
                        <p:sp>
                          <p:nvSpPr>
                            <p:cNvPr id="173" name="文本框 172">
                              <a:extLst>
                                <a:ext uri="{FF2B5EF4-FFF2-40B4-BE49-F238E27FC236}">
                                  <a16:creationId xmlns:a16="http://schemas.microsoft.com/office/drawing/2014/main" id="{BF2DFF73-0524-4115-ABEA-11F6E79A3FF3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2589421" y="964738"/>
                              <a:ext cx="415788" cy="21544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sz="800" dirty="0"/>
                                <a:t>485-</a:t>
                              </a:r>
                              <a:endParaRPr lang="zh-CN" altLang="en-US" sz="800" dirty="0"/>
                            </a:p>
                          </p:txBody>
                        </p:sp>
                        <p:sp>
                          <p:nvSpPr>
                            <p:cNvPr id="174" name="文本框 173">
                              <a:extLst>
                                <a:ext uri="{FF2B5EF4-FFF2-40B4-BE49-F238E27FC236}">
                                  <a16:creationId xmlns:a16="http://schemas.microsoft.com/office/drawing/2014/main" id="{EB8F1598-6159-4BDC-89BA-BCB3A573D9F6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1925047" y="1571602"/>
                              <a:ext cx="345646" cy="246221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sz="1000" dirty="0"/>
                                <a:t>+</a:t>
                              </a:r>
                              <a:endParaRPr lang="zh-CN" altLang="en-US" sz="1000" dirty="0"/>
                            </a:p>
                          </p:txBody>
                        </p:sp>
                      </p:grpSp>
                    </p:grpSp>
                    <p:sp>
                      <p:nvSpPr>
                        <p:cNvPr id="154" name="文本框 153">
                          <a:extLst>
                            <a:ext uri="{FF2B5EF4-FFF2-40B4-BE49-F238E27FC236}">
                              <a16:creationId xmlns:a16="http://schemas.microsoft.com/office/drawing/2014/main" id="{9FE5B929-923B-4331-BA09-C2657593AE3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390044" y="917416"/>
                          <a:ext cx="727059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altLang="zh-CN" sz="1200" dirty="0"/>
                            <a:t>Ethernet</a:t>
                          </a:r>
                          <a:endParaRPr lang="zh-CN" altLang="en-US" sz="1200" dirty="0"/>
                        </a:p>
                      </p:txBody>
                    </p:sp>
                    <p:sp>
                      <p:nvSpPr>
                        <p:cNvPr id="155" name="文本框 154">
                          <a:extLst>
                            <a:ext uri="{FF2B5EF4-FFF2-40B4-BE49-F238E27FC236}">
                              <a16:creationId xmlns:a16="http://schemas.microsoft.com/office/drawing/2014/main" id="{FBF3686F-2B1F-4050-8D71-F5D4B09B423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470853" y="1017937"/>
                          <a:ext cx="727059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altLang="zh-CN" sz="1200" dirty="0"/>
                            <a:t>Ethernet</a:t>
                          </a:r>
                          <a:endParaRPr lang="zh-CN" altLang="en-US" sz="1200" dirty="0"/>
                        </a:p>
                      </p:txBody>
                    </p:sp>
                  </p:grpSp>
                </p:grpSp>
                <p:sp>
                  <p:nvSpPr>
                    <p:cNvPr id="149" name="文本框 148">
                      <a:extLst>
                        <a:ext uri="{FF2B5EF4-FFF2-40B4-BE49-F238E27FC236}">
                          <a16:creationId xmlns:a16="http://schemas.microsoft.com/office/drawing/2014/main" id="{5AB40B1A-EF32-43EF-ACFD-07CB12D8E8B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393" y="2612151"/>
                      <a:ext cx="1852451" cy="17963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200" dirty="0" smtClean="0"/>
                        <a:t>485 </a:t>
                      </a:r>
                      <a:r>
                        <a:rPr lang="ko-KR" altLang="en-US" sz="1200" dirty="0" smtClean="0"/>
                        <a:t>방식</a:t>
                      </a:r>
                      <a:endParaRPr lang="en-US" altLang="zh-CN" sz="1200" dirty="0"/>
                    </a:p>
                  </p:txBody>
                </p:sp>
              </p:grpSp>
              <p:sp>
                <p:nvSpPr>
                  <p:cNvPr id="147" name="文本框 146">
                    <a:extLst>
                      <a:ext uri="{FF2B5EF4-FFF2-40B4-BE49-F238E27FC236}">
                        <a16:creationId xmlns:a16="http://schemas.microsoft.com/office/drawing/2014/main" id="{174648ED-A548-4810-9EBD-CDB4FCC418A4}"/>
                      </a:ext>
                    </a:extLst>
                  </p:cNvPr>
                  <p:cNvSpPr txBox="1"/>
                  <p:nvPr/>
                </p:nvSpPr>
                <p:spPr>
                  <a:xfrm>
                    <a:off x="3936980" y="3659262"/>
                    <a:ext cx="412866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100" dirty="0">
                        <a:solidFill>
                          <a:schemeClr val="bg1"/>
                        </a:solidFill>
                      </a:rPr>
                      <a:t>Sub</a:t>
                    </a:r>
                    <a:endParaRPr lang="zh-CN" altLang="en-US" sz="11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43" name="文本框 142">
                  <a:extLst>
                    <a:ext uri="{FF2B5EF4-FFF2-40B4-BE49-F238E27FC236}">
                      <a16:creationId xmlns:a16="http://schemas.microsoft.com/office/drawing/2014/main" id="{7FDD1D6A-593C-4FC8-B9EB-E103A4B0FF74}"/>
                    </a:ext>
                  </a:extLst>
                </p:cNvPr>
                <p:cNvSpPr txBox="1"/>
                <p:nvPr/>
              </p:nvSpPr>
              <p:spPr>
                <a:xfrm>
                  <a:off x="1225937" y="3585190"/>
                  <a:ext cx="34564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/>
                    <a:t>+</a:t>
                  </a:r>
                  <a:endParaRPr lang="zh-CN" altLang="en-US" sz="1000" dirty="0"/>
                </a:p>
              </p:txBody>
            </p:sp>
            <p:sp>
              <p:nvSpPr>
                <p:cNvPr id="144" name="文本框 143">
                  <a:extLst>
                    <a:ext uri="{FF2B5EF4-FFF2-40B4-BE49-F238E27FC236}">
                      <a16:creationId xmlns:a16="http://schemas.microsoft.com/office/drawing/2014/main" id="{AEC49C3B-22E9-45E2-BCCC-D90FE1EFF588}"/>
                    </a:ext>
                  </a:extLst>
                </p:cNvPr>
                <p:cNvSpPr txBox="1"/>
                <p:nvPr/>
              </p:nvSpPr>
              <p:spPr>
                <a:xfrm>
                  <a:off x="1718865" y="4183175"/>
                  <a:ext cx="402056" cy="139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/>
                    <a:t>검은색선</a:t>
                  </a:r>
                  <a:endParaRPr lang="zh-CN" altLang="en-US" sz="800" dirty="0"/>
                </a:p>
              </p:txBody>
            </p:sp>
          </p:grpSp>
          <p:sp>
            <p:nvSpPr>
              <p:cNvPr id="140" name="文本框 139">
                <a:extLst>
                  <a:ext uri="{FF2B5EF4-FFF2-40B4-BE49-F238E27FC236}">
                    <a16:creationId xmlns:a16="http://schemas.microsoft.com/office/drawing/2014/main" id="{83C297FA-7C48-441B-A409-2E485A05D9B0}"/>
                  </a:ext>
                </a:extLst>
              </p:cNvPr>
              <p:cNvSpPr txBox="1"/>
              <p:nvPr/>
            </p:nvSpPr>
            <p:spPr>
              <a:xfrm>
                <a:off x="3188158" y="3443382"/>
                <a:ext cx="422775" cy="129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700" dirty="0" smtClean="0"/>
                  <a:t>노랑선</a:t>
                </a:r>
                <a:endParaRPr lang="zh-CN" altLang="en-US" sz="700" dirty="0"/>
              </a:p>
            </p:txBody>
          </p:sp>
          <p:sp>
            <p:nvSpPr>
              <p:cNvPr id="141" name="文本框 140">
                <a:extLst>
                  <a:ext uri="{FF2B5EF4-FFF2-40B4-BE49-F238E27FC236}">
                    <a16:creationId xmlns:a16="http://schemas.microsoft.com/office/drawing/2014/main" id="{E8D7BA01-61CB-4908-9D2A-6EBE20E89C5F}"/>
                  </a:ext>
                </a:extLst>
              </p:cNvPr>
              <p:cNvSpPr txBox="1"/>
              <p:nvPr/>
            </p:nvSpPr>
            <p:spPr>
              <a:xfrm>
                <a:off x="3188158" y="3671012"/>
                <a:ext cx="422775" cy="129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700" dirty="0" smtClean="0"/>
                  <a:t>파랑선</a:t>
                </a:r>
                <a:endParaRPr lang="zh-CN" altLang="en-US" sz="700" dirty="0"/>
              </a:p>
            </p:txBody>
          </p:sp>
        </p:grpSp>
        <p:pic>
          <p:nvPicPr>
            <p:cNvPr id="200" name="图片 199">
              <a:extLst>
                <a:ext uri="{FF2B5EF4-FFF2-40B4-BE49-F238E27FC236}">
                  <a16:creationId xmlns:a16="http://schemas.microsoft.com/office/drawing/2014/main" id="{37E28C8A-25A6-40FC-97C7-BCAD5E0A9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76254" y="3199936"/>
              <a:ext cx="393675" cy="732841"/>
            </a:xfrm>
            <a:prstGeom prst="rect">
              <a:avLst/>
            </a:prstGeom>
          </p:spPr>
        </p:pic>
        <p:sp>
          <p:nvSpPr>
            <p:cNvPr id="201" name="文本框 200">
              <a:extLst>
                <a:ext uri="{FF2B5EF4-FFF2-40B4-BE49-F238E27FC236}">
                  <a16:creationId xmlns:a16="http://schemas.microsoft.com/office/drawing/2014/main" id="{F94138AF-6EAD-42ED-8A07-56F7CAAAC899}"/>
                </a:ext>
              </a:extLst>
            </p:cNvPr>
            <p:cNvSpPr txBox="1"/>
            <p:nvPr/>
          </p:nvSpPr>
          <p:spPr>
            <a:xfrm>
              <a:off x="2168319" y="3480986"/>
              <a:ext cx="4780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</a:rPr>
                <a:t>Main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pic>
          <p:nvPicPr>
            <p:cNvPr id="202" name="图片 201">
              <a:extLst>
                <a:ext uri="{FF2B5EF4-FFF2-40B4-BE49-F238E27FC236}">
                  <a16:creationId xmlns:a16="http://schemas.microsoft.com/office/drawing/2014/main" id="{D28891E1-04FC-4F2D-B8CA-1AD597F38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92550" y="3556043"/>
              <a:ext cx="393675" cy="732841"/>
            </a:xfrm>
            <a:prstGeom prst="rect">
              <a:avLst/>
            </a:prstGeom>
          </p:spPr>
        </p:pic>
        <p:sp>
          <p:nvSpPr>
            <p:cNvPr id="203" name="文本框 202">
              <a:extLst>
                <a:ext uri="{FF2B5EF4-FFF2-40B4-BE49-F238E27FC236}">
                  <a16:creationId xmlns:a16="http://schemas.microsoft.com/office/drawing/2014/main" id="{12FC7B60-3E64-4343-A7FB-F3D7FD465C40}"/>
                </a:ext>
              </a:extLst>
            </p:cNvPr>
            <p:cNvSpPr txBox="1"/>
            <p:nvPr/>
          </p:nvSpPr>
          <p:spPr>
            <a:xfrm>
              <a:off x="3621990" y="3873520"/>
              <a:ext cx="3962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</a:rPr>
                <a:t>Sub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40F6EC2B-172E-4F44-A324-EE7B027AE160}"/>
              </a:ext>
            </a:extLst>
          </p:cNvPr>
          <p:cNvSpPr txBox="1"/>
          <p:nvPr/>
        </p:nvSpPr>
        <p:spPr>
          <a:xfrm>
            <a:off x="1114996" y="4415159"/>
            <a:ext cx="68293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두 장치 중 하나에서 확인된 후 잠금이 열립니다</a:t>
            </a:r>
            <a:r>
              <a:rPr lang="en-US" altLang="ko-KR" sz="1400" dirty="0"/>
              <a:t>.</a:t>
            </a:r>
            <a:r>
              <a:rPr lang="ko-KR" altLang="en-US" sz="900" dirty="0"/>
              <a:t/>
            </a:r>
            <a:br>
              <a:rPr lang="ko-KR" altLang="en-US" sz="900" dirty="0"/>
            </a:br>
            <a:r>
              <a:rPr lang="ko-KR" altLang="en-US" sz="1400" dirty="0"/>
              <a:t>서브 디바이스에서 확인한 후</a:t>
            </a:r>
            <a:r>
              <a:rPr lang="en-US" altLang="ko-KR" sz="1400" dirty="0"/>
              <a:t>, </a:t>
            </a:r>
            <a:r>
              <a:rPr lang="ko-KR" altLang="en-US" sz="1400" dirty="0"/>
              <a:t>그것은 </a:t>
            </a:r>
            <a:r>
              <a:rPr lang="en-US" altLang="ko-KR" sz="1400" dirty="0" err="1"/>
              <a:t>wegand</a:t>
            </a:r>
            <a:r>
              <a:rPr lang="ko-KR" altLang="en-US" sz="1400" dirty="0"/>
              <a:t>를 통해 메인 디바이스로 카드 번호를 출력할 것이고</a:t>
            </a:r>
            <a:r>
              <a:rPr lang="en-US" altLang="ko-KR" sz="1400" dirty="0"/>
              <a:t>, </a:t>
            </a:r>
            <a:r>
              <a:rPr lang="ko-KR" altLang="en-US" sz="1400" dirty="0"/>
              <a:t>메인 디바이스는 수신된 카드 번호를 확인한 후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잠금이 열립니다</a:t>
            </a:r>
            <a:endParaRPr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29736853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14352" y="150662"/>
            <a:ext cx="4409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배선연결</a:t>
            </a:r>
            <a:endParaRPr lang="en-US" altLang="zh-CN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7D4BC93-D699-4FBD-889C-88AAEC0A7638}"/>
              </a:ext>
            </a:extLst>
          </p:cNvPr>
          <p:cNvSpPr txBox="1"/>
          <p:nvPr/>
        </p:nvSpPr>
        <p:spPr>
          <a:xfrm>
            <a:off x="369769" y="531255"/>
            <a:ext cx="440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두 개의 독립형 터미널이 하나의 잠금 장치 제어</a:t>
            </a:r>
            <a:endParaRPr lang="en-US" altLang="zh-CN" sz="1200" dirty="0"/>
          </a:p>
          <a:p>
            <a:endParaRPr lang="en-US" altLang="zh-CN" sz="1200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DA5410B-AD6E-482A-9BDC-E060309CBBCE}"/>
              </a:ext>
            </a:extLst>
          </p:cNvPr>
          <p:cNvGrpSpPr/>
          <p:nvPr/>
        </p:nvGrpSpPr>
        <p:grpSpPr>
          <a:xfrm>
            <a:off x="1339363" y="1234872"/>
            <a:ext cx="5614806" cy="2731743"/>
            <a:chOff x="1339363" y="1234872"/>
            <a:chExt cx="5614806" cy="273174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0022393-FFFF-4D6F-959C-0417556EC53A}"/>
                </a:ext>
              </a:extLst>
            </p:cNvPr>
            <p:cNvGrpSpPr/>
            <p:nvPr/>
          </p:nvGrpSpPr>
          <p:grpSpPr>
            <a:xfrm>
              <a:off x="1339363" y="1234872"/>
              <a:ext cx="5614806" cy="2731743"/>
              <a:chOff x="4864761" y="832008"/>
              <a:chExt cx="4088849" cy="1989327"/>
            </a:xfrm>
          </p:grpSpPr>
          <p:cxnSp>
            <p:nvCxnSpPr>
              <p:cNvPr id="120" name="直接连接符 119">
                <a:extLst>
                  <a:ext uri="{FF2B5EF4-FFF2-40B4-BE49-F238E27FC236}">
                    <a16:creationId xmlns:a16="http://schemas.microsoft.com/office/drawing/2014/main" id="{A6D9B366-2793-40E6-B3DC-EF4BBF3C32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0284" y="1732242"/>
                <a:ext cx="8731" cy="565776"/>
              </a:xfrm>
              <a:prstGeom prst="line">
                <a:avLst/>
              </a:prstGeom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直接连接符 174">
                <a:extLst>
                  <a:ext uri="{FF2B5EF4-FFF2-40B4-BE49-F238E27FC236}">
                    <a16:creationId xmlns:a16="http://schemas.microsoft.com/office/drawing/2014/main" id="{9A725DF0-EABE-4D51-A18B-DC542D7775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78552" y="1637279"/>
                <a:ext cx="901476" cy="206067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6" name="文本框 175">
                <a:extLst>
                  <a:ext uri="{FF2B5EF4-FFF2-40B4-BE49-F238E27FC236}">
                    <a16:creationId xmlns:a16="http://schemas.microsoft.com/office/drawing/2014/main" id="{050712AF-5E9D-4727-8DC0-2DBC03D1D7AF}"/>
                  </a:ext>
                </a:extLst>
              </p:cNvPr>
              <p:cNvSpPr txBox="1"/>
              <p:nvPr/>
            </p:nvSpPr>
            <p:spPr>
              <a:xfrm>
                <a:off x="7674829" y="1820178"/>
                <a:ext cx="422775" cy="145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700" dirty="0" smtClean="0"/>
                  <a:t>백색선</a:t>
                </a:r>
                <a:endParaRPr lang="zh-CN" altLang="en-US" sz="700" dirty="0"/>
              </a:p>
            </p:txBody>
          </p:sp>
          <p:sp>
            <p:nvSpPr>
              <p:cNvPr id="177" name="文本框 176">
                <a:extLst>
                  <a:ext uri="{FF2B5EF4-FFF2-40B4-BE49-F238E27FC236}">
                    <a16:creationId xmlns:a16="http://schemas.microsoft.com/office/drawing/2014/main" id="{1EC4E083-E15B-4D6D-A80C-61B3D157249F}"/>
                  </a:ext>
                </a:extLst>
              </p:cNvPr>
              <p:cNvSpPr txBox="1"/>
              <p:nvPr/>
            </p:nvSpPr>
            <p:spPr>
              <a:xfrm>
                <a:off x="7417087" y="1627086"/>
                <a:ext cx="43430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/>
                  <a:t>GND</a:t>
                </a:r>
                <a:endParaRPr lang="zh-CN" altLang="en-US" sz="800" dirty="0"/>
              </a:p>
            </p:txBody>
          </p:sp>
          <p:cxnSp>
            <p:nvCxnSpPr>
              <p:cNvPr id="188" name="直接连接符 187">
                <a:extLst>
                  <a:ext uri="{FF2B5EF4-FFF2-40B4-BE49-F238E27FC236}">
                    <a16:creationId xmlns:a16="http://schemas.microsoft.com/office/drawing/2014/main" id="{E04520D0-4C65-48B0-AA74-A48BD16689B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73066" y="1766207"/>
                <a:ext cx="6391" cy="550369"/>
              </a:xfrm>
              <a:prstGeom prst="line">
                <a:avLst/>
              </a:prstGeom>
              <a:ln w="952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8" name="组合 207">
                <a:extLst>
                  <a:ext uri="{FF2B5EF4-FFF2-40B4-BE49-F238E27FC236}">
                    <a16:creationId xmlns:a16="http://schemas.microsoft.com/office/drawing/2014/main" id="{E906BC05-7156-4B9A-89BC-DB686354C29D}"/>
                  </a:ext>
                </a:extLst>
              </p:cNvPr>
              <p:cNvGrpSpPr/>
              <p:nvPr/>
            </p:nvGrpSpPr>
            <p:grpSpPr>
              <a:xfrm>
                <a:off x="4864761" y="832008"/>
                <a:ext cx="4088849" cy="1989327"/>
                <a:chOff x="4864761" y="832008"/>
                <a:chExt cx="4088849" cy="1989327"/>
              </a:xfrm>
            </p:grpSpPr>
            <p:grpSp>
              <p:nvGrpSpPr>
                <p:cNvPr id="137" name="组合 136">
                  <a:extLst>
                    <a:ext uri="{FF2B5EF4-FFF2-40B4-BE49-F238E27FC236}">
                      <a16:creationId xmlns:a16="http://schemas.microsoft.com/office/drawing/2014/main" id="{4DE03B83-D680-4F8B-A88C-2756B7A7D921}"/>
                    </a:ext>
                  </a:extLst>
                </p:cNvPr>
                <p:cNvGrpSpPr/>
                <p:nvPr/>
              </p:nvGrpSpPr>
              <p:grpSpPr>
                <a:xfrm>
                  <a:off x="4864761" y="832008"/>
                  <a:ext cx="4088849" cy="1989327"/>
                  <a:chOff x="308227" y="2996451"/>
                  <a:chExt cx="4088849" cy="1989327"/>
                </a:xfrm>
              </p:grpSpPr>
              <p:grpSp>
                <p:nvGrpSpPr>
                  <p:cNvPr id="129" name="组合 128">
                    <a:extLst>
                      <a:ext uri="{FF2B5EF4-FFF2-40B4-BE49-F238E27FC236}">
                        <a16:creationId xmlns:a16="http://schemas.microsoft.com/office/drawing/2014/main" id="{83B52E87-C940-4E54-A9CC-F1626F685194}"/>
                      </a:ext>
                    </a:extLst>
                  </p:cNvPr>
                  <p:cNvGrpSpPr/>
                  <p:nvPr/>
                </p:nvGrpSpPr>
                <p:grpSpPr>
                  <a:xfrm>
                    <a:off x="308227" y="2996451"/>
                    <a:ext cx="4088849" cy="1989327"/>
                    <a:chOff x="189535" y="2827833"/>
                    <a:chExt cx="4260177" cy="1989327"/>
                  </a:xfrm>
                </p:grpSpPr>
                <p:grpSp>
                  <p:nvGrpSpPr>
                    <p:cNvPr id="115" name="组合 114">
                      <a:extLst>
                        <a:ext uri="{FF2B5EF4-FFF2-40B4-BE49-F238E27FC236}">
                          <a16:creationId xmlns:a16="http://schemas.microsoft.com/office/drawing/2014/main" id="{68BFF635-C43F-4EC8-8A53-796C6470C3B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9535" y="2827833"/>
                      <a:ext cx="4260177" cy="1989327"/>
                      <a:chOff x="220108" y="2813179"/>
                      <a:chExt cx="4260177" cy="1989327"/>
                    </a:xfrm>
                  </p:grpSpPr>
                  <p:grpSp>
                    <p:nvGrpSpPr>
                      <p:cNvPr id="113" name="组合 112">
                        <a:extLst>
                          <a:ext uri="{FF2B5EF4-FFF2-40B4-BE49-F238E27FC236}">
                            <a16:creationId xmlns:a16="http://schemas.microsoft.com/office/drawing/2014/main" id="{13C353D3-4727-4C03-BBB7-6FC874CFBD0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20108" y="2813179"/>
                        <a:ext cx="4260177" cy="1989327"/>
                        <a:chOff x="185374" y="2605777"/>
                        <a:chExt cx="4260177" cy="1989327"/>
                      </a:xfrm>
                    </p:grpSpPr>
                    <p:grpSp>
                      <p:nvGrpSpPr>
                        <p:cNvPr id="77" name="组合 76">
                          <a:extLst>
                            <a:ext uri="{FF2B5EF4-FFF2-40B4-BE49-F238E27FC236}">
                              <a16:creationId xmlns:a16="http://schemas.microsoft.com/office/drawing/2014/main" id="{33C1FB08-B70F-4E4B-BA74-AF3C5983B39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47890" y="2605777"/>
                          <a:ext cx="3797661" cy="1989327"/>
                          <a:chOff x="428242" y="900953"/>
                          <a:chExt cx="3797661" cy="1989327"/>
                        </a:xfrm>
                      </p:grpSpPr>
                      <p:cxnSp>
                        <p:nvCxnSpPr>
                          <p:cNvPr id="78" name="直接连接符 77">
                            <a:extLst>
                              <a:ext uri="{FF2B5EF4-FFF2-40B4-BE49-F238E27FC236}">
                                <a16:creationId xmlns:a16="http://schemas.microsoft.com/office/drawing/2014/main" id="{059E8185-C756-4C8D-A64E-D18BD41746A0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2370752" y="908713"/>
                            <a:ext cx="0" cy="314987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79" name="直接连接符 78">
                            <a:extLst>
                              <a:ext uri="{FF2B5EF4-FFF2-40B4-BE49-F238E27FC236}">
                                <a16:creationId xmlns:a16="http://schemas.microsoft.com/office/drawing/2014/main" id="{8CF7FE5E-D899-43AB-8FA3-77DF056CEA1B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3880729" y="1223700"/>
                            <a:ext cx="0" cy="314987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80" name="组合 79">
                            <a:extLst>
                              <a:ext uri="{FF2B5EF4-FFF2-40B4-BE49-F238E27FC236}">
                                <a16:creationId xmlns:a16="http://schemas.microsoft.com/office/drawing/2014/main" id="{94AB3C0E-5286-43E6-A05F-ADCE4C2DA40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28242" y="900953"/>
                            <a:ext cx="3797661" cy="1989327"/>
                            <a:chOff x="467847" y="917416"/>
                            <a:chExt cx="3797661" cy="1989327"/>
                          </a:xfrm>
                        </p:grpSpPr>
                        <p:grpSp>
                          <p:nvGrpSpPr>
                            <p:cNvPr id="81" name="组合 80">
                              <a:extLst>
                                <a:ext uri="{FF2B5EF4-FFF2-40B4-BE49-F238E27FC236}">
                                  <a16:creationId xmlns:a16="http://schemas.microsoft.com/office/drawing/2014/main" id="{CC4F0CBE-4E5A-4AF6-BA84-FB6352551DCF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467847" y="1286271"/>
                              <a:ext cx="3110151" cy="1620472"/>
                              <a:chOff x="368969" y="940638"/>
                              <a:chExt cx="3110151" cy="1620472"/>
                            </a:xfrm>
                          </p:grpSpPr>
                          <p:sp>
                            <p:nvSpPr>
                              <p:cNvPr id="84" name="文本框 83">
                                <a:extLst>
                                  <a:ext uri="{FF2B5EF4-FFF2-40B4-BE49-F238E27FC236}">
                                    <a16:creationId xmlns:a16="http://schemas.microsoft.com/office/drawing/2014/main" id="{31F77F90-6E20-47BF-8009-AF076EC14929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980516" y="1817989"/>
                                <a:ext cx="345646" cy="246221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altLang="zh-CN" sz="1000" dirty="0"/>
                                  <a:t>_</a:t>
                                </a:r>
                                <a:endParaRPr lang="zh-CN" altLang="en-US" sz="1000" dirty="0"/>
                              </a:p>
                            </p:txBody>
                          </p:sp>
                          <p:grpSp>
                            <p:nvGrpSpPr>
                              <p:cNvPr id="85" name="组合 84">
                                <a:extLst>
                                  <a:ext uri="{FF2B5EF4-FFF2-40B4-BE49-F238E27FC236}">
                                    <a16:creationId xmlns:a16="http://schemas.microsoft.com/office/drawing/2014/main" id="{34C4B375-119A-4B1F-BCAA-77A89942D126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368969" y="940638"/>
                                <a:ext cx="3110151" cy="1620472"/>
                                <a:chOff x="368969" y="726705"/>
                                <a:chExt cx="3110151" cy="1620472"/>
                              </a:xfrm>
                            </p:grpSpPr>
                            <p:pic>
                              <p:nvPicPr>
                                <p:cNvPr id="88" name="图片 87">
                                  <a:extLst>
                                    <a:ext uri="{FF2B5EF4-FFF2-40B4-BE49-F238E27FC236}">
                                      <a16:creationId xmlns:a16="http://schemas.microsoft.com/office/drawing/2014/main" id="{FB6A7607-96E0-495C-BA05-C6618DB6CEA5}"/>
                                    </a:ext>
                                  </a:extLst>
                                </p:cNvPr>
                                <p:cNvPicPr>
                                  <a:picLocks noChangeAspect="1"/>
                                </p:cNvPicPr>
                                <p:nvPr/>
                              </p:nvPicPr>
                              <p:blipFill>
                                <a:blip r:embed="rId3"/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368969" y="1204094"/>
                                  <a:ext cx="891793" cy="522899"/>
                                </a:xfrm>
                                <a:prstGeom prst="rect">
                                  <a:avLst/>
                                </a:prstGeom>
                              </p:spPr>
                            </p:pic>
                            <p:cxnSp>
                              <p:nvCxnSpPr>
                                <p:cNvPr id="89" name="直接连接符 88">
                                  <a:extLst>
                                    <a:ext uri="{FF2B5EF4-FFF2-40B4-BE49-F238E27FC236}">
                                      <a16:creationId xmlns:a16="http://schemas.microsoft.com/office/drawing/2014/main" id="{6068A1B2-3AA6-4C73-8473-E32C36AC817B}"/>
                                    </a:ext>
                                  </a:extLst>
                                </p:cNvPr>
                                <p:cNvCxnSpPr>
                                  <a:cxnSpLocks/>
                                </p:cNvCxnSpPr>
                                <p:nvPr/>
                              </p:nvCxnSpPr>
                              <p:spPr>
                                <a:xfrm flipV="1">
                                  <a:off x="1192360" y="1155527"/>
                                  <a:ext cx="633129" cy="163756"/>
                                </a:xfrm>
                                <a:prstGeom prst="line">
                                  <a:avLst/>
                                </a:prstGeom>
                                <a:ln w="9525">
                                  <a:solidFill>
                                    <a:schemeClr val="bg1">
                                      <a:lumMod val="85000"/>
                                    </a:schemeClr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cxnSp>
                              <p:nvCxnSpPr>
                                <p:cNvPr id="90" name="直接连接符 89">
                                  <a:extLst>
                                    <a:ext uri="{FF2B5EF4-FFF2-40B4-BE49-F238E27FC236}">
                                      <a16:creationId xmlns:a16="http://schemas.microsoft.com/office/drawing/2014/main" id="{E4E36D18-02A1-4A67-A752-0A7E30FD708C}"/>
                                    </a:ext>
                                  </a:extLst>
                                </p:cNvPr>
                                <p:cNvCxnSpPr>
                                  <a:cxnSpLocks/>
                                </p:cNvCxnSpPr>
                                <p:nvPr/>
                              </p:nvCxnSpPr>
                              <p:spPr>
                                <a:xfrm flipV="1">
                                  <a:off x="1192360" y="1138668"/>
                                  <a:ext cx="633129" cy="163640"/>
                                </a:xfrm>
                                <a:prstGeom prst="line">
                                  <a:avLst/>
                                </a:prstGeom>
                                <a:ln w="9525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sp>
                              <p:nvSpPr>
                                <p:cNvPr id="91" name="文本框 90">
                                  <a:extLst>
                                    <a:ext uri="{FF2B5EF4-FFF2-40B4-BE49-F238E27FC236}">
                                      <a16:creationId xmlns:a16="http://schemas.microsoft.com/office/drawing/2014/main" id="{E3FF0BA5-C1BE-4920-A5B8-56984A7DCAD6}"/>
                                    </a:ext>
                                  </a:extLst>
                                </p:cNvPr>
                                <p:cNvSpPr txBox="1"/>
                                <p:nvPr/>
                              </p:nvSpPr>
                              <p:spPr>
                                <a:xfrm>
                                  <a:off x="1599900" y="951057"/>
                                  <a:ext cx="345646" cy="200055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n-US" altLang="zh-CN" sz="700" dirty="0"/>
                                    <a:t>NC</a:t>
                                  </a:r>
                                  <a:endParaRPr lang="zh-CN" altLang="en-US" sz="700" dirty="0"/>
                                </a:p>
                              </p:txBody>
                            </p:sp>
                            <p:cxnSp>
                              <p:nvCxnSpPr>
                                <p:cNvPr id="92" name="直接连接符 91">
                                  <a:extLst>
                                    <a:ext uri="{FF2B5EF4-FFF2-40B4-BE49-F238E27FC236}">
                                      <a16:creationId xmlns:a16="http://schemas.microsoft.com/office/drawing/2014/main" id="{4DA5CEBE-73E9-4F4A-99D1-F3515F1446DE}"/>
                                    </a:ext>
                                  </a:extLst>
                                </p:cNvPr>
                                <p:cNvCxnSpPr>
                                  <a:cxnSpLocks/>
                                </p:cNvCxnSpPr>
                                <p:nvPr/>
                              </p:nvCxnSpPr>
                              <p:spPr>
                                <a:xfrm>
                                  <a:off x="1205324" y="1765245"/>
                                  <a:ext cx="768427" cy="284532"/>
                                </a:xfrm>
                                <a:prstGeom prst="line">
                                  <a:avLst/>
                                </a:prstGeom>
                                <a:ln w="9525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sp>
                              <p:nvSpPr>
                                <p:cNvPr id="94" name="文本框 93">
                                  <a:extLst>
                                    <a:ext uri="{FF2B5EF4-FFF2-40B4-BE49-F238E27FC236}">
                                      <a16:creationId xmlns:a16="http://schemas.microsoft.com/office/drawing/2014/main" id="{162FDFE1-28D8-4FD0-899F-2CE5C71E4B2F}"/>
                                    </a:ext>
                                  </a:extLst>
                                </p:cNvPr>
                                <p:cNvSpPr txBox="1"/>
                                <p:nvPr/>
                              </p:nvSpPr>
                              <p:spPr>
                                <a:xfrm>
                                  <a:off x="1901309" y="1312207"/>
                                  <a:ext cx="410170" cy="200055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n-US" altLang="zh-CN" sz="700" dirty="0"/>
                                    <a:t>COM</a:t>
                                  </a:r>
                                  <a:endParaRPr lang="zh-CN" altLang="en-US" sz="700" dirty="0"/>
                                </a:p>
                              </p:txBody>
                            </p:sp>
                            <p:sp>
                              <p:nvSpPr>
                                <p:cNvPr id="95" name="文本框 94">
                                  <a:extLst>
                                    <a:ext uri="{FF2B5EF4-FFF2-40B4-BE49-F238E27FC236}">
                                      <a16:creationId xmlns:a16="http://schemas.microsoft.com/office/drawing/2014/main" id="{12E8EBE4-34EE-42F6-9ED2-BBA97DFD83CE}"/>
                                    </a:ext>
                                  </a:extLst>
                                </p:cNvPr>
                                <p:cNvSpPr txBox="1"/>
                                <p:nvPr/>
                              </p:nvSpPr>
                              <p:spPr>
                                <a:xfrm rot="20725648">
                                  <a:off x="1229069" y="1206835"/>
                                  <a:ext cx="914400" cy="145685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ko-KR" altLang="en-US" sz="700" dirty="0" smtClean="0"/>
                                    <a:t>백색 보라색선</a:t>
                                  </a:r>
                                  <a:endParaRPr lang="zh-CN" altLang="en-US" sz="700" dirty="0"/>
                                </a:p>
                              </p:txBody>
                            </p:sp>
                            <p:sp>
                              <p:nvSpPr>
                                <p:cNvPr id="96" name="文本框 95">
                                  <a:extLst>
                                    <a:ext uri="{FF2B5EF4-FFF2-40B4-BE49-F238E27FC236}">
                                      <a16:creationId xmlns:a16="http://schemas.microsoft.com/office/drawing/2014/main" id="{ED163047-1CD8-4CC5-951A-7AD7F85F9225}"/>
                                    </a:ext>
                                  </a:extLst>
                                </p:cNvPr>
                                <p:cNvSpPr txBox="1"/>
                                <p:nvPr/>
                              </p:nvSpPr>
                              <p:spPr>
                                <a:xfrm>
                                  <a:off x="2351558" y="1317382"/>
                                  <a:ext cx="221846" cy="776862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vert="eaVert"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ko-KR" altLang="en-US" sz="700" dirty="0" smtClean="0"/>
                                    <a:t>백색</a:t>
                                  </a:r>
                                  <a:r>
                                    <a:rPr lang="en-US" altLang="ko-KR" sz="700" dirty="0" smtClean="0"/>
                                    <a:t>,</a:t>
                                  </a:r>
                                  <a:r>
                                    <a:rPr lang="ko-KR" altLang="en-US" sz="700" dirty="0" smtClean="0"/>
                                    <a:t>노란색선</a:t>
                                  </a:r>
                                  <a:endParaRPr lang="zh-CN" altLang="en-US" sz="700" dirty="0"/>
                                </a:p>
                              </p:txBody>
                            </p:sp>
                            <p:pic>
                              <p:nvPicPr>
                                <p:cNvPr id="97" name="图片 96">
                                  <a:extLst>
                                    <a:ext uri="{FF2B5EF4-FFF2-40B4-BE49-F238E27FC236}">
                                      <a16:creationId xmlns:a16="http://schemas.microsoft.com/office/drawing/2014/main" id="{7B298274-9FF7-4F14-9EC4-35B36E609B79}"/>
                                    </a:ext>
                                  </a:extLst>
                                </p:cNvPr>
                                <p:cNvPicPr>
                                  <a:picLocks noChangeAspect="1"/>
                                </p:cNvPicPr>
                                <p:nvPr/>
                              </p:nvPicPr>
                              <p:blipFill>
                                <a:blip r:embed="rId4" cstate="print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1939286" y="1783745"/>
                                  <a:ext cx="563432" cy="563432"/>
                                </a:xfrm>
                                <a:prstGeom prst="rect">
                                  <a:avLst/>
                                </a:prstGeom>
                              </p:spPr>
                            </p:pic>
                            <p:sp>
                              <p:nvSpPr>
                                <p:cNvPr id="98" name="文本框 97">
                                  <a:extLst>
                                    <a:ext uri="{FF2B5EF4-FFF2-40B4-BE49-F238E27FC236}">
                                      <a16:creationId xmlns:a16="http://schemas.microsoft.com/office/drawing/2014/main" id="{5AB09310-CD62-4C4D-8BCD-F4937A653E5C}"/>
                                    </a:ext>
                                  </a:extLst>
                                </p:cNvPr>
                                <p:cNvSpPr txBox="1"/>
                                <p:nvPr/>
                              </p:nvSpPr>
                              <p:spPr>
                                <a:xfrm>
                                  <a:off x="1758905" y="1937588"/>
                                  <a:ext cx="345646" cy="246221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n-US" altLang="zh-CN" sz="1000" dirty="0"/>
                                    <a:t>_</a:t>
                                  </a:r>
                                  <a:endParaRPr lang="zh-CN" altLang="en-US" sz="1000" dirty="0"/>
                                </a:p>
                              </p:txBody>
                            </p:sp>
                            <p:cxnSp>
                              <p:nvCxnSpPr>
                                <p:cNvPr id="99" name="直接连接符 98">
                                  <a:extLst>
                                    <a:ext uri="{FF2B5EF4-FFF2-40B4-BE49-F238E27FC236}">
                                      <a16:creationId xmlns:a16="http://schemas.microsoft.com/office/drawing/2014/main" id="{0776C65C-361C-4046-81D4-97CA7BD2B773}"/>
                                    </a:ext>
                                  </a:extLst>
                                </p:cNvPr>
                                <p:cNvCxnSpPr>
                                  <a:cxnSpLocks/>
                                </p:cNvCxnSpPr>
                                <p:nvPr/>
                              </p:nvCxnSpPr>
                              <p:spPr>
                                <a:xfrm>
                                  <a:off x="2713822" y="1004000"/>
                                  <a:ext cx="725748" cy="131624"/>
                                </a:xfrm>
                                <a:prstGeom prst="line">
                                  <a:avLst/>
                                </a:prstGeom>
                                <a:ln w="9525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cxnSp>
                              <p:nvCxnSpPr>
                                <p:cNvPr id="100" name="直接连接符 99">
                                  <a:extLst>
                                    <a:ext uri="{FF2B5EF4-FFF2-40B4-BE49-F238E27FC236}">
                                      <a16:creationId xmlns:a16="http://schemas.microsoft.com/office/drawing/2014/main" id="{8994DA0D-139F-47E0-816D-BE775158D69E}"/>
                                    </a:ext>
                                  </a:extLst>
                                </p:cNvPr>
                                <p:cNvCxnSpPr>
                                  <a:cxnSpLocks/>
                                </p:cNvCxnSpPr>
                                <p:nvPr/>
                              </p:nvCxnSpPr>
                              <p:spPr>
                                <a:xfrm>
                                  <a:off x="2739076" y="904809"/>
                                  <a:ext cx="740044" cy="135799"/>
                                </a:xfrm>
                                <a:prstGeom prst="line">
                                  <a:avLst/>
                                </a:prstGeom>
                                <a:ln w="9525">
                                  <a:solidFill>
                                    <a:srgbClr val="009900"/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sp>
                              <p:nvSpPr>
                                <p:cNvPr id="101" name="文本框 100">
                                  <a:extLst>
                                    <a:ext uri="{FF2B5EF4-FFF2-40B4-BE49-F238E27FC236}">
                                      <a16:creationId xmlns:a16="http://schemas.microsoft.com/office/drawing/2014/main" id="{5DB43BCE-6613-4DED-BA19-0B1C9B864775}"/>
                                    </a:ext>
                                  </a:extLst>
                                </p:cNvPr>
                                <p:cNvSpPr txBox="1"/>
                                <p:nvPr/>
                              </p:nvSpPr>
                              <p:spPr>
                                <a:xfrm>
                                  <a:off x="2548059" y="726705"/>
                                  <a:ext cx="372654" cy="215444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n-US" altLang="zh-CN" sz="800" dirty="0"/>
                                    <a:t>W0</a:t>
                                  </a:r>
                                  <a:endParaRPr lang="zh-CN" altLang="en-US" sz="800" dirty="0"/>
                                </a:p>
                              </p:txBody>
                            </p:sp>
                            <p:sp>
                              <p:nvSpPr>
                                <p:cNvPr id="102" name="文本框 101">
                                  <a:extLst>
                                    <a:ext uri="{FF2B5EF4-FFF2-40B4-BE49-F238E27FC236}">
                                      <a16:creationId xmlns:a16="http://schemas.microsoft.com/office/drawing/2014/main" id="{C1D3BEA9-523E-452D-95E0-9C1695DA546C}"/>
                                    </a:ext>
                                  </a:extLst>
                                </p:cNvPr>
                                <p:cNvSpPr txBox="1"/>
                                <p:nvPr/>
                              </p:nvSpPr>
                              <p:spPr>
                                <a:xfrm>
                                  <a:off x="2532488" y="903839"/>
                                  <a:ext cx="415788" cy="215444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n-US" altLang="zh-CN" sz="800" dirty="0"/>
                                    <a:t>W1</a:t>
                                  </a:r>
                                  <a:endParaRPr lang="zh-CN" altLang="en-US" sz="800" dirty="0"/>
                                </a:p>
                              </p:txBody>
                            </p:sp>
                            <p:sp>
                              <p:nvSpPr>
                                <p:cNvPr id="106" name="文本框 105">
                                  <a:extLst>
                                    <a:ext uri="{FF2B5EF4-FFF2-40B4-BE49-F238E27FC236}">
                                      <a16:creationId xmlns:a16="http://schemas.microsoft.com/office/drawing/2014/main" id="{BC27DDE7-FC98-4DB2-B812-EA9AD25DC283}"/>
                                    </a:ext>
                                  </a:extLst>
                                </p:cNvPr>
                                <p:cNvSpPr txBox="1"/>
                                <p:nvPr/>
                              </p:nvSpPr>
                              <p:spPr>
                                <a:xfrm>
                                  <a:off x="1994192" y="1657499"/>
                                  <a:ext cx="345646" cy="246221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n-US" altLang="zh-CN" sz="1000" dirty="0"/>
                                    <a:t>+</a:t>
                                  </a:r>
                                  <a:endParaRPr lang="zh-CN" altLang="en-US" sz="1000" dirty="0"/>
                                </a:p>
                              </p:txBody>
                            </p:sp>
                          </p:grpSp>
                        </p:grpSp>
                        <p:sp>
                          <p:nvSpPr>
                            <p:cNvPr id="82" name="文本框 81">
                              <a:extLst>
                                <a:ext uri="{FF2B5EF4-FFF2-40B4-BE49-F238E27FC236}">
                                  <a16:creationId xmlns:a16="http://schemas.microsoft.com/office/drawing/2014/main" id="{92DEAE16-2F9D-41FB-86F6-C80CF9639FF6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2390044" y="917416"/>
                              <a:ext cx="727059" cy="276999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sz="1200" dirty="0"/>
                                <a:t>Ethernet</a:t>
                              </a:r>
                              <a:endParaRPr lang="zh-CN" altLang="en-US" sz="1200" dirty="0"/>
                            </a:p>
                          </p:txBody>
                        </p:sp>
                        <p:sp>
                          <p:nvSpPr>
                            <p:cNvPr id="83" name="文本框 82">
                              <a:extLst>
                                <a:ext uri="{FF2B5EF4-FFF2-40B4-BE49-F238E27FC236}">
                                  <a16:creationId xmlns:a16="http://schemas.microsoft.com/office/drawing/2014/main" id="{847D19A3-FE93-4522-9041-FF13B943124C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3538448" y="1033623"/>
                              <a:ext cx="727060" cy="276999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sz="1200" dirty="0"/>
                                <a:t>Ethernet</a:t>
                              </a:r>
                              <a:endParaRPr lang="zh-CN" altLang="en-US" sz="1200" dirty="0"/>
                            </a:p>
                          </p:txBody>
                        </p:sp>
                      </p:grpSp>
                    </p:grpSp>
                    <p:sp>
                      <p:nvSpPr>
                        <p:cNvPr id="109" name="文本框 108">
                          <a:extLst>
                            <a:ext uri="{FF2B5EF4-FFF2-40B4-BE49-F238E27FC236}">
                              <a16:creationId xmlns:a16="http://schemas.microsoft.com/office/drawing/2014/main" id="{D05817D4-9D40-4B4B-A0CF-E368B534092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85374" y="2627429"/>
                          <a:ext cx="2067298" cy="20171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altLang="zh-CN" sz="1200" dirty="0" err="1" smtClean="0"/>
                            <a:t>Wiegand</a:t>
                          </a:r>
                          <a:r>
                            <a:rPr lang="zh-CN" altLang="en-US" sz="1200" dirty="0" smtClean="0"/>
                            <a:t> </a:t>
                          </a:r>
                          <a:r>
                            <a:rPr lang="ko-KR" altLang="en-US" sz="1200" dirty="0" smtClean="0"/>
                            <a:t>방식</a:t>
                          </a:r>
                          <a:endParaRPr lang="en-US" altLang="zh-CN" sz="1200" dirty="0"/>
                        </a:p>
                      </p:txBody>
                    </p:sp>
                  </p:grpSp>
                  <p:sp>
                    <p:nvSpPr>
                      <p:cNvPr id="110" name="文本框 109">
                        <a:extLst>
                          <a:ext uri="{FF2B5EF4-FFF2-40B4-BE49-F238E27FC236}">
                            <a16:creationId xmlns:a16="http://schemas.microsoft.com/office/drawing/2014/main" id="{7E690509-2D07-4385-BD43-4D284359F51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80412" y="3274369"/>
                        <a:ext cx="655041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altLang="zh-CN" sz="1100" dirty="0">
                            <a:solidFill>
                              <a:schemeClr val="bg1"/>
                            </a:solidFill>
                          </a:rPr>
                          <a:t>Receive</a:t>
                        </a:r>
                        <a:endParaRPr lang="zh-CN" altLang="en-US" sz="11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114" name="文本框 113">
                        <a:extLst>
                          <a:ext uri="{FF2B5EF4-FFF2-40B4-BE49-F238E27FC236}">
                            <a16:creationId xmlns:a16="http://schemas.microsoft.com/office/drawing/2014/main" id="{B30D4A80-7CCD-4DE7-840C-02F9EFC47A7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896042" y="3673628"/>
                        <a:ext cx="486353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altLang="zh-CN" sz="1100" dirty="0">
                            <a:solidFill>
                              <a:schemeClr val="bg1"/>
                            </a:solidFill>
                          </a:rPr>
                          <a:t>Send</a:t>
                        </a:r>
                        <a:endParaRPr lang="zh-CN" altLang="en-US" sz="11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27" name="文本框 126">
                      <a:extLst>
                        <a:ext uri="{FF2B5EF4-FFF2-40B4-BE49-F238E27FC236}">
                          <a16:creationId xmlns:a16="http://schemas.microsoft.com/office/drawing/2014/main" id="{826C69AA-BC0B-4D8E-BCE4-683AB17AFB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25937" y="3585190"/>
                      <a:ext cx="34564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dirty="0"/>
                        <a:t>+</a:t>
                      </a:r>
                      <a:endParaRPr lang="zh-CN" altLang="en-US" sz="1000" dirty="0"/>
                    </a:p>
                  </p:txBody>
                </p:sp>
                <p:sp>
                  <p:nvSpPr>
                    <p:cNvPr id="128" name="文本框 127">
                      <a:extLst>
                        <a:ext uri="{FF2B5EF4-FFF2-40B4-BE49-F238E27FC236}">
                          <a16:creationId xmlns:a16="http://schemas.microsoft.com/office/drawing/2014/main" id="{D4975191-A99E-41FC-A476-302714C9F7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18865" y="4183175"/>
                      <a:ext cx="451477" cy="15689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/>
                        <a:t>검은색선</a:t>
                      </a:r>
                      <a:endParaRPr lang="zh-CN" altLang="en-US" sz="800" dirty="0"/>
                    </a:p>
                  </p:txBody>
                </p:sp>
              </p:grpSp>
              <p:sp>
                <p:nvSpPr>
                  <p:cNvPr id="135" name="文本框 134">
                    <a:extLst>
                      <a:ext uri="{FF2B5EF4-FFF2-40B4-BE49-F238E27FC236}">
                        <a16:creationId xmlns:a16="http://schemas.microsoft.com/office/drawing/2014/main" id="{A7F7D2AB-8096-4D70-BC95-6ED058AD0CCA}"/>
                      </a:ext>
                    </a:extLst>
                  </p:cNvPr>
                  <p:cNvSpPr txBox="1"/>
                  <p:nvPr/>
                </p:nvSpPr>
                <p:spPr>
                  <a:xfrm>
                    <a:off x="3188158" y="3443382"/>
                    <a:ext cx="422775" cy="1456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700" dirty="0" smtClean="0"/>
                      <a:t>초록색선</a:t>
                    </a:r>
                    <a:endParaRPr lang="zh-CN" altLang="en-US" sz="700" dirty="0"/>
                  </a:p>
                </p:txBody>
              </p:sp>
              <p:sp>
                <p:nvSpPr>
                  <p:cNvPr id="136" name="文本框 135">
                    <a:extLst>
                      <a:ext uri="{FF2B5EF4-FFF2-40B4-BE49-F238E27FC236}">
                        <a16:creationId xmlns:a16="http://schemas.microsoft.com/office/drawing/2014/main" id="{CE7E20BB-2D97-4A91-980C-02A0B203F7CF}"/>
                      </a:ext>
                    </a:extLst>
                  </p:cNvPr>
                  <p:cNvSpPr txBox="1"/>
                  <p:nvPr/>
                </p:nvSpPr>
                <p:spPr>
                  <a:xfrm>
                    <a:off x="3156348" y="3648172"/>
                    <a:ext cx="422775" cy="1456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700" dirty="0" smtClean="0"/>
                      <a:t>백색선</a:t>
                    </a:r>
                    <a:endParaRPr lang="zh-CN" altLang="en-US" sz="700" dirty="0"/>
                  </a:p>
                </p:txBody>
              </p:sp>
            </p:grpSp>
            <p:pic>
              <p:nvPicPr>
                <p:cNvPr id="204" name="图片 203">
                  <a:extLst>
                    <a:ext uri="{FF2B5EF4-FFF2-40B4-BE49-F238E27FC236}">
                      <a16:creationId xmlns:a16="http://schemas.microsoft.com/office/drawing/2014/main" id="{3FD9A871-8383-45C6-A1F3-D986AFB4B0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041595" y="1003400"/>
                  <a:ext cx="391527" cy="728842"/>
                </a:xfrm>
                <a:prstGeom prst="rect">
                  <a:avLst/>
                </a:prstGeom>
              </p:spPr>
            </p:pic>
            <p:sp>
              <p:nvSpPr>
                <p:cNvPr id="205" name="文本框 204">
                  <a:extLst>
                    <a:ext uri="{FF2B5EF4-FFF2-40B4-BE49-F238E27FC236}">
                      <a16:creationId xmlns:a16="http://schemas.microsoft.com/office/drawing/2014/main" id="{637A74F5-AB40-4A24-83A5-E3FE1C47CEF8}"/>
                    </a:ext>
                  </a:extLst>
                </p:cNvPr>
                <p:cNvSpPr txBox="1"/>
                <p:nvPr/>
              </p:nvSpPr>
              <p:spPr>
                <a:xfrm>
                  <a:off x="7056390" y="1149688"/>
                  <a:ext cx="338554" cy="494687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en-US" altLang="zh-CN" sz="1000" dirty="0">
                      <a:solidFill>
                        <a:schemeClr val="bg1"/>
                      </a:solidFill>
                    </a:rPr>
                    <a:t>Receive</a:t>
                  </a:r>
                  <a:endParaRPr lang="zh-CN" altLang="en-US" sz="1000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206" name="图片 205">
                  <a:extLst>
                    <a:ext uri="{FF2B5EF4-FFF2-40B4-BE49-F238E27FC236}">
                      <a16:creationId xmlns:a16="http://schemas.microsoft.com/office/drawing/2014/main" id="{4646E898-057B-4C31-B5CD-D0E69AA28A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379523" y="1368012"/>
                  <a:ext cx="391527" cy="728842"/>
                </a:xfrm>
                <a:prstGeom prst="rect">
                  <a:avLst/>
                </a:prstGeom>
              </p:spPr>
            </p:pic>
            <p:sp>
              <p:nvSpPr>
                <p:cNvPr id="207" name="文本框 206">
                  <a:extLst>
                    <a:ext uri="{FF2B5EF4-FFF2-40B4-BE49-F238E27FC236}">
                      <a16:creationId xmlns:a16="http://schemas.microsoft.com/office/drawing/2014/main" id="{5D57B42B-812C-4E18-B817-CFE290DE2F35}"/>
                    </a:ext>
                  </a:extLst>
                </p:cNvPr>
                <p:cNvSpPr txBox="1"/>
                <p:nvPr/>
              </p:nvSpPr>
              <p:spPr>
                <a:xfrm>
                  <a:off x="8406718" y="1568232"/>
                  <a:ext cx="338554" cy="350417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en-US" altLang="zh-CN" sz="1000" dirty="0">
                      <a:solidFill>
                        <a:schemeClr val="bg1"/>
                      </a:solidFill>
                    </a:rPr>
                    <a:t>Send</a:t>
                  </a:r>
                  <a:endParaRPr lang="zh-CN" altLang="en-US" sz="10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BD0D7265-8D7F-4DA8-9A1C-8F7323FF03F9}"/>
                </a:ext>
              </a:extLst>
            </p:cNvPr>
            <p:cNvSpPr txBox="1"/>
            <p:nvPr/>
          </p:nvSpPr>
          <p:spPr>
            <a:xfrm>
              <a:off x="5896834" y="2608843"/>
              <a:ext cx="596385" cy="295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/>
                <a:t>GND</a:t>
              </a:r>
              <a:endParaRPr lang="zh-CN" altLang="en-US" sz="800" dirty="0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61989DF7-43D5-41B5-A98B-23E83A756C31}"/>
                </a:ext>
              </a:extLst>
            </p:cNvPr>
            <p:cNvSpPr txBox="1"/>
            <p:nvPr/>
          </p:nvSpPr>
          <p:spPr>
            <a:xfrm>
              <a:off x="5873551" y="2023554"/>
              <a:ext cx="491149" cy="295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/>
                <a:t>W0</a:t>
              </a:r>
              <a:endParaRPr lang="zh-CN" altLang="en-US" sz="800" dirty="0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5D9D100-C135-4262-8D05-FE46604703E8}"/>
                </a:ext>
              </a:extLst>
            </p:cNvPr>
            <p:cNvSpPr txBox="1"/>
            <p:nvPr/>
          </p:nvSpPr>
          <p:spPr>
            <a:xfrm>
              <a:off x="5853029" y="2266794"/>
              <a:ext cx="547998" cy="295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/>
                <a:t>W1</a:t>
              </a:r>
              <a:endParaRPr lang="zh-CN" altLang="en-US" sz="800" dirty="0"/>
            </a:p>
          </p:txBody>
        </p:sp>
      </p:grpSp>
      <p:sp>
        <p:nvSpPr>
          <p:cNvPr id="64" name="文本框 47">
            <a:extLst>
              <a:ext uri="{FF2B5EF4-FFF2-40B4-BE49-F238E27FC236}">
                <a16:creationId xmlns:a16="http://schemas.microsoft.com/office/drawing/2014/main" id="{40F6EC2B-172E-4F44-A324-EE7B027AE160}"/>
              </a:ext>
            </a:extLst>
          </p:cNvPr>
          <p:cNvSpPr txBox="1"/>
          <p:nvPr/>
        </p:nvSpPr>
        <p:spPr>
          <a:xfrm>
            <a:off x="1114996" y="4280656"/>
            <a:ext cx="68293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두 장치 중 하나에서 확인된 후 잠금이 열립니다</a:t>
            </a:r>
            <a:r>
              <a:rPr lang="en-US" altLang="ko-KR" sz="1400" dirty="0"/>
              <a:t>.</a:t>
            </a:r>
            <a:r>
              <a:rPr lang="ko-KR" altLang="en-US" sz="900" dirty="0"/>
              <a:t/>
            </a:r>
            <a:br>
              <a:rPr lang="ko-KR" altLang="en-US" sz="900" dirty="0"/>
            </a:br>
            <a:r>
              <a:rPr lang="ko-KR" altLang="en-US" sz="1400" dirty="0"/>
              <a:t>서브 디바이스에서 확인한 후</a:t>
            </a:r>
            <a:r>
              <a:rPr lang="en-US" altLang="ko-KR" sz="1400" dirty="0"/>
              <a:t>, </a:t>
            </a:r>
            <a:r>
              <a:rPr lang="ko-KR" altLang="en-US" sz="1400" dirty="0"/>
              <a:t>그것은 </a:t>
            </a:r>
            <a:r>
              <a:rPr lang="en-US" altLang="ko-KR" sz="1400" dirty="0" err="1"/>
              <a:t>wegand</a:t>
            </a:r>
            <a:r>
              <a:rPr lang="ko-KR" altLang="en-US" sz="1400" dirty="0"/>
              <a:t>를 통해 메인 디바이스로 카드 번호를 출력할 것이고</a:t>
            </a:r>
            <a:r>
              <a:rPr lang="en-US" altLang="ko-KR" sz="1400" dirty="0"/>
              <a:t>, </a:t>
            </a:r>
            <a:r>
              <a:rPr lang="ko-KR" altLang="en-US" sz="1400" dirty="0"/>
              <a:t>메인 디바이스는 수신된 카드 번호를 확인한 후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잠금이 열립니다</a:t>
            </a:r>
            <a:endParaRPr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3229089138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5"/>
            <a:ext cx="9144000" cy="5140990"/>
          </a:xfrm>
          <a:prstGeom prst="rect">
            <a:avLst/>
          </a:prstGeom>
        </p:spPr>
      </p:pic>
      <p:sp>
        <p:nvSpPr>
          <p:cNvPr id="5" name="流程图: 手动输入 1"/>
          <p:cNvSpPr/>
          <p:nvPr/>
        </p:nvSpPr>
        <p:spPr>
          <a:xfrm rot="5400000" flipV="1">
            <a:off x="2982600" y="288235"/>
            <a:ext cx="1343471" cy="587828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  <a:gd name="connsiteX0" fmla="*/ 10 w 10144"/>
              <a:gd name="connsiteY0" fmla="*/ 4760 h 21913"/>
              <a:gd name="connsiteX1" fmla="*/ 10100 w 10144"/>
              <a:gd name="connsiteY1" fmla="*/ 0 h 21913"/>
              <a:gd name="connsiteX2" fmla="*/ 10144 w 10144"/>
              <a:gd name="connsiteY2" fmla="*/ 21913 h 21913"/>
              <a:gd name="connsiteX3" fmla="*/ 39 w 10144"/>
              <a:gd name="connsiteY3" fmla="*/ 13979 h 21913"/>
              <a:gd name="connsiteX4" fmla="*/ 10 w 10144"/>
              <a:gd name="connsiteY4" fmla="*/ 4760 h 21913"/>
              <a:gd name="connsiteX0" fmla="*/ 133 w 10267"/>
              <a:gd name="connsiteY0" fmla="*/ 4760 h 21997"/>
              <a:gd name="connsiteX1" fmla="*/ 10223 w 10267"/>
              <a:gd name="connsiteY1" fmla="*/ 0 h 21997"/>
              <a:gd name="connsiteX2" fmla="*/ 10267 w 10267"/>
              <a:gd name="connsiteY2" fmla="*/ 21913 h 21997"/>
              <a:gd name="connsiteX3" fmla="*/ 0 w 10267"/>
              <a:gd name="connsiteY3" fmla="*/ 21997 h 21997"/>
              <a:gd name="connsiteX4" fmla="*/ 133 w 10267"/>
              <a:gd name="connsiteY4" fmla="*/ 4760 h 21997"/>
              <a:gd name="connsiteX0" fmla="*/ 79 w 10213"/>
              <a:gd name="connsiteY0" fmla="*/ 4760 h 21913"/>
              <a:gd name="connsiteX1" fmla="*/ 10169 w 10213"/>
              <a:gd name="connsiteY1" fmla="*/ 0 h 21913"/>
              <a:gd name="connsiteX2" fmla="*/ 10213 w 10213"/>
              <a:gd name="connsiteY2" fmla="*/ 21913 h 21913"/>
              <a:gd name="connsiteX3" fmla="*/ 0 w 10213"/>
              <a:gd name="connsiteY3" fmla="*/ 21913 h 21913"/>
              <a:gd name="connsiteX4" fmla="*/ 79 w 10213"/>
              <a:gd name="connsiteY4" fmla="*/ 4760 h 21913"/>
              <a:gd name="connsiteX0" fmla="*/ 14 w 10148"/>
              <a:gd name="connsiteY0" fmla="*/ 4760 h 21934"/>
              <a:gd name="connsiteX1" fmla="*/ 10104 w 10148"/>
              <a:gd name="connsiteY1" fmla="*/ 0 h 21934"/>
              <a:gd name="connsiteX2" fmla="*/ 10148 w 10148"/>
              <a:gd name="connsiteY2" fmla="*/ 21913 h 21934"/>
              <a:gd name="connsiteX3" fmla="*/ 16 w 10148"/>
              <a:gd name="connsiteY3" fmla="*/ 21934 h 21934"/>
              <a:gd name="connsiteX4" fmla="*/ 14 w 10148"/>
              <a:gd name="connsiteY4" fmla="*/ 4760 h 21934"/>
              <a:gd name="connsiteX0" fmla="*/ 52 w 10186"/>
              <a:gd name="connsiteY0" fmla="*/ 4760 h 21913"/>
              <a:gd name="connsiteX1" fmla="*/ 10142 w 10186"/>
              <a:gd name="connsiteY1" fmla="*/ 0 h 21913"/>
              <a:gd name="connsiteX2" fmla="*/ 10186 w 10186"/>
              <a:gd name="connsiteY2" fmla="*/ 21913 h 21913"/>
              <a:gd name="connsiteX3" fmla="*/ 0 w 10186"/>
              <a:gd name="connsiteY3" fmla="*/ 21913 h 21913"/>
              <a:gd name="connsiteX4" fmla="*/ 52 w 10186"/>
              <a:gd name="connsiteY4" fmla="*/ 4760 h 21913"/>
              <a:gd name="connsiteX0" fmla="*/ 133 w 10267"/>
              <a:gd name="connsiteY0" fmla="*/ 4760 h 23487"/>
              <a:gd name="connsiteX1" fmla="*/ 10223 w 10267"/>
              <a:gd name="connsiteY1" fmla="*/ 0 h 23487"/>
              <a:gd name="connsiteX2" fmla="*/ 10267 w 10267"/>
              <a:gd name="connsiteY2" fmla="*/ 21913 h 23487"/>
              <a:gd name="connsiteX3" fmla="*/ 0 w 10267"/>
              <a:gd name="connsiteY3" fmla="*/ 23487 h 23487"/>
              <a:gd name="connsiteX4" fmla="*/ 133 w 10267"/>
              <a:gd name="connsiteY4" fmla="*/ 4760 h 23487"/>
              <a:gd name="connsiteX0" fmla="*/ 106 w 10240"/>
              <a:gd name="connsiteY0" fmla="*/ 4760 h 23487"/>
              <a:gd name="connsiteX1" fmla="*/ 10196 w 10240"/>
              <a:gd name="connsiteY1" fmla="*/ 0 h 23487"/>
              <a:gd name="connsiteX2" fmla="*/ 10240 w 10240"/>
              <a:gd name="connsiteY2" fmla="*/ 21913 h 23487"/>
              <a:gd name="connsiteX3" fmla="*/ 0 w 10240"/>
              <a:gd name="connsiteY3" fmla="*/ 23487 h 23487"/>
              <a:gd name="connsiteX4" fmla="*/ 106 w 10240"/>
              <a:gd name="connsiteY4" fmla="*/ 4760 h 23487"/>
              <a:gd name="connsiteX0" fmla="*/ 79 w 10213"/>
              <a:gd name="connsiteY0" fmla="*/ 4760 h 23424"/>
              <a:gd name="connsiteX1" fmla="*/ 10169 w 10213"/>
              <a:gd name="connsiteY1" fmla="*/ 0 h 23424"/>
              <a:gd name="connsiteX2" fmla="*/ 10213 w 10213"/>
              <a:gd name="connsiteY2" fmla="*/ 21913 h 23424"/>
              <a:gd name="connsiteX3" fmla="*/ 0 w 10213"/>
              <a:gd name="connsiteY3" fmla="*/ 23424 h 23424"/>
              <a:gd name="connsiteX4" fmla="*/ 79 w 10213"/>
              <a:gd name="connsiteY4" fmla="*/ 4760 h 23424"/>
              <a:gd name="connsiteX0" fmla="*/ 79 w 10186"/>
              <a:gd name="connsiteY0" fmla="*/ 4760 h 23424"/>
              <a:gd name="connsiteX1" fmla="*/ 10169 w 10186"/>
              <a:gd name="connsiteY1" fmla="*/ 0 h 23424"/>
              <a:gd name="connsiteX2" fmla="*/ 10186 w 10186"/>
              <a:gd name="connsiteY2" fmla="*/ 23277 h 23424"/>
              <a:gd name="connsiteX3" fmla="*/ 0 w 10186"/>
              <a:gd name="connsiteY3" fmla="*/ 23424 h 23424"/>
              <a:gd name="connsiteX4" fmla="*/ 79 w 10186"/>
              <a:gd name="connsiteY4" fmla="*/ 4760 h 23424"/>
              <a:gd name="connsiteX0" fmla="*/ 25 w 10132"/>
              <a:gd name="connsiteY0" fmla="*/ 4760 h 23361"/>
              <a:gd name="connsiteX1" fmla="*/ 10115 w 10132"/>
              <a:gd name="connsiteY1" fmla="*/ 0 h 23361"/>
              <a:gd name="connsiteX2" fmla="*/ 10132 w 10132"/>
              <a:gd name="connsiteY2" fmla="*/ 23277 h 23361"/>
              <a:gd name="connsiteX3" fmla="*/ 0 w 10132"/>
              <a:gd name="connsiteY3" fmla="*/ 23361 h 23361"/>
              <a:gd name="connsiteX4" fmla="*/ 25 w 10132"/>
              <a:gd name="connsiteY4" fmla="*/ 4760 h 2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32" h="23361">
                <a:moveTo>
                  <a:pt x="25" y="4760"/>
                </a:moveTo>
                <a:lnTo>
                  <a:pt x="10115" y="0"/>
                </a:lnTo>
                <a:cubicBezTo>
                  <a:pt x="10130" y="4660"/>
                  <a:pt x="10117" y="18617"/>
                  <a:pt x="10132" y="23277"/>
                </a:cubicBezTo>
                <a:lnTo>
                  <a:pt x="0" y="23361"/>
                </a:lnTo>
                <a:cubicBezTo>
                  <a:pt x="47" y="20264"/>
                  <a:pt x="-22" y="7857"/>
                  <a:pt x="25" y="4760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latin typeface="+mj-lt"/>
            </a:endParaRPr>
          </a:p>
        </p:txBody>
      </p:sp>
      <p:sp>
        <p:nvSpPr>
          <p:cNvPr id="6" name="流程图: 手动输入 1"/>
          <p:cNvSpPr/>
          <p:nvPr/>
        </p:nvSpPr>
        <p:spPr>
          <a:xfrm rot="5400000" flipH="1">
            <a:off x="327594" y="2231243"/>
            <a:ext cx="1345062" cy="200024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D71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latin typeface="+mj-lt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501070" y="2833229"/>
            <a:ext cx="170766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950" b="1" dirty="0">
                <a:solidFill>
                  <a:schemeClr val="bg1"/>
                </a:solidFill>
                <a:latin typeface="+mj-lt"/>
              </a:rPr>
              <a:t>4</a:t>
            </a:r>
            <a:endParaRPr lang="zh-CN" altLang="en-US" sz="495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文本框 10"/>
          <p:cNvSpPr txBox="1"/>
          <p:nvPr/>
        </p:nvSpPr>
        <p:spPr>
          <a:xfrm>
            <a:off x="1805629" y="2973462"/>
            <a:ext cx="5836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800" b="1" dirty="0" smtClean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자주생기는 이슈 </a:t>
            </a:r>
            <a:r>
              <a:rPr lang="en-US" altLang="ko-KR" sz="2800" b="1" dirty="0" smtClean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ko-KR" altLang="en-US" sz="2800" b="1" dirty="0" smtClean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이슈처리</a:t>
            </a:r>
            <a:endParaRPr lang="en-US" altLang="zh-CN" sz="28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1329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31550" y="123619"/>
            <a:ext cx="423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자주생기는 이슈 </a:t>
            </a:r>
            <a:r>
              <a:rPr lang="en-US" altLang="ko-KR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이슈처리</a:t>
            </a:r>
            <a:endParaRPr lang="en-US" altLang="zh-CN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5B2D11E-3F21-4D34-B0EF-F2F8ABDF376D}"/>
              </a:ext>
            </a:extLst>
          </p:cNvPr>
          <p:cNvSpPr txBox="1"/>
          <p:nvPr/>
        </p:nvSpPr>
        <p:spPr>
          <a:xfrm>
            <a:off x="340809" y="877476"/>
            <a:ext cx="4905752" cy="1115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1.</a:t>
            </a:r>
            <a:r>
              <a:rPr lang="ko-KR" altLang="en-US" sz="1400" dirty="0" smtClean="0"/>
              <a:t>얼굴인식 실패</a:t>
            </a:r>
            <a:endParaRPr lang="en-US" altLang="ko-KR" sz="1400" dirty="0" smtClean="0"/>
          </a:p>
          <a:p>
            <a:endParaRPr lang="en-US" altLang="zh-CN" sz="1050" dirty="0" smtClean="0"/>
          </a:p>
          <a:p>
            <a:r>
              <a:rPr lang="en-US" altLang="zh-CN" sz="1050" dirty="0" smtClean="0"/>
              <a:t>a</a:t>
            </a:r>
            <a:r>
              <a:rPr lang="en-US" altLang="zh-CN" sz="1050" dirty="0"/>
              <a:t>. </a:t>
            </a:r>
            <a:r>
              <a:rPr lang="ko-KR" altLang="en-US" sz="1050" dirty="0"/>
              <a:t>얼굴 사진 요구 사항 기준을 참조하여 더 좋은 품질의 사진을 다시 등록하십시오</a:t>
            </a:r>
            <a:r>
              <a:rPr lang="en-US" altLang="ko-KR" sz="1050" dirty="0"/>
              <a:t>.</a:t>
            </a:r>
            <a:endParaRPr lang="en-US" altLang="zh-CN" sz="1050" dirty="0" smtClean="0"/>
          </a:p>
          <a:p>
            <a:r>
              <a:rPr lang="en-US" altLang="ko-KR" sz="1050" dirty="0" smtClean="0"/>
              <a:t>b</a:t>
            </a:r>
            <a:r>
              <a:rPr lang="en-US" altLang="ko-KR" sz="1050" dirty="0"/>
              <a:t>. 1:N </a:t>
            </a:r>
            <a:r>
              <a:rPr lang="ko-KR" altLang="en-US" sz="1050" dirty="0"/>
              <a:t>임계값을 늘립니다</a:t>
            </a:r>
            <a:r>
              <a:rPr lang="en-US" altLang="ko-KR" sz="1050" dirty="0"/>
              <a:t>. Normal </a:t>
            </a:r>
            <a:r>
              <a:rPr lang="ko-KR" altLang="en-US" sz="1050" dirty="0"/>
              <a:t>모드</a:t>
            </a:r>
            <a:r>
              <a:rPr lang="en-US" altLang="ko-KR" sz="1050" dirty="0"/>
              <a:t>, Normal </a:t>
            </a:r>
            <a:r>
              <a:rPr lang="ko-KR" altLang="en-US" sz="1050" dirty="0"/>
              <a:t>모드</a:t>
            </a:r>
            <a:r>
              <a:rPr lang="en-US" altLang="ko-KR" sz="1050" dirty="0"/>
              <a:t>(</a:t>
            </a:r>
            <a:r>
              <a:rPr lang="ko-KR" altLang="en-US" sz="1050" dirty="0"/>
              <a:t>마스크 포함</a:t>
            </a:r>
            <a:r>
              <a:rPr lang="en-US" altLang="ko-KR" sz="1050" dirty="0"/>
              <a:t>), ECO </a:t>
            </a:r>
            <a:r>
              <a:rPr lang="ko-KR" altLang="en-US" sz="1050" dirty="0"/>
              <a:t>모드</a:t>
            </a:r>
            <a:r>
              <a:rPr lang="en-US" altLang="ko-KR" sz="1050" dirty="0"/>
              <a:t>(</a:t>
            </a:r>
            <a:r>
              <a:rPr lang="ko-KR" altLang="en-US" sz="1050" dirty="0"/>
              <a:t>마스크 포함</a:t>
            </a:r>
            <a:r>
              <a:rPr lang="en-US" altLang="ko-KR" sz="1050" dirty="0"/>
              <a:t>), ECO </a:t>
            </a:r>
            <a:r>
              <a:rPr lang="ko-KR" altLang="en-US" sz="1050" dirty="0"/>
              <a:t>모드</a:t>
            </a:r>
            <a:r>
              <a:rPr lang="en-US" altLang="ko-KR" sz="1050" dirty="0"/>
              <a:t>(</a:t>
            </a:r>
            <a:r>
              <a:rPr lang="ko-KR" altLang="en-US" sz="1050" dirty="0"/>
              <a:t>마스크 포함</a:t>
            </a:r>
            <a:r>
              <a:rPr lang="en-US" altLang="ko-KR" sz="1050" dirty="0"/>
              <a:t>)</a:t>
            </a:r>
            <a:r>
              <a:rPr lang="ko-KR" altLang="en-US" sz="1050" dirty="0"/>
              <a:t>의 임계값은 별도로 구성됩니다</a:t>
            </a:r>
            <a:r>
              <a:rPr lang="en-US" altLang="ko-KR" sz="1050" dirty="0"/>
              <a:t>.</a:t>
            </a:r>
            <a:endParaRPr lang="zh-CN" altLang="en-US" sz="105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7F76DCF-4946-489D-81CA-C48245887D46}"/>
              </a:ext>
            </a:extLst>
          </p:cNvPr>
          <p:cNvSpPr txBox="1"/>
          <p:nvPr/>
        </p:nvSpPr>
        <p:spPr>
          <a:xfrm>
            <a:off x="364851" y="2774185"/>
            <a:ext cx="5020968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2.</a:t>
            </a:r>
            <a:r>
              <a:rPr lang="ko-KR" altLang="en-US" sz="1400" dirty="0" smtClean="0"/>
              <a:t>얼굴인증 실패</a:t>
            </a:r>
            <a:endParaRPr lang="en-US" altLang="ko-KR" sz="1400" dirty="0" smtClean="0"/>
          </a:p>
          <a:p>
            <a:r>
              <a:rPr lang="en-US" altLang="ko-KR" sz="1050" dirty="0" smtClean="0"/>
              <a:t>a. 1:N </a:t>
            </a:r>
            <a:r>
              <a:rPr lang="ko-KR" altLang="en-US" sz="1050" dirty="0"/>
              <a:t>임계값을 </a:t>
            </a:r>
            <a:r>
              <a:rPr lang="ko-KR" altLang="en-US" sz="1050" dirty="0" smtClean="0"/>
              <a:t>늘립니다</a:t>
            </a:r>
            <a:endParaRPr lang="en-US" altLang="ko-KR" sz="1050" dirty="0" smtClean="0"/>
          </a:p>
          <a:p>
            <a:pPr marL="228600" indent="-228600">
              <a:buAutoNum type="alphaLcPeriod"/>
            </a:pPr>
            <a:endParaRPr lang="en-US" altLang="zh-CN" sz="1050" dirty="0"/>
          </a:p>
          <a:p>
            <a:r>
              <a:rPr lang="en-US" altLang="zh-CN" sz="1050" dirty="0"/>
              <a:t>b. </a:t>
            </a:r>
            <a:r>
              <a:rPr lang="en-US" altLang="ko-KR" sz="1050" dirty="0"/>
              <a:t>IR </a:t>
            </a:r>
            <a:r>
              <a:rPr lang="ko-KR" altLang="en-US" sz="1050" dirty="0"/>
              <a:t>조명이 꺼져 있거나 밝기가 너무 </a:t>
            </a:r>
            <a:r>
              <a:rPr lang="ko-KR" altLang="en-US" sz="1050" dirty="0" smtClean="0"/>
              <a:t>낮게설정되어있는지 확인합니다</a:t>
            </a:r>
            <a:endParaRPr lang="en-US" altLang="ko-KR" sz="1050" dirty="0" smtClean="0"/>
          </a:p>
          <a:p>
            <a:endParaRPr lang="en-US" altLang="zh-CN" sz="1050" dirty="0" smtClean="0"/>
          </a:p>
          <a:p>
            <a:r>
              <a:rPr lang="en-US" altLang="zh-CN" sz="1050" dirty="0" smtClean="0"/>
              <a:t>c</a:t>
            </a:r>
            <a:r>
              <a:rPr lang="en-US" altLang="zh-CN" sz="1050" dirty="0"/>
              <a:t>.</a:t>
            </a:r>
            <a:r>
              <a:rPr lang="zh-CN" altLang="en-US" sz="1050" dirty="0"/>
              <a:t> </a:t>
            </a:r>
            <a:r>
              <a:rPr lang="ko-KR" altLang="en-US" sz="1050" dirty="0" smtClean="0"/>
              <a:t>얼굴 등록할때 마스크를 쓰고있거나 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모델링 점수가 낮으면 발생합니다</a:t>
            </a:r>
            <a:endParaRPr lang="en-US" altLang="zh-CN" sz="1050" dirty="0"/>
          </a:p>
          <a:p>
            <a:endParaRPr lang="en-US" altLang="zh-CN" sz="1050" dirty="0" smtClean="0"/>
          </a:p>
          <a:p>
            <a:r>
              <a:rPr lang="en-US" altLang="zh-CN" sz="1050" dirty="0" smtClean="0"/>
              <a:t>d</a:t>
            </a:r>
            <a:r>
              <a:rPr lang="en-US" altLang="zh-CN" sz="1050" dirty="0"/>
              <a:t>. </a:t>
            </a:r>
            <a:r>
              <a:rPr lang="ko-KR" altLang="en-US" sz="1050" dirty="0" smtClean="0"/>
              <a:t>매우 낮은확률로 카메라 렌즈 문제 </a:t>
            </a:r>
            <a:r>
              <a:rPr lang="en-US" altLang="ko-KR" sz="1050" dirty="0" smtClean="0"/>
              <a:t>(</a:t>
            </a:r>
            <a:r>
              <a:rPr lang="ko-KR" altLang="en-US" sz="1050" dirty="0" smtClean="0"/>
              <a:t>하드웨어 이슈</a:t>
            </a:r>
            <a:r>
              <a:rPr lang="en-US" altLang="ko-KR" sz="1050" dirty="0" smtClean="0"/>
              <a:t>)</a:t>
            </a:r>
            <a:endParaRPr lang="zh-CN" altLang="en-US" sz="1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51A90A-C859-47A4-9B69-F1ADFB34D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048" y="833996"/>
            <a:ext cx="3528997" cy="33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13826"/>
      </p:ext>
    </p:extLst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14352" y="150662"/>
            <a:ext cx="5024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자주생기는 이슈 </a:t>
            </a:r>
            <a:r>
              <a:rPr lang="en-US" altLang="ko-KR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이슈처리</a:t>
            </a:r>
            <a:endParaRPr lang="en-US" altLang="zh-CN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5B2D11E-3F21-4D34-B0EF-F2F8ABDF376D}"/>
              </a:ext>
            </a:extLst>
          </p:cNvPr>
          <p:cNvSpPr txBox="1"/>
          <p:nvPr/>
        </p:nvSpPr>
        <p:spPr>
          <a:xfrm>
            <a:off x="472752" y="634576"/>
            <a:ext cx="8016557" cy="1331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3</a:t>
            </a:r>
            <a:r>
              <a:rPr lang="en-US" altLang="zh-CN" sz="1400" dirty="0" smtClean="0"/>
              <a:t>.</a:t>
            </a:r>
            <a:r>
              <a:rPr lang="ko-KR" altLang="en-US" sz="1400" dirty="0" smtClean="0"/>
              <a:t>실시간 얼굴인식 실패</a:t>
            </a:r>
            <a:endParaRPr lang="en-US" altLang="ko-KR" sz="1400" dirty="0" smtClean="0"/>
          </a:p>
          <a:p>
            <a:endParaRPr lang="en-US" altLang="zh-CN" sz="1400" dirty="0"/>
          </a:p>
          <a:p>
            <a:pPr marL="228600" lvl="0" indent="-228600" algn="just">
              <a:buAutoNum type="alphaLcPeriod"/>
            </a:pP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IR </a:t>
            </a:r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light</a:t>
            </a:r>
            <a:r>
              <a:rPr lang="ko-KR" altLang="en-US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가 켜져 있고 값이 너무 낮은지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확인합니다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왼쪽사진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228600" lvl="0" indent="-228600" algn="just">
              <a:buAutoNum type="alphaLcPeriod"/>
            </a:pPr>
            <a:endParaRPr lang="en-US" altLang="ko-KR" sz="105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28600" lvl="0" indent="-228600" algn="just">
              <a:buAutoNum type="alphaLcPeriod"/>
            </a:pP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안티 스푸핑 </a:t>
            </a:r>
            <a:r>
              <a:rPr lang="ko-KR" altLang="en-US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방지 기능이 켜져 있는지 여부와 보안 수준 점검 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오른쪽사진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228600" lvl="0" indent="-228600" algn="just">
              <a:buAutoNum type="alphaLcPeriod"/>
            </a:pPr>
            <a:endParaRPr lang="en-US" altLang="ko-KR" sz="105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28600" lvl="0" indent="-228600" algn="just">
              <a:buAutoNum type="alphaLcPeriod"/>
            </a:pP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주변 환경이 강한 햇빛으로 </a:t>
            </a:r>
            <a:endParaRPr lang="en-US" altLang="zh-CN" sz="105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C22EB15-57B3-4011-A338-667DF079C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025" y="2370482"/>
            <a:ext cx="3096764" cy="181471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BF7BFA2-1F98-40E4-B301-C01B6A7D2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22" y="2370482"/>
            <a:ext cx="3696129" cy="138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6477"/>
      </p:ext>
    </p:extLst>
  </p:cSld>
  <p:clrMapOvr>
    <a:masterClrMapping/>
  </p:clrMapOvr>
  <p:transition spd="slow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14353" y="150662"/>
            <a:ext cx="4217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자주생기는 이슈 </a:t>
            </a:r>
            <a:r>
              <a:rPr lang="en-US" altLang="ko-KR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이슈처리</a:t>
            </a:r>
            <a:endParaRPr lang="en-US" altLang="zh-CN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5B2D11E-3F21-4D34-B0EF-F2F8ABDF376D}"/>
              </a:ext>
            </a:extLst>
          </p:cNvPr>
          <p:cNvSpPr txBox="1"/>
          <p:nvPr/>
        </p:nvSpPr>
        <p:spPr>
          <a:xfrm>
            <a:off x="472752" y="653896"/>
            <a:ext cx="8016557" cy="2569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4. </a:t>
            </a:r>
            <a:r>
              <a:rPr lang="ko-KR" altLang="en-US" sz="1400" dirty="0" smtClean="0"/>
              <a:t>온도 측정이 정확하지 않은 경우</a:t>
            </a:r>
            <a:endParaRPr lang="en-US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endParaRPr lang="en-US" altLang="ko-KR" sz="1050" kern="100" dirty="0" smtClean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28600" lvl="0" indent="-228600" algn="just">
              <a:buAutoNum type="alphaLcPeriod"/>
            </a:pP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권장 </a:t>
            </a:r>
            <a:r>
              <a:rPr lang="ko-KR" altLang="en-US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온도 측정 거리는 </a:t>
            </a:r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0.5~1m</a:t>
            </a:r>
            <a:r>
              <a:rPr lang="ko-KR" altLang="en-US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이며</a:t>
            </a:r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해당 거리에서 측정 할 것을 권장드립니다</a:t>
            </a:r>
            <a:endParaRPr lang="en-US" altLang="ko-KR" sz="1050" kern="100" dirty="0" smtClean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endParaRPr lang="en-US" altLang="ko-KR" sz="105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입을 열고 측정된 값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숨을 크게 들이 마시는 순간 측정된 값은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 온도에 영향을 줍니다</a:t>
            </a:r>
            <a:endParaRPr lang="en-US" altLang="ko-KR" sz="1050" kern="100" dirty="0" smtClean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c.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설치 환경이 바람이 없는 실내인지 여부</a:t>
            </a:r>
            <a:endParaRPr lang="en-US" altLang="ko-KR" sz="1050" kern="100" dirty="0" smtClean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endParaRPr lang="ko-KR" altLang="en-US" sz="1050" kern="100" dirty="0" smtClean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ko-KR" altLang="en-US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바깥의 낮은 온도에서 실내로 들어오기만 하면 이마의 온도가 너무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낮을수 있으며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lang="ko-KR" altLang="en-US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분 정도 기다렸다가 이마의 온도가 안정될 때까지 기다린 후 온도를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측정합니다</a:t>
            </a:r>
            <a:endParaRPr lang="en-US" altLang="ko-KR" sz="1050" kern="100" dirty="0" smtClean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endParaRPr lang="en-US" altLang="ko-KR" sz="105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e. </a:t>
            </a:r>
            <a:r>
              <a:rPr lang="ko-KR" altLang="en-US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긴 앞머리와 모자로는 이마의 온도를 측정하고 이마가 노출되어야 하므로 온도를 측정할 수 없으며</a:t>
            </a:r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ko-KR" altLang="en-US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기기에서도 </a:t>
            </a:r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"</a:t>
            </a:r>
            <a:r>
              <a:rPr lang="ko-KR" altLang="en-US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이마를 보여 주세요</a:t>
            </a:r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"</a:t>
            </a:r>
            <a:r>
              <a:rPr lang="ko-KR" altLang="en-US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라는 메시지가 나타납니다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lvl="0" algn="just"/>
            <a:endParaRPr lang="en-US" altLang="ko-KR" sz="105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f.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드믈게 펌웨어 이슈로 측정이 이상할수도 있습니다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펌웨어 이슈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1638197"/>
      </p:ext>
    </p:extLst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流程图: 手动输入 1"/>
          <p:cNvSpPr/>
          <p:nvPr/>
        </p:nvSpPr>
        <p:spPr>
          <a:xfrm rot="5400000" flipH="1">
            <a:off x="386147" y="-241257"/>
            <a:ext cx="403850" cy="11415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0000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40 w 10140"/>
              <a:gd name="connsiteY0" fmla="*/ 2000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140 w 10140"/>
              <a:gd name="connsiteY4" fmla="*/ 2000 h 11291"/>
              <a:gd name="connsiteX0" fmla="*/ 13 w 10153"/>
              <a:gd name="connsiteY0" fmla="*/ 2072 h 11291"/>
              <a:gd name="connsiteX1" fmla="*/ 10153 w 10153"/>
              <a:gd name="connsiteY1" fmla="*/ 0 h 11291"/>
              <a:gd name="connsiteX2" fmla="*/ 10153 w 10153"/>
              <a:gd name="connsiteY2" fmla="*/ 11291 h 11291"/>
              <a:gd name="connsiteX3" fmla="*/ 13 w 10153"/>
              <a:gd name="connsiteY3" fmla="*/ 11291 h 11291"/>
              <a:gd name="connsiteX4" fmla="*/ 13 w 10153"/>
              <a:gd name="connsiteY4" fmla="*/ 2072 h 11291"/>
              <a:gd name="connsiteX0" fmla="*/ 93 w 10140"/>
              <a:gd name="connsiteY0" fmla="*/ 2072 h 11291"/>
              <a:gd name="connsiteX1" fmla="*/ 10140 w 10140"/>
              <a:gd name="connsiteY1" fmla="*/ 0 h 11291"/>
              <a:gd name="connsiteX2" fmla="*/ 10140 w 10140"/>
              <a:gd name="connsiteY2" fmla="*/ 11291 h 11291"/>
              <a:gd name="connsiteX3" fmla="*/ 0 w 10140"/>
              <a:gd name="connsiteY3" fmla="*/ 11291 h 11291"/>
              <a:gd name="connsiteX4" fmla="*/ 93 w 10140"/>
              <a:gd name="connsiteY4" fmla="*/ 2072 h 11291"/>
              <a:gd name="connsiteX0" fmla="*/ 13 w 10060"/>
              <a:gd name="connsiteY0" fmla="*/ 2072 h 11291"/>
              <a:gd name="connsiteX1" fmla="*/ 10060 w 10060"/>
              <a:gd name="connsiteY1" fmla="*/ 0 h 11291"/>
              <a:gd name="connsiteX2" fmla="*/ 10060 w 10060"/>
              <a:gd name="connsiteY2" fmla="*/ 11291 h 11291"/>
              <a:gd name="connsiteX3" fmla="*/ 25 w 10060"/>
              <a:gd name="connsiteY3" fmla="*/ 11264 h 11291"/>
              <a:gd name="connsiteX4" fmla="*/ 13 w 10060"/>
              <a:gd name="connsiteY4" fmla="*/ 2072 h 11291"/>
              <a:gd name="connsiteX0" fmla="*/ 13 w 10060"/>
              <a:gd name="connsiteY0" fmla="*/ 2072 h 11345"/>
              <a:gd name="connsiteX1" fmla="*/ 10060 w 10060"/>
              <a:gd name="connsiteY1" fmla="*/ 0 h 11345"/>
              <a:gd name="connsiteX2" fmla="*/ 10060 w 10060"/>
              <a:gd name="connsiteY2" fmla="*/ 11291 h 11345"/>
              <a:gd name="connsiteX3" fmla="*/ 25 w 10060"/>
              <a:gd name="connsiteY3" fmla="*/ 11345 h 11345"/>
              <a:gd name="connsiteX4" fmla="*/ 13 w 10060"/>
              <a:gd name="connsiteY4" fmla="*/ 2072 h 11345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10 w 10057"/>
              <a:gd name="connsiteY0" fmla="*/ 2072 h 11291"/>
              <a:gd name="connsiteX1" fmla="*/ 10057 w 10057"/>
              <a:gd name="connsiteY1" fmla="*/ 0 h 11291"/>
              <a:gd name="connsiteX2" fmla="*/ 10057 w 10057"/>
              <a:gd name="connsiteY2" fmla="*/ 11291 h 11291"/>
              <a:gd name="connsiteX3" fmla="*/ 57 w 10057"/>
              <a:gd name="connsiteY3" fmla="*/ 11264 h 11291"/>
              <a:gd name="connsiteX4" fmla="*/ 10 w 10057"/>
              <a:gd name="connsiteY4" fmla="*/ 2072 h 11291"/>
              <a:gd name="connsiteX0" fmla="*/ 58 w 10105"/>
              <a:gd name="connsiteY0" fmla="*/ 2072 h 11291"/>
              <a:gd name="connsiteX1" fmla="*/ 10105 w 10105"/>
              <a:gd name="connsiteY1" fmla="*/ 0 h 11291"/>
              <a:gd name="connsiteX2" fmla="*/ 10105 w 10105"/>
              <a:gd name="connsiteY2" fmla="*/ 11291 h 11291"/>
              <a:gd name="connsiteX3" fmla="*/ 0 w 10105"/>
              <a:gd name="connsiteY3" fmla="*/ 11291 h 11291"/>
              <a:gd name="connsiteX4" fmla="*/ 58 w 10105"/>
              <a:gd name="connsiteY4" fmla="*/ 2072 h 11291"/>
              <a:gd name="connsiteX0" fmla="*/ 58 w 10105"/>
              <a:gd name="connsiteY0" fmla="*/ 4760 h 13979"/>
              <a:gd name="connsiteX1" fmla="*/ 10061 w 10105"/>
              <a:gd name="connsiteY1" fmla="*/ 0 h 13979"/>
              <a:gd name="connsiteX2" fmla="*/ 10105 w 10105"/>
              <a:gd name="connsiteY2" fmla="*/ 13979 h 13979"/>
              <a:gd name="connsiteX3" fmla="*/ 0 w 10105"/>
              <a:gd name="connsiteY3" fmla="*/ 13979 h 13979"/>
              <a:gd name="connsiteX4" fmla="*/ 58 w 10105"/>
              <a:gd name="connsiteY4" fmla="*/ 4760 h 13979"/>
              <a:gd name="connsiteX0" fmla="*/ 10 w 10144"/>
              <a:gd name="connsiteY0" fmla="*/ 4760 h 13979"/>
              <a:gd name="connsiteX1" fmla="*/ 10100 w 10144"/>
              <a:gd name="connsiteY1" fmla="*/ 0 h 13979"/>
              <a:gd name="connsiteX2" fmla="*/ 10144 w 10144"/>
              <a:gd name="connsiteY2" fmla="*/ 13979 h 13979"/>
              <a:gd name="connsiteX3" fmla="*/ 39 w 10144"/>
              <a:gd name="connsiteY3" fmla="*/ 13979 h 13979"/>
              <a:gd name="connsiteX4" fmla="*/ 10 w 10144"/>
              <a:gd name="connsiteY4" fmla="*/ 4760 h 1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" h="13979">
                <a:moveTo>
                  <a:pt x="10" y="4760"/>
                </a:moveTo>
                <a:lnTo>
                  <a:pt x="10100" y="0"/>
                </a:lnTo>
                <a:cubicBezTo>
                  <a:pt x="10115" y="4660"/>
                  <a:pt x="10129" y="9319"/>
                  <a:pt x="10144" y="13979"/>
                </a:cubicBezTo>
                <a:lnTo>
                  <a:pt x="39" y="13979"/>
                </a:lnTo>
                <a:cubicBezTo>
                  <a:pt x="86" y="10882"/>
                  <a:pt x="-37" y="7857"/>
                  <a:pt x="10" y="476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平行四边形 13"/>
          <p:cNvSpPr/>
          <p:nvPr/>
        </p:nvSpPr>
        <p:spPr>
          <a:xfrm>
            <a:off x="816368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平行四边形 13"/>
          <p:cNvSpPr/>
          <p:nvPr/>
        </p:nvSpPr>
        <p:spPr>
          <a:xfrm>
            <a:off x="966387" y="127600"/>
            <a:ext cx="477874" cy="403851"/>
          </a:xfrm>
          <a:custGeom>
            <a:avLst/>
            <a:gdLst>
              <a:gd name="connsiteX0" fmla="*/ 0 w 123825"/>
              <a:gd name="connsiteY0" fmla="*/ 556004 h 556004"/>
              <a:gd name="connsiteX1" fmla="*/ 23812 w 123825"/>
              <a:gd name="connsiteY1" fmla="*/ 0 h 556004"/>
              <a:gd name="connsiteX2" fmla="*/ 123825 w 123825"/>
              <a:gd name="connsiteY2" fmla="*/ 0 h 556004"/>
              <a:gd name="connsiteX3" fmla="*/ 100013 w 123825"/>
              <a:gd name="connsiteY3" fmla="*/ 556004 h 556004"/>
              <a:gd name="connsiteX4" fmla="*/ 0 w 123825"/>
              <a:gd name="connsiteY4" fmla="*/ 556004 h 556004"/>
              <a:gd name="connsiteX0" fmla="*/ 0 w 631032"/>
              <a:gd name="connsiteY0" fmla="*/ 532191 h 556004"/>
              <a:gd name="connsiteX1" fmla="*/ 531019 w 631032"/>
              <a:gd name="connsiteY1" fmla="*/ 0 h 556004"/>
              <a:gd name="connsiteX2" fmla="*/ 631032 w 631032"/>
              <a:gd name="connsiteY2" fmla="*/ 0 h 556004"/>
              <a:gd name="connsiteX3" fmla="*/ 607220 w 631032"/>
              <a:gd name="connsiteY3" fmla="*/ 556004 h 556004"/>
              <a:gd name="connsiteX4" fmla="*/ 0 w 631032"/>
              <a:gd name="connsiteY4" fmla="*/ 532191 h 556004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7158 w 631032"/>
              <a:gd name="connsiteY3" fmla="*/ 534573 h 534573"/>
              <a:gd name="connsiteX4" fmla="*/ 0 w 631032"/>
              <a:gd name="connsiteY4" fmla="*/ 532191 h 534573"/>
              <a:gd name="connsiteX0" fmla="*/ 0 w 631032"/>
              <a:gd name="connsiteY0" fmla="*/ 532191 h 534573"/>
              <a:gd name="connsiteX1" fmla="*/ 531019 w 631032"/>
              <a:gd name="connsiteY1" fmla="*/ 0 h 534573"/>
              <a:gd name="connsiteX2" fmla="*/ 631032 w 631032"/>
              <a:gd name="connsiteY2" fmla="*/ 0 h 534573"/>
              <a:gd name="connsiteX3" fmla="*/ 100015 w 631032"/>
              <a:gd name="connsiteY3" fmla="*/ 534573 h 534573"/>
              <a:gd name="connsiteX4" fmla="*/ 0 w 631032"/>
              <a:gd name="connsiteY4" fmla="*/ 532191 h 53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32" h="534573">
                <a:moveTo>
                  <a:pt x="0" y="532191"/>
                </a:moveTo>
                <a:lnTo>
                  <a:pt x="531019" y="0"/>
                </a:lnTo>
                <a:lnTo>
                  <a:pt x="631032" y="0"/>
                </a:lnTo>
                <a:lnTo>
                  <a:pt x="100015" y="534573"/>
                </a:lnTo>
                <a:lnTo>
                  <a:pt x="0" y="53219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2"/>
          <p:cNvSpPr txBox="1"/>
          <p:nvPr/>
        </p:nvSpPr>
        <p:spPr>
          <a:xfrm>
            <a:off x="-137149" y="211404"/>
            <a:ext cx="1219803" cy="358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文本框 94"/>
          <p:cNvSpPr txBox="1"/>
          <p:nvPr/>
        </p:nvSpPr>
        <p:spPr>
          <a:xfrm>
            <a:off x="1314352" y="150662"/>
            <a:ext cx="4256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자주생기는 이슈 </a:t>
            </a:r>
            <a:r>
              <a:rPr lang="en-US" altLang="ko-KR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ko-KR" altLang="en-US" sz="2000" b="1" dirty="0">
                <a:solidFill>
                  <a:srgbClr val="D719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이슈처리</a:t>
            </a:r>
            <a:endParaRPr lang="en-US" altLang="zh-CN" sz="2000" b="1" dirty="0">
              <a:solidFill>
                <a:srgbClr val="D719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5B2D11E-3F21-4D34-B0EF-F2F8ABDF376D}"/>
              </a:ext>
            </a:extLst>
          </p:cNvPr>
          <p:cNvSpPr txBox="1"/>
          <p:nvPr/>
        </p:nvSpPr>
        <p:spPr>
          <a:xfrm>
            <a:off x="472752" y="653896"/>
            <a:ext cx="8016557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 smtClean="0"/>
              <a:t>5. </a:t>
            </a:r>
            <a:r>
              <a:rPr lang="ko-KR" altLang="en-US" sz="1400" dirty="0" smtClean="0"/>
              <a:t>전원인가 후 부팅안됨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또는 재부팅 반복</a:t>
            </a:r>
            <a:endParaRPr lang="en-US" altLang="ko-KR" sz="1050" kern="100" dirty="0" smtClean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28600" lvl="0" indent="-228600" algn="just">
              <a:buAutoNum type="alphaLcPeriod"/>
            </a:pP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하드웨어 메인보드 이슈일 확률 높음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경험적으로 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에서 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은 해당 이슈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228600" lvl="0" indent="-228600" algn="just">
              <a:buAutoNum type="alphaLcPeriod"/>
            </a:pP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드믈게 펌웨어 이슈</a:t>
            </a:r>
            <a:endParaRPr lang="en-US" altLang="ko-KR" sz="1050" kern="100" dirty="0" smtClean="0"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7">
            <a:extLst>
              <a:ext uri="{FF2B5EF4-FFF2-40B4-BE49-F238E27FC236}">
                <a16:creationId xmlns:a16="http://schemas.microsoft.com/office/drawing/2014/main" id="{35B2D11E-3F21-4D34-B0EF-F2F8ABDF376D}"/>
              </a:ext>
            </a:extLst>
          </p:cNvPr>
          <p:cNvSpPr txBox="1"/>
          <p:nvPr/>
        </p:nvSpPr>
        <p:spPr>
          <a:xfrm>
            <a:off x="472752" y="2379725"/>
            <a:ext cx="80165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 smtClean="0"/>
              <a:t>6. LAN</a:t>
            </a:r>
            <a:r>
              <a:rPr lang="ko-KR" altLang="en-US" sz="1400" dirty="0" smtClean="0"/>
              <a:t>이 인식이 안되는 이슈</a:t>
            </a:r>
          </a:p>
          <a:p>
            <a:pPr marL="228600" lvl="0" indent="-228600" algn="just">
              <a:buAutoNum type="alphaLcPeriod"/>
            </a:pP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펌웨어 이슈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하드웨어 이슈</a:t>
            </a:r>
            <a:endParaRPr lang="en-US" altLang="ko-KR" sz="1050" kern="100" dirty="0" smtClean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생산시기에 따라 메인보드가 교체되는 경우 </a:t>
            </a:r>
            <a:r>
              <a:rPr lang="en-US" altLang="ko-KR" sz="1050" kern="100" dirty="0" err="1" smtClean="0">
                <a:ea typeface="等线" panose="02010600030101010101" pitchFamily="2" charset="-122"/>
                <a:cs typeface="Times New Roman" panose="02020603050405020304" pitchFamily="18" charset="0"/>
              </a:rPr>
              <a:t>E.g</a:t>
            </a:r>
            <a:r>
              <a:rPr lang="en-US" altLang="ko-KR" sz="1050" kern="100" dirty="0">
                <a:ea typeface="等线" panose="02010600030101010101" pitchFamily="2" charset="-122"/>
                <a:cs typeface="Times New Roman" panose="02020603050405020304" pitchFamily="18" charset="0"/>
              </a:rPr>
              <a:t> A70, 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671M 21.09.25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이후 생산된 모든 제품이 이전에 쓰던 베이스라인 펌웨어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커스텀 펌웨어에서 해당 이슈가 발견됨</a:t>
            </a:r>
            <a:endParaRPr lang="en-US" altLang="ko-KR" sz="1050" kern="1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제품 생산연도</a:t>
            </a:r>
            <a:r>
              <a:rPr lang="en-US" altLang="ko-KR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&amp; </a:t>
            </a:r>
            <a:r>
              <a:rPr lang="ko-KR" altLang="en-US" sz="1050" kern="100" dirty="0" smtClean="0">
                <a:ea typeface="等线" panose="02010600030101010101" pitchFamily="2" charset="-122"/>
                <a:cs typeface="Times New Roman" panose="02020603050405020304" pitchFamily="18" charset="0"/>
              </a:rPr>
              <a:t>펌웨어 연도 주의할 것</a:t>
            </a:r>
            <a:endParaRPr lang="en-US" altLang="ko-KR" sz="1050" kern="100" dirty="0" smtClean="0"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3974"/>
      </p:ext>
    </p:extLst>
  </p:cSld>
  <p:clrMapOvr>
    <a:masterClrMapping/>
  </p:clrMapOvr>
  <p:transition spd="slow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78" b="13222"/>
          <a:stretch/>
        </p:blipFill>
        <p:spPr>
          <a:xfrm>
            <a:off x="1653" y="-10886"/>
            <a:ext cx="9141550" cy="515764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30" r="7431"/>
          <a:stretch/>
        </p:blipFill>
        <p:spPr>
          <a:xfrm>
            <a:off x="455939" y="230448"/>
            <a:ext cx="1516536" cy="25306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0956" y="3017208"/>
            <a:ext cx="6601618" cy="149742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00"/>
          <a:stretch/>
        </p:blipFill>
        <p:spPr>
          <a:xfrm flipV="1">
            <a:off x="1656" y="3017205"/>
            <a:ext cx="3246826" cy="149742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793"/>
          <a:stretch/>
        </p:blipFill>
        <p:spPr>
          <a:xfrm flipH="1">
            <a:off x="8692574" y="3017207"/>
            <a:ext cx="450629" cy="149742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378506" y="3301434"/>
            <a:ext cx="3314068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ko-KR" altLang="en-US" sz="4800" b="1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감사합니다</a:t>
            </a:r>
            <a:endParaRPr lang="zh-CN" altLang="en-US" sz="4800" b="1" dirty="0">
              <a:solidFill>
                <a:prstClr val="black">
                  <a:lumMod val="75000"/>
                  <a:lumOff val="25000"/>
                </a:prstClr>
              </a:solidFill>
              <a:latin typeface="Agency FB" panose="020B0503020202020204" pitchFamily="34" charset="0"/>
            </a:endParaRPr>
          </a:p>
        </p:txBody>
      </p:sp>
      <p:sp>
        <p:nvSpPr>
          <p:cNvPr id="8" name="文本框 24"/>
          <p:cNvSpPr txBox="1"/>
          <p:nvPr/>
        </p:nvSpPr>
        <p:spPr>
          <a:xfrm>
            <a:off x="6562550" y="4118201"/>
            <a:ext cx="2108591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ko-KR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한국사업부</a:t>
            </a:r>
            <a:r>
              <a:rPr lang="en-US" altLang="ko-KR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-</a:t>
            </a:r>
            <a:r>
              <a:rPr lang="ko-KR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기술팀 </a:t>
            </a:r>
            <a:endParaRPr lang="zh-CN" altLang="en-US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43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mW247poUK3Q0wNEaGDa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LU_sSKEkqMjoj5tlSL5A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58360</TotalTime>
  <Words>983</Words>
  <Application>Microsoft Office PowerPoint</Application>
  <PresentationFormat>On-screen Show (16:9)</PresentationFormat>
  <Paragraphs>288</Paragraphs>
  <Slides>21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8" baseType="lpstr">
      <vt:lpstr>CordiaUPC</vt:lpstr>
      <vt:lpstr>Helvetica Now Text</vt:lpstr>
      <vt:lpstr>Malgun Gothic</vt:lpstr>
      <vt:lpstr>TSTAR PRO Light</vt:lpstr>
      <vt:lpstr>等线</vt:lpstr>
      <vt:lpstr>微软雅黑</vt:lpstr>
      <vt:lpstr>方正兰亭粗黑简体</vt:lpstr>
      <vt:lpstr>方正兰亭黑简体</vt:lpstr>
      <vt:lpstr>宋体</vt:lpstr>
      <vt:lpstr>Agency FB</vt:lpstr>
      <vt:lpstr>Arial</vt:lpstr>
      <vt:lpstr>Calibri</vt:lpstr>
      <vt:lpstr>Century Gothic</vt:lpstr>
      <vt:lpstr>Helvetica</vt:lpstr>
      <vt:lpstr>Times New Roman</vt:lpstr>
      <vt:lpstr>Wingdings</vt:lpstr>
      <vt:lpstr>Office 主题​​</vt:lpstr>
      <vt:lpstr>얼굴인식단말기 기술공유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MAIN TITLE</dc:title>
  <dc:creator>hechaoyang@hikvision.com</dc:creator>
  <cp:lastModifiedBy>Intae.KIM</cp:lastModifiedBy>
  <cp:revision>2163</cp:revision>
  <dcterms:created xsi:type="dcterms:W3CDTF">2015-10-30T08:11:55Z</dcterms:created>
  <dcterms:modified xsi:type="dcterms:W3CDTF">2022-03-11T08:15:07Z</dcterms:modified>
</cp:coreProperties>
</file>