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4864100" cy="6483350"/>
  <p:notesSz cx="4864100" cy="6483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4542" y="4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4807" y="2009838"/>
            <a:ext cx="4134485" cy="13615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50" b="1" i="0">
                <a:solidFill>
                  <a:schemeClr val="tx1"/>
                </a:solidFill>
                <a:latin typeface="Noto Sans KR"/>
                <a:cs typeface="Noto Sans K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29615" y="3630676"/>
            <a:ext cx="3404870" cy="1620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86480" y="3682971"/>
            <a:ext cx="1573530" cy="1080770"/>
          </a:xfrm>
          <a:custGeom>
            <a:avLst/>
            <a:gdLst/>
            <a:ahLst/>
            <a:cxnLst/>
            <a:rect l="l" t="t" r="r" b="b"/>
            <a:pathLst>
              <a:path w="1573529" h="1080770">
                <a:moveTo>
                  <a:pt x="0" y="0"/>
                </a:moveTo>
                <a:lnTo>
                  <a:pt x="1028" y="53737"/>
                </a:lnTo>
                <a:lnTo>
                  <a:pt x="4092" y="106998"/>
                </a:lnTo>
                <a:lnTo>
                  <a:pt x="9141" y="159512"/>
                </a:lnTo>
                <a:lnTo>
                  <a:pt x="16126" y="211218"/>
                </a:lnTo>
                <a:lnTo>
                  <a:pt x="24998" y="262054"/>
                </a:lnTo>
                <a:lnTo>
                  <a:pt x="35708" y="311957"/>
                </a:lnTo>
                <a:lnTo>
                  <a:pt x="48210" y="360866"/>
                </a:lnTo>
                <a:lnTo>
                  <a:pt x="62454" y="408718"/>
                </a:lnTo>
                <a:lnTo>
                  <a:pt x="78392" y="455453"/>
                </a:lnTo>
                <a:lnTo>
                  <a:pt x="95976" y="501008"/>
                </a:lnTo>
                <a:lnTo>
                  <a:pt x="115158" y="545320"/>
                </a:lnTo>
                <a:lnTo>
                  <a:pt x="135888" y="588329"/>
                </a:lnTo>
                <a:lnTo>
                  <a:pt x="158120" y="629972"/>
                </a:lnTo>
                <a:lnTo>
                  <a:pt x="181803" y="670187"/>
                </a:lnTo>
                <a:lnTo>
                  <a:pt x="206891" y="708913"/>
                </a:lnTo>
                <a:lnTo>
                  <a:pt x="233335" y="746087"/>
                </a:lnTo>
                <a:lnTo>
                  <a:pt x="261086" y="781648"/>
                </a:lnTo>
                <a:lnTo>
                  <a:pt x="290097" y="815533"/>
                </a:lnTo>
                <a:lnTo>
                  <a:pt x="320318" y="847681"/>
                </a:lnTo>
                <a:lnTo>
                  <a:pt x="351702" y="878029"/>
                </a:lnTo>
                <a:lnTo>
                  <a:pt x="384200" y="906517"/>
                </a:lnTo>
                <a:lnTo>
                  <a:pt x="417763" y="933081"/>
                </a:lnTo>
                <a:lnTo>
                  <a:pt x="452345" y="957660"/>
                </a:lnTo>
                <a:lnTo>
                  <a:pt x="487895" y="980192"/>
                </a:lnTo>
                <a:lnTo>
                  <a:pt x="524367" y="1000616"/>
                </a:lnTo>
                <a:lnTo>
                  <a:pt x="561711" y="1018868"/>
                </a:lnTo>
                <a:lnTo>
                  <a:pt x="599879" y="1034888"/>
                </a:lnTo>
                <a:lnTo>
                  <a:pt x="638823" y="1048613"/>
                </a:lnTo>
                <a:lnTo>
                  <a:pt x="678495" y="1059981"/>
                </a:lnTo>
                <a:lnTo>
                  <a:pt x="718846" y="1068931"/>
                </a:lnTo>
                <a:lnTo>
                  <a:pt x="759828" y="1075401"/>
                </a:lnTo>
                <a:lnTo>
                  <a:pt x="801393" y="1079328"/>
                </a:lnTo>
                <a:lnTo>
                  <a:pt x="843327" y="1080646"/>
                </a:lnTo>
                <a:lnTo>
                  <a:pt x="885590" y="1079328"/>
                </a:lnTo>
                <a:lnTo>
                  <a:pt x="927155" y="1075401"/>
                </a:lnTo>
                <a:lnTo>
                  <a:pt x="968137" y="1068931"/>
                </a:lnTo>
                <a:lnTo>
                  <a:pt x="1008488" y="1059981"/>
                </a:lnTo>
                <a:lnTo>
                  <a:pt x="1048160" y="1048613"/>
                </a:lnTo>
                <a:lnTo>
                  <a:pt x="1087104" y="1034888"/>
                </a:lnTo>
                <a:lnTo>
                  <a:pt x="1125272" y="1018868"/>
                </a:lnTo>
                <a:lnTo>
                  <a:pt x="1162616" y="1000616"/>
                </a:lnTo>
                <a:lnTo>
                  <a:pt x="1199087" y="980192"/>
                </a:lnTo>
                <a:lnTo>
                  <a:pt x="1234638" y="957660"/>
                </a:lnTo>
                <a:lnTo>
                  <a:pt x="1269219" y="933081"/>
                </a:lnTo>
                <a:lnTo>
                  <a:pt x="1302783" y="906517"/>
                </a:lnTo>
                <a:lnTo>
                  <a:pt x="1335281" y="878029"/>
                </a:lnTo>
                <a:lnTo>
                  <a:pt x="1366665" y="847681"/>
                </a:lnTo>
                <a:lnTo>
                  <a:pt x="1396886" y="815533"/>
                </a:lnTo>
                <a:lnTo>
                  <a:pt x="1425897" y="781648"/>
                </a:lnTo>
                <a:lnTo>
                  <a:pt x="1453648" y="746087"/>
                </a:lnTo>
                <a:lnTo>
                  <a:pt x="1480092" y="708913"/>
                </a:lnTo>
                <a:lnTo>
                  <a:pt x="1505180" y="670187"/>
                </a:lnTo>
                <a:lnTo>
                  <a:pt x="1528863" y="629972"/>
                </a:lnTo>
                <a:lnTo>
                  <a:pt x="1551095" y="588329"/>
                </a:lnTo>
                <a:lnTo>
                  <a:pt x="1571825" y="545320"/>
                </a:lnTo>
                <a:lnTo>
                  <a:pt x="1573517" y="541412"/>
                </a:lnTo>
                <a:lnTo>
                  <a:pt x="0" y="0"/>
                </a:lnTo>
                <a:close/>
              </a:path>
            </a:pathLst>
          </a:custGeom>
          <a:solidFill>
            <a:srgbClr val="00103C">
              <a:alpha val="9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tx1"/>
                </a:solidFill>
                <a:latin typeface="Noto Sans KR"/>
                <a:cs typeface="Noto Sans K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tx1"/>
                </a:solidFill>
                <a:latin typeface="Noto Sans KR"/>
                <a:cs typeface="Noto Sans K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3205" y="1491170"/>
            <a:ext cx="2115883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505011" y="1491170"/>
            <a:ext cx="2115883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tx1"/>
                </a:solidFill>
                <a:latin typeface="Noto Sans KR"/>
                <a:cs typeface="Noto Sans K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272" y="259675"/>
            <a:ext cx="1951989" cy="571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50" b="1" i="0">
                <a:solidFill>
                  <a:schemeClr val="tx1"/>
                </a:solidFill>
                <a:latin typeface="Noto Sans KR"/>
                <a:cs typeface="Noto Sans K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3205" y="1491170"/>
            <a:ext cx="4377690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53794" y="6029515"/>
            <a:ext cx="1556512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43205" y="6029515"/>
            <a:ext cx="1118743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502152" y="6029515"/>
            <a:ext cx="1118743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Relationship Id="rId9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emf"/><Relationship Id="rId4" Type="http://schemas.openxmlformats.org/officeDocument/2006/relationships/image" Target="../media/image4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1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jpg"/><Relationship Id="rId12" Type="http://schemas.openxmlformats.org/officeDocument/2006/relationships/image" Target="../media/image61.emf"/><Relationship Id="rId2" Type="http://schemas.openxmlformats.org/officeDocument/2006/relationships/hyperlink" Target="https://appstore.hikvision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154" y="243601"/>
            <a:ext cx="2594378" cy="562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ko-KR" altLang="en-US" dirty="0" smtClean="0"/>
              <a:t>간편 </a:t>
            </a:r>
            <a:r>
              <a:rPr lang="ko-KR" altLang="en-US" dirty="0" err="1" smtClean="0"/>
              <a:t>메뉴얼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95173" y="838326"/>
            <a:ext cx="834390" cy="328295"/>
          </a:xfrm>
          <a:custGeom>
            <a:avLst/>
            <a:gdLst/>
            <a:ahLst/>
            <a:cxnLst/>
            <a:rect l="l" t="t" r="r" b="b"/>
            <a:pathLst>
              <a:path w="834390" h="328294">
                <a:moveTo>
                  <a:pt x="833920" y="164058"/>
                </a:moveTo>
                <a:lnTo>
                  <a:pt x="827557" y="120446"/>
                </a:lnTo>
                <a:lnTo>
                  <a:pt x="809612" y="81267"/>
                </a:lnTo>
                <a:lnTo>
                  <a:pt x="781786" y="48056"/>
                </a:lnTo>
                <a:lnTo>
                  <a:pt x="745769" y="22402"/>
                </a:lnTo>
                <a:lnTo>
                  <a:pt x="703262" y="5867"/>
                </a:lnTo>
                <a:lnTo>
                  <a:pt x="687882" y="3962"/>
                </a:lnTo>
                <a:lnTo>
                  <a:pt x="687882" y="0"/>
                </a:lnTo>
                <a:lnTo>
                  <a:pt x="655967" y="0"/>
                </a:lnTo>
                <a:lnTo>
                  <a:pt x="177952" y="0"/>
                </a:lnTo>
                <a:lnTo>
                  <a:pt x="164071" y="0"/>
                </a:lnTo>
                <a:lnTo>
                  <a:pt x="164071" y="1727"/>
                </a:lnTo>
                <a:lnTo>
                  <a:pt x="88150" y="22402"/>
                </a:lnTo>
                <a:lnTo>
                  <a:pt x="52133" y="48056"/>
                </a:lnTo>
                <a:lnTo>
                  <a:pt x="24307" y="81267"/>
                </a:lnTo>
                <a:lnTo>
                  <a:pt x="6362" y="120446"/>
                </a:lnTo>
                <a:lnTo>
                  <a:pt x="0" y="164058"/>
                </a:lnTo>
                <a:lnTo>
                  <a:pt x="6362" y="207683"/>
                </a:lnTo>
                <a:lnTo>
                  <a:pt x="24307" y="246875"/>
                </a:lnTo>
                <a:lnTo>
                  <a:pt x="52133" y="280073"/>
                </a:lnTo>
                <a:lnTo>
                  <a:pt x="88150" y="305727"/>
                </a:lnTo>
                <a:lnTo>
                  <a:pt x="130657" y="322262"/>
                </a:lnTo>
                <a:lnTo>
                  <a:pt x="164071" y="326402"/>
                </a:lnTo>
                <a:lnTo>
                  <a:pt x="164071" y="328117"/>
                </a:lnTo>
                <a:lnTo>
                  <a:pt x="177952" y="328117"/>
                </a:lnTo>
                <a:lnTo>
                  <a:pt x="655967" y="328117"/>
                </a:lnTo>
                <a:lnTo>
                  <a:pt x="687882" y="328117"/>
                </a:lnTo>
                <a:lnTo>
                  <a:pt x="687882" y="324167"/>
                </a:lnTo>
                <a:lnTo>
                  <a:pt x="745769" y="305727"/>
                </a:lnTo>
                <a:lnTo>
                  <a:pt x="781786" y="280073"/>
                </a:lnTo>
                <a:lnTo>
                  <a:pt x="809612" y="246875"/>
                </a:lnTo>
                <a:lnTo>
                  <a:pt x="827557" y="207683"/>
                </a:lnTo>
                <a:lnTo>
                  <a:pt x="833920" y="164058"/>
                </a:lnTo>
                <a:close/>
              </a:path>
            </a:pathLst>
          </a:custGeom>
          <a:solidFill>
            <a:srgbClr val="D60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9244" y="838326"/>
            <a:ext cx="523875" cy="257122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solidFill>
                  <a:srgbClr val="FFFFFF"/>
                </a:solidFill>
                <a:latin typeface="Arial Black"/>
                <a:cs typeface="Arial Black"/>
              </a:rPr>
              <a:t>EUI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7974" y="756719"/>
            <a:ext cx="118427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b="1" dirty="0">
                <a:latin typeface="Noto Sans KR"/>
                <a:cs typeface="Noto Sans KR"/>
              </a:rPr>
              <a:t>녹화기</a:t>
            </a:r>
            <a:endParaRPr sz="3100" dirty="0">
              <a:latin typeface="Noto Sans KR"/>
              <a:cs typeface="Noto Sans K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1586" y="1448277"/>
            <a:ext cx="1272379" cy="2609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600" b="1" dirty="0">
                <a:solidFill>
                  <a:srgbClr val="3D3939"/>
                </a:solidFill>
                <a:latin typeface="Noto Sans KR"/>
                <a:cs typeface="Noto Sans KR"/>
              </a:rPr>
              <a:t>사용자 가이드</a:t>
            </a:r>
            <a:endParaRPr sz="1600" dirty="0">
              <a:latin typeface="Noto Sans KR"/>
              <a:cs typeface="Noto Sans K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3485" y="1393694"/>
            <a:ext cx="1868805" cy="0"/>
          </a:xfrm>
          <a:custGeom>
            <a:avLst/>
            <a:gdLst/>
            <a:ahLst/>
            <a:cxnLst/>
            <a:rect l="l" t="t" r="r" b="b"/>
            <a:pathLst>
              <a:path w="1868805">
                <a:moveTo>
                  <a:pt x="0" y="0"/>
                </a:moveTo>
                <a:lnTo>
                  <a:pt x="1868639" y="0"/>
                </a:lnTo>
              </a:path>
            </a:pathLst>
          </a:custGeom>
          <a:ln w="12700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072" y="1359522"/>
            <a:ext cx="64008" cy="6833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801" y="2206590"/>
            <a:ext cx="2702115" cy="288290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5267286"/>
            <a:ext cx="2513965" cy="773430"/>
          </a:xfrm>
          <a:custGeom>
            <a:avLst/>
            <a:gdLst/>
            <a:ahLst/>
            <a:cxnLst/>
            <a:rect l="l" t="t" r="r" b="b"/>
            <a:pathLst>
              <a:path w="2513965" h="773429">
                <a:moveTo>
                  <a:pt x="2513723" y="386651"/>
                </a:moveTo>
                <a:lnTo>
                  <a:pt x="2510802" y="341566"/>
                </a:lnTo>
                <a:lnTo>
                  <a:pt x="2502255" y="298005"/>
                </a:lnTo>
                <a:lnTo>
                  <a:pt x="2488425" y="256260"/>
                </a:lnTo>
                <a:lnTo>
                  <a:pt x="2469616" y="216611"/>
                </a:lnTo>
                <a:lnTo>
                  <a:pt x="2446159" y="179374"/>
                </a:lnTo>
                <a:lnTo>
                  <a:pt x="2418384" y="144830"/>
                </a:lnTo>
                <a:lnTo>
                  <a:pt x="2386622" y="113258"/>
                </a:lnTo>
                <a:lnTo>
                  <a:pt x="2351176" y="84950"/>
                </a:lnTo>
                <a:lnTo>
                  <a:pt x="2312403" y="60198"/>
                </a:lnTo>
                <a:lnTo>
                  <a:pt x="2270607" y="39306"/>
                </a:lnTo>
                <a:lnTo>
                  <a:pt x="2226119" y="22542"/>
                </a:lnTo>
                <a:lnTo>
                  <a:pt x="2179269" y="10210"/>
                </a:lnTo>
                <a:lnTo>
                  <a:pt x="2130374" y="2603"/>
                </a:lnTo>
                <a:lnTo>
                  <a:pt x="2093633" y="723"/>
                </a:lnTo>
                <a:lnTo>
                  <a:pt x="2093633" y="0"/>
                </a:lnTo>
                <a:lnTo>
                  <a:pt x="2079764" y="0"/>
                </a:lnTo>
                <a:lnTo>
                  <a:pt x="0" y="0"/>
                </a:lnTo>
                <a:lnTo>
                  <a:pt x="0" y="773290"/>
                </a:lnTo>
                <a:lnTo>
                  <a:pt x="2079764" y="773290"/>
                </a:lnTo>
                <a:lnTo>
                  <a:pt x="2093633" y="773290"/>
                </a:lnTo>
                <a:lnTo>
                  <a:pt x="2093633" y="772579"/>
                </a:lnTo>
                <a:lnTo>
                  <a:pt x="2179269" y="763079"/>
                </a:lnTo>
                <a:lnTo>
                  <a:pt x="2226119" y="750747"/>
                </a:lnTo>
                <a:lnTo>
                  <a:pt x="2270607" y="733996"/>
                </a:lnTo>
                <a:lnTo>
                  <a:pt x="2312403" y="713105"/>
                </a:lnTo>
                <a:lnTo>
                  <a:pt x="2351176" y="688352"/>
                </a:lnTo>
                <a:lnTo>
                  <a:pt x="2386622" y="660057"/>
                </a:lnTo>
                <a:lnTo>
                  <a:pt x="2418384" y="628484"/>
                </a:lnTo>
                <a:lnTo>
                  <a:pt x="2446159" y="593928"/>
                </a:lnTo>
                <a:lnTo>
                  <a:pt x="2469616" y="556691"/>
                </a:lnTo>
                <a:lnTo>
                  <a:pt x="2488425" y="517055"/>
                </a:lnTo>
                <a:lnTo>
                  <a:pt x="2502255" y="475310"/>
                </a:lnTo>
                <a:lnTo>
                  <a:pt x="2510802" y="431749"/>
                </a:lnTo>
                <a:lnTo>
                  <a:pt x="2513723" y="386651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35042" y="5528887"/>
            <a:ext cx="255270" cy="3917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350" dirty="0">
                <a:solidFill>
                  <a:srgbClr val="3D3939"/>
                </a:solidFill>
                <a:latin typeface="Gill Sans MT"/>
                <a:cs typeface="Gill Sans MT"/>
              </a:rPr>
              <a:t>cts</a:t>
            </a:r>
            <a:endParaRPr sz="1350">
              <a:latin typeface="Gill Sans MT"/>
              <a:cs typeface="Gill Sans MT"/>
            </a:endParaRPr>
          </a:p>
          <a:p>
            <a:pPr marL="41275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solidFill>
                  <a:srgbClr val="3D3939"/>
                </a:solidFill>
                <a:latin typeface="Gill Sans MT"/>
                <a:cs typeface="Gill Sans MT"/>
              </a:rPr>
              <a:t>VRs</a:t>
            </a:r>
            <a:endParaRPr sz="800">
              <a:latin typeface="Gill Sans MT"/>
              <a:cs typeface="Gill Sans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0705" y="5359145"/>
            <a:ext cx="1336040" cy="554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0"/>
              </a:lnSpc>
            </a:pPr>
            <a:r>
              <a:rPr sz="1350" dirty="0">
                <a:solidFill>
                  <a:srgbClr val="3D3939"/>
                </a:solidFill>
                <a:latin typeface="Gill Sans MT"/>
                <a:cs typeface="Gill Sans MT"/>
              </a:rPr>
              <a:t>Hikvision</a:t>
            </a:r>
            <a:endParaRPr sz="135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1350" dirty="0">
                <a:solidFill>
                  <a:srgbClr val="3D3939"/>
                </a:solidFill>
                <a:latin typeface="Gill Sans MT"/>
                <a:cs typeface="Gill Sans MT"/>
              </a:rPr>
              <a:t>AcuSense Produ</a:t>
            </a:r>
            <a:endParaRPr sz="135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solidFill>
                  <a:srgbClr val="3D3939"/>
                </a:solidFill>
                <a:latin typeface="Gill Sans MT"/>
                <a:cs typeface="Gill Sans MT"/>
              </a:rPr>
              <a:t>Network Cameras | DVRs | N</a:t>
            </a:r>
            <a:endParaRPr sz="800">
              <a:latin typeface="Gill Sans MT"/>
              <a:cs typeface="Gill Sans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5330786"/>
            <a:ext cx="2171065" cy="646430"/>
          </a:xfrm>
          <a:custGeom>
            <a:avLst/>
            <a:gdLst/>
            <a:ahLst/>
            <a:cxnLst/>
            <a:rect l="l" t="t" r="r" b="b"/>
            <a:pathLst>
              <a:path w="2171065" h="646429">
                <a:moveTo>
                  <a:pt x="2170811" y="323151"/>
                </a:moveTo>
                <a:lnTo>
                  <a:pt x="2167255" y="279311"/>
                </a:lnTo>
                <a:lnTo>
                  <a:pt x="2156866" y="237248"/>
                </a:lnTo>
                <a:lnTo>
                  <a:pt x="2140127" y="197370"/>
                </a:lnTo>
                <a:lnTo>
                  <a:pt x="2117483" y="160058"/>
                </a:lnTo>
                <a:lnTo>
                  <a:pt x="2089429" y="125691"/>
                </a:lnTo>
                <a:lnTo>
                  <a:pt x="2056422" y="94653"/>
                </a:lnTo>
                <a:lnTo>
                  <a:pt x="2018906" y="67335"/>
                </a:lnTo>
                <a:lnTo>
                  <a:pt x="1977364" y="44119"/>
                </a:lnTo>
                <a:lnTo>
                  <a:pt x="1932266" y="25400"/>
                </a:lnTo>
                <a:lnTo>
                  <a:pt x="1884070" y="11544"/>
                </a:lnTo>
                <a:lnTo>
                  <a:pt x="1833232" y="2959"/>
                </a:lnTo>
                <a:lnTo>
                  <a:pt x="1792732" y="698"/>
                </a:lnTo>
                <a:lnTo>
                  <a:pt x="1792732" y="0"/>
                </a:lnTo>
                <a:lnTo>
                  <a:pt x="1780235" y="0"/>
                </a:lnTo>
                <a:lnTo>
                  <a:pt x="0" y="0"/>
                </a:lnTo>
                <a:lnTo>
                  <a:pt x="0" y="646290"/>
                </a:lnTo>
                <a:lnTo>
                  <a:pt x="1780235" y="646290"/>
                </a:lnTo>
                <a:lnTo>
                  <a:pt x="1792732" y="646290"/>
                </a:lnTo>
                <a:lnTo>
                  <a:pt x="1792732" y="645604"/>
                </a:lnTo>
                <a:lnTo>
                  <a:pt x="1833232" y="643343"/>
                </a:lnTo>
                <a:lnTo>
                  <a:pt x="1884070" y="634746"/>
                </a:lnTo>
                <a:lnTo>
                  <a:pt x="1932266" y="620903"/>
                </a:lnTo>
                <a:lnTo>
                  <a:pt x="1977364" y="602170"/>
                </a:lnTo>
                <a:lnTo>
                  <a:pt x="2018906" y="578967"/>
                </a:lnTo>
                <a:lnTo>
                  <a:pt x="2056422" y="551649"/>
                </a:lnTo>
                <a:lnTo>
                  <a:pt x="2089429" y="520611"/>
                </a:lnTo>
                <a:lnTo>
                  <a:pt x="2117483" y="486244"/>
                </a:lnTo>
                <a:lnTo>
                  <a:pt x="2140127" y="448932"/>
                </a:lnTo>
                <a:lnTo>
                  <a:pt x="2156866" y="409054"/>
                </a:lnTo>
                <a:lnTo>
                  <a:pt x="2167255" y="367004"/>
                </a:lnTo>
                <a:lnTo>
                  <a:pt x="2170811" y="323151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1043" y="5578966"/>
            <a:ext cx="100456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3D3939"/>
                </a:solidFill>
                <a:latin typeface="Arial"/>
                <a:cs typeface="Arial"/>
              </a:rPr>
              <a:t>DVR | NVR </a:t>
            </a:r>
            <a:r>
              <a:rPr sz="800" b="1" dirty="0">
                <a:solidFill>
                  <a:srgbClr val="3D3939"/>
                </a:solidFill>
                <a:latin typeface="Noto Sans KR"/>
                <a:cs typeface="Noto Sans KR"/>
              </a:rPr>
              <a:t>시리즈</a:t>
            </a:r>
            <a:endParaRPr sz="800">
              <a:latin typeface="Noto Sans KR"/>
              <a:cs typeface="Noto Sans KR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815" y="0"/>
            <a:ext cx="1660038" cy="512291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395" y="5376821"/>
            <a:ext cx="579956" cy="557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910"/>
            <a:ext cx="2338070" cy="778510"/>
            <a:chOff x="0" y="18910"/>
            <a:chExt cx="2338070" cy="778510"/>
          </a:xfrm>
        </p:grpSpPr>
        <p:sp>
          <p:nvSpPr>
            <p:cNvPr id="3" name="object 3"/>
            <p:cNvSpPr/>
            <p:nvPr/>
          </p:nvSpPr>
          <p:spPr>
            <a:xfrm>
              <a:off x="904925" y="241884"/>
              <a:ext cx="1433195" cy="301625"/>
            </a:xfrm>
            <a:custGeom>
              <a:avLst/>
              <a:gdLst/>
              <a:ahLst/>
              <a:cxnLst/>
              <a:rect l="l" t="t" r="r" b="b"/>
              <a:pathLst>
                <a:path w="1433195" h="301625">
                  <a:moveTo>
                    <a:pt x="1432674" y="0"/>
                  </a:moveTo>
                  <a:lnTo>
                    <a:pt x="0" y="0"/>
                  </a:lnTo>
                  <a:lnTo>
                    <a:pt x="0" y="301040"/>
                  </a:lnTo>
                  <a:lnTo>
                    <a:pt x="1432674" y="301040"/>
                  </a:lnTo>
                  <a:lnTo>
                    <a:pt x="1432674" y="0"/>
                  </a:lnTo>
                  <a:close/>
                </a:path>
              </a:pathLst>
            </a:custGeom>
            <a:solidFill>
              <a:srgbClr val="446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910"/>
              <a:ext cx="1402651" cy="77800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3597" y="6147346"/>
            <a:ext cx="1363756" cy="2686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90396" y="269225"/>
            <a:ext cx="5960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8610" algn="l"/>
              </a:tabLst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목	차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896" y="1385479"/>
            <a:ext cx="1226500" cy="605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ㆍ녹화기 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설치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 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HDD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설치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ㆍ네트워크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케이블 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연결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ㆍ모니터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연결</a:t>
            </a:r>
            <a:endParaRPr sz="900" dirty="0">
              <a:latin typeface="Noto Sans KR Medium"/>
              <a:cs typeface="Noto Sans KR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8283" y="1115828"/>
            <a:ext cx="37736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설치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0972" y="1309773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49891" y="1385479"/>
            <a:ext cx="933274" cy="30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ㆍ비밀번호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생성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ㆍ패턴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등록</a:t>
            </a:r>
            <a:endParaRPr sz="900" dirty="0">
              <a:latin typeface="Noto Sans KR Medium"/>
              <a:cs typeface="Noto Sans KR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64277" y="1115828"/>
            <a:ext cx="101888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장치 활성화 / 패턴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76972" y="1309773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8496" y="2381026"/>
            <a:ext cx="774354" cy="30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ㆍ일반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로그인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ㆍ패턴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로그인</a:t>
            </a:r>
            <a:endParaRPr sz="900" dirty="0">
              <a:latin typeface="Noto Sans KR Medium"/>
              <a:cs typeface="Noto Sans KR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2883" y="2111375"/>
            <a:ext cx="40276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로그인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5572" y="2305320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724491" y="2368326"/>
            <a:ext cx="1140919" cy="30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ㆍ아날로그 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카메라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연결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ㆍ네트워크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카메라 연결</a:t>
            </a:r>
            <a:endParaRPr sz="900" dirty="0">
              <a:latin typeface="Noto Sans KR Medium"/>
              <a:cs typeface="Noto Sans KR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38876" y="2098675"/>
            <a:ext cx="77839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카메라 연결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51572" y="2292620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38490" y="3219226"/>
            <a:ext cx="1841159" cy="45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ㆍTCP/IP 주소 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변경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UPnP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활성화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  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ㆍ추가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구성 (수동 포트 매핑)</a:t>
            </a:r>
            <a:endParaRPr sz="900" dirty="0">
              <a:latin typeface="Noto Sans KR Medium"/>
              <a:cs typeface="Noto Sans KR 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2876" y="2949575"/>
            <a:ext cx="78377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네트워크 설정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5572" y="3143520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8272" y="3956320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50850" y="5920714"/>
            <a:ext cx="1064784" cy="444352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하이크비전코리아</a:t>
            </a:r>
            <a:endParaRPr sz="1000" dirty="0">
              <a:latin typeface="Noto Sans KR"/>
              <a:cs typeface="Noto Sans KR"/>
            </a:endParaRPr>
          </a:p>
          <a:p>
            <a:r>
              <a:rPr lang="ko-KR" altLang="en-US" sz="500" dirty="0"/>
              <a:t>경기도 성남시 분당구 판교역로</a:t>
            </a:r>
          </a:p>
          <a:p>
            <a:r>
              <a:rPr lang="en-US" altLang="ko-KR" sz="500" dirty="0"/>
              <a:t>192</a:t>
            </a:r>
            <a:r>
              <a:rPr lang="ko-KR" altLang="en-US" sz="500"/>
              <a:t>번길 </a:t>
            </a:r>
            <a:r>
              <a:rPr lang="en-US" altLang="ko-KR" sz="500" dirty="0"/>
              <a:t>14-1 </a:t>
            </a:r>
            <a:r>
              <a:rPr lang="ko-KR" altLang="en-US" sz="500"/>
              <a:t>판교예미지빌딩 </a:t>
            </a:r>
            <a:r>
              <a:rPr lang="en-US" altLang="ko-KR" sz="500" dirty="0"/>
              <a:t>5</a:t>
            </a:r>
            <a:r>
              <a:rPr lang="ko-KR" altLang="en-US" sz="500"/>
              <a:t>층</a:t>
            </a:r>
          </a:p>
          <a:p>
            <a:r>
              <a:rPr lang="ko-KR" altLang="en-US" sz="500" dirty="0" err="1"/>
              <a:t>콜센터</a:t>
            </a:r>
            <a:r>
              <a:rPr lang="en-US" altLang="ko-KR" sz="500" dirty="0"/>
              <a:t>: 1811-5998 </a:t>
            </a:r>
            <a:r>
              <a:rPr lang="ko-KR" altLang="en-US" sz="500"/>
              <a:t>오전</a:t>
            </a:r>
            <a:r>
              <a:rPr lang="en-US" altLang="ko-KR" sz="500" dirty="0"/>
              <a:t>09~</a:t>
            </a:r>
            <a:r>
              <a:rPr lang="ko-KR" altLang="en-US" sz="500"/>
              <a:t>오후</a:t>
            </a:r>
            <a:r>
              <a:rPr lang="en-US" altLang="ko-KR" sz="500" dirty="0"/>
              <a:t>05:30</a:t>
            </a:r>
            <a:endParaRPr sz="500" dirty="0">
              <a:latin typeface="Noto Sans KR Medium"/>
              <a:cs typeface="Noto Sans KR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74850" y="5920752"/>
            <a:ext cx="1244941" cy="4178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유튜브</a:t>
            </a:r>
            <a:endParaRPr sz="1000" dirty="0">
              <a:latin typeface="Noto Sans KR"/>
              <a:cs typeface="Noto Sans KR"/>
            </a:endParaRPr>
          </a:p>
          <a:p>
            <a:pPr marL="18415" marR="5080" lvl="1">
              <a:spcBef>
                <a:spcPts val="200"/>
              </a:spcBef>
            </a:pPr>
            <a:r>
              <a:rPr sz="55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유튜브 검색란에서 “하이크비전코리아” 를 검색하세요.</a:t>
            </a:r>
            <a:endParaRPr sz="550" dirty="0">
              <a:latin typeface="Noto Sans KR Medium"/>
              <a:cs typeface="Noto Sans KR Medium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90972" y="4778049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66117" y="3762571"/>
            <a:ext cx="84673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 err="1">
                <a:solidFill>
                  <a:srgbClr val="3D3939"/>
                </a:solidFill>
                <a:latin typeface="Noto Sans KR"/>
                <a:cs typeface="Noto Sans KR"/>
              </a:rPr>
              <a:t>일반</a:t>
            </a: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rgbClr val="3D3939"/>
                </a:solidFill>
                <a:latin typeface="Noto Sans KR"/>
                <a:cs typeface="Noto Sans KR"/>
              </a:rPr>
              <a:t>설정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83" y="2187893"/>
            <a:ext cx="425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3D3939"/>
                </a:solidFill>
                <a:latin typeface="Gill Sans MT"/>
                <a:cs typeface="Gill Sans MT"/>
              </a:rPr>
              <a:t>•</a:t>
            </a:r>
            <a:endParaRPr sz="550">
              <a:latin typeface="Gill Sans MT"/>
              <a:cs typeface="Gill Sans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41651" y="477243"/>
            <a:ext cx="1480144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1" dirty="0">
                <a:solidFill>
                  <a:srgbClr val="3D3939"/>
                </a:solidFill>
                <a:latin typeface="Arial"/>
                <a:cs typeface="Arial"/>
              </a:rPr>
              <a:t>HDTVI / AHD / CVI / CVBS / IP </a:t>
            </a:r>
            <a:r>
              <a:rPr sz="6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카메라 입력</a:t>
            </a:r>
            <a:endParaRPr sz="600" dirty="0">
              <a:latin typeface="Noto Sans KR Medium"/>
              <a:cs typeface="Noto Sans KR Medium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584450" y="3927475"/>
            <a:ext cx="2121535" cy="1847850"/>
            <a:chOff x="2738473" y="4038307"/>
            <a:chExt cx="2121535" cy="1847850"/>
          </a:xfrm>
        </p:grpSpPr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8473" y="4676942"/>
              <a:ext cx="2121524" cy="120921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0802" y="4038307"/>
              <a:ext cx="2049195" cy="1453825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49230" y="224603"/>
            <a:ext cx="256362" cy="256362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3647289" y="225530"/>
            <a:ext cx="255904" cy="255904"/>
            <a:chOff x="3647289" y="225530"/>
            <a:chExt cx="255904" cy="255904"/>
          </a:xfrm>
        </p:grpSpPr>
        <p:sp>
          <p:nvSpPr>
            <p:cNvPr id="35" name="object 35"/>
            <p:cNvSpPr/>
            <p:nvPr/>
          </p:nvSpPr>
          <p:spPr>
            <a:xfrm>
              <a:off x="3683165" y="279539"/>
              <a:ext cx="182245" cy="48895"/>
            </a:xfrm>
            <a:custGeom>
              <a:avLst/>
              <a:gdLst/>
              <a:ahLst/>
              <a:cxnLst/>
              <a:rect l="l" t="t" r="r" b="b"/>
              <a:pathLst>
                <a:path w="182245" h="48895">
                  <a:moveTo>
                    <a:pt x="41071" y="0"/>
                  </a:moveTo>
                  <a:lnTo>
                    <a:pt x="28270" y="0"/>
                  </a:lnTo>
                  <a:lnTo>
                    <a:pt x="28270" y="17678"/>
                  </a:lnTo>
                  <a:lnTo>
                    <a:pt x="12801" y="17678"/>
                  </a:lnTo>
                  <a:lnTo>
                    <a:pt x="12801" y="0"/>
                  </a:lnTo>
                  <a:lnTo>
                    <a:pt x="0" y="0"/>
                  </a:lnTo>
                  <a:lnTo>
                    <a:pt x="0" y="47663"/>
                  </a:lnTo>
                  <a:lnTo>
                    <a:pt x="12801" y="47663"/>
                  </a:lnTo>
                  <a:lnTo>
                    <a:pt x="12801" y="28854"/>
                  </a:lnTo>
                  <a:lnTo>
                    <a:pt x="28270" y="28854"/>
                  </a:lnTo>
                  <a:lnTo>
                    <a:pt x="28270" y="47663"/>
                  </a:lnTo>
                  <a:lnTo>
                    <a:pt x="41071" y="47663"/>
                  </a:lnTo>
                  <a:lnTo>
                    <a:pt x="41071" y="0"/>
                  </a:lnTo>
                  <a:close/>
                </a:path>
                <a:path w="182245" h="48895">
                  <a:moveTo>
                    <a:pt x="63474" y="41021"/>
                  </a:moveTo>
                  <a:lnTo>
                    <a:pt x="63411" y="36563"/>
                  </a:lnTo>
                  <a:lnTo>
                    <a:pt x="60515" y="33591"/>
                  </a:lnTo>
                  <a:lnTo>
                    <a:pt x="51955" y="33591"/>
                  </a:lnTo>
                  <a:lnTo>
                    <a:pt x="48933" y="36639"/>
                  </a:lnTo>
                  <a:lnTo>
                    <a:pt x="48933" y="45402"/>
                  </a:lnTo>
                  <a:lnTo>
                    <a:pt x="51879" y="48437"/>
                  </a:lnTo>
                  <a:lnTo>
                    <a:pt x="56146" y="48437"/>
                  </a:lnTo>
                  <a:lnTo>
                    <a:pt x="60591" y="48437"/>
                  </a:lnTo>
                  <a:lnTo>
                    <a:pt x="63474" y="45402"/>
                  </a:lnTo>
                  <a:lnTo>
                    <a:pt x="63474" y="41021"/>
                  </a:lnTo>
                  <a:close/>
                </a:path>
                <a:path w="182245" h="48895">
                  <a:moveTo>
                    <a:pt x="102374" y="37198"/>
                  </a:moveTo>
                  <a:lnTo>
                    <a:pt x="86398" y="37198"/>
                  </a:lnTo>
                  <a:lnTo>
                    <a:pt x="86398" y="37071"/>
                  </a:lnTo>
                  <a:lnTo>
                    <a:pt x="90919" y="33515"/>
                  </a:lnTo>
                  <a:lnTo>
                    <a:pt x="96367" y="29070"/>
                  </a:lnTo>
                  <a:lnTo>
                    <a:pt x="101600" y="23126"/>
                  </a:lnTo>
                  <a:lnTo>
                    <a:pt x="101600" y="6731"/>
                  </a:lnTo>
                  <a:lnTo>
                    <a:pt x="95237" y="927"/>
                  </a:lnTo>
                  <a:lnTo>
                    <a:pt x="78041" y="927"/>
                  </a:lnTo>
                  <a:lnTo>
                    <a:pt x="72250" y="3111"/>
                  </a:lnTo>
                  <a:lnTo>
                    <a:pt x="68719" y="5727"/>
                  </a:lnTo>
                  <a:lnTo>
                    <a:pt x="72186" y="14859"/>
                  </a:lnTo>
                  <a:lnTo>
                    <a:pt x="74726" y="13017"/>
                  </a:lnTo>
                  <a:lnTo>
                    <a:pt x="78193" y="11112"/>
                  </a:lnTo>
                  <a:lnTo>
                    <a:pt x="86677" y="11112"/>
                  </a:lnTo>
                  <a:lnTo>
                    <a:pt x="88861" y="13512"/>
                  </a:lnTo>
                  <a:lnTo>
                    <a:pt x="88798" y="21488"/>
                  </a:lnTo>
                  <a:lnTo>
                    <a:pt x="84061" y="26314"/>
                  </a:lnTo>
                  <a:lnTo>
                    <a:pt x="68364" y="39954"/>
                  </a:lnTo>
                  <a:lnTo>
                    <a:pt x="68364" y="47663"/>
                  </a:lnTo>
                  <a:lnTo>
                    <a:pt x="102374" y="47663"/>
                  </a:lnTo>
                  <a:lnTo>
                    <a:pt x="102374" y="37198"/>
                  </a:lnTo>
                  <a:close/>
                </a:path>
                <a:path w="182245" h="48895">
                  <a:moveTo>
                    <a:pt x="144741" y="21856"/>
                  </a:moveTo>
                  <a:lnTo>
                    <a:pt x="141681" y="19519"/>
                  </a:lnTo>
                  <a:lnTo>
                    <a:pt x="137871" y="16611"/>
                  </a:lnTo>
                  <a:lnTo>
                    <a:pt x="131864" y="16611"/>
                  </a:lnTo>
                  <a:lnTo>
                    <a:pt x="131864" y="36207"/>
                  </a:lnTo>
                  <a:lnTo>
                    <a:pt x="130022" y="39179"/>
                  </a:lnTo>
                  <a:lnTo>
                    <a:pt x="122732" y="39179"/>
                  </a:lnTo>
                  <a:lnTo>
                    <a:pt x="120904" y="35369"/>
                  </a:lnTo>
                  <a:lnTo>
                    <a:pt x="120624" y="31610"/>
                  </a:lnTo>
                  <a:lnTo>
                    <a:pt x="120700" y="29489"/>
                  </a:lnTo>
                  <a:lnTo>
                    <a:pt x="120980" y="28930"/>
                  </a:lnTo>
                  <a:lnTo>
                    <a:pt x="121767" y="27025"/>
                  </a:lnTo>
                  <a:lnTo>
                    <a:pt x="123736" y="25539"/>
                  </a:lnTo>
                  <a:lnTo>
                    <a:pt x="130302" y="25539"/>
                  </a:lnTo>
                  <a:lnTo>
                    <a:pt x="131800" y="28930"/>
                  </a:lnTo>
                  <a:lnTo>
                    <a:pt x="131864" y="36207"/>
                  </a:lnTo>
                  <a:lnTo>
                    <a:pt x="131864" y="16611"/>
                  </a:lnTo>
                  <a:lnTo>
                    <a:pt x="126492" y="16611"/>
                  </a:lnTo>
                  <a:lnTo>
                    <a:pt x="123596" y="17538"/>
                  </a:lnTo>
                  <a:lnTo>
                    <a:pt x="121259" y="19519"/>
                  </a:lnTo>
                  <a:lnTo>
                    <a:pt x="121043" y="19519"/>
                  </a:lnTo>
                  <a:lnTo>
                    <a:pt x="122326" y="15125"/>
                  </a:lnTo>
                  <a:lnTo>
                    <a:pt x="126123" y="11239"/>
                  </a:lnTo>
                  <a:lnTo>
                    <a:pt x="137172" y="10756"/>
                  </a:lnTo>
                  <a:lnTo>
                    <a:pt x="138366" y="10756"/>
                  </a:lnTo>
                  <a:lnTo>
                    <a:pt x="139573" y="10820"/>
                  </a:lnTo>
                  <a:lnTo>
                    <a:pt x="139573" y="1143"/>
                  </a:lnTo>
                  <a:lnTo>
                    <a:pt x="138582" y="1066"/>
                  </a:lnTo>
                  <a:lnTo>
                    <a:pt x="137299" y="927"/>
                  </a:lnTo>
                  <a:lnTo>
                    <a:pt x="135255" y="1066"/>
                  </a:lnTo>
                  <a:lnTo>
                    <a:pt x="127533" y="1206"/>
                  </a:lnTo>
                  <a:lnTo>
                    <a:pt x="121259" y="3467"/>
                  </a:lnTo>
                  <a:lnTo>
                    <a:pt x="116319" y="7772"/>
                  </a:lnTo>
                  <a:lnTo>
                    <a:pt x="111213" y="12433"/>
                  </a:lnTo>
                  <a:lnTo>
                    <a:pt x="108102" y="19519"/>
                  </a:lnTo>
                  <a:lnTo>
                    <a:pt x="108153" y="28930"/>
                  </a:lnTo>
                  <a:lnTo>
                    <a:pt x="109156" y="35763"/>
                  </a:lnTo>
                  <a:lnTo>
                    <a:pt x="112598" y="42240"/>
                  </a:lnTo>
                  <a:lnTo>
                    <a:pt x="118541" y="46748"/>
                  </a:lnTo>
                  <a:lnTo>
                    <a:pt x="127127" y="48437"/>
                  </a:lnTo>
                  <a:lnTo>
                    <a:pt x="137236" y="48437"/>
                  </a:lnTo>
                  <a:lnTo>
                    <a:pt x="144741" y="41084"/>
                  </a:lnTo>
                  <a:lnTo>
                    <a:pt x="144741" y="39179"/>
                  </a:lnTo>
                  <a:lnTo>
                    <a:pt x="144741" y="25539"/>
                  </a:lnTo>
                  <a:lnTo>
                    <a:pt x="144741" y="21856"/>
                  </a:lnTo>
                  <a:close/>
                </a:path>
                <a:path w="182245" h="48895">
                  <a:moveTo>
                    <a:pt x="181825" y="25717"/>
                  </a:moveTo>
                  <a:lnTo>
                    <a:pt x="179730" y="21932"/>
                  </a:lnTo>
                  <a:lnTo>
                    <a:pt x="176301" y="19621"/>
                  </a:lnTo>
                  <a:lnTo>
                    <a:pt x="173139" y="17310"/>
                  </a:lnTo>
                  <a:lnTo>
                    <a:pt x="168656" y="16319"/>
                  </a:lnTo>
                  <a:lnTo>
                    <a:pt x="163182" y="16319"/>
                  </a:lnTo>
                  <a:lnTo>
                    <a:pt x="161366" y="16471"/>
                  </a:lnTo>
                  <a:lnTo>
                    <a:pt x="162344" y="9525"/>
                  </a:lnTo>
                  <a:lnTo>
                    <a:pt x="180009" y="9525"/>
                  </a:lnTo>
                  <a:lnTo>
                    <a:pt x="180009" y="762"/>
                  </a:lnTo>
                  <a:lnTo>
                    <a:pt x="154914" y="762"/>
                  </a:lnTo>
                  <a:lnTo>
                    <a:pt x="151968" y="24599"/>
                  </a:lnTo>
                  <a:lnTo>
                    <a:pt x="153797" y="24320"/>
                  </a:lnTo>
                  <a:lnTo>
                    <a:pt x="155549" y="24180"/>
                  </a:lnTo>
                  <a:lnTo>
                    <a:pt x="167182" y="24180"/>
                  </a:lnTo>
                  <a:lnTo>
                    <a:pt x="170891" y="27051"/>
                  </a:lnTo>
                  <a:lnTo>
                    <a:pt x="170891" y="36652"/>
                  </a:lnTo>
                  <a:lnTo>
                    <a:pt x="166192" y="38760"/>
                  </a:lnTo>
                  <a:lnTo>
                    <a:pt x="157645" y="38760"/>
                  </a:lnTo>
                  <a:lnTo>
                    <a:pt x="153517" y="37503"/>
                  </a:lnTo>
                  <a:lnTo>
                    <a:pt x="151549" y="36512"/>
                  </a:lnTo>
                  <a:lnTo>
                    <a:pt x="149580" y="44513"/>
                  </a:lnTo>
                  <a:lnTo>
                    <a:pt x="152107" y="45834"/>
                  </a:lnTo>
                  <a:lnTo>
                    <a:pt x="156743" y="47104"/>
                  </a:lnTo>
                  <a:lnTo>
                    <a:pt x="174548" y="47104"/>
                  </a:lnTo>
                  <a:lnTo>
                    <a:pt x="181825" y="39598"/>
                  </a:lnTo>
                  <a:lnTo>
                    <a:pt x="181825" y="25717"/>
                  </a:lnTo>
                  <a:close/>
                </a:path>
              </a:pathLst>
            </a:custGeom>
            <a:solidFill>
              <a:srgbClr val="71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75001" y="414024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200003" y="0"/>
                  </a:lnTo>
                </a:path>
              </a:pathLst>
            </a:custGeom>
            <a:ln w="18834">
              <a:solidFill>
                <a:srgbClr val="71707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47287" y="225538"/>
              <a:ext cx="255904" cy="255904"/>
            </a:xfrm>
            <a:custGeom>
              <a:avLst/>
              <a:gdLst/>
              <a:ahLst/>
              <a:cxnLst/>
              <a:rect l="l" t="t" r="r" b="b"/>
              <a:pathLst>
                <a:path w="255904" h="255904">
                  <a:moveTo>
                    <a:pt x="113804" y="201485"/>
                  </a:moveTo>
                  <a:lnTo>
                    <a:pt x="94983" y="201485"/>
                  </a:lnTo>
                  <a:lnTo>
                    <a:pt x="94983" y="219443"/>
                  </a:lnTo>
                  <a:lnTo>
                    <a:pt x="95872" y="220345"/>
                  </a:lnTo>
                  <a:lnTo>
                    <a:pt x="113804" y="220345"/>
                  </a:lnTo>
                  <a:lnTo>
                    <a:pt x="113804" y="201485"/>
                  </a:lnTo>
                  <a:close/>
                </a:path>
                <a:path w="255904" h="255904">
                  <a:moveTo>
                    <a:pt x="113804" y="155765"/>
                  </a:moveTo>
                  <a:lnTo>
                    <a:pt x="95872" y="155765"/>
                  </a:lnTo>
                  <a:lnTo>
                    <a:pt x="94983" y="156641"/>
                  </a:lnTo>
                  <a:lnTo>
                    <a:pt x="94983" y="174599"/>
                  </a:lnTo>
                  <a:lnTo>
                    <a:pt x="113804" y="174599"/>
                  </a:lnTo>
                  <a:lnTo>
                    <a:pt x="113804" y="155765"/>
                  </a:lnTo>
                  <a:close/>
                </a:path>
                <a:path w="255904" h="255904">
                  <a:moveTo>
                    <a:pt x="159562" y="201485"/>
                  </a:moveTo>
                  <a:lnTo>
                    <a:pt x="140716" y="201485"/>
                  </a:lnTo>
                  <a:lnTo>
                    <a:pt x="140716" y="219443"/>
                  </a:lnTo>
                  <a:lnTo>
                    <a:pt x="141630" y="220345"/>
                  </a:lnTo>
                  <a:lnTo>
                    <a:pt x="158648" y="220345"/>
                  </a:lnTo>
                  <a:lnTo>
                    <a:pt x="159562" y="219443"/>
                  </a:lnTo>
                  <a:lnTo>
                    <a:pt x="159562" y="201485"/>
                  </a:lnTo>
                  <a:close/>
                </a:path>
                <a:path w="255904" h="255904">
                  <a:moveTo>
                    <a:pt x="159562" y="156641"/>
                  </a:moveTo>
                  <a:lnTo>
                    <a:pt x="158648" y="155765"/>
                  </a:lnTo>
                  <a:lnTo>
                    <a:pt x="141630" y="155765"/>
                  </a:lnTo>
                  <a:lnTo>
                    <a:pt x="140716" y="156641"/>
                  </a:lnTo>
                  <a:lnTo>
                    <a:pt x="140716" y="174599"/>
                  </a:lnTo>
                  <a:lnTo>
                    <a:pt x="159562" y="174599"/>
                  </a:lnTo>
                  <a:lnTo>
                    <a:pt x="159562" y="156641"/>
                  </a:lnTo>
                  <a:close/>
                </a:path>
                <a:path w="255904" h="255904">
                  <a:moveTo>
                    <a:pt x="181978" y="133337"/>
                  </a:moveTo>
                  <a:lnTo>
                    <a:pt x="164045" y="133337"/>
                  </a:lnTo>
                  <a:lnTo>
                    <a:pt x="163131" y="134239"/>
                  </a:lnTo>
                  <a:lnTo>
                    <a:pt x="163131" y="152171"/>
                  </a:lnTo>
                  <a:lnTo>
                    <a:pt x="181978" y="152171"/>
                  </a:lnTo>
                  <a:lnTo>
                    <a:pt x="181978" y="133337"/>
                  </a:lnTo>
                  <a:close/>
                </a:path>
                <a:path w="255904" h="255904">
                  <a:moveTo>
                    <a:pt x="205295" y="201485"/>
                  </a:moveTo>
                  <a:lnTo>
                    <a:pt x="187363" y="201485"/>
                  </a:lnTo>
                  <a:lnTo>
                    <a:pt x="186474" y="201485"/>
                  </a:lnTo>
                  <a:lnTo>
                    <a:pt x="186474" y="220345"/>
                  </a:lnTo>
                  <a:lnTo>
                    <a:pt x="204406" y="220345"/>
                  </a:lnTo>
                  <a:lnTo>
                    <a:pt x="205295" y="219443"/>
                  </a:lnTo>
                  <a:lnTo>
                    <a:pt x="205295" y="201485"/>
                  </a:lnTo>
                  <a:close/>
                </a:path>
                <a:path w="255904" h="255904">
                  <a:moveTo>
                    <a:pt x="205295" y="156641"/>
                  </a:moveTo>
                  <a:lnTo>
                    <a:pt x="204406" y="155765"/>
                  </a:lnTo>
                  <a:lnTo>
                    <a:pt x="186474" y="155765"/>
                  </a:lnTo>
                  <a:lnTo>
                    <a:pt x="186474" y="174599"/>
                  </a:lnTo>
                  <a:lnTo>
                    <a:pt x="205295" y="174599"/>
                  </a:lnTo>
                  <a:lnTo>
                    <a:pt x="205295" y="156641"/>
                  </a:lnTo>
                  <a:close/>
                </a:path>
                <a:path w="255904" h="255904">
                  <a:moveTo>
                    <a:pt x="227711" y="134239"/>
                  </a:moveTo>
                  <a:lnTo>
                    <a:pt x="226834" y="133337"/>
                  </a:lnTo>
                  <a:lnTo>
                    <a:pt x="210680" y="133337"/>
                  </a:lnTo>
                  <a:lnTo>
                    <a:pt x="209778" y="133337"/>
                  </a:lnTo>
                  <a:lnTo>
                    <a:pt x="208889" y="134239"/>
                  </a:lnTo>
                  <a:lnTo>
                    <a:pt x="208889" y="152171"/>
                  </a:lnTo>
                  <a:lnTo>
                    <a:pt x="227711" y="152171"/>
                  </a:lnTo>
                  <a:lnTo>
                    <a:pt x="227711" y="134239"/>
                  </a:lnTo>
                  <a:close/>
                </a:path>
                <a:path w="255904" h="255904">
                  <a:moveTo>
                    <a:pt x="255447" y="42570"/>
                  </a:moveTo>
                  <a:lnTo>
                    <a:pt x="252095" y="25996"/>
                  </a:lnTo>
                  <a:lnTo>
                    <a:pt x="243674" y="13525"/>
                  </a:lnTo>
                  <a:lnTo>
                    <a:pt x="243674" y="48018"/>
                  </a:lnTo>
                  <a:lnTo>
                    <a:pt x="243674" y="207403"/>
                  </a:lnTo>
                  <a:lnTo>
                    <a:pt x="240817" y="221538"/>
                  </a:lnTo>
                  <a:lnTo>
                    <a:pt x="233032" y="233070"/>
                  </a:lnTo>
                  <a:lnTo>
                    <a:pt x="221488" y="240855"/>
                  </a:lnTo>
                  <a:lnTo>
                    <a:pt x="207365" y="243713"/>
                  </a:lnTo>
                  <a:lnTo>
                    <a:pt x="47967" y="243713"/>
                  </a:lnTo>
                  <a:lnTo>
                    <a:pt x="33832" y="240855"/>
                  </a:lnTo>
                  <a:lnTo>
                    <a:pt x="22288" y="233070"/>
                  </a:lnTo>
                  <a:lnTo>
                    <a:pt x="14516" y="221538"/>
                  </a:lnTo>
                  <a:lnTo>
                    <a:pt x="11671" y="207403"/>
                  </a:lnTo>
                  <a:lnTo>
                    <a:pt x="11671" y="48018"/>
                  </a:lnTo>
                  <a:lnTo>
                    <a:pt x="14516" y="33883"/>
                  </a:lnTo>
                  <a:lnTo>
                    <a:pt x="22288" y="22339"/>
                  </a:lnTo>
                  <a:lnTo>
                    <a:pt x="33832" y="14554"/>
                  </a:lnTo>
                  <a:lnTo>
                    <a:pt x="47967" y="11696"/>
                  </a:lnTo>
                  <a:lnTo>
                    <a:pt x="207365" y="11696"/>
                  </a:lnTo>
                  <a:lnTo>
                    <a:pt x="221488" y="14554"/>
                  </a:lnTo>
                  <a:lnTo>
                    <a:pt x="233032" y="22339"/>
                  </a:lnTo>
                  <a:lnTo>
                    <a:pt x="240817" y="33883"/>
                  </a:lnTo>
                  <a:lnTo>
                    <a:pt x="243674" y="48018"/>
                  </a:lnTo>
                  <a:lnTo>
                    <a:pt x="243674" y="13525"/>
                  </a:lnTo>
                  <a:lnTo>
                    <a:pt x="242963" y="12458"/>
                  </a:lnTo>
                  <a:lnTo>
                    <a:pt x="241820" y="11696"/>
                  </a:lnTo>
                  <a:lnTo>
                    <a:pt x="229425" y="3340"/>
                  </a:lnTo>
                  <a:lnTo>
                    <a:pt x="212864" y="0"/>
                  </a:lnTo>
                  <a:lnTo>
                    <a:pt x="42583" y="0"/>
                  </a:lnTo>
                  <a:lnTo>
                    <a:pt x="25996" y="3340"/>
                  </a:lnTo>
                  <a:lnTo>
                    <a:pt x="12458" y="12458"/>
                  </a:lnTo>
                  <a:lnTo>
                    <a:pt x="3340" y="25996"/>
                  </a:lnTo>
                  <a:lnTo>
                    <a:pt x="0" y="42570"/>
                  </a:lnTo>
                  <a:lnTo>
                    <a:pt x="0" y="212852"/>
                  </a:lnTo>
                  <a:lnTo>
                    <a:pt x="3340" y="229425"/>
                  </a:lnTo>
                  <a:lnTo>
                    <a:pt x="12458" y="242951"/>
                  </a:lnTo>
                  <a:lnTo>
                    <a:pt x="25996" y="252082"/>
                  </a:lnTo>
                  <a:lnTo>
                    <a:pt x="42583" y="255435"/>
                  </a:lnTo>
                  <a:lnTo>
                    <a:pt x="212864" y="255435"/>
                  </a:lnTo>
                  <a:lnTo>
                    <a:pt x="252095" y="229425"/>
                  </a:lnTo>
                  <a:lnTo>
                    <a:pt x="255447" y="212852"/>
                  </a:lnTo>
                  <a:lnTo>
                    <a:pt x="255447" y="42570"/>
                  </a:lnTo>
                  <a:close/>
                </a:path>
              </a:pathLst>
            </a:custGeom>
            <a:solidFill>
              <a:srgbClr val="71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52080" y="224603"/>
            <a:ext cx="256362" cy="256362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2698700" y="3226854"/>
            <a:ext cx="876350" cy="30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ㆍ스케줄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설정</a:t>
            </a:r>
            <a:endParaRPr 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ㆍ이벤트</a:t>
            </a:r>
            <a:r>
              <a:rPr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설정</a:t>
            </a:r>
            <a:endParaRPr sz="900" dirty="0">
              <a:latin typeface="Noto Sans KR Medium"/>
              <a:cs typeface="Noto Sans KR Medium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625777" y="3151151"/>
            <a:ext cx="2090420" cy="0"/>
          </a:xfrm>
          <a:custGeom>
            <a:avLst/>
            <a:gdLst/>
            <a:ahLst/>
            <a:cxnLst/>
            <a:rect l="l" t="t" r="r" b="b"/>
            <a:pathLst>
              <a:path w="2090420">
                <a:moveTo>
                  <a:pt x="0" y="0"/>
                </a:moveTo>
                <a:lnTo>
                  <a:pt x="2090178" y="0"/>
                </a:lnTo>
              </a:path>
            </a:pathLst>
          </a:custGeom>
          <a:ln w="3594">
            <a:solidFill>
              <a:srgbClr val="3D39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616404" y="2957265"/>
            <a:ext cx="958646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3D3939"/>
                </a:solidFill>
                <a:latin typeface="Noto Sans KR"/>
                <a:cs typeface="Noto Sans KR"/>
              </a:rPr>
              <a:t>녹화 설정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44" name="object 21"/>
          <p:cNvSpPr txBox="1"/>
          <p:nvPr/>
        </p:nvSpPr>
        <p:spPr>
          <a:xfrm>
            <a:off x="382554" y="4573611"/>
            <a:ext cx="105299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</a:pPr>
            <a:r>
              <a:rPr lang="en-US" altLang="ko-KR" sz="1000" b="1" dirty="0" smtClean="0">
                <a:solidFill>
                  <a:srgbClr val="3D3939"/>
                </a:solidFill>
                <a:latin typeface="Noto Sans KR"/>
                <a:cs typeface="Noto Sans KR"/>
              </a:rPr>
              <a:t>HIK-CONNECT</a:t>
            </a:r>
            <a:endParaRPr lang="en-US" altLang="ko-KR" sz="1000" dirty="0">
              <a:latin typeface="Noto Sans KR"/>
              <a:cs typeface="Noto Sans KR"/>
            </a:endParaRPr>
          </a:p>
        </p:txBody>
      </p:sp>
      <p:sp>
        <p:nvSpPr>
          <p:cNvPr id="45" name="object 20"/>
          <p:cNvSpPr txBox="1"/>
          <p:nvPr/>
        </p:nvSpPr>
        <p:spPr>
          <a:xfrm>
            <a:off x="441240" y="4029400"/>
            <a:ext cx="1686010" cy="45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en-US" altLang="ko-KR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HIK-CONNECT </a:t>
            </a:r>
            <a:r>
              <a:rPr lang="ko-KR" altLang="en-US" sz="9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설치 및 가입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ㆍ플랫폼</a:t>
            </a:r>
            <a:r>
              <a:rPr lang="ko-KR" altLang="en-US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연결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ㆍ장치</a:t>
            </a:r>
            <a:r>
              <a:rPr lang="ko-KR" altLang="en-US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등록</a:t>
            </a:r>
          </a:p>
        </p:txBody>
      </p:sp>
      <p:sp>
        <p:nvSpPr>
          <p:cNvPr id="46" name="object 20"/>
          <p:cNvSpPr txBox="1"/>
          <p:nvPr/>
        </p:nvSpPr>
        <p:spPr>
          <a:xfrm>
            <a:off x="396756" y="4851128"/>
            <a:ext cx="1457410" cy="605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ㆍ실시간</a:t>
            </a:r>
            <a:r>
              <a:rPr lang="ko-KR" altLang="en-US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보기 </a:t>
            </a:r>
            <a:r>
              <a:rPr lang="en-US" altLang="ko-KR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(</a:t>
            </a:r>
            <a:r>
              <a:rPr lang="ko-KR" altLang="en-US" sz="9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라이브 뷰</a:t>
            </a:r>
            <a:r>
              <a:rPr lang="en-US" altLang="ko-KR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)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ㆍ재생</a:t>
            </a:r>
            <a:endParaRPr lang="ko-KR" alt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ㆍ백업</a:t>
            </a:r>
            <a:r>
              <a:rPr lang="ko-KR" altLang="en-US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ㆍ푸쉬</a:t>
            </a:r>
            <a:r>
              <a:rPr lang="ko-KR" altLang="en-US" sz="9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lang="ko-KR" altLang="en-US" sz="9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알람</a:t>
            </a:r>
            <a:endParaRPr lang="ko-KR" altLang="en-US" sz="9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5461" y="5989456"/>
            <a:ext cx="352870" cy="349126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8" y="5962422"/>
            <a:ext cx="428608" cy="441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38307"/>
            <a:ext cx="281355" cy="1453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8463" y="826313"/>
            <a:ext cx="930910" cy="8986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37693" y="1722718"/>
            <a:ext cx="61835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D6000F"/>
                </a:solidFill>
                <a:latin typeface="Gill Sans MT"/>
                <a:cs typeface="Gill Sans MT"/>
              </a:rPr>
              <a:t>* </a:t>
            </a:r>
            <a:r>
              <a:rPr sz="1500" b="1" baseline="2777" dirty="0" err="1" smtClean="0">
                <a:solidFill>
                  <a:srgbClr val="2E77BC"/>
                </a:solidFill>
                <a:latin typeface="Noto Sans KR"/>
                <a:cs typeface="Noto Sans KR"/>
              </a:rPr>
              <a:t>설치</a:t>
            </a:r>
            <a:r>
              <a:rPr sz="1500" b="1" baseline="2777" dirty="0" smtClean="0">
                <a:solidFill>
                  <a:srgbClr val="2E77BC"/>
                </a:solidFill>
                <a:latin typeface="Noto Sans KR"/>
                <a:cs typeface="Noto Sans KR"/>
              </a:rPr>
              <a:t> </a:t>
            </a:r>
            <a:r>
              <a:rPr sz="1500" b="1" baseline="2777" dirty="0" err="1" smtClean="0">
                <a:solidFill>
                  <a:srgbClr val="2E77BC"/>
                </a:solidFill>
                <a:latin typeface="Noto Sans KR"/>
                <a:cs typeface="Noto Sans KR"/>
              </a:rPr>
              <a:t>영상</a:t>
            </a:r>
            <a:endParaRPr sz="1500" baseline="2777" dirty="0">
              <a:latin typeface="Noto Sans KR"/>
              <a:cs typeface="Noto Sans K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81597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73"/>
                </a:lnTo>
                <a:lnTo>
                  <a:pt x="4859997" y="399973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950" y="254796"/>
            <a:ext cx="5461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8610" algn="l"/>
              </a:tabLst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설	치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6050" y="318296"/>
            <a:ext cx="13050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녹화기 설치, HDD 설치</a:t>
            </a:r>
            <a:endParaRPr sz="1000" dirty="0">
              <a:latin typeface="Noto Sans KR"/>
              <a:cs typeface="Noto Sans KR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891" y="2655887"/>
            <a:ext cx="1825625" cy="9747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891" y="3697287"/>
            <a:ext cx="1825625" cy="9747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08491" y="3697287"/>
            <a:ext cx="1825625" cy="9747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09901" y="2655176"/>
            <a:ext cx="1825625" cy="97472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95309" y="1939701"/>
            <a:ext cx="3448609" cy="561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6605" indent="48895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686868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HDD </a:t>
            </a:r>
            <a:r>
              <a:rPr sz="1000" b="1" dirty="0" err="1" smtClean="0">
                <a:solidFill>
                  <a:srgbClr val="686868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설치</a:t>
            </a:r>
            <a:endParaRPr lang="en-US" sz="1000" b="1" dirty="0" smtClean="0">
              <a:solidFill>
                <a:srgbClr val="686868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12700" marR="776605">
              <a:lnSpc>
                <a:spcPct val="100000"/>
              </a:lnSpc>
              <a:spcBef>
                <a:spcPts val="100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 </a:t>
            </a:r>
            <a:r>
              <a:rPr lang="ko-KR" altLang="en-US" sz="800" b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</a:t>
            </a:r>
            <a:r>
              <a:rPr sz="800" b="0" dirty="0" err="1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필요</a:t>
            </a:r>
            <a:r>
              <a:rPr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도구: </a:t>
            </a:r>
            <a:r>
              <a:rPr sz="800" b="0" dirty="0" err="1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십자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드라이버</a:t>
            </a:r>
            <a:endParaRPr lang="en-US" sz="800" b="0" dirty="0" smtClean="0">
              <a:solidFill>
                <a:srgbClr val="3D3939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77660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</a:t>
            </a:r>
            <a:r>
              <a:rPr lang="en-US"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</a:t>
            </a:r>
            <a:r>
              <a:rPr lang="ko-KR" altLang="en-US" sz="800" b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</a:t>
            </a:r>
            <a:r>
              <a:rPr sz="800" b="0" dirty="0" err="1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녹화기</a:t>
            </a:r>
            <a:r>
              <a:rPr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전용 하드디스크를 준비합니다.</a:t>
            </a:r>
            <a:endParaRPr sz="8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 </a:t>
            </a:r>
            <a:r>
              <a:rPr sz="800" b="0" dirty="0" err="1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ㆍ하드디스크를</a:t>
            </a:r>
            <a:r>
              <a:rPr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설치하기 전에 전원이 분리되었는지 확인합니다.</a:t>
            </a:r>
            <a:endParaRPr sz="8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253" y="4743289"/>
            <a:ext cx="4134397" cy="1436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46835">
              <a:lnSpc>
                <a:spcPct val="100000"/>
              </a:lnSpc>
              <a:spcBef>
                <a:spcPts val="100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1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단계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            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1346835">
              <a:lnSpc>
                <a:spcPct val="100000"/>
              </a:lnSpc>
              <a:spcBef>
                <a:spcPts val="100"/>
              </a:spcBef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ㆍ녹화기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커버를 제거하기 위해 나사를 풀어줍니다.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340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2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단계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                        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340"/>
              </a:spcBef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ㆍ하드디스크를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장착하기 위해 SATA 케이블, 전원 케이블, 하드디스크용 나사를 준비합니다.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 marR="1077595">
              <a:lnSpc>
                <a:spcPct val="100000"/>
              </a:lnSpc>
              <a:spcBef>
                <a:spcPts val="340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3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단계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               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1077595">
              <a:lnSpc>
                <a:spcPct val="100000"/>
              </a:lnSpc>
              <a:spcBef>
                <a:spcPts val="340"/>
              </a:spcBef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sz="8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SATA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케이블과 전원 케이블을 하드디스크에 연결합니다.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 marR="1216025">
              <a:lnSpc>
                <a:spcPct val="100000"/>
              </a:lnSpc>
              <a:spcBef>
                <a:spcPts val="140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4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단계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             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1216025">
              <a:lnSpc>
                <a:spcPct val="100000"/>
              </a:lnSpc>
              <a:spcBef>
                <a:spcPts val="140"/>
              </a:spcBef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ㆍ나사를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이용하여 하드디스크를 녹화기에 고정합니다.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 marR="1511300">
              <a:lnSpc>
                <a:spcPct val="100000"/>
              </a:lnSpc>
            </a:pPr>
            <a:r>
              <a:rPr 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5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단계           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1511300">
              <a:lnSpc>
                <a:spcPct val="100000"/>
              </a:lnSpc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ㆍ녹화기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커버를 장착하고 나사를 고정합니다.</a:t>
            </a:r>
            <a:endParaRPr sz="800" dirty="0">
              <a:latin typeface="Noto Sans KR Medium"/>
              <a:cs typeface="Noto Sans KR Medium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46049" y="685879"/>
            <a:ext cx="30324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1000" b="1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녹화기 설치</a:t>
            </a:r>
            <a:endParaRPr lang="en-US" altLang="ko-KR" sz="1000" b="1" i="0" u="none" strike="noStrike" baseline="0" dirty="0" smtClean="0">
              <a:solidFill>
                <a:srgbClr val="3E3A39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ㆍ오디오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및 영상 케이블 연결이 충분한 공간을 확보합니다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ㆍ케이블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배선 시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밴딩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반경이 직경의 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5</a:t>
            </a:r>
            <a:r>
              <a:rPr lang="ko-KR" altLang="en-US" sz="800" b="0" i="0" u="none" strike="noStrike" baseline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배 이상인지 확인합니다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ㆍ알람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케이블을 연결합니다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ㆍ렉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장착 시 최소 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2cm(</a:t>
            </a:r>
            <a:r>
              <a:rPr lang="ko-KR" altLang="en-US" sz="800" b="0" i="0" u="none" strike="noStrike" baseline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≈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0.75-inch)</a:t>
            </a:r>
            <a:r>
              <a:rPr lang="ko-KR" altLang="en-US" sz="800" b="0" i="0" u="none" strike="noStrike" baseline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공간을 둡니다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ㆍ녹화기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및 카메라 등에 접지가 되었는지 확인합니다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ㆍ설치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환경 온도는 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"-10 ~ +55°C, +14 ~ +131°F" </a:t>
            </a:r>
            <a:r>
              <a:rPr lang="ko-KR" altLang="en-US" sz="800" b="0" i="0" u="none" strike="noStrike" baseline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입니다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</a:p>
          <a:p>
            <a:pPr algn="l"/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     </a:t>
            </a:r>
            <a:r>
              <a:rPr lang="ko-KR" altLang="en-US" sz="800" b="0" i="0" u="none" strike="noStrike" baseline="0" dirty="0" err="1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ㆍ설치</a:t>
            </a:r>
            <a:r>
              <a:rPr lang="ko-KR" altLang="en-US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환경 습도는 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"10% ~ 90%" </a:t>
            </a:r>
            <a:r>
              <a:rPr lang="ko-KR" altLang="en-US" sz="800" b="0" i="0" u="none" strike="noStrike" baseline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입니다</a:t>
            </a:r>
            <a:r>
              <a:rPr lang="en-US" altLang="ko-KR" sz="800" b="0" i="0" u="none" strike="noStrike" baseline="0" dirty="0" smtClean="0">
                <a:solidFill>
                  <a:srgbClr val="3E3A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.</a:t>
            </a:r>
            <a:endParaRPr lang="ko-KR" altLang="en-US" sz="80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1597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73"/>
                </a:lnTo>
                <a:lnTo>
                  <a:pt x="4859997" y="399973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17393" y="1703387"/>
            <a:ext cx="1050925" cy="352425"/>
            <a:chOff x="2617393" y="1703387"/>
            <a:chExt cx="1050925" cy="3524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8499" y="1714497"/>
              <a:ext cx="1030965" cy="3400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22156" y="1708150"/>
              <a:ext cx="1041400" cy="342900"/>
            </a:xfrm>
            <a:custGeom>
              <a:avLst/>
              <a:gdLst/>
              <a:ahLst/>
              <a:cxnLst/>
              <a:rect l="l" t="t" r="r" b="b"/>
              <a:pathLst>
                <a:path w="1041400" h="342900">
                  <a:moveTo>
                    <a:pt x="1041400" y="342900"/>
                  </a:moveTo>
                  <a:lnTo>
                    <a:pt x="0" y="342900"/>
                  </a:lnTo>
                  <a:lnTo>
                    <a:pt x="0" y="0"/>
                  </a:lnTo>
                  <a:lnTo>
                    <a:pt x="1041400" y="0"/>
                  </a:lnTo>
                  <a:lnTo>
                    <a:pt x="1041400" y="342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73103" y="1478933"/>
            <a:ext cx="5270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랜선 연결</a:t>
            </a:r>
            <a:endParaRPr sz="900" dirty="0">
              <a:latin typeface="Noto Sans KR"/>
              <a:cs typeface="Noto Sans KR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52393" y="725487"/>
            <a:ext cx="1370330" cy="746125"/>
            <a:chOff x="3252393" y="725487"/>
            <a:chExt cx="1370330" cy="7461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3506" y="736597"/>
              <a:ext cx="1358887" cy="7239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57156" y="730249"/>
              <a:ext cx="1358900" cy="736600"/>
            </a:xfrm>
            <a:custGeom>
              <a:avLst/>
              <a:gdLst/>
              <a:ahLst/>
              <a:cxnLst/>
              <a:rect l="l" t="t" r="r" b="b"/>
              <a:pathLst>
                <a:path w="1358900" h="736600">
                  <a:moveTo>
                    <a:pt x="1358900" y="736600"/>
                  </a:moveTo>
                  <a:lnTo>
                    <a:pt x="0" y="736600"/>
                  </a:lnTo>
                  <a:lnTo>
                    <a:pt x="0" y="0"/>
                  </a:lnTo>
                  <a:lnTo>
                    <a:pt x="1358900" y="0"/>
                  </a:lnTo>
                  <a:lnTo>
                    <a:pt x="1358900" y="736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1089" y="3931368"/>
            <a:ext cx="198832" cy="14401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698665" y="3920511"/>
            <a:ext cx="2161625" cy="4206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030" marR="5080" indent="-100965">
              <a:lnSpc>
                <a:spcPct val="100000"/>
              </a:lnSpc>
              <a:spcBef>
                <a:spcPts val="100"/>
              </a:spcBef>
            </a:pPr>
            <a:r>
              <a:rPr lang="ko-KR" altLang="en-US" sz="6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ko-KR" altLang="en-US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장치의 보안을 위해 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"</a:t>
            </a:r>
            <a:r>
              <a:rPr lang="ko-KR" altLang="en-US" sz="6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대문자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, </a:t>
            </a:r>
            <a:r>
              <a:rPr lang="ko-KR" altLang="en-US" sz="6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소문자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, </a:t>
            </a:r>
            <a:r>
              <a:rPr lang="ko-KR" altLang="en-US" sz="6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특수문자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" 3</a:t>
            </a:r>
            <a:r>
              <a:rPr lang="ko-KR" altLang="en-US" sz="6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가지 이상을</a:t>
            </a:r>
          </a:p>
          <a:p>
            <a:pPr marL="113030" marR="5080" indent="-100965">
              <a:lnSpc>
                <a:spcPct val="100000"/>
              </a:lnSpc>
              <a:spcBef>
                <a:spcPts val="100"/>
              </a:spcBef>
            </a:pPr>
            <a:r>
              <a:rPr lang="ko-KR" altLang="en-US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    조합하여 비밀번호 생성을  권장합니다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.</a:t>
            </a:r>
          </a:p>
          <a:p>
            <a:pPr marL="113030" marR="5080" indent="-100965">
              <a:lnSpc>
                <a:spcPct val="100000"/>
              </a:lnSpc>
              <a:spcBef>
                <a:spcPts val="100"/>
              </a:spcBef>
            </a:pPr>
            <a:r>
              <a:rPr lang="ko-KR" altLang="en-US" sz="6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ko-KR" altLang="en-US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admin</a:t>
            </a:r>
            <a:r>
              <a:rPr lang="ko-KR" altLang="en-US" sz="600" b="0" smtClean="0">
                <a:solidFill>
                  <a:srgbClr val="3D3939"/>
                </a:solidFill>
                <a:latin typeface="Noto Sans KR Medium"/>
                <a:cs typeface="Noto Sans KR Medium"/>
              </a:rPr>
              <a:t>이 포함된 비밀번호는 생성할 수  없습니다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. </a:t>
            </a:r>
          </a:p>
          <a:p>
            <a:pPr marL="113030" marR="5080" indent="-100965">
              <a:lnSpc>
                <a:spcPct val="100000"/>
              </a:lnSpc>
              <a:spcBef>
                <a:spcPts val="100"/>
              </a:spcBef>
            </a:pPr>
            <a:r>
              <a:rPr lang="ko-KR" altLang="en-US" sz="6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ko-KR" altLang="en-US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비밀번호는 주기적으로 변경할 것을 권장합니다</a:t>
            </a:r>
            <a:r>
              <a:rPr lang="en-US" altLang="ko-KR" sz="6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48196" y="1688767"/>
            <a:ext cx="222123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686868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모니터 연결</a:t>
            </a:r>
            <a:endParaRPr sz="10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</a:t>
            </a:r>
            <a:r>
              <a:rPr sz="800" b="0" dirty="0" err="1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HDMI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케이블 또는 VGA </a:t>
            </a:r>
            <a:r>
              <a:rPr sz="800" b="0" dirty="0" err="1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케이블을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모니터와</a:t>
            </a:r>
            <a:endParaRPr lang="en-US" sz="800" b="0" dirty="0" smtClean="0">
              <a:solidFill>
                <a:srgbClr val="3D3939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80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</a:t>
            </a:r>
            <a:r>
              <a:rPr sz="800" b="0" dirty="0" smtClean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녹화기에 연결합니다.</a:t>
            </a:r>
            <a:endParaRPr sz="8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04693" y="738187"/>
            <a:ext cx="390525" cy="59372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22812" y="698167"/>
            <a:ext cx="2895038" cy="84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4210" indent="48895">
              <a:lnSpc>
                <a:spcPct val="100000"/>
              </a:lnSpc>
              <a:spcBef>
                <a:spcPts val="100"/>
              </a:spcBef>
            </a:pPr>
            <a:r>
              <a:rPr sz="1000" b="1" dirty="0" err="1" smtClean="0">
                <a:solidFill>
                  <a:srgbClr val="686868"/>
                </a:solidFill>
                <a:latin typeface="Noto Sans KR"/>
                <a:cs typeface="Noto Sans KR"/>
              </a:rPr>
              <a:t>네트워크</a:t>
            </a:r>
            <a:r>
              <a:rPr sz="1000" b="1" dirty="0" smtClean="0">
                <a:solidFill>
                  <a:srgbClr val="686868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rgbClr val="686868"/>
                </a:solidFill>
                <a:latin typeface="Noto Sans KR"/>
                <a:cs typeface="Noto Sans KR"/>
              </a:rPr>
              <a:t>케이블</a:t>
            </a:r>
            <a:r>
              <a:rPr sz="1000" b="1" dirty="0" smtClean="0">
                <a:solidFill>
                  <a:srgbClr val="686868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rgbClr val="686868"/>
                </a:solidFill>
                <a:latin typeface="Noto Sans KR"/>
                <a:cs typeface="Noto Sans KR"/>
              </a:rPr>
              <a:t>연결</a:t>
            </a:r>
            <a:r>
              <a:rPr sz="1000" b="1" dirty="0" smtClean="0">
                <a:solidFill>
                  <a:srgbClr val="686868"/>
                </a:solidFill>
                <a:latin typeface="Noto Sans KR"/>
                <a:cs typeface="Noto Sans KR"/>
              </a:rPr>
              <a:t> (UTP)      </a:t>
            </a:r>
            <a:endParaRPr lang="en-US" sz="1000" b="1" dirty="0" smtClean="0">
              <a:solidFill>
                <a:srgbClr val="686868"/>
              </a:solidFill>
              <a:latin typeface="Noto Sans KR"/>
              <a:cs typeface="Noto Sans KR"/>
            </a:endParaRPr>
          </a:p>
          <a:p>
            <a:pPr marL="12700" marR="66421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ㆍ네트워크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케이블을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모뎀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또는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공유기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포트에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664210" indent="48895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 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연결합니다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.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66421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ㆍ녹화기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후면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패널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LAN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단자에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네트워크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케이블을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664210" indent="48895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 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연결합니다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.</a:t>
            </a:r>
            <a:endParaRPr sz="800" dirty="0" smtClean="0">
              <a:latin typeface="Noto Sans KR Medium"/>
              <a:cs typeface="Noto Sans KR Medium"/>
            </a:endParaRPr>
          </a:p>
          <a:p>
            <a:pPr marR="5080" algn="l">
              <a:lnSpc>
                <a:spcPct val="100000"/>
              </a:lnSpc>
              <a:spcBef>
                <a:spcPts val="5"/>
              </a:spcBef>
            </a:pPr>
            <a:r>
              <a:rPr lang="en-US" sz="900" b="1" dirty="0" smtClean="0">
                <a:solidFill>
                  <a:srgbClr val="2E77BC"/>
                </a:solidFill>
                <a:latin typeface="Noto Sans KR"/>
                <a:cs typeface="Noto Sans KR"/>
              </a:rPr>
              <a:t>                                                                                             </a:t>
            </a:r>
            <a:r>
              <a:rPr sz="900" b="1" dirty="0" smtClean="0">
                <a:solidFill>
                  <a:srgbClr val="2E77BC"/>
                </a:solidFill>
                <a:latin typeface="Noto Sans KR"/>
                <a:cs typeface="Noto Sans KR"/>
              </a:rPr>
              <a:t>LAN </a:t>
            </a:r>
            <a:r>
              <a:rPr sz="900" b="1" dirty="0" err="1" smtClean="0">
                <a:solidFill>
                  <a:srgbClr val="2E77BC"/>
                </a:solidFill>
                <a:latin typeface="Noto Sans KR"/>
                <a:cs typeface="Noto Sans KR"/>
              </a:rPr>
              <a:t>포트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1208" y="243472"/>
            <a:ext cx="52603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8610" algn="l"/>
              </a:tabLst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설	치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0098" y="311189"/>
            <a:ext cx="185205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네트워크 케이블 연결, 모니터 연결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4554" y="2807130"/>
            <a:ext cx="2873296" cy="4385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686868"/>
                </a:solidFill>
                <a:latin typeface="Noto Sans KR"/>
                <a:cs typeface="Noto Sans KR"/>
              </a:rPr>
              <a:t>장치 </a:t>
            </a:r>
            <a:r>
              <a:rPr sz="1000" b="1" dirty="0" err="1">
                <a:solidFill>
                  <a:srgbClr val="686868"/>
                </a:solidFill>
                <a:latin typeface="Noto Sans KR"/>
                <a:cs typeface="Noto Sans KR"/>
              </a:rPr>
              <a:t>활성화</a:t>
            </a:r>
            <a:r>
              <a:rPr sz="1000" b="1" dirty="0">
                <a:solidFill>
                  <a:srgbClr val="686868"/>
                </a:solidFill>
                <a:latin typeface="Noto Sans KR"/>
                <a:cs typeface="Noto Sans KR"/>
              </a:rPr>
              <a:t> </a:t>
            </a:r>
            <a:endParaRPr lang="en-US" sz="1000" b="1" dirty="0" smtClean="0">
              <a:solidFill>
                <a:srgbClr val="686868"/>
              </a:solidFill>
              <a:latin typeface="Noto Sans KR"/>
              <a:cs typeface="Noto Sans KR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처음 실행시에는 장치를 활성화 시켜줘야합니다.    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아이디는 기본 "admin"이며, </a:t>
            </a:r>
            <a:r>
              <a:rPr sz="800" b="0" dirty="0" err="1">
                <a:solidFill>
                  <a:srgbClr val="3D3939"/>
                </a:solidFill>
                <a:latin typeface="Noto Sans KR Medium"/>
                <a:cs typeface="Noto Sans KR Medium"/>
              </a:rPr>
              <a:t>관리자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비밀번호를</a:t>
            </a:r>
            <a:r>
              <a:rPr 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생성합니다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.</a:t>
            </a:r>
            <a:endParaRPr sz="800" dirty="0">
              <a:latin typeface="Noto Sans KR Medium"/>
              <a:cs typeface="Noto Sans KR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61089" y="3391740"/>
            <a:ext cx="230301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ko-KR" alt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신규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비밀번호를 생성합니다.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</a:pPr>
            <a:r>
              <a:rPr lang="ko-KR" altLang="en-US"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ko-KR" alt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생성된</a:t>
            </a:r>
            <a:r>
              <a:rPr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비밀번호를 다시 한번 입력합니다.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</a:pPr>
            <a:r>
              <a:rPr lang="ko-KR" altLang="en-US" sz="800" b="0" dirty="0" err="1" smtClean="0">
                <a:solidFill>
                  <a:srgbClr val="3D3939"/>
                </a:solidFill>
                <a:latin typeface="Noto Sans KR Medium"/>
                <a:cs typeface="Noto Sans KR Medium"/>
              </a:rPr>
              <a:t>ㆍ</a:t>
            </a:r>
            <a:r>
              <a:rPr lang="ko-KR" alt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 카메라 활성화 비밀번호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</a:pPr>
            <a:r>
              <a:rPr lang="en-US" sz="800" smtClean="0">
                <a:solidFill>
                  <a:srgbClr val="3D3939"/>
                </a:solidFill>
                <a:latin typeface="Noto Sans KR Medium"/>
                <a:cs typeface="Noto Sans KR Medium"/>
              </a:rPr>
              <a:t>    (</a:t>
            </a:r>
            <a:r>
              <a:rPr lang="ko-KR" altLang="en-US" sz="800" smtClean="0">
                <a:solidFill>
                  <a:srgbClr val="3D3939"/>
                </a:solidFill>
                <a:latin typeface="Noto Sans KR Medium"/>
                <a:cs typeface="Noto Sans KR Medium"/>
              </a:rPr>
              <a:t>장치 비밀번호 사용 체크 시 장치 비밀번호와 동일</a:t>
            </a:r>
            <a:r>
              <a:rPr lang="en-US" altLang="ko-KR" sz="80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)</a:t>
            </a:r>
            <a:endParaRPr sz="800" dirty="0">
              <a:latin typeface="Noto Sans KR Medium"/>
              <a:cs typeface="Noto Sans KR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03256" y="2175487"/>
            <a:ext cx="6316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모니터 뒷면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22794" y="2100932"/>
            <a:ext cx="64676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녹화기 뒷면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2362208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61"/>
                </a:lnTo>
                <a:lnTo>
                  <a:pt x="4859997" y="399961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89494" y="2432314"/>
            <a:ext cx="460475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9790" algn="l"/>
              </a:tabLst>
            </a:pPr>
            <a:r>
              <a:rPr sz="2100" b="1" baseline="1984" dirty="0">
                <a:solidFill>
                  <a:srgbClr val="FFFFFF"/>
                </a:solidFill>
                <a:latin typeface="Noto Sans KR"/>
                <a:cs typeface="Noto Sans KR"/>
              </a:rPr>
              <a:t>장치 활성화	</a:t>
            </a:r>
            <a:r>
              <a:rPr lang="en-US" sz="2100" b="1" baseline="1984" dirty="0" smtClean="0">
                <a:solidFill>
                  <a:srgbClr val="FFFFFF"/>
                </a:solidFill>
                <a:latin typeface="Noto Sans KR"/>
                <a:cs typeface="Noto Sans KR"/>
              </a:rPr>
              <a:t>  </a:t>
            </a:r>
            <a:r>
              <a:rPr sz="1000" b="1" dirty="0" err="1" smtClean="0">
                <a:solidFill>
                  <a:srgbClr val="FFFFFF"/>
                </a:solidFill>
                <a:latin typeface="Noto Sans KR"/>
                <a:cs typeface="Noto Sans KR"/>
              </a:rPr>
              <a:t>비밀번호</a:t>
            </a:r>
            <a:r>
              <a:rPr sz="1000" b="1" dirty="0" smtClean="0">
                <a:solidFill>
                  <a:srgbClr val="FFFFFF"/>
                </a:solidFill>
                <a:latin typeface="Noto Sans KR"/>
                <a:cs typeface="Noto Sans KR"/>
              </a:rPr>
              <a:t> </a:t>
            </a: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생성, 비밀번호 초기화 설정, IP 카메라 비밀번호 등록</a:t>
            </a:r>
            <a:endParaRPr sz="1000" dirty="0">
              <a:latin typeface="Noto Sans KR"/>
              <a:cs typeface="Noto Sans KR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55481" y="2800787"/>
            <a:ext cx="401396" cy="44662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812347" y="3241058"/>
            <a:ext cx="876375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solidFill>
                  <a:srgbClr val="D6000F"/>
                </a:solidFill>
                <a:latin typeface="Gill Sans MT"/>
                <a:cs typeface="Gill Sans MT"/>
              </a:rPr>
              <a:t>* </a:t>
            </a: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초기화 요청 영상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90174" y="3241058"/>
            <a:ext cx="914081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solidFill>
                  <a:srgbClr val="D6000F"/>
                </a:solidFill>
                <a:latin typeface="Gill Sans MT"/>
                <a:cs typeface="Gill Sans MT"/>
              </a:rPr>
              <a:t>* </a:t>
            </a: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장치 활성화 영상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85514" y="4614352"/>
            <a:ext cx="7235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비밀번호 설정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803256" y="1708150"/>
            <a:ext cx="635000" cy="431800"/>
          </a:xfrm>
          <a:custGeom>
            <a:avLst/>
            <a:gdLst/>
            <a:ahLst/>
            <a:cxnLst/>
            <a:rect l="l" t="t" r="r" b="b"/>
            <a:pathLst>
              <a:path w="635000" h="431800">
                <a:moveTo>
                  <a:pt x="635000" y="431800"/>
                </a:moveTo>
                <a:lnTo>
                  <a:pt x="0" y="431800"/>
                </a:lnTo>
                <a:lnTo>
                  <a:pt x="0" y="0"/>
                </a:lnTo>
                <a:lnTo>
                  <a:pt x="635000" y="0"/>
                </a:lnTo>
                <a:lnTo>
                  <a:pt x="635000" y="4318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54" y="3392398"/>
            <a:ext cx="2172424" cy="1221954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7348" y="1710400"/>
            <a:ext cx="630908" cy="422078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5942" y="2804579"/>
            <a:ext cx="447579" cy="442831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054" y="4799781"/>
            <a:ext cx="2178694" cy="1108894"/>
          </a:xfrm>
          <a:prstGeom prst="rect">
            <a:avLst/>
          </a:prstGeom>
        </p:spPr>
      </p:pic>
      <p:sp>
        <p:nvSpPr>
          <p:cNvPr id="33" name="object 26"/>
          <p:cNvSpPr txBox="1"/>
          <p:nvPr/>
        </p:nvSpPr>
        <p:spPr>
          <a:xfrm>
            <a:off x="1002598" y="5908675"/>
            <a:ext cx="88933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>
                <a:solidFill>
                  <a:srgbClr val="2E77BC"/>
                </a:solidFill>
                <a:latin typeface="Noto Sans KR"/>
                <a:cs typeface="Noto Sans KR"/>
              </a:rPr>
              <a:t>비밀번호</a:t>
            </a: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 </a:t>
            </a:r>
            <a:r>
              <a:rPr lang="ko-KR" altLang="en-US" sz="900" b="1" smtClean="0">
                <a:solidFill>
                  <a:srgbClr val="2E77BC"/>
                </a:solidFill>
                <a:latin typeface="Noto Sans KR"/>
                <a:cs typeface="Noto Sans KR"/>
              </a:rPr>
              <a:t>재</a:t>
            </a:r>
            <a:r>
              <a:rPr sz="900" b="1" dirty="0" err="1" smtClean="0">
                <a:solidFill>
                  <a:srgbClr val="2E77BC"/>
                </a:solidFill>
                <a:latin typeface="Noto Sans KR"/>
                <a:cs typeface="Noto Sans KR"/>
              </a:rPr>
              <a:t>설정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34" name="object 18"/>
          <p:cNvSpPr txBox="1"/>
          <p:nvPr/>
        </p:nvSpPr>
        <p:spPr>
          <a:xfrm>
            <a:off x="2573395" y="4799781"/>
            <a:ext cx="22331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➀ 신규 비밀번호를 생성합니다.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</a:pP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➁ 생성된 비밀번호를 다시 한번 입력합니다.</a:t>
            </a:r>
            <a:endParaRPr sz="800" dirty="0"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</a:pPr>
            <a:r>
              <a:rPr sz="800" b="0" dirty="0">
                <a:solidFill>
                  <a:srgbClr val="3D3939"/>
                </a:solidFill>
                <a:latin typeface="Noto Sans KR Medium"/>
                <a:cs typeface="Noto Sans KR Medium"/>
              </a:rPr>
              <a:t>➂ </a:t>
            </a:r>
            <a:r>
              <a:rPr lang="ko-KR" altLang="en-US" sz="800" b="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카메라 활성화 비밀번호</a:t>
            </a:r>
            <a:endParaRPr lang="en-US" sz="800" b="0" dirty="0" smtClean="0">
              <a:solidFill>
                <a:srgbClr val="3D3939"/>
              </a:solidFill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</a:pPr>
            <a:r>
              <a:rPr lang="en-US" sz="80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(</a:t>
            </a:r>
            <a:r>
              <a:rPr lang="ko-KR" altLang="en-US" sz="800" smtClean="0">
                <a:solidFill>
                  <a:srgbClr val="3D3939"/>
                </a:solidFill>
                <a:latin typeface="Noto Sans KR Medium"/>
                <a:cs typeface="Noto Sans KR Medium"/>
              </a:rPr>
              <a:t>장치 비밀번호 사용 체크 시 녹화기 비밀번호와 동일</a:t>
            </a:r>
            <a:r>
              <a:rPr lang="en-US" altLang="ko-KR" sz="800" dirty="0" smtClean="0">
                <a:solidFill>
                  <a:srgbClr val="3D3939"/>
                </a:solidFill>
                <a:latin typeface="Noto Sans KR Medium"/>
                <a:cs typeface="Noto Sans KR Medium"/>
              </a:rPr>
              <a:t>)</a:t>
            </a:r>
            <a:endParaRPr sz="800" dirty="0">
              <a:latin typeface="Noto Sans KR Medium"/>
              <a:cs typeface="Noto Sans K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5424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73"/>
                </a:lnTo>
                <a:lnTo>
                  <a:pt x="4859997" y="399973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233" y="243533"/>
            <a:ext cx="205549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패턴 등록 </a:t>
            </a:r>
            <a:r>
              <a:rPr sz="1500" b="1" baseline="-8333" dirty="0">
                <a:solidFill>
                  <a:srgbClr val="FFFFFF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패턴</a:t>
            </a:r>
            <a:endParaRPr sz="1500" baseline="-8333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4822" y="746151"/>
            <a:ext cx="2790628" cy="5745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1000" b="1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패턴</a:t>
            </a:r>
            <a:r>
              <a:rPr sz="10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sz="10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설정</a:t>
            </a:r>
            <a:endParaRPr lang="en-US" sz="1000" b="1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패턴을 이용하여 로그인을 진행할 수 있습니다.   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장치가 활성화된 상태에서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최소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4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개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점을 연결하여 그립니다.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패턴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설정</a:t>
            </a:r>
            <a:r>
              <a:rPr lang="ko-KR" altLang="en-US" sz="800" b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은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두번에 거쳐 동일하게 설정이 되어야 합니다.</a:t>
            </a:r>
            <a:endParaRPr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522" y="4759345"/>
            <a:ext cx="2396927" cy="4385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1000" b="1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카메라</a:t>
            </a:r>
            <a:r>
              <a:rPr sz="10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sz="10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연결</a:t>
            </a:r>
            <a:endParaRPr lang="en-US" sz="1000" b="1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카메라 연결을 위해 동축 케이블을 준비합니다.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동축 케이블을 카메라와 녹화기에 연결합니다.</a:t>
            </a:r>
            <a:endParaRPr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691" y="1554755"/>
            <a:ext cx="241451" cy="1919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690" y="3725508"/>
            <a:ext cx="241451" cy="1919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689" y="5845692"/>
            <a:ext cx="241451" cy="19190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30860" y="5832475"/>
            <a:ext cx="3098140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아날로그 (TVI, AHD, CVI, CVBS) 입력 신호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지원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화면이 나오지 않는 경우 카메라 해상도와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녹화기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해상도를</a:t>
            </a:r>
            <a:r>
              <a:rPr lang="en-US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확인하세요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51374" y="5468301"/>
            <a:ext cx="65803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카메라 연결</a:t>
            </a:r>
            <a:endParaRPr sz="9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62129" y="5455084"/>
            <a:ext cx="70159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녹화기 연결</a:t>
            </a:r>
            <a:endParaRPr sz="9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08783" y="4865687"/>
            <a:ext cx="898525" cy="568325"/>
            <a:chOff x="2608783" y="4865687"/>
            <a:chExt cx="898525" cy="56832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844" y="4869741"/>
              <a:ext cx="889000" cy="5587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613545" y="4870450"/>
              <a:ext cx="889000" cy="558800"/>
            </a:xfrm>
            <a:custGeom>
              <a:avLst/>
              <a:gdLst/>
              <a:ahLst/>
              <a:cxnLst/>
              <a:rect l="l" t="t" r="r" b="b"/>
              <a:pathLst>
                <a:path w="889000" h="558800">
                  <a:moveTo>
                    <a:pt x="889000" y="558799"/>
                  </a:moveTo>
                  <a:lnTo>
                    <a:pt x="0" y="558799"/>
                  </a:lnTo>
                  <a:lnTo>
                    <a:pt x="0" y="0"/>
                  </a:lnTo>
                  <a:lnTo>
                    <a:pt x="889000" y="0"/>
                  </a:lnTo>
                  <a:lnTo>
                    <a:pt x="889000" y="5587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764483" y="4865687"/>
            <a:ext cx="898525" cy="568325"/>
            <a:chOff x="3764483" y="4865687"/>
            <a:chExt cx="898525" cy="56832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0667" y="4871859"/>
              <a:ext cx="884516" cy="5543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769245" y="4870450"/>
              <a:ext cx="889000" cy="558800"/>
            </a:xfrm>
            <a:custGeom>
              <a:avLst/>
              <a:gdLst/>
              <a:ahLst/>
              <a:cxnLst/>
              <a:rect l="l" t="t" r="r" b="b"/>
              <a:pathLst>
                <a:path w="889000" h="558800">
                  <a:moveTo>
                    <a:pt x="889000" y="558799"/>
                  </a:moveTo>
                  <a:lnTo>
                    <a:pt x="0" y="558799"/>
                  </a:lnTo>
                  <a:lnTo>
                    <a:pt x="0" y="0"/>
                  </a:lnTo>
                  <a:lnTo>
                    <a:pt x="889000" y="0"/>
                  </a:lnTo>
                  <a:lnTo>
                    <a:pt x="889000" y="5587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44483" y="2923438"/>
            <a:ext cx="935367" cy="74463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53283" y="725487"/>
            <a:ext cx="1266825" cy="108902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56050" y="2922587"/>
            <a:ext cx="898525" cy="746125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174821" y="2971972"/>
            <a:ext cx="28784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장치 로그인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설정 및 기타 기능을 위해 </a:t>
            </a:r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로그인을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진행합니다.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아이디를 선택하고, 비밀번호를 입력합니다.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로그인을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클릭하여 장치에 연결합니다.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패턴 로그인의 경우 설정한 패턴을 마우스로 그려 접속합니다.</a:t>
            </a:r>
          </a:p>
        </p:txBody>
      </p:sp>
      <p:sp>
        <p:nvSpPr>
          <p:cNvPr id="28" name="object 2"/>
          <p:cNvSpPr/>
          <p:nvPr/>
        </p:nvSpPr>
        <p:spPr>
          <a:xfrm>
            <a:off x="-6350" y="2466180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73"/>
                </a:lnTo>
                <a:lnTo>
                  <a:pt x="4859997" y="399973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9" name="object 2"/>
          <p:cNvSpPr/>
          <p:nvPr/>
        </p:nvSpPr>
        <p:spPr>
          <a:xfrm>
            <a:off x="-6350" y="4224430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73"/>
                </a:lnTo>
                <a:lnTo>
                  <a:pt x="4859997" y="399973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32816" y="1502427"/>
            <a:ext cx="2807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패턴 </a:t>
            </a:r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로그인은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사용자 선택입니다.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원치 않는 경우 잠금 해제 패턴 사용 안 함을 클릭합니다.</a:t>
            </a:r>
            <a:endParaRPr lang="ko-KR" altLang="en-US" sz="8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0" y="2515131"/>
            <a:ext cx="921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4790">
              <a:lnSpc>
                <a:spcPct val="100000"/>
              </a:lnSpc>
              <a:spcBef>
                <a:spcPts val="635"/>
              </a:spcBef>
            </a:pPr>
            <a:r>
              <a:rPr lang="ko-KR" altLang="en-US" sz="1400" b="1" spc="0" dirty="0" smtClean="0">
                <a:solidFill>
                  <a:srgbClr val="FFFFFF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로그인</a:t>
            </a:r>
            <a:endParaRPr lang="ko-KR" altLang="en-US" sz="1400" spc="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-63494" y="4274781"/>
            <a:ext cx="18126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1140">
              <a:lnSpc>
                <a:spcPct val="100000"/>
              </a:lnSpc>
              <a:spcBef>
                <a:spcPts val="635"/>
              </a:spcBef>
            </a:pPr>
            <a:r>
              <a:rPr lang="ko-KR" altLang="en-US" sz="1400" b="1" spc="0" dirty="0" smtClean="0">
                <a:solidFill>
                  <a:srgbClr val="FFFFFF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카메라 연결 </a:t>
            </a:r>
            <a:r>
              <a:rPr lang="ko-KR" altLang="en-US" sz="1400" b="1" spc="0" baseline="-8333" dirty="0" smtClean="0">
                <a:solidFill>
                  <a:srgbClr val="FFFFFF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아날로그</a:t>
            </a:r>
            <a:endParaRPr lang="ko-KR" altLang="en-US" sz="1400" spc="0" baseline="-8333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32816" y="3681636"/>
            <a:ext cx="23722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연속적으로 비밀번호를 틀렸을 경우 관리자 7회, 운영자 5회 로그인 실패 시 60초간 장치가 잠깁니다.</a:t>
            </a:r>
            <a:endParaRPr lang="ko-KR" altLang="en-US" sz="8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267351" y="1860200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b="1" dirty="0" smtClean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패턴 로그인</a:t>
            </a:r>
            <a:endParaRPr lang="ko-KR" altLang="en-US" sz="10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140520" y="3715312"/>
            <a:ext cx="5629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b="1" dirty="0" smtClean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로그인</a:t>
            </a:r>
            <a:endParaRPr lang="ko-KR" altLang="en-US" sz="10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985969" y="372165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0"/>
            </a:def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b="1" dirty="0" smtClean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패턴 로그인</a:t>
            </a:r>
            <a:endParaRPr lang="ko-KR" altLang="en-US" sz="1000" dirty="0"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5424"/>
            <a:ext cx="4858385" cy="400050"/>
          </a:xfrm>
          <a:custGeom>
            <a:avLst/>
            <a:gdLst/>
            <a:ahLst/>
            <a:cxnLst/>
            <a:rect l="l" t="t" r="r" b="b"/>
            <a:pathLst>
              <a:path w="4858385" h="400050">
                <a:moveTo>
                  <a:pt x="4857978" y="0"/>
                </a:moveTo>
                <a:lnTo>
                  <a:pt x="0" y="0"/>
                </a:lnTo>
                <a:lnTo>
                  <a:pt x="0" y="399973"/>
                </a:lnTo>
                <a:lnTo>
                  <a:pt x="4857978" y="399973"/>
                </a:lnTo>
                <a:lnTo>
                  <a:pt x="4857978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6898" y="275213"/>
            <a:ext cx="88391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카메라 연결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8543" y="310765"/>
            <a:ext cx="124370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네트워크 카메라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79" y="4582324"/>
            <a:ext cx="4857115" cy="400050"/>
          </a:xfrm>
          <a:custGeom>
            <a:avLst/>
            <a:gdLst/>
            <a:ahLst/>
            <a:cxnLst/>
            <a:rect l="l" t="t" r="r" b="b"/>
            <a:pathLst>
              <a:path w="4857115" h="400050">
                <a:moveTo>
                  <a:pt x="4856530" y="0"/>
                </a:moveTo>
                <a:lnTo>
                  <a:pt x="0" y="0"/>
                </a:lnTo>
                <a:lnTo>
                  <a:pt x="0" y="399961"/>
                </a:lnTo>
                <a:lnTo>
                  <a:pt x="4856530" y="399961"/>
                </a:lnTo>
                <a:lnTo>
                  <a:pt x="4856530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2740" y="4650440"/>
            <a:ext cx="10663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네트워크 설정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44136" y="4716505"/>
            <a:ext cx="103811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TCP/IP 주소 변경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740" y="3708944"/>
            <a:ext cx="232123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추가되지 않은 온라인</a:t>
            </a:r>
            <a:endParaRPr sz="1000" dirty="0">
              <a:solidFill>
                <a:schemeClr val="tx1"/>
              </a:solidFill>
              <a:latin typeface="Noto Sans KR"/>
              <a:cs typeface="Noto Sans K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장치의 활성화, IP주소, 장치 추가 </a:t>
            </a:r>
            <a:r>
              <a:rPr sz="9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등에</a:t>
            </a:r>
            <a:r>
              <a:rPr sz="9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사용이</a:t>
            </a:r>
            <a:endParaRPr lang="en-US" sz="9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9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9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</a:t>
            </a:r>
            <a:r>
              <a:rPr sz="9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9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가능합니다.</a:t>
            </a:r>
            <a:endParaRPr sz="9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763" y="1492581"/>
            <a:ext cx="3069797" cy="1066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790" indent="48895">
              <a:lnSpc>
                <a:spcPct val="100000"/>
              </a:lnSpc>
              <a:spcBef>
                <a:spcPts val="100"/>
              </a:spcBef>
              <a:tabLst>
                <a:tab pos="821690" algn="l"/>
              </a:tabLst>
            </a:pPr>
            <a:r>
              <a:rPr sz="1000" b="1" dirty="0">
                <a:solidFill>
                  <a:srgbClr val="686868"/>
                </a:solidFill>
                <a:latin typeface="Noto Sans KR"/>
                <a:cs typeface="Noto Sans KR"/>
              </a:rPr>
              <a:t>카메라 연결 (수동 </a:t>
            </a:r>
            <a:r>
              <a:rPr sz="1000" b="1" dirty="0" err="1">
                <a:solidFill>
                  <a:srgbClr val="686868"/>
                </a:solidFill>
                <a:latin typeface="Noto Sans KR"/>
                <a:cs typeface="Noto Sans KR"/>
              </a:rPr>
              <a:t>추가</a:t>
            </a:r>
            <a:r>
              <a:rPr sz="1000" b="1" dirty="0" smtClean="0">
                <a:solidFill>
                  <a:srgbClr val="686868"/>
                </a:solidFill>
                <a:latin typeface="Noto Sans KR"/>
                <a:cs typeface="Noto Sans KR"/>
              </a:rPr>
              <a:t>)</a:t>
            </a:r>
            <a:endParaRPr lang="en-US" sz="1000" b="1" dirty="0" smtClean="0">
              <a:solidFill>
                <a:srgbClr val="686868"/>
              </a:solidFill>
              <a:latin typeface="Noto Sans KR"/>
              <a:cs typeface="Noto Sans KR"/>
            </a:endParaRPr>
          </a:p>
          <a:p>
            <a:pPr marL="12700" marR="97790" indent="48895">
              <a:lnSpc>
                <a:spcPct val="100000"/>
              </a:lnSpc>
              <a:spcBef>
                <a:spcPts val="100"/>
              </a:spcBef>
              <a:tabLst>
                <a:tab pos="821690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실시간 보기 또는 녹화를 위해 네트워크 카메라를 장치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연결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목록에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97790" indent="48895">
              <a:lnSpc>
                <a:spcPct val="100000"/>
              </a:lnSpc>
              <a:spcBef>
                <a:spcPts val="100"/>
              </a:spcBef>
              <a:tabLst>
                <a:tab pos="821690" algn="l"/>
              </a:tabLst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추가합니다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97790" indent="48895">
              <a:lnSpc>
                <a:spcPct val="100000"/>
              </a:lnSpc>
              <a:spcBef>
                <a:spcPts val="100"/>
              </a:spcBef>
              <a:tabLst>
                <a:tab pos="821690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메뉴에서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   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클릭합니다.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59105" algn="l"/>
              </a:tabLst>
            </a:pP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아이콘	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을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클릭하여 사용자 지정 추가를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5910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IP 주소, 프로토콜, 관리 포트 및 정보를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입력합니다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5910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IP 카메라의 이름 및 비밀번호를 입력 후 확인을 클릭하여 IP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카메라를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59105" algn="l"/>
              </a:tabLst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추가합니다.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797" y="1182725"/>
            <a:ext cx="241453" cy="19190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1764" y="712475"/>
            <a:ext cx="2950952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카메라 연결 (PoE 연결)</a:t>
            </a:r>
            <a:endParaRPr sz="1000" dirty="0">
              <a:solidFill>
                <a:schemeClr val="tx1"/>
              </a:solidFill>
              <a:latin typeface="Noto Sans KR"/>
              <a:cs typeface="Noto Sans K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LAN 케이블을 사용하여 카메라 LAN 포트와 녹화기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PoE포트에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연결합니다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365125">
              <a:lnSpc>
                <a:spcPct val="100000"/>
              </a:lnSpc>
            </a:pP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카메라가 PoE를 지원하는지 확인하세요.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796" y="5832665"/>
            <a:ext cx="241453" cy="19190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61609" y="5095084"/>
            <a:ext cx="4619799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b="1" dirty="0" err="1" smtClean="0">
                <a:solidFill>
                  <a:schemeClr val="tx1"/>
                </a:solidFill>
                <a:latin typeface="Noto Sans KR"/>
                <a:cs typeface="Noto Sans KR"/>
              </a:rPr>
              <a:t>네트워크</a:t>
            </a:r>
            <a:r>
              <a:rPr sz="1000" b="1" dirty="0" smtClean="0">
                <a:solidFill>
                  <a:schemeClr val="tx1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chemeClr val="tx1"/>
                </a:solidFill>
                <a:latin typeface="Noto Sans KR"/>
                <a:cs typeface="Noto Sans KR"/>
              </a:rPr>
              <a:t>기본</a:t>
            </a:r>
            <a:r>
              <a:rPr sz="1000" b="1" dirty="0" smtClean="0">
                <a:solidFill>
                  <a:schemeClr val="tx1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chemeClr val="tx1"/>
                </a:solidFill>
                <a:latin typeface="Noto Sans KR"/>
                <a:cs typeface="Noto Sans KR"/>
              </a:rPr>
              <a:t>설정</a:t>
            </a:r>
            <a:endParaRPr sz="1000" dirty="0" smtClean="0">
              <a:solidFill>
                <a:schemeClr val="tx1"/>
              </a:solidFill>
              <a:latin typeface="Noto Sans KR"/>
              <a:cs typeface="Noto Sans KR"/>
            </a:endParaRPr>
          </a:p>
          <a:p>
            <a:pPr marL="113030" marR="312420" indent="-100965">
              <a:lnSpc>
                <a:spcPct val="100000"/>
              </a:lnSpc>
              <a:spcBef>
                <a:spcPts val="5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네트워크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망을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통한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외부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접속을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위해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랜선을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공유기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또는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모뎀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포트에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연결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후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녹화기의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LAN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포트에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랜선을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연결합니다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sz="80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977900">
              <a:lnSpc>
                <a:spcPct val="100000"/>
              </a:lnSpc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메뉴에서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	을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977900">
              <a:lnSpc>
                <a:spcPct val="100000"/>
              </a:lnSpc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네트워크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매개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변수의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TCP/IP → TCP/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IP에서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주소를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입력합니다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sz="80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365125" marR="5080">
              <a:lnSpc>
                <a:spcPct val="100000"/>
              </a:lnSpc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DHCP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사용시에는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자동으로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IP주소를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할당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받습니다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365125" marR="5080">
              <a:lnSpc>
                <a:spcPct val="100000"/>
              </a:lnSpc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DHCP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미사용시에는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수동으로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IP주소를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입력할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수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있습니다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365125" marR="5080">
              <a:lnSpc>
                <a:spcPct val="100000"/>
              </a:lnSpc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IP</a:t>
            </a: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V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4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, IP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V4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서브넷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마스크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, IP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V4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기본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게이트웨이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, DNS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서버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주소는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필수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항목입니다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365125" marR="5080">
              <a:lnSpc>
                <a:spcPct val="100000"/>
              </a:lnSpc>
            </a:pP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rgbClr val="FF0000"/>
                </a:solidFill>
                <a:latin typeface="Noto Sans KR Medium"/>
                <a:cs typeface="Noto Sans KR Medium"/>
              </a:rPr>
              <a:t>일반</a:t>
            </a: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FF0000"/>
                </a:solidFill>
                <a:latin typeface="Noto Sans KR Medium"/>
                <a:cs typeface="Noto Sans KR Medium"/>
              </a:rPr>
              <a:t>모드</a:t>
            </a: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 / </a:t>
            </a:r>
            <a:r>
              <a:rPr sz="800" b="0" dirty="0" err="1" smtClean="0">
                <a:solidFill>
                  <a:srgbClr val="FF0000"/>
                </a:solidFill>
                <a:latin typeface="Noto Sans KR Medium"/>
                <a:cs typeface="Noto Sans KR Medium"/>
              </a:rPr>
              <a:t>전문가</a:t>
            </a: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FF0000"/>
                </a:solidFill>
                <a:latin typeface="Noto Sans KR Medium"/>
                <a:cs typeface="Noto Sans KR Medium"/>
              </a:rPr>
              <a:t>모드를</a:t>
            </a: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rgbClr val="FF0000"/>
                </a:solidFill>
                <a:latin typeface="Noto Sans KR Medium"/>
                <a:cs typeface="Noto Sans KR Medium"/>
              </a:rPr>
              <a:t>확인해주세요</a:t>
            </a: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.</a:t>
            </a:r>
            <a:endParaRPr sz="800" dirty="0">
              <a:latin typeface="Noto Sans KR Medium"/>
              <a:cs typeface="Noto Sans KR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7064" y="1536149"/>
            <a:ext cx="76449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카메라 연결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3362" y="4367212"/>
            <a:ext cx="12592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추가되지 않은 온라인</a:t>
            </a:r>
            <a:endParaRPr sz="900" dirty="0">
              <a:latin typeface="Noto Sans KR"/>
              <a:cs typeface="Noto Sans KR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26799" y="731000"/>
            <a:ext cx="1368425" cy="746125"/>
            <a:chOff x="3012935" y="935037"/>
            <a:chExt cx="1368425" cy="74612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7699" y="939797"/>
              <a:ext cx="1358900" cy="7366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017697" y="939799"/>
              <a:ext cx="1358900" cy="736600"/>
            </a:xfrm>
            <a:custGeom>
              <a:avLst/>
              <a:gdLst/>
              <a:ahLst/>
              <a:cxnLst/>
              <a:rect l="l" t="t" r="r" b="b"/>
              <a:pathLst>
                <a:path w="1358900" h="736600">
                  <a:moveTo>
                    <a:pt x="1358900" y="736600"/>
                  </a:moveTo>
                  <a:lnTo>
                    <a:pt x="0" y="736600"/>
                  </a:lnTo>
                  <a:lnTo>
                    <a:pt x="0" y="0"/>
                  </a:lnTo>
                  <a:lnTo>
                    <a:pt x="1358900" y="0"/>
                  </a:lnTo>
                  <a:lnTo>
                    <a:pt x="1358900" y="736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622291" y="2286000"/>
            <a:ext cx="574040" cy="570230"/>
          </a:xfrm>
          <a:custGeom>
            <a:avLst/>
            <a:gdLst/>
            <a:ahLst/>
            <a:cxnLst/>
            <a:rect l="l" t="t" r="r" b="b"/>
            <a:pathLst>
              <a:path w="574039" h="570230">
                <a:moveTo>
                  <a:pt x="573620" y="570090"/>
                </a:moveTo>
                <a:lnTo>
                  <a:pt x="0" y="570090"/>
                </a:lnTo>
                <a:lnTo>
                  <a:pt x="0" y="0"/>
                </a:lnTo>
                <a:lnTo>
                  <a:pt x="573620" y="0"/>
                </a:lnTo>
                <a:lnTo>
                  <a:pt x="573620" y="570090"/>
                </a:lnTo>
                <a:close/>
              </a:path>
            </a:pathLst>
          </a:custGeom>
          <a:ln w="99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05372" y="2922694"/>
            <a:ext cx="10078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D6000F"/>
                </a:solidFill>
                <a:latin typeface="Gill Sans MT"/>
                <a:cs typeface="Gill Sans MT"/>
              </a:rPr>
              <a:t>* </a:t>
            </a:r>
            <a:r>
              <a:rPr sz="1350" b="1" baseline="3086" dirty="0">
                <a:solidFill>
                  <a:srgbClr val="2E77BC"/>
                </a:solidFill>
                <a:latin typeface="Noto Sans KR"/>
                <a:cs typeface="Noto Sans KR"/>
              </a:rPr>
              <a:t>IPC 추가 영상 보기</a:t>
            </a:r>
            <a:endParaRPr sz="1350" baseline="3086" dirty="0">
              <a:latin typeface="Noto Sans KR"/>
              <a:cs typeface="Noto Sans KR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6457" y="1966293"/>
            <a:ext cx="137371" cy="7047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0681" y="3165475"/>
            <a:ext cx="137369" cy="7048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6312" y="2083224"/>
            <a:ext cx="76185" cy="8889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39950" y="3419498"/>
            <a:ext cx="76197" cy="8889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61763" y="2693739"/>
            <a:ext cx="3641887" cy="846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594">
              <a:lnSpc>
                <a:spcPct val="100000"/>
              </a:lnSpc>
              <a:spcBef>
                <a:spcPts val="100"/>
              </a:spcBef>
              <a:tabLst>
                <a:tab pos="821690" algn="l"/>
                <a:tab pos="1599565" algn="l"/>
              </a:tabLst>
            </a:pP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카메라 연결 (자동 </a:t>
            </a:r>
            <a:r>
              <a:rPr sz="1000" b="1" dirty="0" err="1">
                <a:solidFill>
                  <a:schemeClr val="tx1"/>
                </a:solidFill>
                <a:latin typeface="Noto Sans KR"/>
                <a:cs typeface="Noto Sans KR"/>
              </a:rPr>
              <a:t>추가</a:t>
            </a:r>
            <a:r>
              <a:rPr sz="1000" b="1" dirty="0" smtClean="0">
                <a:solidFill>
                  <a:schemeClr val="tx1"/>
                </a:solidFill>
                <a:latin typeface="Noto Sans KR"/>
                <a:cs typeface="Noto Sans KR"/>
              </a:rPr>
              <a:t>)</a:t>
            </a:r>
            <a:endParaRPr lang="en-US" sz="1000" b="1" dirty="0" smtClean="0">
              <a:solidFill>
                <a:schemeClr val="tx1"/>
              </a:solidFill>
              <a:latin typeface="Noto Sans KR"/>
              <a:cs typeface="Noto Sans KR"/>
            </a:endParaRPr>
          </a:p>
          <a:p>
            <a:pPr marL="12700" marR="5080" indent="61594">
              <a:lnSpc>
                <a:spcPct val="100000"/>
              </a:lnSpc>
              <a:spcBef>
                <a:spcPts val="100"/>
              </a:spcBef>
              <a:tabLst>
                <a:tab pos="821690" algn="l"/>
                <a:tab pos="159956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실시간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보기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또는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녹화를 위해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네트워크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카메라를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장치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연결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목록에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61594">
              <a:lnSpc>
                <a:spcPct val="100000"/>
              </a:lnSpc>
              <a:spcBef>
                <a:spcPts val="100"/>
              </a:spcBef>
              <a:tabLst>
                <a:tab pos="821690" algn="l"/>
                <a:tab pos="1599565" algn="l"/>
              </a:tabLst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추가합니다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61594">
              <a:lnSpc>
                <a:spcPct val="100000"/>
              </a:lnSpc>
              <a:spcBef>
                <a:spcPts val="100"/>
              </a:spcBef>
              <a:tabLst>
                <a:tab pos="821690" algn="l"/>
                <a:tab pos="159956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메뉴에서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ko-KR" alt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  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61594">
              <a:lnSpc>
                <a:spcPct val="100000"/>
              </a:lnSpc>
              <a:spcBef>
                <a:spcPts val="100"/>
              </a:spcBef>
              <a:tabLst>
                <a:tab pos="821690" algn="l"/>
                <a:tab pos="159956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하단의 추가되지 않은 온라인 카메라를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61594">
              <a:lnSpc>
                <a:spcPct val="100000"/>
              </a:lnSpc>
              <a:spcBef>
                <a:spcPts val="100"/>
              </a:spcBef>
              <a:tabLst>
                <a:tab pos="821690" algn="l"/>
                <a:tab pos="159956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장치 선택 후 활성화를 진행합니다.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을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클릭하여 장치를 추가합니다.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4725" y="5524809"/>
            <a:ext cx="85725" cy="762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541" y="3778909"/>
            <a:ext cx="2176868" cy="524514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2291" y="2285952"/>
            <a:ext cx="574040" cy="5679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3171" y="2518057"/>
            <a:ext cx="95204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네트워크 설정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727159"/>
            <a:ext cx="4858385" cy="400050"/>
          </a:xfrm>
          <a:custGeom>
            <a:avLst/>
            <a:gdLst/>
            <a:ahLst/>
            <a:cxnLst/>
            <a:rect l="l" t="t" r="r" b="b"/>
            <a:pathLst>
              <a:path w="4858385" h="400050">
                <a:moveTo>
                  <a:pt x="4858029" y="0"/>
                </a:moveTo>
                <a:lnTo>
                  <a:pt x="0" y="0"/>
                </a:lnTo>
                <a:lnTo>
                  <a:pt x="0" y="399961"/>
                </a:lnTo>
                <a:lnTo>
                  <a:pt x="4858029" y="399961"/>
                </a:lnTo>
                <a:lnTo>
                  <a:pt x="4858029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0083" y="2795267"/>
            <a:ext cx="100276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UPnP 설정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6650" y="2856680"/>
            <a:ext cx="9401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자동 포트 매핑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260" y="3165475"/>
            <a:ext cx="2527590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자동 </a:t>
            </a:r>
            <a:r>
              <a:rPr sz="1000" b="1" dirty="0" err="1">
                <a:solidFill>
                  <a:schemeClr val="tx1"/>
                </a:solidFill>
                <a:latin typeface="Noto Sans KR"/>
                <a:cs typeface="Noto Sans KR"/>
              </a:rPr>
              <a:t>포트</a:t>
            </a: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chemeClr val="tx1"/>
                </a:solidFill>
                <a:latin typeface="Noto Sans KR"/>
                <a:cs typeface="Noto Sans KR"/>
              </a:rPr>
              <a:t>매핑</a:t>
            </a:r>
            <a:endParaRPr lang="en-US" sz="1000" b="1" dirty="0" smtClean="0">
              <a:solidFill>
                <a:schemeClr val="tx1"/>
              </a:solidFill>
              <a:latin typeface="Noto Sans KR"/>
              <a:cs typeface="Noto Sans KR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외부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접속을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위해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포트를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열어줘야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메뉴에서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을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네트워크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매개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변수의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TCP/IP → NAT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항목으로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이동합니다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활성화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선택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후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매핑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유형을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선택합니다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자동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또는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수동으로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포트를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열어줍니다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 (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선택사항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)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2050" y="3125967"/>
            <a:ext cx="241453" cy="19190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584450" y="3165475"/>
            <a:ext cx="211201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 marR="508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외부 IP주소를 꼭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확인합니다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20955" marR="5080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IP주소를 받지 않는다면 연결된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네트워크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망을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20955" marR="5080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확인해 주세요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20955" marR="5080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자동 포트 매핑이 안되는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장치를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사용하신다면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20955" marR="5080">
              <a:lnSpc>
                <a:spcPct val="100000"/>
              </a:lnSpc>
              <a:spcBef>
                <a:spcPts val="100"/>
              </a:spcBef>
            </a:pP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추가구성에서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활성화를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취소하시고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,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20955" marR="5080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추가 구성에서 포트구성을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진행합니다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lang="en-US"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rgbClr val="FF0000"/>
                </a:solidFill>
                <a:latin typeface="Noto Sans KR Medium"/>
                <a:cs typeface="Noto Sans KR Medium"/>
              </a:rPr>
              <a:t>일반 모드 / 전문가 모드를 확인해주세요.</a:t>
            </a:r>
            <a:endParaRPr sz="800" dirty="0">
              <a:latin typeface="Noto Sans KR Medium"/>
              <a:cs typeface="Noto Sans KR Medium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3626" y="3495675"/>
            <a:ext cx="85724" cy="7619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56885" y="6290752"/>
            <a:ext cx="74461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자동 포트 매핑</a:t>
            </a:r>
            <a:endParaRPr sz="900" dirty="0">
              <a:latin typeface="Noto Sans KR"/>
              <a:cs typeface="Noto Sans KR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0870" y="4255241"/>
            <a:ext cx="4428058" cy="203321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083" y="32563"/>
            <a:ext cx="4422670" cy="24941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4535" y="3775027"/>
            <a:ext cx="84445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수동 포트 매핑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284" y="182918"/>
            <a:ext cx="4846955" cy="400050"/>
          </a:xfrm>
          <a:custGeom>
            <a:avLst/>
            <a:gdLst/>
            <a:ahLst/>
            <a:cxnLst/>
            <a:rect l="l" t="t" r="r" b="b"/>
            <a:pathLst>
              <a:path w="4846955" h="400050">
                <a:moveTo>
                  <a:pt x="4846726" y="0"/>
                </a:moveTo>
                <a:lnTo>
                  <a:pt x="0" y="0"/>
                </a:lnTo>
                <a:lnTo>
                  <a:pt x="0" y="399961"/>
                </a:lnTo>
                <a:lnTo>
                  <a:pt x="4846726" y="399961"/>
                </a:lnTo>
                <a:lnTo>
                  <a:pt x="4846726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2538" y="251038"/>
            <a:ext cx="80289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추가 구성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5433" y="318754"/>
            <a:ext cx="1161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수동 포트 매핑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2538" y="672641"/>
            <a:ext cx="2401965" cy="95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수동 </a:t>
            </a:r>
            <a:r>
              <a:rPr sz="1000" b="1" dirty="0" err="1">
                <a:solidFill>
                  <a:schemeClr val="tx1"/>
                </a:solidFill>
                <a:latin typeface="Noto Sans KR"/>
                <a:cs typeface="Noto Sans KR"/>
              </a:rPr>
              <a:t>포트</a:t>
            </a:r>
            <a:r>
              <a:rPr sz="1000" b="1" dirty="0">
                <a:solidFill>
                  <a:schemeClr val="tx1"/>
                </a:solidFill>
                <a:latin typeface="Noto Sans KR"/>
                <a:cs typeface="Noto Sans KR"/>
              </a:rPr>
              <a:t> </a:t>
            </a:r>
            <a:r>
              <a:rPr sz="1000" b="1" dirty="0" err="1" smtClean="0">
                <a:solidFill>
                  <a:schemeClr val="tx1"/>
                </a:solidFill>
                <a:latin typeface="Noto Sans KR"/>
                <a:cs typeface="Noto Sans KR"/>
              </a:rPr>
              <a:t>매핑</a:t>
            </a:r>
            <a:endParaRPr lang="en-US" sz="1000" b="1" dirty="0" smtClean="0">
              <a:solidFill>
                <a:schemeClr val="tx1"/>
              </a:solidFill>
              <a:latin typeface="Noto Sans KR"/>
              <a:cs typeface="Noto Sans KR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외부 접속을 위해 포트를 열어줘야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메뉴에서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을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네트워크 → 일반 → 추가 구성 항목으로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이동합니다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 indent="48895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서버 포트: 영상 접속을 위한 포트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13030" marR="441325">
              <a:lnSpc>
                <a:spcPct val="100000"/>
              </a:lnSpc>
              <a:spcBef>
                <a:spcPts val="5"/>
              </a:spcBef>
            </a:pP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HTTP 포트: 웹페이지 접속을 위한 포트 RTSP 포트: 플레이어를 위한 영상 포트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351" y="938666"/>
            <a:ext cx="241453" cy="19190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78772" y="1002443"/>
            <a:ext cx="1875160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ㆍ 주변 장치로 인하여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포트가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충돌되는지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확인합니다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포트가 열려 있는지 확인합니다. 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rgbClr val="FF0000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rgbClr val="FF0000"/>
                </a:solidFill>
                <a:latin typeface="Noto Sans KR Medium"/>
                <a:cs typeface="Noto Sans KR Medium"/>
              </a:rPr>
              <a:t>일반 모드 / 전문가 모드를 확인해주세요.</a:t>
            </a:r>
            <a:endParaRPr sz="800" dirty="0">
              <a:latin typeface="Noto Sans KR Medium"/>
              <a:cs typeface="Noto Sans KR Medium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4433" y="1007045"/>
            <a:ext cx="85717" cy="761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003" y="1738091"/>
            <a:ext cx="4413729" cy="202110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0" y="3989628"/>
            <a:ext cx="4851400" cy="400050"/>
          </a:xfrm>
          <a:custGeom>
            <a:avLst/>
            <a:gdLst/>
            <a:ahLst/>
            <a:cxnLst/>
            <a:rect l="l" t="t" r="r" b="b"/>
            <a:pathLst>
              <a:path w="4851400" h="400050">
                <a:moveTo>
                  <a:pt x="4851298" y="0"/>
                </a:moveTo>
                <a:lnTo>
                  <a:pt x="0" y="0"/>
                </a:lnTo>
                <a:lnTo>
                  <a:pt x="0" y="399973"/>
                </a:lnTo>
                <a:lnTo>
                  <a:pt x="4851298" y="399973"/>
                </a:lnTo>
                <a:lnTo>
                  <a:pt x="4851298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3373" y="4057745"/>
            <a:ext cx="9110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녹화 설정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1036" y="4123994"/>
            <a:ext cx="2289386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스케줄 녹화 설정 (연속 녹화, 움직임 등)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6547" y="5626425"/>
            <a:ext cx="321016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이벤트 설정 (선택)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상단 메뉴 아이콘	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을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클릭합니다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이벤트 → 일반 이벤트 설정 또는 스마트 이벤트에서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원하는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이벤트를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선택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후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사용을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클릭하여 이벤트를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활성화합니다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lang="ko-KR" alt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민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감도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설정에 따라 감지율이 달라집니다.</a:t>
            </a: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4858" y="4708525"/>
            <a:ext cx="112817" cy="9947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14647" y="4964194"/>
            <a:ext cx="441032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4705">
              <a:lnSpc>
                <a:spcPct val="100000"/>
              </a:lnSpc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녹화 스케줄은 연속 녹화, 이벤트, 움직임 감지, 알람 녹화, 움직임/알람,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814705">
              <a:lnSpc>
                <a:spcPct val="100000"/>
              </a:lnSpc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</a:t>
            </a:r>
            <a:r>
              <a:rPr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움직임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및 알람, 없음으로 구분됩니다.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814705">
              <a:lnSpc>
                <a:spcPct val="100000"/>
              </a:lnSpc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모든 스케줄을 동일하게 설정한다면 하단의 복사 대상을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클릭하여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카메라를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814705">
              <a:lnSpc>
                <a:spcPct val="100000"/>
              </a:lnSpc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선택하고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저장합니다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86707" y="6244267"/>
            <a:ext cx="139009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D6000F"/>
                </a:solidFill>
                <a:latin typeface="Gill Sans MT"/>
                <a:cs typeface="Gill Sans MT"/>
              </a:rPr>
              <a:t>* </a:t>
            </a:r>
            <a:r>
              <a:rPr sz="1350" b="1" baseline="6172" dirty="0">
                <a:solidFill>
                  <a:srgbClr val="2E77BC"/>
                </a:solidFill>
                <a:latin typeface="Noto Sans KR"/>
                <a:cs typeface="Noto Sans KR"/>
              </a:rPr>
              <a:t>움직임 녹화 설정 영상 보기</a:t>
            </a:r>
            <a:endParaRPr sz="1350" baseline="6172" dirty="0">
              <a:latin typeface="Noto Sans KR"/>
              <a:cs typeface="Noto Sans KR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9833" y="5812414"/>
            <a:ext cx="85725" cy="76200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235301" y="4501832"/>
            <a:ext cx="37780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스케줄 설정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상단 메뉴 아이콘       을 클릭합니다.</a:t>
            </a:r>
          </a:p>
          <a:p>
            <a:r>
              <a:rPr lang="ko-KR" altLang="en-US" sz="800" dirty="0" err="1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ㆍ</a:t>
            </a:r>
            <a:r>
              <a:rPr lang="ko-KR" altLang="en-US" sz="800" dirty="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저장소 → 녹화 설정에서 카메라 선택 후 스케줄을 활성화합니다.</a:t>
            </a:r>
            <a:endParaRPr lang="ko-KR" altLang="en-US" sz="8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583671" y="5263945"/>
            <a:ext cx="119616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D6000F"/>
                </a:solidFill>
                <a:latin typeface="Gill Sans MT"/>
                <a:cs typeface="Gill Sans MT"/>
              </a:rPr>
              <a:t>*</a:t>
            </a:r>
            <a:r>
              <a:rPr lang="ko-KR" altLang="en-US" sz="1350" b="1" baseline="6172" dirty="0" smtClean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녹화 설정 영상 보기</a:t>
            </a:r>
            <a:endParaRPr lang="ko-KR" altLang="en-US" sz="135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6002" y="4730027"/>
            <a:ext cx="576878" cy="57687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6002" y="5630359"/>
            <a:ext cx="578420" cy="5722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5399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61"/>
                </a:lnTo>
                <a:lnTo>
                  <a:pt x="4859997" y="399961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7351" y="243509"/>
            <a:ext cx="99549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실시간 보기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0150" y="311490"/>
            <a:ext cx="878396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라이브 뷰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357" y="672844"/>
            <a:ext cx="4562830" cy="846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라이브 </a:t>
            </a:r>
            <a:r>
              <a:rPr lang="ko-KR" altLang="en-US" sz="10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뷰</a:t>
            </a:r>
            <a:r>
              <a:rPr lang="ko-KR" altLang="en-US" sz="10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보기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상단 메뉴 아이콘	     을 클릭합니다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영상을 선택하여 더블 </a:t>
            </a: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클릭시에는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전체 </a:t>
            </a: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화면으로변경됩니다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영상 클릭 시 </a:t>
            </a: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하단바가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생깁니다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하단바에는 캡처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빠른 재생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PTZ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제어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줌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오디도 작동등에 대한 </a:t>
            </a:r>
            <a:endParaRPr lang="en-US" altLang="ko-KR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간편 기능이 지원됩니다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사용하는 카메라 및 녹화기에 따라 지원 여부가 달라집니다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 (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장치 옵션에 따라 지원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)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851698"/>
            <a:ext cx="134614" cy="10477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1790992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61"/>
                </a:lnTo>
                <a:lnTo>
                  <a:pt x="4859997" y="399961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3357" y="1876030"/>
            <a:ext cx="9994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baseline="5952" dirty="0">
                <a:solidFill>
                  <a:srgbClr val="FFFFFF"/>
                </a:solidFill>
                <a:latin typeface="Noto Sans KR"/>
                <a:cs typeface="Noto Sans KR"/>
              </a:rPr>
              <a:t>백업 </a:t>
            </a: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저장 영상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357" y="2338826"/>
            <a:ext cx="3058160" cy="1390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저장하기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상단 메뉴 아이콘         을 클릭합니다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이벤트 유형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-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전체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알람 입력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움직임 감지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얼굴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(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얼굴 캡처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), 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차량 경계선 침범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침입등 기타 유형을 선택할 수 있습니다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 파일 상태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-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전체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잠금 해제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,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잠금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(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장치 옵션에 따라 지원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)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시간대와 카메라를 선택하고 검색을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클릭합니다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파일 유형 - 비디오, 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사진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저장할 파일을 선택하고 검색 클릭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시에는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비디오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및 로그(영상 기록)와 플레이어 (PC 에서 영상 재생 시 필요)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가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있습니다. 선택 후 확인을 클릭하면 저장이 됩니다.</a:t>
            </a: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6469" y="2441692"/>
            <a:ext cx="1369718" cy="118439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873388" y="3661009"/>
            <a:ext cx="43588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백업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944353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61"/>
                </a:lnTo>
                <a:lnTo>
                  <a:pt x="4859997" y="399961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3357" y="4029381"/>
            <a:ext cx="14566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baseline="5952" dirty="0">
                <a:solidFill>
                  <a:srgbClr val="FFFFFF"/>
                </a:solidFill>
                <a:latin typeface="Noto Sans KR"/>
                <a:cs typeface="Noto Sans KR"/>
              </a:rPr>
              <a:t>푸쉬 알람 </a:t>
            </a: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녹화기 설정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34339" y="5586368"/>
            <a:ext cx="51397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링크 작업</a:t>
            </a:r>
            <a:endParaRPr sz="900" dirty="0">
              <a:latin typeface="Noto Sans KR"/>
              <a:cs typeface="Noto Sans KR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2278" y="4733925"/>
            <a:ext cx="85717" cy="7619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023" y="5470359"/>
            <a:ext cx="241453" cy="19190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00323" y="4537075"/>
            <a:ext cx="4379081" cy="1526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링크 작업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상단 메뉴 아이콘	      을 클릭합니다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시스템 → 이벤트 → 일반 이벤트에서 움직임 감지 또는 사용할 이벤트</a:t>
            </a:r>
            <a:endParaRPr lang="en-US" altLang="ko-KR" sz="800" b="1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8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유형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설정 후 링크 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작업 화면으로 이동합니다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 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링크 작업의 이벤트 알림 유형에서 가시 센터에 통보를 클릭하여</a:t>
            </a:r>
            <a:endParaRPr lang="en-US" altLang="ko-KR" sz="800" b="1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저장합니다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endParaRPr lang="en-US" altLang="ko-KR" sz="800" b="1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  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ㆍ 전체 화면 모니터링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: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이벤트 발생 시 전체 화면 표출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    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가청 경고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: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녹화기 또는 장치에서 비프음 발생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    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감시 센터 통보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: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푸쉬 알람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     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이메일</a:t>
            </a:r>
            <a:r>
              <a:rPr lang="ko-KR" altLang="en-US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보내기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: 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경고 발생 시 이메일 보내기 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(</a:t>
            </a:r>
            <a:r>
              <a:rPr lang="ko-KR" altLang="en-US" sz="800" b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이메일 등록 시 캡처 내용만 보내집니다</a:t>
            </a:r>
            <a:r>
              <a:rPr lang="en-US" altLang="ko-KR" sz="8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.)</a:t>
            </a:r>
            <a:endParaRPr lang="en-US" altLang="ko-KR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81350" y="4699033"/>
            <a:ext cx="1098054" cy="80103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2173" y="2517817"/>
            <a:ext cx="138047" cy="1328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475" y="4215260"/>
            <a:ext cx="454800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다운로드 및 설치</a:t>
            </a:r>
            <a:endParaRPr sz="10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ko-KR" altLang="en-US"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</a:t>
            </a:r>
            <a:r>
              <a:rPr lang="ko-KR" altLang="en-US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안드로이드</a:t>
            </a:r>
            <a:r>
              <a:rPr lang="ko-KR" altLang="en-US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endParaRPr lang="en-US" altLang="ko-KR"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 Play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스토어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“</a:t>
            </a:r>
            <a:r>
              <a:rPr lang="en-US" altLang="ko-KR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Hik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-Connect”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검색 후 설치</a:t>
            </a:r>
            <a:endParaRPr lang="en-US" altLang="ko-KR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n-US" altLang="ko-KR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하이크비전 </a:t>
            </a:r>
            <a:r>
              <a:rPr lang="en-US" altLang="ko-KR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AppStore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  <a:hlinkClick r:id="rId2"/>
              </a:rPr>
              <a:t>https://appstore.hikvision.com</a:t>
            </a:r>
            <a:endParaRPr lang="en-US" altLang="ko-KR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n-US" altLang="ko-KR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</a:t>
            </a:r>
            <a:r>
              <a:rPr lang="ko-KR" altLang="en-US" sz="80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주소 또는 </a:t>
            </a:r>
            <a:r>
              <a:rPr lang="ko-KR" altLang="en-US" sz="80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우측 </a:t>
            </a:r>
            <a:r>
              <a:rPr lang="en-US" altLang="ko-KR" sz="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QR</a:t>
            </a:r>
            <a:r>
              <a:rPr lang="ko-KR" altLang="en-US" sz="80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코드를 찍고 다운로드 </a:t>
            </a:r>
            <a:r>
              <a:rPr lang="ko-KR" altLang="en-US" sz="800" smtClean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페이지에서 설치</a:t>
            </a:r>
            <a:endParaRPr lang="en-US" altLang="ko-KR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endParaRPr lang="en-US" altLang="ko-KR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ko-KR" altLang="en-US" sz="800" b="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</a:t>
            </a:r>
            <a:r>
              <a:rPr lang="en-US" altLang="ko-KR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IOS(</a:t>
            </a:r>
            <a:r>
              <a:rPr lang="ko-KR" altLang="en-US" sz="800" b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애플</a:t>
            </a:r>
            <a:r>
              <a:rPr lang="en-US" altLang="ko-KR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)</a:t>
            </a:r>
          </a:p>
          <a:p>
            <a:pPr marL="12700" marR="5080">
              <a:spcBef>
                <a:spcPts val="5"/>
              </a:spcBef>
            </a:pPr>
            <a:r>
              <a:rPr lang="en-US" altLang="ko-KR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App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Store “</a:t>
            </a:r>
            <a:r>
              <a:rPr lang="en-US" altLang="ko-KR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Hik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-Connect”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검색 후 설치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309" y="6086133"/>
            <a:ext cx="241453" cy="1919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0036" y="5330647"/>
            <a:ext cx="4594445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b="1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가입</a:t>
            </a:r>
            <a:endParaRPr lang="en-US" altLang="ko-KR" sz="1000" b="1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이메일 주소 또는 휴대폰 번호로 계정 가입을 진행합니다.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(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인증 코드는 통신사에 따라 수신 받는 시간대가 다를 수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있습니다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.)</a:t>
            </a:r>
            <a:endParaRPr lang="en-US"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사용 중인 나라를 잘 선택해 주셔야 합니다. 속도에 영향이 있을 수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있습니다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다운로드 페이지에서 어플을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설치합니다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endParaRPr lang="en-US" sz="800" b="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    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HIk-Connect의 서버는 공유가 되지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않습니다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(</a:t>
            </a:r>
            <a:r>
              <a:rPr lang="ko-KR" altLang="en-US" sz="800" b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국가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에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따라 등록이 되니 꼭 </a:t>
            </a:r>
            <a:r>
              <a:rPr lang="ko-KR" altLang="en-US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국가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를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선택하세요.)</a:t>
            </a:r>
            <a:endParaRPr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064" y="3690950"/>
            <a:ext cx="4848225" cy="400050"/>
            <a:chOff x="12064" y="3690950"/>
            <a:chExt cx="4848225" cy="400050"/>
          </a:xfrm>
        </p:grpSpPr>
        <p:sp>
          <p:nvSpPr>
            <p:cNvPr id="7" name="object 7"/>
            <p:cNvSpPr/>
            <p:nvPr/>
          </p:nvSpPr>
          <p:spPr>
            <a:xfrm>
              <a:off x="12064" y="3690950"/>
              <a:ext cx="4848225" cy="400050"/>
            </a:xfrm>
            <a:custGeom>
              <a:avLst/>
              <a:gdLst/>
              <a:ahLst/>
              <a:cxnLst/>
              <a:rect l="l" t="t" r="r" b="b"/>
              <a:pathLst>
                <a:path w="4848225" h="400050">
                  <a:moveTo>
                    <a:pt x="4847932" y="0"/>
                  </a:moveTo>
                  <a:lnTo>
                    <a:pt x="0" y="0"/>
                  </a:lnTo>
                  <a:lnTo>
                    <a:pt x="0" y="399961"/>
                  </a:lnTo>
                  <a:lnTo>
                    <a:pt x="4847932" y="399961"/>
                  </a:lnTo>
                  <a:lnTo>
                    <a:pt x="4847932" y="0"/>
                  </a:lnTo>
                  <a:close/>
                </a:path>
              </a:pathLst>
            </a:custGeom>
            <a:solidFill>
              <a:srgbClr val="446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4564" y="3736880"/>
              <a:ext cx="329286" cy="30641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31327" y="3759065"/>
            <a:ext cx="105772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설치 및 가입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54729" y="3826781"/>
            <a:ext cx="108212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Hik-Connect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4" y="1229499"/>
            <a:ext cx="4859655" cy="400050"/>
          </a:xfrm>
          <a:custGeom>
            <a:avLst/>
            <a:gdLst/>
            <a:ahLst/>
            <a:cxnLst/>
            <a:rect l="l" t="t" r="r" b="b"/>
            <a:pathLst>
              <a:path w="4859655" h="400050">
                <a:moveTo>
                  <a:pt x="4859223" y="0"/>
                </a:moveTo>
                <a:lnTo>
                  <a:pt x="0" y="0"/>
                </a:lnTo>
                <a:lnTo>
                  <a:pt x="0" y="399961"/>
                </a:lnTo>
                <a:lnTo>
                  <a:pt x="4859223" y="399961"/>
                </a:lnTo>
                <a:lnTo>
                  <a:pt x="4859223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20036" y="1297609"/>
            <a:ext cx="61181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재생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9232" y="1365325"/>
            <a:ext cx="104081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녹화 영상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251" y="1806523"/>
            <a:ext cx="2525229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재생하기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상단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메뉴</a:t>
            </a:r>
            <a:r>
              <a:rPr 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     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아이콘을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</a:t>
            </a:r>
            <a:r>
              <a:rPr sz="80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클릭합니다</a:t>
            </a: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왼쪽 목록에서 카메라를 선택합니다. </a:t>
            </a:r>
            <a:endParaRPr lang="en-US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21690" algn="l"/>
              </a:tabLst>
            </a:pPr>
            <a:r>
              <a:rPr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녹화된 날짜 선택 후 하단 재생바에서 재생을 클릭합니다.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536068" y="2569543"/>
            <a:ext cx="3403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채널 선택</a:t>
            </a:r>
            <a:endParaRPr sz="900">
              <a:latin typeface="Noto Sans KR"/>
              <a:cs typeface="Noto Sans KR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32604" y="1790085"/>
            <a:ext cx="542810" cy="76611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628254" y="2569543"/>
            <a:ext cx="3403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달력 선택</a:t>
            </a:r>
            <a:endParaRPr sz="900">
              <a:latin typeface="Noto Sans KR"/>
              <a:cs typeface="Noto Sans KR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100" y="1946594"/>
            <a:ext cx="152400" cy="165100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3358184" y="1753831"/>
            <a:ext cx="864869" cy="802640"/>
            <a:chOff x="3358184" y="1753831"/>
            <a:chExt cx="864869" cy="80264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0537" y="1756360"/>
              <a:ext cx="850900" cy="80009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362947" y="1758594"/>
              <a:ext cx="855344" cy="791845"/>
            </a:xfrm>
            <a:custGeom>
              <a:avLst/>
              <a:gdLst/>
              <a:ahLst/>
              <a:cxnLst/>
              <a:rect l="l" t="t" r="r" b="b"/>
              <a:pathLst>
                <a:path w="855345" h="791844">
                  <a:moveTo>
                    <a:pt x="854837" y="791514"/>
                  </a:moveTo>
                  <a:lnTo>
                    <a:pt x="0" y="791514"/>
                  </a:lnTo>
                  <a:lnTo>
                    <a:pt x="0" y="0"/>
                  </a:lnTo>
                  <a:lnTo>
                    <a:pt x="854837" y="0"/>
                  </a:lnTo>
                  <a:lnTo>
                    <a:pt x="854837" y="79151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0433" y="2855912"/>
            <a:ext cx="3879913" cy="435559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325569" y="3318149"/>
            <a:ext cx="2673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재생 바</a:t>
            </a:r>
            <a:endParaRPr sz="900">
              <a:latin typeface="Noto Sans KR"/>
              <a:cs typeface="Noto Sans KR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98903" y="977930"/>
            <a:ext cx="110567" cy="104123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20866" y="700271"/>
            <a:ext cx="4739208" cy="407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03500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녹화기에서 부저음 발생은 이벤트 연동 작업시 “가청 경고”가 체크되어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있는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경우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03500" algn="l"/>
              </a:tabLst>
            </a:pPr>
            <a:r>
              <a:rPr lang="en-US" sz="80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부저음이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발생합니다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03500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이벤트 작업과 무관하게 부저음 발생시에는 실시간 보기 </a:t>
            </a:r>
            <a:r>
              <a:rPr sz="800" b="0" dirty="0" err="1">
                <a:solidFill>
                  <a:schemeClr val="tx1"/>
                </a:solidFill>
                <a:latin typeface="Noto Sans KR Medium"/>
                <a:cs typeface="Noto Sans KR Medium"/>
              </a:rPr>
              <a:t>상태에서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 </a:t>
            </a:r>
            <a:r>
              <a:rPr sz="800" b="0" dirty="0" err="1" smtClean="0">
                <a:solidFill>
                  <a:schemeClr val="tx1"/>
                </a:solidFill>
                <a:latin typeface="Noto Sans KR Medium"/>
                <a:cs typeface="Noto Sans KR Medium"/>
              </a:rPr>
              <a:t>아이콘</a:t>
            </a:r>
            <a:r>
              <a:rPr lang="en-US"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       </a:t>
            </a:r>
            <a:r>
              <a:rPr sz="800" b="0" dirty="0" smtClean="0">
                <a:solidFill>
                  <a:schemeClr val="tx1"/>
                </a:solidFill>
                <a:latin typeface="Noto Sans KR Medium"/>
                <a:cs typeface="Noto Sans KR Medium"/>
              </a:rPr>
              <a:t>을 </a:t>
            </a:r>
            <a:r>
              <a:rPr sz="800" b="0" dirty="0">
                <a:solidFill>
                  <a:schemeClr val="tx1"/>
                </a:solidFill>
                <a:latin typeface="Noto Sans KR Medium"/>
                <a:cs typeface="Noto Sans KR Medium"/>
              </a:rPr>
              <a:t>클릭 후 문제를 파악합니다.</a:t>
            </a:r>
            <a:endParaRPr sz="800" dirty="0">
              <a:solidFill>
                <a:schemeClr val="tx1"/>
              </a:solidFill>
              <a:latin typeface="Noto Sans KR Medium"/>
              <a:cs typeface="Noto Sans KR Medium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94" y="172110"/>
            <a:ext cx="4856480" cy="400050"/>
          </a:xfrm>
          <a:custGeom>
            <a:avLst/>
            <a:gdLst/>
            <a:ahLst/>
            <a:cxnLst/>
            <a:rect l="l" t="t" r="r" b="b"/>
            <a:pathLst>
              <a:path w="4856480" h="400050">
                <a:moveTo>
                  <a:pt x="4856403" y="0"/>
                </a:moveTo>
                <a:lnTo>
                  <a:pt x="0" y="0"/>
                </a:lnTo>
                <a:lnTo>
                  <a:pt x="0" y="399961"/>
                </a:lnTo>
                <a:lnTo>
                  <a:pt x="4856403" y="399961"/>
                </a:lnTo>
                <a:lnTo>
                  <a:pt x="4856403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22857" y="240222"/>
            <a:ext cx="7246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부저음</a:t>
            </a:r>
            <a:endParaRPr sz="1400" dirty="0">
              <a:latin typeface="Noto Sans KR"/>
              <a:cs typeface="Noto Sans KR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1250" y="4295784"/>
            <a:ext cx="338308" cy="444099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0314" y="4820407"/>
            <a:ext cx="324327" cy="42703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97137" y="4291659"/>
            <a:ext cx="303209" cy="299993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952826" y="4591652"/>
            <a:ext cx="5918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700" b="1" baseline="6172" dirty="0" smtClean="0">
                <a:solidFill>
                  <a:srgbClr val="2E77B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다운로드 페이지</a:t>
            </a:r>
            <a:endParaRPr lang="ko-KR" altLang="en-US" sz="7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295" y="710531"/>
            <a:ext cx="4396220" cy="9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Hik-Connect</a:t>
            </a:r>
            <a:endParaRPr sz="10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04545" algn="l"/>
              </a:tabLst>
            </a:pP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외부 접속을 위해 Hik-Connect 활성화를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진행합니다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메뉴에서 아이콘	</a:t>
            </a:r>
            <a:r>
              <a:rPr lang="en-US"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  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을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클릭합니다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네트워크 → 플랫폼 연결 항목으로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이동합니다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활성화가 실행되면 확인 코드(확인 코드)를 생성하게 됩니다. 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이중화된 확인 코드를 생성하고 약관을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읽어주세요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</a:t>
            </a:r>
            <a:endParaRPr lang="en-US" sz="800" b="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04545" algn="l"/>
              </a:tabLst>
            </a:pP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ㆍ 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플랫폼 연결 설정 완료 후 적용을 눌러 활성화를 </a:t>
            </a:r>
            <a:r>
              <a:rPr sz="800" b="0" dirty="0" err="1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진행합니다</a:t>
            </a:r>
            <a:r>
              <a:rPr sz="800" b="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.(</a:t>
            </a:r>
            <a:r>
              <a:rPr sz="800" b="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 Medium"/>
              </a:rPr>
              <a:t>적용시 온라인 상태로 변경됩니다.)</a:t>
            </a:r>
            <a:endParaRPr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001" y="1019175"/>
            <a:ext cx="85725" cy="76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25133" y="4585928"/>
            <a:ext cx="106454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2E77BC"/>
                </a:solidFill>
                <a:latin typeface="Noto Sans KR"/>
                <a:cs typeface="Noto Sans KR"/>
              </a:rPr>
              <a:t>Hik-Connect 활성화</a:t>
            </a:r>
            <a:endParaRPr sz="900" dirty="0">
              <a:latin typeface="Noto Sans KR"/>
              <a:cs typeface="Noto Sans K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6" y="173520"/>
            <a:ext cx="4855210" cy="400050"/>
          </a:xfrm>
          <a:custGeom>
            <a:avLst/>
            <a:gdLst/>
            <a:ahLst/>
            <a:cxnLst/>
            <a:rect l="l" t="t" r="r" b="b"/>
            <a:pathLst>
              <a:path w="4855210" h="400050">
                <a:moveTo>
                  <a:pt x="4855121" y="0"/>
                </a:moveTo>
                <a:lnTo>
                  <a:pt x="0" y="0"/>
                </a:lnTo>
                <a:lnTo>
                  <a:pt x="0" y="399973"/>
                </a:lnTo>
                <a:lnTo>
                  <a:pt x="4855121" y="399973"/>
                </a:lnTo>
                <a:lnTo>
                  <a:pt x="4855121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4147" y="241636"/>
            <a:ext cx="98870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플랫폼 연결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2376" y="310025"/>
            <a:ext cx="70651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활성화</a:t>
            </a:r>
            <a:endParaRPr sz="1000" dirty="0">
              <a:latin typeface="Noto Sans KR"/>
              <a:cs typeface="Noto Sans KR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933" y="1838092"/>
            <a:ext cx="4498621" cy="262278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846055" y="5549607"/>
            <a:ext cx="574040" cy="570865"/>
          </a:xfrm>
          <a:custGeom>
            <a:avLst/>
            <a:gdLst/>
            <a:ahLst/>
            <a:cxnLst/>
            <a:rect l="l" t="t" r="r" b="b"/>
            <a:pathLst>
              <a:path w="574039" h="570864">
                <a:moveTo>
                  <a:pt x="573620" y="570382"/>
                </a:moveTo>
                <a:lnTo>
                  <a:pt x="0" y="570382"/>
                </a:lnTo>
                <a:lnTo>
                  <a:pt x="0" y="0"/>
                </a:lnTo>
                <a:lnTo>
                  <a:pt x="573620" y="0"/>
                </a:lnTo>
                <a:lnTo>
                  <a:pt x="573620" y="570382"/>
                </a:lnTo>
                <a:close/>
              </a:path>
            </a:pathLst>
          </a:custGeom>
          <a:ln w="99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3851" y="5559383"/>
            <a:ext cx="3622204" cy="7104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10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Hik</a:t>
            </a:r>
            <a:r>
              <a:rPr lang="en-US" altLang="ko-KR" sz="10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-Connect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어플을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실행하고 장치 추가 아이콘을 클릭합니다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장치 하단 패널 또는 로컬 화면에서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QR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코드를 휴대폰으로 장치를 스캔합니다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 </a:t>
            </a: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 err="1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ㆍ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스캔이 안될 경우 수동 추가를 클릭하여 장치의 시리얼 번호를 입력하여 장치를</a:t>
            </a:r>
            <a:endParaRPr lang="en-US" altLang="ko-KR" sz="800" dirty="0" smtClean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  </a:t>
            </a:r>
            <a:r>
              <a:rPr lang="ko-KR" altLang="en-US" sz="80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 </a:t>
            </a:r>
            <a:r>
              <a:rPr lang="ko-KR" altLang="en-US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추가합니다</a:t>
            </a:r>
            <a:r>
              <a:rPr lang="en-US" altLang="ko-KR" sz="800" dirty="0" smtClean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Noto Sans KR"/>
              </a:rPr>
              <a:t>.</a:t>
            </a:r>
            <a:endParaRPr lang="en-US" altLang="ko-KR" sz="800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Noto Sans K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013629"/>
            <a:ext cx="4860290" cy="400050"/>
          </a:xfrm>
          <a:custGeom>
            <a:avLst/>
            <a:gdLst/>
            <a:ahLst/>
            <a:cxnLst/>
            <a:rect l="l" t="t" r="r" b="b"/>
            <a:pathLst>
              <a:path w="4860290" h="400050">
                <a:moveTo>
                  <a:pt x="4859997" y="0"/>
                </a:moveTo>
                <a:lnTo>
                  <a:pt x="0" y="0"/>
                </a:lnTo>
                <a:lnTo>
                  <a:pt x="0" y="399961"/>
                </a:lnTo>
                <a:lnTo>
                  <a:pt x="4859997" y="399961"/>
                </a:lnTo>
                <a:lnTo>
                  <a:pt x="4859997" y="0"/>
                </a:lnTo>
                <a:close/>
              </a:path>
            </a:pathLst>
          </a:custGeom>
          <a:solidFill>
            <a:srgbClr val="446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4262" y="5081744"/>
            <a:ext cx="9223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Noto Sans KR"/>
                <a:cs typeface="Noto Sans KR"/>
              </a:rPr>
              <a:t>장치 등록</a:t>
            </a:r>
            <a:endParaRPr sz="1400" dirty="0">
              <a:latin typeface="Noto Sans KR"/>
              <a:cs typeface="Noto Sans K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0552" y="5146475"/>
            <a:ext cx="116315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Noto Sans KR"/>
                <a:cs typeface="Noto Sans KR"/>
              </a:rPr>
              <a:t>Hik-Connect</a:t>
            </a:r>
            <a:endParaRPr sz="1000" dirty="0">
              <a:latin typeface="Noto Sans KR"/>
              <a:cs typeface="Noto Sans KR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469110" y="6156499"/>
            <a:ext cx="13279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35"/>
              </a:spcBef>
            </a:pPr>
            <a:r>
              <a:rPr lang="ko-KR" altLang="en-US" sz="1000" dirty="0" smtClean="0">
                <a:solidFill>
                  <a:srgbClr val="D6000F"/>
                </a:solidFill>
                <a:latin typeface="Gill Sans MT"/>
                <a:cs typeface="Gill Sans MT"/>
              </a:rPr>
              <a:t>* </a:t>
            </a:r>
            <a:r>
              <a:rPr lang="en-US" altLang="ko-KR" sz="1000" b="1" baseline="6172" dirty="0" err="1" smtClean="0">
                <a:solidFill>
                  <a:srgbClr val="2E77BC"/>
                </a:solidFill>
                <a:latin typeface="Noto Sans KR"/>
                <a:cs typeface="Noto Sans KR"/>
              </a:rPr>
              <a:t>Hik</a:t>
            </a:r>
            <a:r>
              <a:rPr lang="en-US" altLang="ko-KR" sz="1000" b="1" baseline="6172" dirty="0" smtClean="0">
                <a:solidFill>
                  <a:srgbClr val="2E77BC"/>
                </a:solidFill>
                <a:latin typeface="Noto Sans KR"/>
                <a:cs typeface="Noto Sans KR"/>
              </a:rPr>
              <a:t>-Connect </a:t>
            </a:r>
            <a:r>
              <a:rPr lang="ko-KR" altLang="en-US" sz="1000" b="1" baseline="6172" smtClean="0">
                <a:solidFill>
                  <a:srgbClr val="2E77BC"/>
                </a:solidFill>
                <a:latin typeface="Noto Sans KR"/>
                <a:cs typeface="Noto Sans KR"/>
              </a:rPr>
              <a:t>등록 영상 보기</a:t>
            </a:r>
            <a:endParaRPr lang="ko-KR" altLang="en-US" sz="1000" baseline="6172" dirty="0">
              <a:latin typeface="Noto Sans KR"/>
              <a:cs typeface="Noto Sans KR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316" y="5536481"/>
            <a:ext cx="603518" cy="5971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</TotalTime>
  <Words>1456</Words>
  <Application>Microsoft Office PowerPoint</Application>
  <PresentationFormat>사용자 지정</PresentationFormat>
  <Paragraphs>300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9" baseType="lpstr">
      <vt:lpstr>Noto Sans KR</vt:lpstr>
      <vt:lpstr>Noto Sans KR Medium</vt:lpstr>
      <vt:lpstr>맑은 고딕</vt:lpstr>
      <vt:lpstr>Arial</vt:lpstr>
      <vt:lpstr>Arial Black</vt:lpstr>
      <vt:lpstr>Calibri</vt:lpstr>
      <vt:lpstr>Gill Sans MT</vt:lpstr>
      <vt:lpstr>Office Theme</vt:lpstr>
      <vt:lpstr>간편 메뉴얼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EUI 퀶가이드</dc:title>
  <dc:creator>sangbum.bae</dc:creator>
  <cp:lastModifiedBy>sangbum.bae</cp:lastModifiedBy>
  <cp:revision>31</cp:revision>
  <dcterms:created xsi:type="dcterms:W3CDTF">2023-05-25T06:11:17Z</dcterms:created>
  <dcterms:modified xsi:type="dcterms:W3CDTF">2023-05-26T02:56:34Z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2023-05-25T00:00:00Z</vt:filetime>
  </property>
  <property fmtid="{D5CDD505-2E9C-101B-9397-08002B2CF9AE}" pid="3" name="Creator">
    <vt:lpwstr>Adobe Illustrator 27.5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2023-05-25T00:00:00Z</vt:filetime>
  </property>
  <property fmtid="{D5CDD505-2E9C-101B-9397-08002B2CF9AE}" pid="6" name="Producer">
    <vt:lpwstr>Adobe PDF library 17.00</vt:lpwstr>
  </property>
</Properties>
</file>