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9" r:id="rId4"/>
  </p:sldMasterIdLst>
  <p:notesMasterIdLst>
    <p:notesMasterId r:id="rId26"/>
  </p:notesMasterIdLst>
  <p:handoutMasterIdLst>
    <p:handoutMasterId r:id="rId27"/>
  </p:handoutMasterIdLst>
  <p:sldIdLst>
    <p:sldId id="348" r:id="rId5"/>
    <p:sldId id="261" r:id="rId6"/>
    <p:sldId id="349" r:id="rId7"/>
    <p:sldId id="428" r:id="rId8"/>
    <p:sldId id="446" r:id="rId9"/>
    <p:sldId id="449" r:id="rId10"/>
    <p:sldId id="447" r:id="rId11"/>
    <p:sldId id="450" r:id="rId12"/>
    <p:sldId id="451" r:id="rId13"/>
    <p:sldId id="452" r:id="rId14"/>
    <p:sldId id="453" r:id="rId15"/>
    <p:sldId id="454" r:id="rId16"/>
    <p:sldId id="466" r:id="rId17"/>
    <p:sldId id="456" r:id="rId18"/>
    <p:sldId id="458" r:id="rId19"/>
    <p:sldId id="457" r:id="rId20"/>
    <p:sldId id="459" r:id="rId21"/>
    <p:sldId id="479" r:id="rId22"/>
    <p:sldId id="480" r:id="rId23"/>
    <p:sldId id="464" r:id="rId24"/>
    <p:sldId id="258" r:id="rId25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B65"/>
    <a:srgbClr val="1AE1E6"/>
    <a:srgbClr val="558ED5"/>
    <a:srgbClr val="131040"/>
    <a:srgbClr val="000066"/>
    <a:srgbClr val="66FFFF"/>
    <a:srgbClr val="07CD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主题样式 2 - 强调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95320" autoAdjust="0"/>
  </p:normalViewPr>
  <p:slideViewPr>
    <p:cSldViewPr>
      <p:cViewPr>
        <p:scale>
          <a:sx n="120" d="100"/>
          <a:sy n="120" d="100"/>
        </p:scale>
        <p:origin x="427" y="-149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37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C9CD5-056E-4A91-98F8-BA6F1B807E47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3CE75-3497-437B-BF60-52B55B8C8592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82837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56BA2-2974-4CEB-A209-ACF7B3473BF6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33559-6EF1-4793-8485-9B581F0F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606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669E8B-3BD7-468C-A89B-58F6CC31F60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424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33559-6EF1-4793-8485-9B581F0F097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137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첫번째 파트 리스트 소개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769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586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0397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697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127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608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449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740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2665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350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0310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966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8353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541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9666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158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143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289E-A09A-4278-B4BE-76FA9EBB44F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724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11560" y="1707654"/>
            <a:ext cx="6046566" cy="64488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="1" baseline="0">
                <a:solidFill>
                  <a:srgbClr val="000066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altLang="zh-CN" dirty="0" smtClean="0"/>
              <a:t>Headline text Calibri </a:t>
            </a:r>
            <a:r>
              <a:rPr lang="en-US" altLang="zh-CN" dirty="0" err="1" smtClean="0"/>
              <a:t>Reghlar</a:t>
            </a:r>
            <a:r>
              <a:rPr lang="en-US" altLang="zh-CN" dirty="0" smtClean="0"/>
              <a:t> 32pt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09328" y="2427734"/>
            <a:ext cx="6048672" cy="5040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rgbClr val="000066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dirty="0" smtClean="0"/>
              <a:t>Subhead text Calibri Regular 24pt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fanliyuan\Desktop\8031587790_L 0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" t="15760" r="7013" b="33728"/>
          <a:stretch/>
        </p:blipFill>
        <p:spPr bwMode="auto">
          <a:xfrm>
            <a:off x="-1" y="1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fanliyuan\Desktop\英文-应用部分RGB-EDM-02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8"/>
          <a:stretch/>
        </p:blipFill>
        <p:spPr bwMode="auto">
          <a:xfrm>
            <a:off x="5901" y="3058764"/>
            <a:ext cx="9132196" cy="208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fanliyuan\Desktop\Hikvision Logo-R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39502"/>
            <a:ext cx="1572220" cy="31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1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1043608" y="483518"/>
            <a:ext cx="1788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0066"/>
                </a:solidFill>
                <a:latin typeface="+mj-lt"/>
                <a:cs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rgbClr val="000066"/>
              </a:solidFill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ph type="ctrTitle" hasCustomPrompt="1"/>
          </p:nvPr>
        </p:nvSpPr>
        <p:spPr>
          <a:xfrm>
            <a:off x="251520" y="411511"/>
            <a:ext cx="6046566" cy="36003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Headline Calibri 24pt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249288" y="843558"/>
            <a:ext cx="6048672" cy="3600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Subhead Calibri 20pt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1043608" y="483518"/>
            <a:ext cx="1788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0066"/>
                </a:solidFill>
                <a:latin typeface="+mj-lt"/>
                <a:cs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rgbClr val="000066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961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B2FCFE6-F4C8-41D2-8918-758B2A768178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5A687EC-9CB9-461B-9368-86A62E4B8F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82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fanliyuan\Desktop\8031587790_L 02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" t="15760" r="7013" b="33728"/>
          <a:stretch>
            <a:fillRect/>
          </a:stretch>
        </p:blipFill>
        <p:spPr bwMode="auto">
          <a:xfrm>
            <a:off x="-1" y="1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fanliyuan\Desktop\英文-应用部分RGB-EDM-02.pn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8"/>
          <a:stretch>
            <a:fillRect/>
          </a:stretch>
        </p:blipFill>
        <p:spPr bwMode="auto">
          <a:xfrm>
            <a:off x="35496" y="3092848"/>
            <a:ext cx="9246515" cy="206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fanliyuan\Desktop\Hikvision Logo-R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39502"/>
            <a:ext cx="1572220" cy="31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fanliyuan\Desktop\Hikvision Logo-R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-1532706"/>
            <a:ext cx="1656184" cy="33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fanliyuan\Desktop\PPT2-07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16" r="50000" b="36107"/>
          <a:stretch>
            <a:fillRect/>
          </a:stretch>
        </p:blipFill>
        <p:spPr bwMode="auto">
          <a:xfrm>
            <a:off x="-53244" y="-8229450"/>
            <a:ext cx="922539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矩形 21"/>
          <p:cNvSpPr/>
          <p:nvPr userDrawn="1"/>
        </p:nvSpPr>
        <p:spPr>
          <a:xfrm>
            <a:off x="8822950" y="4946404"/>
            <a:ext cx="321049" cy="195486"/>
          </a:xfrm>
          <a:prstGeom prst="rect">
            <a:avLst/>
          </a:prstGeom>
          <a:solidFill>
            <a:srgbClr val="1AE1E6"/>
          </a:solidFill>
          <a:ln>
            <a:solidFill>
              <a:srgbClr val="1AE1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fld id="{6F4622B7-5DA8-40EB-88A2-793AF04C30E9}" type="slidenum">
              <a:rPr lang="en-US" altLang="zh-CN" sz="800" b="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zh-CN" altLang="en-US" sz="5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16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322849"/>
            <a:ext cx="9144000" cy="4820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5" descr="C:\Users\fanliyuan\Desktop\英文-应用部分RGB-EDM-04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72" y="4842262"/>
            <a:ext cx="1010468" cy="10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fanliyuan\Desktop\8031587790_L 02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" t="15760" r="7013" b="33728"/>
          <a:stretch>
            <a:fillRect/>
          </a:stretch>
        </p:blipFill>
        <p:spPr bwMode="auto">
          <a:xfrm>
            <a:off x="-1" y="1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1513" y="2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bg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2" descr="C:\Users\fanliyuan\Desktop\Hikvision Logo-R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73410"/>
            <a:ext cx="931024" cy="18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fanliyuan\Desktop\英文slogan-02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72" y="4840228"/>
            <a:ext cx="1010467" cy="10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19"/>
          <p:cNvSpPr/>
          <p:nvPr userDrawn="1"/>
        </p:nvSpPr>
        <p:spPr>
          <a:xfrm>
            <a:off x="8822950" y="4946404"/>
            <a:ext cx="321049" cy="195486"/>
          </a:xfrm>
          <a:prstGeom prst="rect">
            <a:avLst/>
          </a:prstGeom>
          <a:solidFill>
            <a:srgbClr val="1AE1E6"/>
          </a:solidFill>
          <a:ln>
            <a:solidFill>
              <a:srgbClr val="1AE1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fld id="{6F4622B7-5DA8-40EB-88A2-793AF04C30E9}" type="slidenum">
              <a:rPr lang="en-US" altLang="zh-CN" sz="800" b="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zh-CN" altLang="en-US" sz="5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16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539552" y="266953"/>
            <a:ext cx="734481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 userDrawn="1"/>
        </p:nvSpPr>
        <p:spPr>
          <a:xfrm>
            <a:off x="321172" y="223421"/>
            <a:ext cx="87064" cy="870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3" descr="C:\Users\fanliyuan\Desktop\Hikvision Logo-R-03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11057"/>
            <a:ext cx="888479" cy="11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fanliyuan\Desktop\Hikvision Logo-R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73410"/>
            <a:ext cx="931024" cy="18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fanliyuan\Desktop\英文slogan-02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72" y="4840228"/>
            <a:ext cx="1010467" cy="10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8822950" y="4946404"/>
            <a:ext cx="321049" cy="195486"/>
          </a:xfrm>
          <a:prstGeom prst="rect">
            <a:avLst/>
          </a:prstGeom>
          <a:solidFill>
            <a:srgbClr val="1AE1E6"/>
          </a:solidFill>
          <a:ln>
            <a:solidFill>
              <a:srgbClr val="1AE1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fld id="{6F4622B7-5DA8-40EB-88A2-793AF04C30E9}" type="slidenum">
              <a:rPr lang="en-US" altLang="zh-CN" sz="800" b="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zh-CN" altLang="en-US" sz="5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5" r:id="rId2"/>
    <p:sldLayoutId id="2147483666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16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fanliyuan\Desktop\8031587790_L 02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" t="15760" r="7013" b="33728"/>
          <a:stretch>
            <a:fillRect/>
          </a:stretch>
        </p:blipFill>
        <p:spPr bwMode="auto">
          <a:xfrm>
            <a:off x="-1" y="1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3271771" y="1851670"/>
            <a:ext cx="26004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0" dirty="0" smtClean="0">
                <a:solidFill>
                  <a:srgbClr val="000066"/>
                </a:solidFill>
              </a:rPr>
              <a:t>THANKS                                                                                 </a:t>
            </a:r>
            <a:endParaRPr lang="zh-CN" altLang="en-US" sz="4400" b="0" dirty="0">
              <a:solidFill>
                <a:srgbClr val="000066"/>
              </a:solidFill>
            </a:endParaRPr>
          </a:p>
        </p:txBody>
      </p:sp>
      <p:pic>
        <p:nvPicPr>
          <p:cNvPr id="10" name="Picture 2" descr="C:\Users\fanliyuan\Desktop\Hikvision Logo-R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39502"/>
            <a:ext cx="1572220" cy="31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fanliyuan\Desktop\英文-应用部分RGB-EDM-02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265" y="2850950"/>
            <a:ext cx="9246515" cy="229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 userDrawn="1"/>
        </p:nvSpPr>
        <p:spPr>
          <a:xfrm>
            <a:off x="8894959" y="4946404"/>
            <a:ext cx="245412" cy="195486"/>
          </a:xfrm>
          <a:prstGeom prst="rect">
            <a:avLst/>
          </a:prstGeom>
          <a:solidFill>
            <a:srgbClr val="1AE1E6"/>
          </a:solidFill>
          <a:ln>
            <a:solidFill>
              <a:srgbClr val="1AE1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fld id="{6F4622B7-5DA8-40EB-88A2-793AF04C30E9}" type="slidenum">
              <a:rPr lang="en-US" altLang="zh-CN" sz="800" b="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zh-CN" altLang="en-US" sz="5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16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GB-QDPa_XVs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s://youtu.be/AjVW9YaWcPY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youtu.be/KGp3LtzEDbg" TargetMode="External"/><Relationship Id="rId5" Type="http://schemas.openxmlformats.org/officeDocument/2006/relationships/hyperlink" Target="https://youtu.be/q99LaGq4V_Y" TargetMode="Externa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50249" y="2746764"/>
            <a:ext cx="8435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en-US" altLang="zh-CN" b="1" dirty="0" smtClean="0">
                <a:solidFill>
                  <a:srgbClr val="000066"/>
                </a:solidFill>
                <a:latin typeface="微软雅黑"/>
                <a:ea typeface="微软雅黑"/>
                <a:cs typeface="Arial" panose="020B0604020202020204" pitchFamily="34" charset="0"/>
              </a:rPr>
              <a:t>Ethan</a:t>
            </a:r>
            <a:endParaRPr lang="zh-CN" altLang="en-US" dirty="0">
              <a:solidFill>
                <a:prstClr val="black"/>
              </a:solidFill>
              <a:latin typeface="Arial Unicode MS" panose="020B0604020202020204" pitchFamily="34" charset="-122"/>
              <a:ea typeface="Arial Unicode MS" panose="020B0604020202020204" pitchFamily="34" charset="-122"/>
            </a:endParaRPr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467544" y="2155201"/>
            <a:ext cx="8424936" cy="5040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8">
              <a:defRPr/>
            </a:pPr>
            <a:r>
              <a:rPr lang="ko-KR" altLang="en-US" sz="1800" b="1" dirty="0" smtClea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사용 가이</a:t>
            </a:r>
            <a:r>
              <a:rPr lang="ko-KR" altLang="en-US" sz="18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드</a:t>
            </a:r>
            <a:endParaRPr lang="en-US" altLang="zh-CN" sz="1800" b="1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标题 1"/>
          <p:cNvSpPr>
            <a:spLocks noGrp="1"/>
          </p:cNvSpPr>
          <p:nvPr/>
        </p:nvSpPr>
        <p:spPr>
          <a:xfrm>
            <a:off x="467544" y="1563638"/>
            <a:ext cx="8064896" cy="5040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하이크 전자칠판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54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7866" y="1486134"/>
            <a:ext cx="326884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전체 메뉴 구성 및 사용법</a:t>
            </a:r>
            <a:endParaRPr lang="en-US" altLang="zh-CN" sz="20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화이트보드 사용법</a:t>
            </a:r>
            <a:endParaRPr lang="en-US" altLang="zh-CN" sz="2000" b="1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미러링 사용법</a:t>
            </a:r>
            <a:endParaRPr lang="en-US" altLang="zh-CN" sz="20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앱 설치 및 사용법</a:t>
            </a:r>
            <a:endParaRPr lang="en-US" altLang="ko-KR" sz="20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pSp>
        <p:nvGrpSpPr>
          <p:cNvPr id="3" name="Group 128"/>
          <p:cNvGrpSpPr>
            <a:grpSpLocks noChangeAspect="1"/>
          </p:cNvGrpSpPr>
          <p:nvPr/>
        </p:nvGrpSpPr>
        <p:grpSpPr>
          <a:xfrm>
            <a:off x="899592" y="2136115"/>
            <a:ext cx="593067" cy="593221"/>
            <a:chOff x="10914389" y="3398630"/>
            <a:chExt cx="2545697" cy="2546360"/>
          </a:xfrm>
          <a:solidFill>
            <a:srgbClr val="717071"/>
          </a:solidFill>
        </p:grpSpPr>
        <p:sp>
          <p:nvSpPr>
            <p:cNvPr id="4" name="Freeform 9"/>
            <p:cNvSpPr>
              <a:spLocks noEditPoints="1"/>
            </p:cNvSpPr>
            <p:nvPr/>
          </p:nvSpPr>
          <p:spPr bwMode="auto">
            <a:xfrm>
              <a:off x="10914389" y="3398630"/>
              <a:ext cx="2545697" cy="2546360"/>
            </a:xfrm>
            <a:custGeom>
              <a:avLst/>
              <a:gdLst>
                <a:gd name="T0" fmla="*/ 512 w 1024"/>
                <a:gd name="T1" fmla="*/ 0 h 1024"/>
                <a:gd name="T2" fmla="*/ 0 w 1024"/>
                <a:gd name="T3" fmla="*/ 512 h 1024"/>
                <a:gd name="T4" fmla="*/ 512 w 1024"/>
                <a:gd name="T5" fmla="*/ 1024 h 1024"/>
                <a:gd name="T6" fmla="*/ 1024 w 1024"/>
                <a:gd name="T7" fmla="*/ 512 h 1024"/>
                <a:gd name="T8" fmla="*/ 512 w 1024"/>
                <a:gd name="T9" fmla="*/ 0 h 1024"/>
                <a:gd name="T10" fmla="*/ 512 w 1024"/>
                <a:gd name="T11" fmla="*/ 951 h 1024"/>
                <a:gd name="T12" fmla="*/ 73 w 1024"/>
                <a:gd name="T13" fmla="*/ 512 h 1024"/>
                <a:gd name="T14" fmla="*/ 512 w 1024"/>
                <a:gd name="T15" fmla="*/ 73 h 1024"/>
                <a:gd name="T16" fmla="*/ 951 w 1024"/>
                <a:gd name="T17" fmla="*/ 512 h 1024"/>
                <a:gd name="T18" fmla="*/ 512 w 1024"/>
                <a:gd name="T19" fmla="*/ 951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4" h="1024">
                  <a:moveTo>
                    <a:pt x="512" y="0"/>
                  </a:moveTo>
                  <a:cubicBezTo>
                    <a:pt x="229" y="0"/>
                    <a:pt x="0" y="229"/>
                    <a:pt x="0" y="512"/>
                  </a:cubicBezTo>
                  <a:cubicBezTo>
                    <a:pt x="0" y="795"/>
                    <a:pt x="229" y="1024"/>
                    <a:pt x="512" y="1024"/>
                  </a:cubicBezTo>
                  <a:cubicBezTo>
                    <a:pt x="795" y="1024"/>
                    <a:pt x="1024" y="795"/>
                    <a:pt x="1024" y="512"/>
                  </a:cubicBezTo>
                  <a:cubicBezTo>
                    <a:pt x="1024" y="229"/>
                    <a:pt x="795" y="0"/>
                    <a:pt x="512" y="0"/>
                  </a:cubicBezTo>
                  <a:close/>
                  <a:moveTo>
                    <a:pt x="512" y="951"/>
                  </a:moveTo>
                  <a:cubicBezTo>
                    <a:pt x="270" y="951"/>
                    <a:pt x="73" y="754"/>
                    <a:pt x="73" y="512"/>
                  </a:cubicBezTo>
                  <a:cubicBezTo>
                    <a:pt x="73" y="270"/>
                    <a:pt x="270" y="73"/>
                    <a:pt x="512" y="73"/>
                  </a:cubicBezTo>
                  <a:cubicBezTo>
                    <a:pt x="754" y="73"/>
                    <a:pt x="951" y="270"/>
                    <a:pt x="951" y="512"/>
                  </a:cubicBezTo>
                  <a:cubicBezTo>
                    <a:pt x="951" y="754"/>
                    <a:pt x="754" y="951"/>
                    <a:pt x="512" y="9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43791" tIns="121896" rIns="243791" bIns="121896"/>
            <a:lstStyle/>
            <a:p>
              <a:pPr marL="0" marR="0" lvl="0" indent="0" algn="l" defTabSz="2437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grpSp>
          <p:nvGrpSpPr>
            <p:cNvPr id="5" name="Group 130"/>
            <p:cNvGrpSpPr/>
            <p:nvPr/>
          </p:nvGrpSpPr>
          <p:grpSpPr>
            <a:xfrm>
              <a:off x="11795226" y="4278110"/>
              <a:ext cx="787195" cy="787400"/>
              <a:chOff x="6350" y="4763"/>
              <a:chExt cx="2898775" cy="2898776"/>
            </a:xfrm>
            <a:grpFill/>
          </p:grpSpPr>
          <p:sp>
            <p:nvSpPr>
              <p:cNvPr id="6" name="Freeform 131"/>
              <p:cNvSpPr/>
              <p:nvPr/>
            </p:nvSpPr>
            <p:spPr bwMode="auto">
              <a:xfrm>
                <a:off x="6350" y="4763"/>
                <a:ext cx="727075" cy="723900"/>
              </a:xfrm>
              <a:custGeom>
                <a:avLst/>
                <a:gdLst>
                  <a:gd name="T0" fmla="*/ 168 w 193"/>
                  <a:gd name="T1" fmla="*/ 0 h 192"/>
                  <a:gd name="T2" fmla="*/ 24 w 193"/>
                  <a:gd name="T3" fmla="*/ 0 h 192"/>
                  <a:gd name="T4" fmla="*/ 0 w 193"/>
                  <a:gd name="T5" fmla="*/ 24 h 192"/>
                  <a:gd name="T6" fmla="*/ 0 w 193"/>
                  <a:gd name="T7" fmla="*/ 168 h 192"/>
                  <a:gd name="T8" fmla="*/ 24 w 193"/>
                  <a:gd name="T9" fmla="*/ 192 h 192"/>
                  <a:gd name="T10" fmla="*/ 168 w 193"/>
                  <a:gd name="T11" fmla="*/ 192 h 192"/>
                  <a:gd name="T12" fmla="*/ 193 w 193"/>
                  <a:gd name="T13" fmla="*/ 168 h 192"/>
                  <a:gd name="T14" fmla="*/ 193 w 193"/>
                  <a:gd name="T15" fmla="*/ 24 h 192"/>
                  <a:gd name="T16" fmla="*/ 168 w 193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2">
                    <a:moveTo>
                      <a:pt x="16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2"/>
                      <a:pt x="11" y="192"/>
                      <a:pt x="24" y="192"/>
                    </a:cubicBezTo>
                    <a:cubicBezTo>
                      <a:pt x="168" y="192"/>
                      <a:pt x="168" y="192"/>
                      <a:pt x="168" y="192"/>
                    </a:cubicBezTo>
                    <a:cubicBezTo>
                      <a:pt x="182" y="192"/>
                      <a:pt x="193" y="182"/>
                      <a:pt x="193" y="168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193" y="11"/>
                      <a:pt x="182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2437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7" name="Freeform 132"/>
              <p:cNvSpPr/>
              <p:nvPr/>
            </p:nvSpPr>
            <p:spPr bwMode="auto">
              <a:xfrm>
                <a:off x="6350" y="1093788"/>
                <a:ext cx="727075" cy="722313"/>
              </a:xfrm>
              <a:custGeom>
                <a:avLst/>
                <a:gdLst>
                  <a:gd name="T0" fmla="*/ 168 w 193"/>
                  <a:gd name="T1" fmla="*/ 0 h 192"/>
                  <a:gd name="T2" fmla="*/ 24 w 193"/>
                  <a:gd name="T3" fmla="*/ 0 h 192"/>
                  <a:gd name="T4" fmla="*/ 0 w 193"/>
                  <a:gd name="T5" fmla="*/ 24 h 192"/>
                  <a:gd name="T6" fmla="*/ 0 w 193"/>
                  <a:gd name="T7" fmla="*/ 168 h 192"/>
                  <a:gd name="T8" fmla="*/ 24 w 193"/>
                  <a:gd name="T9" fmla="*/ 192 h 192"/>
                  <a:gd name="T10" fmla="*/ 168 w 193"/>
                  <a:gd name="T11" fmla="*/ 192 h 192"/>
                  <a:gd name="T12" fmla="*/ 193 w 193"/>
                  <a:gd name="T13" fmla="*/ 168 h 192"/>
                  <a:gd name="T14" fmla="*/ 193 w 193"/>
                  <a:gd name="T15" fmla="*/ 24 h 192"/>
                  <a:gd name="T16" fmla="*/ 168 w 193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2">
                    <a:moveTo>
                      <a:pt x="16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1"/>
                      <a:pt x="11" y="192"/>
                      <a:pt x="24" y="192"/>
                    </a:cubicBezTo>
                    <a:cubicBezTo>
                      <a:pt x="168" y="192"/>
                      <a:pt x="168" y="192"/>
                      <a:pt x="168" y="192"/>
                    </a:cubicBezTo>
                    <a:cubicBezTo>
                      <a:pt x="182" y="192"/>
                      <a:pt x="193" y="181"/>
                      <a:pt x="193" y="168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193" y="11"/>
                      <a:pt x="182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2437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8" name="Freeform 162"/>
              <p:cNvSpPr/>
              <p:nvPr/>
            </p:nvSpPr>
            <p:spPr bwMode="auto">
              <a:xfrm>
                <a:off x="6350" y="2178051"/>
                <a:ext cx="727075" cy="725488"/>
              </a:xfrm>
              <a:custGeom>
                <a:avLst/>
                <a:gdLst>
                  <a:gd name="T0" fmla="*/ 168 w 193"/>
                  <a:gd name="T1" fmla="*/ 0 h 193"/>
                  <a:gd name="T2" fmla="*/ 24 w 193"/>
                  <a:gd name="T3" fmla="*/ 0 h 193"/>
                  <a:gd name="T4" fmla="*/ 0 w 193"/>
                  <a:gd name="T5" fmla="*/ 25 h 193"/>
                  <a:gd name="T6" fmla="*/ 0 w 193"/>
                  <a:gd name="T7" fmla="*/ 169 h 193"/>
                  <a:gd name="T8" fmla="*/ 24 w 193"/>
                  <a:gd name="T9" fmla="*/ 193 h 193"/>
                  <a:gd name="T10" fmla="*/ 168 w 193"/>
                  <a:gd name="T11" fmla="*/ 193 h 193"/>
                  <a:gd name="T12" fmla="*/ 193 w 193"/>
                  <a:gd name="T13" fmla="*/ 169 h 193"/>
                  <a:gd name="T14" fmla="*/ 193 w 193"/>
                  <a:gd name="T15" fmla="*/ 25 h 193"/>
                  <a:gd name="T16" fmla="*/ 168 w 193"/>
                  <a:gd name="T1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3">
                    <a:moveTo>
                      <a:pt x="16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82"/>
                      <a:pt x="11" y="193"/>
                      <a:pt x="24" y="193"/>
                    </a:cubicBezTo>
                    <a:cubicBezTo>
                      <a:pt x="168" y="193"/>
                      <a:pt x="168" y="193"/>
                      <a:pt x="168" y="193"/>
                    </a:cubicBezTo>
                    <a:cubicBezTo>
                      <a:pt x="182" y="193"/>
                      <a:pt x="193" y="182"/>
                      <a:pt x="193" y="169"/>
                    </a:cubicBezTo>
                    <a:cubicBezTo>
                      <a:pt x="193" y="25"/>
                      <a:pt x="193" y="25"/>
                      <a:pt x="193" y="25"/>
                    </a:cubicBezTo>
                    <a:cubicBezTo>
                      <a:pt x="193" y="11"/>
                      <a:pt x="182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2437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 bwMode="auto">
              <a:xfrm>
                <a:off x="1095375" y="4763"/>
                <a:ext cx="1809750" cy="723900"/>
              </a:xfrm>
              <a:custGeom>
                <a:avLst/>
                <a:gdLst>
                  <a:gd name="T0" fmla="*/ 457 w 481"/>
                  <a:gd name="T1" fmla="*/ 0 h 192"/>
                  <a:gd name="T2" fmla="*/ 24 w 481"/>
                  <a:gd name="T3" fmla="*/ 0 h 192"/>
                  <a:gd name="T4" fmla="*/ 0 w 481"/>
                  <a:gd name="T5" fmla="*/ 24 h 192"/>
                  <a:gd name="T6" fmla="*/ 0 w 481"/>
                  <a:gd name="T7" fmla="*/ 168 h 192"/>
                  <a:gd name="T8" fmla="*/ 24 w 481"/>
                  <a:gd name="T9" fmla="*/ 192 h 192"/>
                  <a:gd name="T10" fmla="*/ 457 w 481"/>
                  <a:gd name="T11" fmla="*/ 192 h 192"/>
                  <a:gd name="T12" fmla="*/ 481 w 481"/>
                  <a:gd name="T13" fmla="*/ 168 h 192"/>
                  <a:gd name="T14" fmla="*/ 481 w 481"/>
                  <a:gd name="T15" fmla="*/ 24 h 192"/>
                  <a:gd name="T16" fmla="*/ 457 w 481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1" h="192">
                    <a:moveTo>
                      <a:pt x="45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2"/>
                      <a:pt x="11" y="192"/>
                      <a:pt x="24" y="192"/>
                    </a:cubicBezTo>
                    <a:cubicBezTo>
                      <a:pt x="457" y="192"/>
                      <a:pt x="457" y="192"/>
                      <a:pt x="457" y="192"/>
                    </a:cubicBezTo>
                    <a:cubicBezTo>
                      <a:pt x="470" y="192"/>
                      <a:pt x="481" y="182"/>
                      <a:pt x="481" y="168"/>
                    </a:cubicBezTo>
                    <a:cubicBezTo>
                      <a:pt x="481" y="24"/>
                      <a:pt x="481" y="24"/>
                      <a:pt x="481" y="24"/>
                    </a:cubicBezTo>
                    <a:cubicBezTo>
                      <a:pt x="481" y="11"/>
                      <a:pt x="470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2437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10" name="Freeform 9"/>
              <p:cNvSpPr/>
              <p:nvPr/>
            </p:nvSpPr>
            <p:spPr bwMode="auto">
              <a:xfrm>
                <a:off x="1095375" y="1093785"/>
                <a:ext cx="1809750" cy="722315"/>
              </a:xfrm>
              <a:custGeom>
                <a:avLst/>
                <a:gdLst>
                  <a:gd name="T0" fmla="*/ 457 w 481"/>
                  <a:gd name="T1" fmla="*/ 0 h 192"/>
                  <a:gd name="T2" fmla="*/ 24 w 481"/>
                  <a:gd name="T3" fmla="*/ 0 h 192"/>
                  <a:gd name="T4" fmla="*/ 0 w 481"/>
                  <a:gd name="T5" fmla="*/ 24 h 192"/>
                  <a:gd name="T6" fmla="*/ 0 w 481"/>
                  <a:gd name="T7" fmla="*/ 168 h 192"/>
                  <a:gd name="T8" fmla="*/ 24 w 481"/>
                  <a:gd name="T9" fmla="*/ 192 h 192"/>
                  <a:gd name="T10" fmla="*/ 457 w 481"/>
                  <a:gd name="T11" fmla="*/ 192 h 192"/>
                  <a:gd name="T12" fmla="*/ 481 w 481"/>
                  <a:gd name="T13" fmla="*/ 168 h 192"/>
                  <a:gd name="T14" fmla="*/ 481 w 481"/>
                  <a:gd name="T15" fmla="*/ 24 h 192"/>
                  <a:gd name="T16" fmla="*/ 457 w 481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1" h="192">
                    <a:moveTo>
                      <a:pt x="45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1"/>
                      <a:pt x="11" y="192"/>
                      <a:pt x="24" y="192"/>
                    </a:cubicBezTo>
                    <a:cubicBezTo>
                      <a:pt x="457" y="192"/>
                      <a:pt x="457" y="192"/>
                      <a:pt x="457" y="192"/>
                    </a:cubicBezTo>
                    <a:cubicBezTo>
                      <a:pt x="470" y="192"/>
                      <a:pt x="481" y="181"/>
                      <a:pt x="481" y="168"/>
                    </a:cubicBezTo>
                    <a:cubicBezTo>
                      <a:pt x="481" y="24"/>
                      <a:pt x="481" y="24"/>
                      <a:pt x="481" y="24"/>
                    </a:cubicBezTo>
                    <a:cubicBezTo>
                      <a:pt x="481" y="11"/>
                      <a:pt x="470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2437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 bwMode="auto">
              <a:xfrm>
                <a:off x="1095375" y="2178051"/>
                <a:ext cx="1809750" cy="725488"/>
              </a:xfrm>
              <a:custGeom>
                <a:avLst/>
                <a:gdLst>
                  <a:gd name="T0" fmla="*/ 457 w 481"/>
                  <a:gd name="T1" fmla="*/ 0 h 193"/>
                  <a:gd name="T2" fmla="*/ 24 w 481"/>
                  <a:gd name="T3" fmla="*/ 0 h 193"/>
                  <a:gd name="T4" fmla="*/ 0 w 481"/>
                  <a:gd name="T5" fmla="*/ 25 h 193"/>
                  <a:gd name="T6" fmla="*/ 0 w 481"/>
                  <a:gd name="T7" fmla="*/ 169 h 193"/>
                  <a:gd name="T8" fmla="*/ 24 w 481"/>
                  <a:gd name="T9" fmla="*/ 193 h 193"/>
                  <a:gd name="T10" fmla="*/ 457 w 481"/>
                  <a:gd name="T11" fmla="*/ 193 h 193"/>
                  <a:gd name="T12" fmla="*/ 481 w 481"/>
                  <a:gd name="T13" fmla="*/ 169 h 193"/>
                  <a:gd name="T14" fmla="*/ 481 w 481"/>
                  <a:gd name="T15" fmla="*/ 25 h 193"/>
                  <a:gd name="T16" fmla="*/ 457 w 481"/>
                  <a:gd name="T1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1" h="193">
                    <a:moveTo>
                      <a:pt x="45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82"/>
                      <a:pt x="11" y="193"/>
                      <a:pt x="24" y="193"/>
                    </a:cubicBezTo>
                    <a:cubicBezTo>
                      <a:pt x="457" y="193"/>
                      <a:pt x="457" y="193"/>
                      <a:pt x="457" y="193"/>
                    </a:cubicBezTo>
                    <a:cubicBezTo>
                      <a:pt x="470" y="193"/>
                      <a:pt x="481" y="182"/>
                      <a:pt x="481" y="169"/>
                    </a:cubicBezTo>
                    <a:cubicBezTo>
                      <a:pt x="481" y="25"/>
                      <a:pt x="481" y="25"/>
                      <a:pt x="481" y="25"/>
                    </a:cubicBezTo>
                    <a:cubicBezTo>
                      <a:pt x="481" y="11"/>
                      <a:pt x="470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2437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8347" y="2013018"/>
            <a:ext cx="8785654" cy="109750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00"/>
          <a:stretch/>
        </p:blipFill>
        <p:spPr>
          <a:xfrm flipV="1">
            <a:off x="8" y="2013012"/>
            <a:ext cx="1754652" cy="110122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27383" y="2142637"/>
            <a:ext cx="1280747" cy="744432"/>
          </a:xfrm>
          <a:prstGeom prst="rect">
            <a:avLst/>
          </a:prstGeom>
          <a:noFill/>
        </p:spPr>
        <p:txBody>
          <a:bodyPr wrap="square" lIns="51424" tIns="25716" rIns="51424" bIns="25716" rtlCol="0">
            <a:spAutoFit/>
          </a:bodyPr>
          <a:lstStyle/>
          <a:p>
            <a:r>
              <a:rPr lang="en-US" altLang="zh-CN" sz="4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P.01</a:t>
            </a:r>
            <a:endParaRPr lang="zh-CN" altLang="en-US" sz="45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33686" y="2367946"/>
            <a:ext cx="4997935" cy="398183"/>
          </a:xfrm>
          <a:prstGeom prst="rect">
            <a:avLst/>
          </a:prstGeom>
          <a:noFill/>
        </p:spPr>
        <p:txBody>
          <a:bodyPr wrap="square" lIns="51424" tIns="25716" rIns="51424" bIns="25716" rtlCol="0">
            <a:spAutoFit/>
          </a:bodyPr>
          <a:lstStyle/>
          <a:p>
            <a:r>
              <a:rPr lang="ko-KR" altLang="en-US" sz="2250" b="1" dirty="0">
                <a:solidFill>
                  <a:srgbClr val="D719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전체 메뉴 구성 및 사용법</a:t>
            </a:r>
          </a:p>
        </p:txBody>
      </p:sp>
    </p:spTree>
    <p:extLst>
      <p:ext uri="{BB962C8B-B14F-4D97-AF65-F5344CB8AC3E}">
        <p14:creationId xmlns:p14="http://schemas.microsoft.com/office/powerpoint/2010/main" val="190454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전체 메뉴 구성 및 사용법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782" y="3994691"/>
            <a:ext cx="4956069" cy="344721"/>
          </a:xfrm>
          <a:prstGeom prst="rect">
            <a:avLst/>
          </a:prstGeom>
        </p:spPr>
      </p:pic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001680"/>
              </p:ext>
            </p:extLst>
          </p:nvPr>
        </p:nvGraphicFramePr>
        <p:xfrm>
          <a:off x="5080748" y="1031191"/>
          <a:ext cx="3747352" cy="29107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9683">
                  <a:extLst>
                    <a:ext uri="{9D8B030D-6E8A-4147-A177-3AD203B41FA5}">
                      <a16:colId xmlns:a16="http://schemas.microsoft.com/office/drawing/2014/main" val="1157005840"/>
                    </a:ext>
                  </a:extLst>
                </a:gridCol>
                <a:gridCol w="1453993">
                  <a:extLst>
                    <a:ext uri="{9D8B030D-6E8A-4147-A177-3AD203B41FA5}">
                      <a16:colId xmlns:a16="http://schemas.microsoft.com/office/drawing/2014/main" val="2833090317"/>
                    </a:ext>
                  </a:extLst>
                </a:gridCol>
                <a:gridCol w="418215">
                  <a:extLst>
                    <a:ext uri="{9D8B030D-6E8A-4147-A177-3AD203B41FA5}">
                      <a16:colId xmlns:a16="http://schemas.microsoft.com/office/drawing/2014/main" val="1115902069"/>
                    </a:ext>
                  </a:extLst>
                </a:gridCol>
                <a:gridCol w="1455461">
                  <a:extLst>
                    <a:ext uri="{9D8B030D-6E8A-4147-A177-3AD203B41FA5}">
                      <a16:colId xmlns:a16="http://schemas.microsoft.com/office/drawing/2014/main" val="3727642957"/>
                    </a:ext>
                  </a:extLst>
                </a:gridCol>
              </a:tblGrid>
              <a:tr h="4851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 smtClean="0"/>
                        <a:t>No.</a:t>
                      </a:r>
                      <a:endParaRPr lang="zh-CN" altLang="en-US" sz="105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dirty="0" smtClean="0"/>
                        <a:t>설명</a:t>
                      </a:r>
                      <a:endParaRPr lang="zh-CN" altLang="en-US" sz="105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 smtClean="0"/>
                        <a:t>No.</a:t>
                      </a:r>
                      <a:endParaRPr lang="zh-CN" altLang="en-US" sz="105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dirty="0" smtClean="0"/>
                        <a:t>설명</a:t>
                      </a:r>
                      <a:endParaRPr lang="zh-CN" altLang="en-US" sz="105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2855"/>
                  </a:ext>
                </a:extLst>
              </a:tr>
              <a:tr h="4851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 smtClean="0"/>
                        <a:t>1</a:t>
                      </a:r>
                      <a:endParaRPr lang="zh-CN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맨 아래에 있는 메뉴 모음을 숨기려면 누릅니다</a:t>
                      </a:r>
                      <a:endParaRPr lang="zh-CN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 smtClean="0"/>
                        <a:t>6</a:t>
                      </a:r>
                      <a:endParaRPr lang="zh-CN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800" dirty="0" smtClean="0"/>
                        <a:t>운영중이 프로그램 확인 가능</a:t>
                      </a:r>
                      <a:endParaRPr lang="zh-CN" alt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4472347"/>
                  </a:ext>
                </a:extLst>
              </a:tr>
              <a:tr h="4851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 smtClean="0"/>
                        <a:t>2</a:t>
                      </a:r>
                      <a:endParaRPr lang="zh-CN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800" dirty="0" smtClean="0"/>
                        <a:t>이전 페이지로 이동</a:t>
                      </a:r>
                      <a:endParaRPr lang="zh-CN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 smtClean="0"/>
                        <a:t>7</a:t>
                      </a:r>
                      <a:endParaRPr lang="zh-CN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800" dirty="0" smtClean="0"/>
                        <a:t>현제 시간 및 시간설정 가능</a:t>
                      </a:r>
                      <a:endParaRPr lang="zh-CN" alt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2772642"/>
                  </a:ext>
                </a:extLst>
              </a:tr>
              <a:tr h="4851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 smtClean="0"/>
                        <a:t>3</a:t>
                      </a:r>
                      <a:endParaRPr lang="zh-CN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800" dirty="0" smtClean="0"/>
                        <a:t>입력 소스 변경</a:t>
                      </a:r>
                      <a:r>
                        <a:rPr lang="en-US" altLang="ko-KR" sz="800" dirty="0" smtClean="0"/>
                        <a:t>(HDMI,OPS</a:t>
                      </a:r>
                      <a:r>
                        <a:rPr lang="ko-KR" altLang="en-US" sz="800" dirty="0" smtClean="0"/>
                        <a:t>등</a:t>
                      </a:r>
                      <a:r>
                        <a:rPr lang="en-US" altLang="ko-KR" sz="800" dirty="0" smtClean="0"/>
                        <a:t>)</a:t>
                      </a:r>
                      <a:endParaRPr lang="zh-CN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 smtClean="0"/>
                        <a:t>8</a:t>
                      </a:r>
                      <a:endParaRPr lang="zh-CN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800" dirty="0" smtClean="0"/>
                        <a:t>네트웨크 상태 및 네트웨크 설정 가능</a:t>
                      </a:r>
                      <a:endParaRPr lang="zh-CN" alt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0160053"/>
                  </a:ext>
                </a:extLst>
              </a:tr>
              <a:tr h="4851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 smtClean="0"/>
                        <a:t>4</a:t>
                      </a:r>
                      <a:endParaRPr lang="zh-CN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800" dirty="0" smtClean="0"/>
                        <a:t>모든 응용프로그램</a:t>
                      </a:r>
                      <a:r>
                        <a:rPr lang="ko-KR" altLang="en-US" sz="800" baseline="0" dirty="0" smtClean="0"/>
                        <a:t> 확인 가능</a:t>
                      </a:r>
                      <a:endParaRPr lang="zh-CN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 smtClean="0"/>
                        <a:t>9</a:t>
                      </a:r>
                      <a:endParaRPr lang="zh-CN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800" dirty="0" smtClean="0"/>
                        <a:t>컨트롤 메뉴 상자</a:t>
                      </a:r>
                      <a:endParaRPr lang="zh-CN" alt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6904306"/>
                  </a:ext>
                </a:extLst>
              </a:tr>
              <a:tr h="4851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 smtClean="0"/>
                        <a:t>5</a:t>
                      </a:r>
                      <a:endParaRPr lang="zh-CN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800" dirty="0" smtClean="0"/>
                        <a:t>메인 페이지로 이동</a:t>
                      </a:r>
                      <a:endParaRPr lang="zh-CN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 smtClean="0"/>
                        <a:t>10</a:t>
                      </a:r>
                      <a:endParaRPr lang="zh-CN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800" dirty="0" smtClean="0"/>
                        <a:t>알람창</a:t>
                      </a:r>
                      <a:endParaRPr lang="zh-CN" alt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9997835"/>
                  </a:ext>
                </a:extLst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/>
          <a:srcRect t="2801" b="4800"/>
          <a:stretch/>
        </p:blipFill>
        <p:spPr>
          <a:xfrm>
            <a:off x="273960" y="1275606"/>
            <a:ext cx="4592016" cy="238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3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전체 메뉴 구성 및 사용법</a:t>
            </a: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613823"/>
              </p:ext>
            </p:extLst>
          </p:nvPr>
        </p:nvGraphicFramePr>
        <p:xfrm>
          <a:off x="4683365" y="1087940"/>
          <a:ext cx="4065099" cy="3907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9683">
                  <a:extLst>
                    <a:ext uri="{9D8B030D-6E8A-4147-A177-3AD203B41FA5}">
                      <a16:colId xmlns:a16="http://schemas.microsoft.com/office/drawing/2014/main" val="1157005840"/>
                    </a:ext>
                  </a:extLst>
                </a:gridCol>
                <a:gridCol w="3135416">
                  <a:extLst>
                    <a:ext uri="{9D8B030D-6E8A-4147-A177-3AD203B41FA5}">
                      <a16:colId xmlns:a16="http://schemas.microsoft.com/office/drawing/2014/main" val="2833090317"/>
                    </a:ext>
                  </a:extLst>
                </a:gridCol>
              </a:tblGrid>
              <a:tr h="5953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dirty="0" smtClean="0"/>
                        <a:t>항목</a:t>
                      </a:r>
                      <a:endParaRPr lang="zh-CN" altLang="en-US" sz="105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dirty="0" smtClean="0"/>
                        <a:t>설명</a:t>
                      </a:r>
                      <a:endParaRPr lang="zh-CN" altLang="en-US" sz="105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285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계산기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내장 계산기 오픈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447234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주석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현제 페이지에 판서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277264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카메라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전자칠판과 연결된 카메라 오픈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016005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스크린샷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현제 페이지 캡쳐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69043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스톱워치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시간 측정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999783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카운트다운 타이머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시간 카운트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704441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가상 리모콘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가상 컨트롤러를 사용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622894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화면 잠금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화면 잠금 터치 잠금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108489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밝기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밝기 조정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094728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음성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음성 조정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4336213"/>
                  </a:ext>
                </a:extLst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33317" t="3101" b="4500"/>
          <a:stretch/>
        </p:blipFill>
        <p:spPr>
          <a:xfrm>
            <a:off x="453984" y="1347614"/>
            <a:ext cx="4100484" cy="31960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59832" y="2427734"/>
            <a:ext cx="1455061" cy="18722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0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8347" y="2013018"/>
            <a:ext cx="8785654" cy="109750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00"/>
          <a:stretch/>
        </p:blipFill>
        <p:spPr>
          <a:xfrm flipV="1">
            <a:off x="8" y="2013012"/>
            <a:ext cx="1754652" cy="110122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27383" y="2142637"/>
            <a:ext cx="1280747" cy="744432"/>
          </a:xfrm>
          <a:prstGeom prst="rect">
            <a:avLst/>
          </a:prstGeom>
          <a:noFill/>
        </p:spPr>
        <p:txBody>
          <a:bodyPr wrap="square" lIns="51424" tIns="25716" rIns="51424" bIns="25716" rtlCol="0">
            <a:spAutoFit/>
          </a:bodyPr>
          <a:lstStyle/>
          <a:p>
            <a:r>
              <a:rPr lang="en-US" altLang="zh-CN" sz="4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P.02</a:t>
            </a:r>
            <a:endParaRPr lang="zh-CN" altLang="en-US" sz="45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33686" y="2367946"/>
            <a:ext cx="4997935" cy="398183"/>
          </a:xfrm>
          <a:prstGeom prst="rect">
            <a:avLst/>
          </a:prstGeom>
          <a:noFill/>
        </p:spPr>
        <p:txBody>
          <a:bodyPr wrap="square" lIns="51424" tIns="25716" rIns="51424" bIns="25716" rtlCol="0">
            <a:spAutoFit/>
          </a:bodyPr>
          <a:lstStyle/>
          <a:p>
            <a:r>
              <a:rPr lang="ko-KR" altLang="en-US" sz="2250" b="1" dirty="0">
                <a:solidFill>
                  <a:srgbClr val="D719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화이트보드 사용법</a:t>
            </a:r>
          </a:p>
        </p:txBody>
      </p:sp>
    </p:spTree>
    <p:extLst>
      <p:ext uri="{BB962C8B-B14F-4D97-AF65-F5344CB8AC3E}">
        <p14:creationId xmlns:p14="http://schemas.microsoft.com/office/powerpoint/2010/main" val="170108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화이트보드 사용법</a:t>
            </a:r>
          </a:p>
        </p:txBody>
      </p:sp>
      <p:sp>
        <p:nvSpPr>
          <p:cNvPr id="9" name="右箭头 8"/>
          <p:cNvSpPr/>
          <p:nvPr/>
        </p:nvSpPr>
        <p:spPr>
          <a:xfrm>
            <a:off x="4499992" y="2428502"/>
            <a:ext cx="252132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koppt-文本框"/>
          <p:cNvSpPr/>
          <p:nvPr/>
        </p:nvSpPr>
        <p:spPr>
          <a:xfrm>
            <a:off x="362503" y="3949179"/>
            <a:ext cx="8761914" cy="609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Step 1 :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메인 페이지에 있는 화이트 보드를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클릭하거나 펜을 집으면 자동으로 화이트보드 진입 가능합니다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Step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2 :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오른쪽과 같은 화면이 나옵니다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zh-CN" sz="1200" b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t="2801" b="4800"/>
          <a:stretch/>
        </p:blipFill>
        <p:spPr>
          <a:xfrm>
            <a:off x="261979" y="1449165"/>
            <a:ext cx="4172110" cy="216842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/>
          <a:srcRect t="2401" b="4500"/>
          <a:stretch/>
        </p:blipFill>
        <p:spPr>
          <a:xfrm>
            <a:off x="4788024" y="1419622"/>
            <a:ext cx="4172852" cy="21852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973135" y="2512242"/>
            <a:ext cx="374899" cy="3475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640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화이트보드 사용법</a:t>
            </a:r>
          </a:p>
        </p:txBody>
      </p:sp>
      <p:sp>
        <p:nvSpPr>
          <p:cNvPr id="12" name="矩形 11"/>
          <p:cNvSpPr/>
          <p:nvPr/>
        </p:nvSpPr>
        <p:spPr>
          <a:xfrm>
            <a:off x="366554" y="2297898"/>
            <a:ext cx="1181110" cy="13539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778991"/>
              </p:ext>
            </p:extLst>
          </p:nvPr>
        </p:nvGraphicFramePr>
        <p:xfrm>
          <a:off x="4788024" y="1286402"/>
          <a:ext cx="3938773" cy="3373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793">
                  <a:extLst>
                    <a:ext uri="{9D8B030D-6E8A-4147-A177-3AD203B41FA5}">
                      <a16:colId xmlns:a16="http://schemas.microsoft.com/office/drawing/2014/main" val="1157005840"/>
                    </a:ext>
                  </a:extLst>
                </a:gridCol>
                <a:gridCol w="3037980">
                  <a:extLst>
                    <a:ext uri="{9D8B030D-6E8A-4147-A177-3AD203B41FA5}">
                      <a16:colId xmlns:a16="http://schemas.microsoft.com/office/drawing/2014/main" val="2833090317"/>
                    </a:ext>
                  </a:extLst>
                </a:gridCol>
              </a:tblGrid>
              <a:tr h="5953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dirty="0" smtClean="0"/>
                        <a:t>항목</a:t>
                      </a:r>
                      <a:endParaRPr lang="zh-CN" altLang="en-US" sz="105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dirty="0" smtClean="0"/>
                        <a:t>설명</a:t>
                      </a:r>
                      <a:endParaRPr lang="zh-CN" altLang="en-US" sz="105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285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이중 색상 쓰기 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활성화시 펜의 앞단과 뒷단으로 서로 다른 색상을 구현 가능합니다</a:t>
                      </a:r>
                      <a:r>
                        <a:rPr lang="en-US" altLang="ko-KR" sz="900" dirty="0" smtClean="0"/>
                        <a:t>.</a:t>
                      </a:r>
                      <a:r>
                        <a:rPr lang="ko-KR" altLang="en-US" sz="900" dirty="0" smtClean="0"/>
                        <a:t> 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447234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그래픽 인식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도형</a:t>
                      </a:r>
                      <a:r>
                        <a:rPr lang="en-US" altLang="ko-KR" sz="900" dirty="0" smtClean="0"/>
                        <a:t>(</a:t>
                      </a:r>
                      <a:r>
                        <a:rPr lang="ko-KR" altLang="en-US" sz="900" dirty="0" smtClean="0"/>
                        <a:t>삼각형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원형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정방형</a:t>
                      </a:r>
                      <a:r>
                        <a:rPr lang="en-US" altLang="ko-KR" sz="900" dirty="0" smtClean="0"/>
                        <a:t>) </a:t>
                      </a:r>
                      <a:r>
                        <a:rPr lang="ko-KR" altLang="en-US" sz="900" dirty="0" smtClean="0"/>
                        <a:t>그릴때 자동 인식해서 그려줍니다</a:t>
                      </a:r>
                      <a:r>
                        <a:rPr lang="en-US" altLang="ko-KR" sz="900" dirty="0" smtClean="0"/>
                        <a:t>.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277264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멀티 터치 쓰기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활성화시 최대 </a:t>
                      </a:r>
                      <a:r>
                        <a:rPr lang="en-US" altLang="ko-KR" sz="900" dirty="0" smtClean="0"/>
                        <a:t>20</a:t>
                      </a:r>
                      <a:r>
                        <a:rPr lang="ko-KR" altLang="en-US" sz="900" dirty="0" smtClean="0"/>
                        <a:t>개 터치포인트를 인식 합니다</a:t>
                      </a:r>
                      <a:r>
                        <a:rPr lang="en-US" altLang="ko-KR" sz="900" dirty="0" smtClean="0"/>
                        <a:t>. 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016005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메뉴 위치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클릭시 메뉴 위치가 반대쪽으로 이동 합니다</a:t>
                      </a:r>
                      <a:r>
                        <a:rPr lang="en-US" altLang="ko-KR" sz="900" dirty="0" smtClean="0"/>
                        <a:t>.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69043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배경 설정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화이트 보드 배경을 변경할 수 있습니다</a:t>
                      </a:r>
                      <a:r>
                        <a:rPr lang="en-US" altLang="ko-KR" sz="900" dirty="0" smtClean="0"/>
                        <a:t>.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999783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관련 정보 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화이트 보드 버전을 확인 할 수 있습니다</a:t>
                      </a:r>
                      <a:r>
                        <a:rPr lang="en-US" altLang="ko-KR" sz="900" dirty="0" smtClean="0"/>
                        <a:t>.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704441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열기 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기존에 저장한 화이트 보드 파일을 열 수 있습니다</a:t>
                      </a:r>
                      <a:r>
                        <a:rPr lang="en-US" altLang="ko-KR" sz="900" dirty="0" smtClean="0"/>
                        <a:t>.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622894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종료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화이트 보드 종료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1084895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l="28629" t="3101" b="4500"/>
          <a:stretch/>
        </p:blipFill>
        <p:spPr>
          <a:xfrm>
            <a:off x="251520" y="1184407"/>
            <a:ext cx="4367682" cy="318065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51920" y="379588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/>
        </p:nvSpPr>
        <p:spPr>
          <a:xfrm>
            <a:off x="4716016" y="1032934"/>
            <a:ext cx="432048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붉은 색 표시된 아이콘을 터치하면 화이트보드 설정이 가능합니다</a:t>
            </a:r>
            <a:r>
              <a:rPr lang="en-US" altLang="ko-KR" sz="11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zh-CN" sz="11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5609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화이트보드 사용법</a:t>
            </a: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912972"/>
              </p:ext>
            </p:extLst>
          </p:nvPr>
        </p:nvGraphicFramePr>
        <p:xfrm>
          <a:off x="4811433" y="1059583"/>
          <a:ext cx="3938773" cy="39199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549">
                  <a:extLst>
                    <a:ext uri="{9D8B030D-6E8A-4147-A177-3AD203B41FA5}">
                      <a16:colId xmlns:a16="http://schemas.microsoft.com/office/drawing/2014/main" val="1157005840"/>
                    </a:ext>
                  </a:extLst>
                </a:gridCol>
                <a:gridCol w="692178">
                  <a:extLst>
                    <a:ext uri="{9D8B030D-6E8A-4147-A177-3AD203B41FA5}">
                      <a16:colId xmlns:a16="http://schemas.microsoft.com/office/drawing/2014/main" val="1475565382"/>
                    </a:ext>
                  </a:extLst>
                </a:gridCol>
                <a:gridCol w="2738046">
                  <a:extLst>
                    <a:ext uri="{9D8B030D-6E8A-4147-A177-3AD203B41FA5}">
                      <a16:colId xmlns:a16="http://schemas.microsoft.com/office/drawing/2014/main" val="2833090317"/>
                    </a:ext>
                  </a:extLst>
                </a:gridCol>
              </a:tblGrid>
              <a:tr h="24736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/>
                        <a:t>No.</a:t>
                      </a:r>
                      <a:r>
                        <a:rPr lang="ko-KR" altLang="en-US" sz="1050" dirty="0" smtClean="0"/>
                        <a:t> </a:t>
                      </a:r>
                      <a:endParaRPr lang="zh-CN" altLang="en-US" sz="105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dirty="0" smtClean="0"/>
                        <a:t>항목</a:t>
                      </a:r>
                      <a:endParaRPr lang="zh-CN" altLang="en-US" sz="105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dirty="0" smtClean="0"/>
                        <a:t>설명</a:t>
                      </a:r>
                      <a:endParaRPr lang="zh-CN" altLang="en-US" sz="105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2855"/>
                  </a:ext>
                </a:extLst>
              </a:tr>
              <a:tr h="3086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1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/>
                        <a:t>메뉴판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화이트보드 메뉴판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4472347"/>
                  </a:ext>
                </a:extLst>
              </a:tr>
              <a:tr h="35204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2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/>
                        <a:t>저장</a:t>
                      </a:r>
                      <a:r>
                        <a:rPr lang="en-US" altLang="ko-KR" sz="900" dirty="0" smtClean="0"/>
                        <a:t>/</a:t>
                      </a:r>
                      <a:r>
                        <a:rPr lang="ko-KR" altLang="en-US" sz="900" dirty="0" smtClean="0"/>
                        <a:t>공유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화이트보드에 작성한 내용을 저장</a:t>
                      </a:r>
                      <a:r>
                        <a:rPr lang="en-US" altLang="ko-KR" sz="900" dirty="0" smtClean="0"/>
                        <a:t>/</a:t>
                      </a:r>
                      <a:r>
                        <a:rPr lang="ko-KR" altLang="en-US" sz="900" dirty="0" smtClean="0"/>
                        <a:t>공유</a:t>
                      </a:r>
                      <a:r>
                        <a:rPr lang="en-US" altLang="ko-KR" sz="900" dirty="0" smtClean="0"/>
                        <a:t>(QR,</a:t>
                      </a:r>
                      <a:r>
                        <a:rPr lang="ko-KR" altLang="en-US" sz="900" dirty="0" smtClean="0"/>
                        <a:t>이메일</a:t>
                      </a:r>
                      <a:r>
                        <a:rPr lang="en-US" altLang="ko-KR" sz="900" dirty="0" smtClean="0"/>
                        <a:t>) </a:t>
                      </a:r>
                      <a:r>
                        <a:rPr lang="ko-KR" altLang="en-US" sz="900" dirty="0" smtClean="0"/>
                        <a:t>가능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2772642"/>
                  </a:ext>
                </a:extLst>
              </a:tr>
              <a:tr h="3086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3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/>
                        <a:t>팬 설정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팬 크기</a:t>
                      </a:r>
                      <a:r>
                        <a:rPr lang="en-US" altLang="ko-KR" sz="900" dirty="0" smtClean="0"/>
                        <a:t>/</a:t>
                      </a:r>
                      <a:r>
                        <a:rPr lang="ko-KR" altLang="en-US" sz="900" dirty="0" smtClean="0"/>
                        <a:t>색상 변경 가능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0160053"/>
                  </a:ext>
                </a:extLst>
              </a:tr>
              <a:tr h="3086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4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/>
                        <a:t>지우개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지우개 설정 메뉴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6904306"/>
                  </a:ext>
                </a:extLst>
              </a:tr>
              <a:tr h="3484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5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/>
                        <a:t>스크린샵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화면 캡쳐 지능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9997835"/>
                  </a:ext>
                </a:extLst>
              </a:tr>
              <a:tr h="3484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6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/>
                        <a:t>도형 삽입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원형</a:t>
                      </a:r>
                      <a:r>
                        <a:rPr lang="en-US" altLang="ko-KR" sz="900" dirty="0" smtClean="0"/>
                        <a:t>/ </a:t>
                      </a:r>
                      <a:r>
                        <a:rPr lang="ko-KR" altLang="en-US" sz="900" dirty="0" smtClean="0"/>
                        <a:t>정방형등 도형 삽입가능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7044412"/>
                  </a:ext>
                </a:extLst>
              </a:tr>
              <a:tr h="3484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7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/>
                        <a:t>기타 삽입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이미지</a:t>
                      </a:r>
                      <a:r>
                        <a:rPr lang="en-US" altLang="ko-KR" sz="900" dirty="0" smtClean="0"/>
                        <a:t>/ </a:t>
                      </a:r>
                      <a:r>
                        <a:rPr lang="ko-KR" altLang="en-US" sz="900" dirty="0" smtClean="0"/>
                        <a:t>표등 기타 도구 삽입가능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6228949"/>
                  </a:ext>
                </a:extLst>
              </a:tr>
              <a:tr h="3086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8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/>
                        <a:t>이전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이전 내용으로 변경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1084895"/>
                  </a:ext>
                </a:extLst>
              </a:tr>
              <a:tr h="3086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9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/>
                        <a:t>복구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원상 복구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28449"/>
                  </a:ext>
                </a:extLst>
              </a:tr>
              <a:tr h="3484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10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/>
                        <a:t>브라우저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화이트 페이지에서 브라우저 오픈 가능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6155125"/>
                  </a:ext>
                </a:extLst>
              </a:tr>
              <a:tr h="35204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11</a:t>
                      </a: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/>
                        <a:t>페이지 추가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/>
                        <a:t>화이트 페이지 추가 가능 </a:t>
                      </a:r>
                      <a:r>
                        <a:rPr lang="en-US" altLang="ko-KR" sz="900" dirty="0" smtClean="0"/>
                        <a:t>(</a:t>
                      </a:r>
                      <a:r>
                        <a:rPr lang="ko-KR" altLang="en-US" sz="900" dirty="0" smtClean="0"/>
                        <a:t>최대 </a:t>
                      </a:r>
                      <a:r>
                        <a:rPr lang="en-US" altLang="ko-KR" sz="900" dirty="0" smtClean="0"/>
                        <a:t>50</a:t>
                      </a:r>
                      <a:r>
                        <a:rPr lang="ko-KR" altLang="en-US" sz="900" dirty="0" smtClean="0"/>
                        <a:t>페이지</a:t>
                      </a:r>
                      <a:r>
                        <a:rPr lang="en-US" altLang="ko-KR" sz="900" dirty="0" smtClean="0"/>
                        <a:t>)</a:t>
                      </a:r>
                      <a:endParaRPr lang="zh-CN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3569355"/>
                  </a:ext>
                </a:extLst>
              </a:tr>
            </a:tbl>
          </a:graphicData>
        </a:graphic>
      </p:graphicFrame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5"/>
          <a:srcRect t="2401" b="4500"/>
          <a:stretch/>
        </p:blipFill>
        <p:spPr>
          <a:xfrm>
            <a:off x="167434" y="1347614"/>
            <a:ext cx="4515932" cy="2364904"/>
          </a:xfrm>
          <a:prstGeom prst="rect">
            <a:avLst/>
          </a:prstGeom>
        </p:spPr>
      </p:pic>
      <p:sp>
        <p:nvSpPr>
          <p:cNvPr id="15" name="koppt-文本框"/>
          <p:cNvSpPr/>
          <p:nvPr/>
        </p:nvSpPr>
        <p:spPr>
          <a:xfrm>
            <a:off x="4087539" y="3075806"/>
            <a:ext cx="256549" cy="33470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20" name="koppt-文本框"/>
          <p:cNvSpPr/>
          <p:nvPr/>
        </p:nvSpPr>
        <p:spPr>
          <a:xfrm>
            <a:off x="4344088" y="3075806"/>
            <a:ext cx="256549" cy="3061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22" name="koppt-文本框"/>
          <p:cNvSpPr/>
          <p:nvPr/>
        </p:nvSpPr>
        <p:spPr>
          <a:xfrm>
            <a:off x="1654476" y="3018355"/>
            <a:ext cx="256549" cy="3061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23" name="koppt-文本框"/>
          <p:cNvSpPr/>
          <p:nvPr/>
        </p:nvSpPr>
        <p:spPr>
          <a:xfrm>
            <a:off x="1813000" y="3018355"/>
            <a:ext cx="256549" cy="3061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25" name="koppt-文本框"/>
          <p:cNvSpPr/>
          <p:nvPr/>
        </p:nvSpPr>
        <p:spPr>
          <a:xfrm>
            <a:off x="2018994" y="3025614"/>
            <a:ext cx="256549" cy="3061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ko-KR" sz="105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koppt-文本框"/>
          <p:cNvSpPr/>
          <p:nvPr/>
        </p:nvSpPr>
        <p:spPr>
          <a:xfrm>
            <a:off x="2171319" y="3018355"/>
            <a:ext cx="256549" cy="3061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27" name="koppt-文本框"/>
          <p:cNvSpPr/>
          <p:nvPr/>
        </p:nvSpPr>
        <p:spPr>
          <a:xfrm>
            <a:off x="2340958" y="3018355"/>
            <a:ext cx="256549" cy="3061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</a:p>
        </p:txBody>
      </p:sp>
      <p:sp>
        <p:nvSpPr>
          <p:cNvPr id="28" name="koppt-文本框"/>
          <p:cNvSpPr/>
          <p:nvPr/>
        </p:nvSpPr>
        <p:spPr>
          <a:xfrm>
            <a:off x="2502040" y="3025614"/>
            <a:ext cx="256549" cy="3061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ko-KR" sz="105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koppt-文本框"/>
          <p:cNvSpPr/>
          <p:nvPr/>
        </p:nvSpPr>
        <p:spPr>
          <a:xfrm>
            <a:off x="2755229" y="3032873"/>
            <a:ext cx="256549" cy="3061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en-US" altLang="ko-KR" sz="105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koppt-文本框"/>
          <p:cNvSpPr/>
          <p:nvPr/>
        </p:nvSpPr>
        <p:spPr>
          <a:xfrm>
            <a:off x="2928228" y="3037599"/>
            <a:ext cx="360040" cy="33470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</a:p>
        </p:txBody>
      </p:sp>
      <p:sp>
        <p:nvSpPr>
          <p:cNvPr id="31" name="koppt-文本框"/>
          <p:cNvSpPr/>
          <p:nvPr/>
        </p:nvSpPr>
        <p:spPr>
          <a:xfrm>
            <a:off x="250862" y="3018355"/>
            <a:ext cx="360040" cy="3061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71615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화이트보드 사용법</a:t>
            </a:r>
          </a:p>
        </p:txBody>
      </p:sp>
      <p:pic>
        <p:nvPicPr>
          <p:cNvPr id="32" name="clip2 Built-in Whiteboar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002" y="992587"/>
            <a:ext cx="9150002" cy="415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2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8347" y="2013018"/>
            <a:ext cx="8785654" cy="109750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00"/>
          <a:stretch/>
        </p:blipFill>
        <p:spPr>
          <a:xfrm flipV="1">
            <a:off x="8" y="2013012"/>
            <a:ext cx="1754652" cy="110122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27383" y="2142637"/>
            <a:ext cx="1280747" cy="744432"/>
          </a:xfrm>
          <a:prstGeom prst="rect">
            <a:avLst/>
          </a:prstGeom>
          <a:noFill/>
        </p:spPr>
        <p:txBody>
          <a:bodyPr wrap="square" lIns="51424" tIns="25716" rIns="51424" bIns="25716" rtlCol="0">
            <a:spAutoFit/>
          </a:bodyPr>
          <a:lstStyle/>
          <a:p>
            <a:r>
              <a:rPr lang="en-US" altLang="zh-CN" sz="4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P.03</a:t>
            </a:r>
            <a:endParaRPr lang="zh-CN" altLang="en-US" sz="45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33686" y="2367946"/>
            <a:ext cx="4997935" cy="398183"/>
          </a:xfrm>
          <a:prstGeom prst="rect">
            <a:avLst/>
          </a:prstGeom>
          <a:noFill/>
        </p:spPr>
        <p:txBody>
          <a:bodyPr wrap="square" lIns="51424" tIns="25716" rIns="51424" bIns="25716" rtlCol="0">
            <a:spAutoFit/>
          </a:bodyPr>
          <a:lstStyle/>
          <a:p>
            <a:r>
              <a:rPr lang="ko-KR" altLang="en-US" sz="2250" b="1" dirty="0">
                <a:solidFill>
                  <a:srgbClr val="D719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미러링 사용법</a:t>
            </a:r>
          </a:p>
        </p:txBody>
      </p:sp>
    </p:spTree>
    <p:extLst>
      <p:ext uri="{BB962C8B-B14F-4D97-AF65-F5344CB8AC3E}">
        <p14:creationId xmlns:p14="http://schemas.microsoft.com/office/powerpoint/2010/main" val="177754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미러링 </a:t>
            </a:r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사용법 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Hik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-Share </a:t>
            </a:r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프로그램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)</a:t>
            </a:r>
            <a:endParaRPr lang="ko-KR" altLang="en-US" sz="13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t="2801" b="4800"/>
          <a:stretch/>
        </p:blipFill>
        <p:spPr>
          <a:xfrm>
            <a:off x="213841" y="1279741"/>
            <a:ext cx="4268763" cy="221865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69079" y="2389070"/>
            <a:ext cx="50405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koppt-文本框"/>
          <p:cNvSpPr/>
          <p:nvPr/>
        </p:nvSpPr>
        <p:spPr>
          <a:xfrm>
            <a:off x="4515993" y="1289349"/>
            <a:ext cx="4547468" cy="263149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미러링 사용법</a:t>
            </a:r>
            <a:endParaRPr lang="en-US" altLang="ko-KR" sz="11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1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en-US" altLang="ko-KR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전자칠판 미러링 프로그램을 엽니다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ko-KR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2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PC&amp;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핸드폰에 미러링 앱을 설치합니다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다운링크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en-US" altLang="ko-KR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https://www.hikshare.com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/)</a:t>
            </a:r>
            <a:endParaRPr lang="en-US" altLang="ko-KR" sz="11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PC&amp;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핸드폰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전자칠판을 같에 망에 연결합니다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4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ko-KR" sz="1100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Hik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-share 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프로그램 실행 후 장비 검색 및 패스워드를 입력합니다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ko-KR" sz="11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Share screen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 PC 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및 스마트폰을 전자칠판으로 미러링 </a:t>
            </a:r>
            <a:endParaRPr lang="en-US" altLang="ko-KR" sz="11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             TV mirror  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전자칠판을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PC 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및 스마트폰으로 영방향 미러링 </a:t>
            </a:r>
            <a:endParaRPr lang="en-US" altLang="ko-KR" sz="11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en-US" altLang="zh-CN" sz="11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258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미러링 </a:t>
            </a:r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사용법 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Hik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-Share </a:t>
            </a:r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프로그램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)</a:t>
            </a:r>
            <a:endParaRPr lang="ko-KR" altLang="en-US" sz="13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koppt-文本框"/>
          <p:cNvSpPr/>
          <p:nvPr/>
        </p:nvSpPr>
        <p:spPr>
          <a:xfrm>
            <a:off x="3739401" y="1203598"/>
            <a:ext cx="5059404" cy="237757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미러링 사용법</a:t>
            </a:r>
            <a:endParaRPr lang="en-US" altLang="ko-KR" sz="11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1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en-US" altLang="ko-KR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전자칠판 미러링 프로그램을 엽니다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ko-KR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2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PC&amp;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핸드폰에 미러링 앱을 설치합니다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다운링크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en-US" altLang="ko-KR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https://www.hikshare.com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/)</a:t>
            </a:r>
            <a:endParaRPr lang="en-US" altLang="ko-KR" sz="11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PC&amp;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핸드폰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전자칠판을 같에 망에 연결합니다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4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ko-KR" sz="1100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Hik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-share 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프로그램 실행 후 장비 검색 및 패스워드를 입력합니다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ko-KR" sz="11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1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Share screen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 PC 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및 스마트폰을 전자칠판으로 미러링 </a:t>
            </a:r>
            <a:endParaRPr lang="en-US" altLang="ko-KR" sz="11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             TV mirror  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전자칠판을 </a:t>
            </a:r>
            <a:r>
              <a:rPr lang="en-US" altLang="ko-KR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PC </a:t>
            </a:r>
            <a:r>
              <a:rPr lang="ko-KR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및 스마트폰으로 영방향 미러링 </a:t>
            </a:r>
            <a:endParaRPr lang="en-US" altLang="ko-KR" sz="11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en-US" altLang="zh-CN" sz="11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t="2401" b="4500"/>
          <a:stretch/>
        </p:blipFill>
        <p:spPr>
          <a:xfrm>
            <a:off x="319261" y="1131590"/>
            <a:ext cx="3244627" cy="16991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28265" t="14000" r="28177" b="28300"/>
          <a:stretch/>
        </p:blipFill>
        <p:spPr>
          <a:xfrm>
            <a:off x="319261" y="3147814"/>
            <a:ext cx="2138487" cy="159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1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8347" y="2013018"/>
            <a:ext cx="8785654" cy="109750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00"/>
          <a:stretch/>
        </p:blipFill>
        <p:spPr>
          <a:xfrm flipV="1">
            <a:off x="8" y="2013012"/>
            <a:ext cx="1754652" cy="110122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27383" y="2142637"/>
            <a:ext cx="1280747" cy="744432"/>
          </a:xfrm>
          <a:prstGeom prst="rect">
            <a:avLst/>
          </a:prstGeom>
          <a:noFill/>
        </p:spPr>
        <p:txBody>
          <a:bodyPr wrap="square" lIns="51424" tIns="25716" rIns="51424" bIns="25716" rtlCol="0">
            <a:spAutoFit/>
          </a:bodyPr>
          <a:lstStyle/>
          <a:p>
            <a:r>
              <a:rPr lang="en-US" altLang="zh-CN" sz="45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P.04</a:t>
            </a:r>
            <a:endParaRPr lang="zh-CN" altLang="en-US" sz="45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33686" y="2367946"/>
            <a:ext cx="4997935" cy="398183"/>
          </a:xfrm>
          <a:prstGeom prst="rect">
            <a:avLst/>
          </a:prstGeom>
          <a:noFill/>
        </p:spPr>
        <p:txBody>
          <a:bodyPr wrap="square" lIns="51424" tIns="25716" rIns="51424" bIns="25716" rtlCol="0">
            <a:spAutoFit/>
          </a:bodyPr>
          <a:lstStyle/>
          <a:p>
            <a:r>
              <a:rPr lang="ko-KR" altLang="en-US" sz="2250" b="1" dirty="0">
                <a:solidFill>
                  <a:srgbClr val="D719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앱 설치 및 사용법</a:t>
            </a:r>
            <a:endParaRPr lang="zh-CN" altLang="en-US" sz="2250" b="1" dirty="0">
              <a:solidFill>
                <a:srgbClr val="D7192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12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안드로이드 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APP</a:t>
            </a:r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설치 및 사용법</a:t>
            </a:r>
          </a:p>
        </p:txBody>
      </p:sp>
      <p:sp>
        <p:nvSpPr>
          <p:cNvPr id="13" name="koppt-文本框"/>
          <p:cNvSpPr/>
          <p:nvPr/>
        </p:nvSpPr>
        <p:spPr>
          <a:xfrm>
            <a:off x="4670651" y="1188338"/>
            <a:ext cx="4274769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설치 방법</a:t>
            </a:r>
            <a:endParaRPr lang="en-US" altLang="ko-KR" sz="12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en-US" altLang="ko-KR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전자칠판에 설치한 브라우저를 엽니다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구글에서 검색을 권장합니다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.)</a:t>
            </a:r>
            <a:endParaRPr lang="en-US" altLang="ko-KR" sz="12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2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필요하는 앱의 명칭일 입력합니다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(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명칭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en-US" altLang="ko-KR" sz="1200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apk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예시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네이버 </a:t>
            </a:r>
            <a:r>
              <a:rPr lang="en-US" altLang="ko-KR" sz="1200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apk</a:t>
            </a:r>
            <a:endParaRPr lang="en-US" altLang="ko-KR" sz="12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다운 링크를 클릭하면 다운로드가 됩니다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다운 링크 완료후 앱을 클릭하면 설치 화면이 나옵니다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t="2938" b="4664"/>
          <a:stretch/>
        </p:blipFill>
        <p:spPr>
          <a:xfrm>
            <a:off x="230981" y="1188338"/>
            <a:ext cx="4259558" cy="221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안드로이드 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APP</a:t>
            </a:r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설치 및 사용법</a:t>
            </a:r>
          </a:p>
        </p:txBody>
      </p:sp>
      <p:sp>
        <p:nvSpPr>
          <p:cNvPr id="14" name="koppt-文本框"/>
          <p:cNvSpPr/>
          <p:nvPr/>
        </p:nvSpPr>
        <p:spPr>
          <a:xfrm>
            <a:off x="4644009" y="1213959"/>
            <a:ext cx="4392488" cy="31393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앱 설치 방법</a:t>
            </a:r>
            <a:endParaRPr lang="en-US" altLang="ko-KR" sz="12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en-US" altLang="ko-KR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전자칠판에 설치한 브라우저를 엽니다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2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필요하는 앱의 명칭일 입력합니다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(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명칭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en-US" altLang="ko-KR" sz="1200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apk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예시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네이버 </a:t>
            </a:r>
            <a:r>
              <a:rPr lang="en-US" altLang="ko-KR" sz="1200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apk</a:t>
            </a:r>
            <a:endParaRPr lang="en-US" altLang="ko-KR" sz="12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다운 링크를 클릭하면 다운로드가 됩니다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다운 링크 완료후 앱을 클릭하면 설치 화면이 나옵니다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정상적인 설치가 안될 경우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파일 브라우저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”-“ 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파일라이브러리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“- “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설치패키지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 – “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다운로드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에서 다운로드 된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을 확인할 수 있으며 재설치 할 수 있습니다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11413" t="4501" r="15744" b="22001"/>
          <a:stretch/>
        </p:blipFill>
        <p:spPr>
          <a:xfrm>
            <a:off x="230981" y="1193452"/>
            <a:ext cx="4331498" cy="245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1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안드로이드 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APP</a:t>
            </a:r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설치 및 사용법</a:t>
            </a:r>
          </a:p>
        </p:txBody>
      </p:sp>
      <p:sp>
        <p:nvSpPr>
          <p:cNvPr id="13" name="koppt-文本框"/>
          <p:cNvSpPr/>
          <p:nvPr/>
        </p:nvSpPr>
        <p:spPr>
          <a:xfrm>
            <a:off x="3995936" y="1213959"/>
            <a:ext cx="4274769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권장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endParaRPr lang="en-US" altLang="ko-KR" sz="12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en-US" altLang="ko-KR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브라우저에서 </a:t>
            </a:r>
            <a:r>
              <a:rPr lang="en-US" altLang="ko-KR" sz="1200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apkpure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ko-KR" sz="1200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apk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를 검색</a:t>
            </a:r>
            <a:endParaRPr lang="en-US" altLang="ko-KR" sz="12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2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 </a:t>
            </a:r>
            <a:r>
              <a:rPr lang="en-US" altLang="ko-KR" sz="1200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APKPure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App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다운로드 실행 </a:t>
            </a:r>
            <a:endParaRPr lang="en-US" altLang="ko-KR" sz="12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설치 확인 버튼을 터치하여 선택 </a:t>
            </a:r>
            <a:endParaRPr lang="en-US" altLang="ko-KR" sz="12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다운 링크 완료후 앱을 클릭하면 설치 화면이 나옵니다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t="2938" b="4664"/>
          <a:stretch/>
        </p:blipFill>
        <p:spPr>
          <a:xfrm>
            <a:off x="419321" y="1213959"/>
            <a:ext cx="3217226" cy="16721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/>
          <a:srcRect t="2800" b="4801"/>
          <a:stretch/>
        </p:blipFill>
        <p:spPr>
          <a:xfrm>
            <a:off x="430205" y="2931790"/>
            <a:ext cx="3206341" cy="166647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30205" y="4083918"/>
            <a:ext cx="3206341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980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안드로이드 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APP</a:t>
            </a:r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설치 및 사용법</a:t>
            </a:r>
          </a:p>
        </p:txBody>
      </p:sp>
      <p:sp>
        <p:nvSpPr>
          <p:cNvPr id="13" name="koppt-文本框"/>
          <p:cNvSpPr/>
          <p:nvPr/>
        </p:nvSpPr>
        <p:spPr>
          <a:xfrm>
            <a:off x="3995936" y="1213959"/>
            <a:ext cx="4274769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권장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endParaRPr lang="en-US" altLang="ko-KR" sz="12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en-US" altLang="ko-KR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브라우저에서 </a:t>
            </a:r>
            <a:r>
              <a:rPr lang="en-US" altLang="ko-KR" sz="1200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apkpure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ko-KR" sz="1200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apk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를 검색</a:t>
            </a:r>
            <a:endParaRPr lang="en-US" altLang="ko-KR" sz="12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2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 </a:t>
            </a:r>
            <a:r>
              <a:rPr lang="en-US" altLang="ko-KR" sz="1200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APKPure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App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다운로드 실행 </a:t>
            </a:r>
            <a:endParaRPr lang="en-US" altLang="ko-KR" sz="12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다운 링크를 클릭하면 다운로드가 됩니다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다양한 카테고리의 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ko-KR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을 검색하여 바로 다운로드 및 설치 가능합니다</a:t>
            </a:r>
            <a:r>
              <a:rPr lang="en-US" altLang="ko-KR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★ 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안드로이드 버전 및 일부 기능 제약에 따라 호환이 어려운 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ko-KR" altLang="en-US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이 있을 수 있습니다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t="2401" b="4500"/>
          <a:stretch/>
        </p:blipFill>
        <p:spPr>
          <a:xfrm>
            <a:off x="382087" y="1132002"/>
            <a:ext cx="3253810" cy="170395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/>
          <a:srcRect l="11413" t="4501" r="15744" b="22001"/>
          <a:stretch/>
        </p:blipFill>
        <p:spPr>
          <a:xfrm>
            <a:off x="383511" y="2938336"/>
            <a:ext cx="3252385" cy="18459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483768" y="2283718"/>
            <a:ext cx="43204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883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안드로이드 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APP</a:t>
            </a:r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설치 및 사용법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l="11413" t="3802" r="15350" b="22001"/>
          <a:stretch/>
        </p:blipFill>
        <p:spPr>
          <a:xfrm>
            <a:off x="4514893" y="1638052"/>
            <a:ext cx="3793869" cy="21620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25193" t="25500" r="25194" b="24801"/>
          <a:stretch/>
        </p:blipFill>
        <p:spPr>
          <a:xfrm>
            <a:off x="498953" y="1638052"/>
            <a:ext cx="3836963" cy="216209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0981" y="1130047"/>
            <a:ext cx="487736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err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APKPure</a:t>
            </a:r>
            <a:r>
              <a:rPr lang="en-US" altLang="ko-KR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앱을 통해 설치한 안드로이드 </a:t>
            </a:r>
            <a:r>
              <a:rPr lang="en-US" altLang="ko-KR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ko-KR" altLang="en-US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및 사용 모습 </a:t>
            </a:r>
            <a:endParaRPr lang="en-US" altLang="ko-KR" sz="1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67461" y="3003798"/>
            <a:ext cx="444299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" y="223935"/>
            <a:ext cx="4165141" cy="3353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1" y="38604"/>
            <a:ext cx="494982" cy="432808"/>
          </a:xfrm>
          <a:prstGeom prst="rect">
            <a:avLst/>
          </a:prstGeom>
          <a:noFill/>
        </p:spPr>
        <p:txBody>
          <a:bodyPr wrap="none" lIns="51422" tIns="25716" rIns="51422" bIns="25716" rtlCol="0">
            <a:spAutoFit/>
          </a:bodyPr>
          <a:lstStyle/>
          <a:p>
            <a:pPr algn="ctr"/>
            <a:r>
              <a:rPr lang="en-US" altLang="zh-CN" sz="247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7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" y="1"/>
            <a:ext cx="911438" cy="809030"/>
          </a:xfrm>
          <a:prstGeom prst="rect">
            <a:avLst/>
          </a:prstGeom>
        </p:spPr>
      </p:pic>
      <p:sp>
        <p:nvSpPr>
          <p:cNvPr id="7" name="AutoShape 5" descr="data:image/jpeg;base64,/9j/4AAQSkZJRgABAQEAAQABAAD/2wBDAAMCAgMCAgMDAwMEAwMEBQgFBQQEBQoHBwYIDAoMDAsKCwsNDhIQDQ4RDgsLEBYQERMUFRUVDA8XGBYUGBIUFRT/2wBDAQMEBAUEBQkFBQkUDQsNFBQUFBQUFBQUFBQUFBQUFBQUFBQUFBQUFBQUFBQUFBQUFBQUFBQUFBQUFBQUFBQUFBT/wAARCADcASUDASIAAhEBAxEB/8QAHgABAAEDBQEAAAAAAAAAAAAAAAcFBgkBAgMICgT/xABaEAABAwMDAQUEBAgGDQcNAAABAgMEAAURBhIhBwgTMUFRFCJhcRUygdEWI0JSkaGx0hglM5KTlBckNVNlcnR1goOyweEoNjhDRGOEJjQ3RVRVV2Jkc5Wz8P/EABoBAQEBAQEBAQAAAAAAAAAAAAABAgMEBQb/xAAkEQEBAAIBBAICAwEAAAAAAAAAAQIRIQMSMUFSYQRRcaHhsf/aAAwDAQACEQMRAD8Ayp0pSgUpSgUpSgUpSgUpSgUpWhIFBrStMitaBSlaZFBrStNw9abh60GtK03D1pketBrStneJ/OH6a13p/OH6aDdStnfI/OT+mnfI/OT+mg30riL7YIG9O4+A3DNcgUFUGtKUoFKUoFKUoFKUoFKUoFKUoFKUoFKUoFKUoFKUoFKV8z8puKyt59xLTSAVLcWralIHiSTwBQcxUEjmo062dYIXSmwB3aJV6lpKYUPIwT5rX6IT5nz8K4uovX/TOhbewqPPi3q4SFbWYUKS2tWMfXXgnagevn5V0m6na3uGudUOXS4PB1xwBBSlY2oT4hCRnhIzXTHp2zu9Jub047vrvUd4myp0m/3JT8hwuObJS0JJPokHAHoBVHd1PeVK/u5c/smu/vVTHXlqJyAf9IffXCVnwJT/AD0/fW+FVVWqL2Rj6buf9dd/er5nNSXtR/u3c/667+9XwlZAGSn+en764VvoB5UjP+On76cCpJ1Fd8c3i5Z/y1396tF3+74/uvcT85rv71UwSEAH32/6VP31tMtoD3nWh83E/fWryKkm/XXPvXW4H/xjv71bjfbmAP40n/P2x396qMZjOf5dn+mSP99aLmNYA9oYHzfR99Z4H3u3y6FWfpKcc+ftbn71bPpy5gY+kZ39ac++qWu4Mj3faY2R/wB+j762GfHUOZUcf69H31R9j95uK1c3KaD/AJU5+9XGm93Af+spv9ac++vhdnRf/a4vz79H31we3xAM+2RP6wj76z7Fww9TXSFJZmsXSaxLjrS6y+JCyULByk/W558jWRroF1ii9YdDs3E4ZvEUiPcoo8W3R+UB+arxB+Y8qxh/ScRspJnRAT4ZfR99X30Y62r6P6wavUOZEkRlp7mbBEtCBJa9Mk8KBwQfI5HnUuOxlQByK1qN9C9fNB69t9rdtmq7KqZPQkt25dxZ9qSsjlst7s7gcjA9KkZKs1yG6lKUClKUClKUClKUClKUClKUClKUClKUClKUCoC7dilJ7I/U4oWptX0SoZQog/WT5ip9qCO293J7KvUb2oLMMW7MgM43lrvE7wnPG7bnGfOgwcaT05ebvIubtjQ8sQ2GTJLT2xSUrXsR4nn3uMfGpEjdIOoDDCUy9K6gfkKV7zjdwCElPptyefjV/wDQFvRdw6u6sZ0hFup0o5Dhd0zqYtGUVBZKt5R7uArBHnXaKAmdbtZXqIba6i1pbjux5IALSiW/fSkjzBHPzqbvhZHRUdFup68lOn7sU+W6QOB/OrcehvU5wc6duPzMhP31kOblRFIQpbzaELUEjIPvKPpVVTGj+BSc58Cmm9e10xtjoN1Nxxpu4H5yU/vUHQTqaoEnTk37ZCf3qySLZZCsYA8vCtF29BJJb4+Rqd1vs0xtDs+9SlA/+Tc0fN9P71P4PfUkD/m1L/p0/fWSdNvBHDWT4+FcbsJKfFoj7DWe7fs19MbX8HvqR5aakn5vp++n8HnqR56bk/06fvrJEmAgZIbrauCgj6n6qvdThjdV2d+o+P8Am1IA/wDvI++tn8HnqMDj8GpHPq8j76yQGKyOFBKfnRUFo+CQftq7pwxuOdnbqHnB009k/wDfo++tquzp1FCc/g24PTMhH31kQvYjW1hLr7yIySoJSVAnJ9OKpNuusea4oMq75LRHeKS2obQfPkCm7fZw6PyukVwjQoQf6ZBlxiIv2h1V4Un2hSE71OkZ4IAPAqLL/dLNcGWfouwps68lSliWt7eCOB73hXeLrLtiPhmM+2tSmJKl9wsEqHdq5IB9K6COtONR2EqjFj3MKcJ+v8ceVanKVd3QCO2OuPT9wJSlwalg4WBg579PnXoxTgHivP8A9m2ZolrWOm49ytd7f1s5qq3qtU6NLbRAYb79veHmiNyj9bBB8xXoBTRG6lKUClKUClKUClKUClKUClKUClKUClKUClKUCoM7bXs/8FfqN7X3nsn0ae/7jHed3vTv2Z43YzjPGanOoK7cXPZL6nfC0OftFBir6NWfQ1+6m6ttukTf5GkJNvhpT9OlDU4rCyVZLXAG4cY5qRtWs3TRGobvA0xHlTJkBbKmY761ZLTqApairwOCf/7FQ32V7Oq/al1RbkT5FqU/AjBM6JjvWCHSQpOePLB+BNTxrnU2oOm8q6QmbtcdVvRAyChwJDxS8nIJSPJI4z8qZehe2kmWX2EPOd5IeXhxaC6dyVHkjA9DnFSJGssHaC4w8oKGRtLlRZp1UuVDiyJFyfQsfjQtJSCgnnHHORnHNSlbAFxG0O36ZuT4q9oTz51htSteWSYNKylaSitKv4W37ObiHFMBO4d5uxz9XOPjUZfQ/WXvUBcbS/doR+NCW38rXz9Uk8DwqTtd3O4ab0vLuVkXL1JdGVIDNs9tDXfbjgndjjA5qwUdVupSpMZpWgHm0FguyHfpnIZXzhA497wHPxqaYU120da/Z2sM6UU8FFayIzxSUcYSOfreNXDrm966st1EfTNjiyLT9HrdaVNkLbd9qHJa2+SM5xVDV1W6nJhRHV9OFh5Tii40b2SG2xj38+ZOTx8Kr3UDqnfNK3VqBb9L3HUcdEAzGJ6VJAWrP8gfMkc8/CnEXa8NKCPfNPwZ13gOM3d5tKpTSN60IdxhQSeMpGOKqv0VZwRmG/wcn3HKp2lXRf7HCuLkuVbnJbSXlQu8AVHJAyg49P8AfVY+jW/D6am/01Z1KjgFqsuOYTx/1bhrT6PsuMexPKPoGnKpeuBPsulbncbK7Lvl2jNb4tvXKKA+vI90qHhUVJ6jdWlvwkr6eqa7wEycXVR7gZxx+dxg1dfYurq8xqFm2QToePborwdV7W7emFqb2bTtCRnhW7zqwrxqHUkeVYnIzMZq2u4Te9q1bkL24JaSPFJNaXXXPVSbaMSumDb5Lu4R3roop2gZ35P5WeMVtuWqrnpq92ViJAcbgXZO6ZLUUgQlbR+LJ8cBRPzosUnqFouHY2I16htPMz50WSXFrWoIKFIUOEHgZGK6POLDDLDgbV+avcPH5V3m1/pd23yxezebhNVNhSgYUlYXHbSppYyjz8sj0rpA/L3xoqXZC3kKBSpCv+qPkAflXTC8FTF2dJWhRrLSzNwhX53XC9T276KlRHW025trvmyoPoI3KVwrGPUVn+A8a863QZptvrl08bbwU/hFAOc5z+OTXorqoUpSgUpSgUpSgUpSgUpSgUpSgUpSgUpSgUpSgVBXbhSV9kzqcB/7ocP6xU61BvbdH/JQ6m/5nd/aKDEb2U27i/qPVQs0tqBd/YYvs0h9HeNoPenJUnzGARXae23S7fhLdGdQIs8m8MNspdmRYwSXG1JyhOTzwMD7K6s9lRy4xtRauds8Nq43ZFtimNFfc7tDqu+OQpXl7uf1V2OYvShrqZcL3pFNn1I4001I7mcXkBtKdrRwPdzj0rnbzpYvaAuEwpCUw0BwEKyjIyfj5VI0CRuYSe6aRkA47sVF8PU+4oQmQ62pCwVN7UqSsfmnjIqSrPcw/DQox2FKx+WDU8NPu71Yz7iP5ia07whOMN/zBWonAqG5hpJ58M4qzLv1CmwbrKit26AptlwoSpQVkgevvUF3lY8kpGOfq1T5tpiT1oU+whSkZx4jGc8ftqxrt1vt+mlxmb1ddKWV+S2HmmblNLLikEkBW0nwJBqtSdZXiOyt5yDbdiVBBKVqycjIIGeUn1oK/EtUeCwllmOhttP1Uj481yqYbx/Jo8PSo/vfWOJpttly9XPTljQ8paWfpOWWe8KT723J5ABT+mqo3rW4y7f7bHZtcmEWkvtvsOFSXW1cpW3z7wx51nScrq7hrA9wceHFcbjCBjCAMVx6durl4tKJEiOyh0uLSUt+GAaqBUj+8pqJ7W1f4sR+KUy44eaSd+w5HI8/11ZiEQYrzvsUeO027jKVoyD9hzUgahYfkw0+ySjbloXuW42ndvTjwwaim6plJmyWpjyLk2sEFKtyMfEbccGttLH1+9qX6VEu6TYsqzPQZaIsRlopcbHdLCdx8ODnwrpDMKn4sRLyo5S4n3O6ACknGPewPGu7+rrlqBd2ZauWn4lu0uzbpaYUuNI3LcUGF7MpPIGc5rpDLilUKMSwmP3qd7agf5THGfhzW8Wau/oGwYvXXp2N24q1FB//AHJr0XV51OgKXEddOnQdIKvwjgY5zj8cmvRSDkmtI3UpSgUpSgUpSgUpSgUpSgUpSgUpSgUpSgUpSgVB3bbweyj1Oz4fQzv7RU41B/bZQVdlHqaP8Du/tFBiS7Jc9dm1LrCe3Ak3VyNbojiYUIAvv/j8FKM8Zwc/ZXYwXfT9413LvEmFqOzSJDLTK7TcENpQgpTw5+cN3jXXbsn3SJYNR6vus9xTMOHbojrq20Fako78pyAOT412iWzY+o+uJOorTqxiZaFxGYpjGG4h1LraTuO5Xkc+lcsvKxzxpEN1xDgkxi2Vjc0Y5SsD/GB8fnUjWh2KYyFNtLIwOd1WNG0sgyCpyOENlYSFtyAVFJ8ykjyIqSrRarezHQBJk5AAyhCcH9NTbTkS+wrxbVuPkVVaF2u1jZuspDtgElaHCFvFf1jjx8PhV+KiW8H3ZEo/6tP31RpWjLFMkuPuOTi44rerkAZ/TTYtNUfTl4Qy7L0NbJqQgNtuzgwpWwHgJKxnGd2K+ybfY0lpS5OnSWEKS2tRWkhKsZCTx5V8mrOzv0211OjS7/Y13aVHaDDT7zigpCAcge6oeZNXdL0zZpLRQoPoBCU4RxwkcDxq7jCzHmrBe46DK0Zbp7TalbFTA0oJUTzjvB8E5x8K+9d0isw1MDTiBDjNJbU02UbGm+NqQEjhPh4elcOsehXT7qCzFb1HaHLsiIpZYDzqk7CvG4+6R47RVeh6NsNutEW2Q47rEGLHTEYaSfqNJxhOfPgeJ5rC1u07IjSrUhyPG9iRuUO6TjgjGTX3KCcfln4+tccC3RbZGDEbf3YUVe8cnJrkVtHgTQ0pGoETHIG2A6w06VALXLa7xOznOBkc1G8laEvymLlN7pwjah6FGQFIPr72fsqTb28pqKe6jmUtfulPebNoPnmo/TZXbmuUp9DFukY9xbii6hRPw4ra6R1rPVzF2nt2dNlusOFEt8st3mclPdS1pYXjbjzVz4eldEZLba4rKo7b6Fj3/wAbg5wPyfhXfrXep9P3N5nTUS5e2XW126Yt8FhTbYUlhalbSePMY5rpPrbSMnRsKzvPXJud7VHD7aEoIDTZA905PPJreNnDpj0epnjl1MZuY639b4n9qt2f90jrp067xJQfwjgYGMcd8jmvRKPE/OvO92fH0y+ufThQG3bqSAB8R3ya9ESfrGtOLdSlKBSlKBSlKBSlKBSlKBSlKBSlKBSlKBSlKBUJdtb/AKKfU3/M7v8AuqbahXtksOzOy/1HYZbU6+9altNNoGVLWopCUgepJAoMTfZDuMGx6m1lcrnMZgW+LbIan5MhW1ttPfkZUfTkD7a7Lbzduotyudou1ik6Wkx2O7kRJjZdLyG8LT3fHGR41166A6Dv+hOo2q7JquwyLLOatsRcqBdmkpCUKUstlxJyNhJHjxmpl0903muvSFuQY9vJlvENR0htoJKgd6AnI2qOcfKueTUnFu17ocCnnFOsT0tBQSmQkILS8+mCSPtq/bZOj+ys7HOCASPHGai0aMcgOlCZY3bsYDmOavm0IYgRkNrmxQB+Qp5O4Vjyt0ub22OM/jh+z9tPpOOkgBYwfDkffVq3+1RbwYykzoiO63eKwc5x8fhVK/Atl0hf0lCTzzlSR/vqJpfiro3n3Rn/AE0/fW36UQocIyfTemrFOim0Di5QRz/fE+tcsTS8eDMjyFXCIrulhRAdHOOfWhpe/t4A/klA5x4iuP28KJAaJOcH3hXxLuEcE/2wyVcflpPr8fn+io86oaRumr02oWPXb2kvZXFGUphlLplIUc48eCPI0NJL9tUrwjqOPRSa2Casf9mWrPkFJqMjoe7vdRIeomdfvNWBlDYc08lkEOrSnBO/OSFH3setceotB3279UYWoIuvJVrsTZQXdOeykpdx4jf4gK8x8KMr91LJXHgd6YEx7eShIjBKlZPzPhx41Hy5M90SvZUFuWlAKWrg+22kn0JzVD0d04uehtWX+7zOor12Fxbc7qJMQQzFUVDbs3HGQPdx9tVidpCRNuD0tb5WFbloZUtIGT6HNbaig64vVguKWbJHu9tkahYtEtyVEhvJWtBSwsrBxgnGRXVLrXFUi06LkBxK0m3hspCeBgJNdmtZ6fajd4tuBAj3D2OWoqjobVJ7sR17lLUnnIPifSutfWG9RHtIaRitPx3nG2UqUWXArb7ic7seB+FT3jp9/wDDxwx/F/Jxyym9Y6/ncUXs9uNudd+nPd+WpIIP9MK9DifE/OsAvZw6dakufUrROq4NgnydMQdUQGpl3aazGjuF5GErVng+8P0is/IOfnXZ+eb6UpQKUpQKUpQKUpQKUpQKUpQKUpQKUpQKUpQKhTtksPSezD1GZjpWuS7anEMoa+upwqSEhOPys4x8cVNdQj20lFvss9SlJJSsWlwpUk4KVZGCD5EetBjD6A9PtQOa86haV6kWq8sz5dogNzYN7ecMpbReJRlRUVY8MYPl8KkGfp1np91JlaW0/HuFvjNx2ZTbb7jqwSsHcQ4rjyHHlUZdlRM/XmpuoUa5Xy5CXNtEFlV09oUuU0A8cFK1EkY24+Wal+Xe9Q6f11L0o1rK6Xp1llp/+3ykvELB8gPqjwzXLK2mPmqtDlzAtbqnosnaoNu4eDhSQPAgHOauuwu3GZDDn4ONF1SFbVh1BQo+Wc+R4zVq9zfEtJS/CZkNJXv75UZIWCOfrAZzz51RLfZL+ypwOQ5oQpRWnaVEck+hrDa45+j+pj+q+9iWrR34Nqdb3iWXRO7r3e8xtOzcPe2/ZV0XbQskNNJgwWT3biypzdtUtGPd3ZOPE448hUeex63b1c3CgaHmTrJ3jSV3dy+pZ9047xYZIJ93J486vS76WnQw0IrU51zepK1d6pSCPIgeI+2goN/0h1FRKiJ01A0eIiGh36r4XlPqdJ97Gw424x9tXbcNFn2RQhw45fUpCwoEpKfdIUkZ4258PPwqz73G1xBciosuiH9RMFoLfkv3xMItOZwpAbUCSABnNXXcdMy2Iqu5blKf3IUAl4qTgjlJ9SCPGt+hbOqNKa7bjRE6WgaWefC3DJVfXHDxkd2lvuz/AI+c+oq52NHy/oZr2mPA+mHIrffJiqUGm3xjf3RJ4RnP1vKrY1DD1fbI0ZVk0m/qB9anA6ly7JhBlI+pjcDu3FSvltFXAjT05yzNvPxJES4ORkOGIiX3oYdON6FK/Lwc8j0rMFHvmm9ZwrWhWlomn13dL6TvvS190hvaclOw53Zx9lfXbV6oVZ4n4SPWsXtKXES27cpXs3idikE85xjOapl9g6ot1s7y1abkX6b3yWxEVcxCCG9p3L3qznGBxWsbTNyuFojz7za3bFcHkLD1uTchI7tQPuHvBgKyAOKRNKYtpyJDkomCKhxa0K7yQsEHAx4njx9PSqTKhwkxXJS5UZyOhOS5HO/HrgDJNXLaLRJRa5aZMRLru5DqESUhwEpTycH4mqQ5eLjZUPPsLTbWwnc44NiUj4+gxUavChX7ppbrEGdV2+NKYuVwtswPPPOqCVoXHVkhB8AQBxXRURGG2WEIYcYcUnC1q8FnyIHpjiu9F6sl3Qv8Jn9T3S8NTbZOaECTgx2QWF/V/UQfjXRiQEyYzCRIW+5t95KgR3avQV3w8M2e0ydmLSOtxrvRt2t8G/SNDRtVW9NylxlOC3Id79ASHQDtKuU+I4yKz5o8a8/HZpv16i9X+n1l+lpjdqk6ogOP29ElQjuqDycFTedqjx4keQr0Ejxqst1KUoFKUoFKUoFKUoFKUoFKUoFKUoFKUoFKUoFQj21h/wAlbqV/mhz9oqbqhHtr/wDRU6l4PP0Q5+0UGK7shw7lMu+v41nuCbRdHbZBTGnqb7wMK79R3bfPgY+2uwMC7XGBrW427Vjllvd/jtMrFyjwA04plScoTkc8DioD7IRuyLp1BVYm4z96Fut5iNzVFLKl9+rhePLGanH26RI1tLlai0rAtere7abffhSnFJMfZ+KI5xnHOK553wuPld8ZNtEtDjEJ5l/vA6VNOrCV+uU5wc/Kr3YIGFBPdk/m1Z1mnsR3m1fSc/ahYcXFdbC0LGMEZIyPKubWHXjS2itVaf0vc48v6XvOwRUsRitCypQSPeHAwTznyrG3TtXs286hYIWoY+Ir6zLeOPxqh8Mio10b160zrPqhedCwYk1F4tRcDzr7GGFbDhe1Xnz4etTK2zGKEq9na8M/VqSp2/ag+0vJOQ4f1Vr7S4r6y+PLIFXAqFHJx3DX82uFUFhPg02B8quztqgqdWrJKgonzwK2FShjOP0D7quEwox4MdG31rem3xMfyKT8qbO2rZUEnnCf0V8lwiNSWMOMtOAH8pI4q712uJn+QRj05rYu2RCkj2dHPqDUO2or1JY7bIhBEmCCylW8hrKCfmU8kfCrQiwtO2tp5tq0wyyoDKJTPeIA/wBKpf1PZVSYGyI/9HLQdynEJBJTjkc1E8m0RY6psK4PS7owoEKDju0EfHHjmh21YmqperkyXZlzuVud00/bJqLfaYkTu1MtlhYQSocbkkE/I10VmqcXHjL75pxe0KSlrAKOcYPHjXe3VN81G4+9Enaag2nSjdomiBJZlFby9rC9hKfIE5yK6Kzu8YZiPGM0wlSQpIbP1xjxNd8fEZvhfnZvcU9156bl0bFfhLBHh6PCvQv+VXnn7O0nvuuvTZxI2lOpYAwfP8aM16GB41WW6lKUClKUClKUClKUClKUClKUClKUClKUClKUCoO7batnZU6lHn+5S/8AaTU41BvbcIHZT6lHx/ipf+0KlGLnsgT5lounUWZb7a5eZzFtgKZt7SwhT575eQFHgYGTz6VNitRW+59Q5V/n2S+6Zv7sVph23ynGnmktoThC9uOSeefGoV7H19Z0vdOol3kR5UxqLboKlMQWi6+sd8sEISPEjOfkDU6Ro1o6ha9maptt8msRlstxXbRdba6w4haAff3ZyAc8etc8p4rWK5YusRsQVPwpOFYKH7dsc258loOP0ir7h31mdHadVa7a86gZQ45HCljjGQTyPsqwk2gNyh3tugOxlqAU8xcCl1CT5ltSOcfA+dX9boVvjsthDD5TjGe98f1Vh039tBdg26XW7bBZe81txwlR+3xOao0vq3c4M6RFRBgrDDhQCrcCR6nmrjdYhK/7M7kjyd/4V8P4P2V15x1219444dylF4jJ+ymobW3P6/t2pbLdxm6ZtbzwC0NTZ6WXFIyQFBKjnBwaqb3U6+ssrdctltCEKCCd5JyRxxnkHnnwNbLv0q0HfpIkXLR9uuElLYZS9LQHVpSM4SCoHgZzVZes1rkJKXLckpOOO9I8OB4Y8BRna17l1xVZ2WV3J/T9qacK0tm4TUxysp8du5XOMpz86+1PVS8OxDLZiWx2KG0vB1l7chbZ+qpBB94EeYpfOmejtSKY+ldMQbp3G7uvbB3ob3YKgM58cD9FVRuwWmPCahNW5pqGy0GG2U8BDY8EDHgOPKht9Nh1rOu9tTIcbYaVvUjCMkcY9a+5WoZmBju/0VTo0GJCY7piN3bQJUEpdJ5Pj41yBLP95WfgHB91XR3R8l8v9zUxiM7HbJJ3rda3jbjyGRUZTrguYZkS53WWlLgxugR2W1J9cHGQfjUhaicWmEpMG3tSX1EIIlS+6QlPrnB/Rio+l6dn3NqWHZlqs77gGx5CHZG0+ZHgDj5VF2s7Ves0XL2i0t6WvEC1Q7PN9nvE4oU2+oMKwRjnCuea6GyChpDBTHcaaWAolfO/jGRx4fdXfrVGtdNXiBJ0vFeny7lbbRNUuW7BWzHWtDC9wSo8HOeK6DSXGFJZSHnXG9oH41JAR8E8mu+Hhm+Eidm4Nv8AXzpspsZQdTQTkcf9aM16EQMGvPl2a2UJ6+9NQ39T8JYPAPH8qDXoN8TVYbqUpQKUpQKUpQKUpQKUpQKUpQKUpQKUpQKUpQKgvtvnHZR6lf5rV/tJqdKgrtwEjso9SsDJ+i1f7SaDGT2KL3adMak1rPu15g2lsxYSEe1vhpSgFrJUM+IFTFqzWWmJfUedeGuo+ljaZDDSXEG8IS8oobCRhOOAFA+fIxXTPQfSy/8AVS7XKNp+DGmuw22A6JL6GQkulSWwN/jkg/KoYvjbEO8To7jTbakObOEAlKsEHH2iuU7csrJeZ6dOJJdMmrWq2hHNzabtpsu7AvH0605GwT7u7bykn0+NSBp3qVpiazGba1Fp5yS4MBhFyypRA5AG2sYNvQn8DdNMBhptChLeUUpwVq3pTlXrgfoq5enxEPWFqktISh5ta1BYSMj8Wqlxv7amc1zGRt/rJopO4I1XphZSDn+NP+FbGOrWmpEZMlF/04Y+8o7w3IgbgM4+r448qxEXl1CLnKSClpIXu3BIyM+lSDp+SXemMWIpDamV3rv1BSQTvEcjOftpML+07sfiyfRep9huCmkRb7ph5x4hKGvpM71KPljbX02/XVvuq3EwblYJZb4cDE9SyjnHvAJ4rGxoAph62sDzTTaXW5iFJVsHBHnVyafvNvsVvEm5W5dwgqu8hL8Rp4sF0qYISoqT+aohXpxVuN1xV78fiyDnVsVDDz6pNpbZZ3d4pctSdm362cp8qpjvVTTbbZcOo9NqGM+7dAf91dE2rxF7yLbZLEiRcn/YXWJ5lq2oa7opW2UZwrcT4n0qPZMRj22Thlvl5zjYPzjWJjlfNXvx+LJe51NsKYKZar1YfZ1KKUrNxxuUOSkceIBBx8a1Y6lWWY4y2xd9OuuvEJbbTdRuUT4DGPGsbs3nSFqbKElCbnJWkbfAlpsE1ppBpDOsNPuoQhLqbkwpKwnkHfTst9r34/FkSuWuYs+Mtq2ptd8lc/2pbbmlboA8VKBGAB4VGi73JnuTEJumnbPNTwG51+aUAf8A5sePyFdKZLLZmzShIRuedGUHbkbzxx5Vyi2xvwNdUY7OU3ZABKASMsKz+yk6dnNrNzl9O/Wol2O86chWpvVNkkzBbnoaxHntd2t5xpSQM5yfeUOa6JdROld40I7BiXC42u6lcdboNqmokJYbQoJO7HgeRx41StPxWYmorQ+002243OjqSoIHunvE1Vr1pMMaelalDK0NIvj0FawkBvnJHxznj05FbuU6epllObqfyamU1MaqvZoYEbr301CDuH4TQTg/F0V6DE+Hzrz9dmlJT2g+mpUd2dTwiCfId6MV6BU+Jro5VupSlEKUpQKUpQKUpQKUpQKUpQKUpQKUpQKUpQKg3tquMs9l7qC5IaEiOiBudYKinvUBxO5G4cjI4z5ZqcqgrtsrbR2XeoDj7PtMduElb0feU96gOIKkbh4ZGRnyoMS+lusWk9G631dcLFoydZbPcosRMS2MXPv1Q3G1FSlqdcTuUDzhPzzmoFlWtN51GcgtNSpQSp3YPcyoA5+HPj4VfWuL3Yb7q+fN03pxWlLO400GrSuaqYWSBhR71WCcnJwfCo8nla3n0lRDW/aePdz6GnrRqS7St1P0Pb+n0jTdot9yTdmkQny682pKwh0vJCkAp4wOPD1q7OimhtO6ktV7u1zvgtt1txKYMAOoSZSlNLI4I3K5wOKihm4RX9L6XhxXQtyDDf8AaUgHLbrkgqCcnx90JNVzQFzh2TWVruM5SW2IqnFFak5wS2oJ/WRWLLFiJbnBKlvOlH4wuFHu48RwR4eNS7eNN2XT/TrSMu0XJ6Ym6yHZEiPICA5DcS0E7FbSQM5yM+RqLLvHU3c5aV7sd4TwCE7s+Pw/4Vc2mpkdzRJg94FS27qZXd452FgJ3Z9Nw8M1tEzdnvQendYTbnOveohZplrdaXBjFSE+1KIUQPeOT7wCcCrQcgTLjpl1EVDZmIvBJQ46lpITtws7lcDA+dU/QU+Hadb2CdOUhuJGmtvOOLGdgBzn9NXBLtLd3tlwacjTX2helSP4tSkvJCU54CuMHwrF2vttk2tZ1NEdS8gWyPBj/j+/SC46ANqQg+8sH1Hzqz3yn6ReyraDJUFKPkCs5P2Vf1xtwF1g3M2qetQtzUdLSQj2dn3skuE87kgHGP2VHsw/23IB5/Guc/6ZpiVJvXPQen+n0PTEHTl/Goo0h2Q+++FoV3TmxsBJ28DIwcHmvq6DdO7BrFU663fUKbRJs0pl2PG3NpMg4JSPe5OVYGAPOo4mzIq9E2q3NKSJbNykyVtJGCELbbSFfaUmtNHSo9u1fp+bK2pYi3Fh5xahnYkLGT9g5rXpeFJdcUpby9uFFxZIHllZz+2pW6xdPrBoHQtgVYdRJ1D9Jzg/JCVIV7PiOCke7nGcq4PPFRlcVINzmFtW5v2h3ar84bzg/or72ZcRvQNytylIRNXdWJjTQGCtIZUhR+zIp6SL46AdL7F1FudxXe9St6fNscjyGQsoBfG7J+sR4EJHHrUndLLFbbt2XesMqfao0mWw5OcZkvIypCwobdp8ik8g/GuscNbbE6HIcSFBiQy8QoZ4Q4lR/UK7L23qNbLf2bOpNuhMPyU3m7TUiY2yotKS44hTZCs4A8ckjjivN15e7C63Jf8AP+u/Ts5m9cf6jbstztN/2UdCQ5NknvasVq+B7Jdm54TFYYS6NyFsbSVLP52azzp86wNdlydplPVTQUB2xXB7VzmsYS416ROCYjEfvU7m1MYypRwcKzWeVI49fjXqcK3UpSiFKUoFKUoFKUoFKUoFKUoFKUoFKUoFKUoFQf20LZOvXZe6iwrdCfnzHLYrZHjILji8KBOEjk8AnipwraUg+VB5zLlap1okFVwgS4AeQO69tjrY7zA527wM4yM4q1p0/u332kv5b71AKUkbSNvJ+dejbV3TXSmvlRVak07bL6qLuDBuEVDxa3Y3bdwOM4FW8rs3dLFcHp7pwj/NrX3UGACAuO2cNuMpBSDgKAOfPPxr7e8bI/lEeI/KHrWe3+DL0m3lX9jnTW4+f0a191bj2aelBBH9jvTfP+DmvuoPPbqmaVXW4NCSnug8MIBzv5OefhVRsq2RGwlbKTgFWFgc/LNZ+3uy30ikAhzpvppefHNub5/VXGnsp9HU5x0100M+P8XN/dQYGsthtRLqCOOMipJFy0z7M9b9SvXCPCdu8h9yTatqnQgRwkIHP55Sflmszauyp0eUQT0305x/g9H3UV2VOkCwoK6caeUFEkgwUHJPjUs2u2GYaj0TqVqzp23iNeI8aBb2EZQGHnUKPeuuHdzuBHB+NR5NW2J0rC0Ad85j3x+efjWdVHZF6MNhAT0004kIIUnEFIwa1PZI6MknPTPTnP8A9CipJo2wPKWgPJ95Odnju+I48a5A8N6RuT9ZPGfHkVnfPZN6NEf+jTTf/wCPR91a/wAEzo3/APDTTf8AUEfdV0jBDNUBOkjek/jV8hQAPvGuB1aS6kbkgbTn3hms8auyV0aWcnpppsn/ACBFcauyF0VV49MdNn/wKKowQjaUlQWnwJ4UPQ1d9k1xAt3Sy76ZUxL+kbg+l1EluQBHSgd2cKR45yg+Hjn4VmsPY86KEY/sY6cx6exJrjV2NuiC/Hpfps+X/mSa49XCdWSZb4svF14dMM7hdxhn7LsJ+X2jOmZYjPyNmqIq1dy0pQSA4CSSBgYHJ54xWf4cCqFpXQ2n9D2iJa9P2WDZ4ERGxiPEYS2ltPoMCq6BgV2c2tKUoFKUoFKUoFKUoFKUoFKUoFKUoFKUoFKUoFKUoFKUoFKUoFKUoFKUoFKUoFKUoFKUoFKUoFKUoFKUoFKUoFKUoFKUoFKUoP/Z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AutoShape 8" descr="http://img0.imgtn.bdimg.com/it/u=3157668398,2056971038&amp;fm=21&amp;gp=0.jpg"/>
          <p:cNvSpPr>
            <a:spLocks noChangeAspect="1" noChangeArrowheads="1"/>
          </p:cNvSpPr>
          <p:nvPr/>
        </p:nvSpPr>
        <p:spPr bwMode="auto">
          <a:xfrm>
            <a:off x="345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圆角矩形 4"/>
          <p:cNvSpPr/>
          <p:nvPr/>
        </p:nvSpPr>
        <p:spPr>
          <a:xfrm>
            <a:off x="383401" y="680942"/>
            <a:ext cx="8599931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16" name="圆角矩形 4"/>
          <p:cNvSpPr/>
          <p:nvPr/>
        </p:nvSpPr>
        <p:spPr>
          <a:xfrm>
            <a:off x="382086" y="680941"/>
            <a:ext cx="8525695" cy="2792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5723" tIns="65723" rIns="65723" bIns="65723" numCol="1" spcCol="1270" anchor="ctr" anchorCtr="0">
            <a:noAutofit/>
          </a:bodyPr>
          <a:lstStyle/>
          <a:p>
            <a:pPr defTabSz="7667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618582" y="246877"/>
            <a:ext cx="2709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전자칠판 사용 가이드</a:t>
            </a:r>
            <a:endParaRPr lang="zh-CN" altLang="en-US" sz="13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30982" y="648498"/>
            <a:ext cx="8567823" cy="35025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미러링 사용법</a:t>
            </a:r>
            <a:endParaRPr lang="ko-KR" altLang="en-US" sz="13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koppt-文本框"/>
          <p:cNvSpPr/>
          <p:nvPr/>
        </p:nvSpPr>
        <p:spPr>
          <a:xfrm>
            <a:off x="604700" y="1203598"/>
            <a:ext cx="7423684" cy="20313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전자칠판 사용 동영상 링크 통합</a:t>
            </a:r>
            <a:endParaRPr lang="en-US" altLang="ko-KR" sz="14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전자칠판 소개 영상</a:t>
            </a:r>
            <a:r>
              <a:rPr lang="en-US" altLang="ko-KR" sz="1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ko-KR" sz="1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https://</a:t>
            </a:r>
            <a:r>
              <a:rPr lang="en-US" altLang="ko-KR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youtu.be/q99LaGq4V_Y</a:t>
            </a:r>
            <a:endParaRPr lang="en-US" altLang="ko-KR" sz="14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전자칠판 미러링 기능 소개 </a:t>
            </a:r>
            <a:r>
              <a:rPr lang="en-US" altLang="ko-KR" sz="1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ko-KR" sz="1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https://</a:t>
            </a:r>
            <a:r>
              <a:rPr lang="en-US" altLang="ko-KR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youtu.be/KGp3LtzEDbg</a:t>
            </a:r>
            <a:endParaRPr lang="en-US" altLang="ko-KR" sz="14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전자칠판 화이트보드 기능 소개 </a:t>
            </a:r>
            <a:r>
              <a:rPr lang="en-US" altLang="ko-KR" sz="1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ko-KR" sz="1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https://</a:t>
            </a:r>
            <a:r>
              <a:rPr lang="en-US" altLang="ko-KR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youtu.be/AjVW9YaWcPY</a:t>
            </a:r>
            <a:endParaRPr lang="en-US" altLang="ko-KR" sz="14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전자칠판 간편 소개 </a:t>
            </a:r>
            <a:r>
              <a:rPr lang="en-US" altLang="ko-KR" sz="1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ko-KR" sz="1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https://</a:t>
            </a:r>
            <a:r>
              <a:rPr lang="en-US" altLang="ko-KR" sz="1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youtu.be/GB-QDPa_XVs</a:t>
            </a:r>
            <a:endParaRPr lang="en-US" altLang="ko-KR" sz="14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841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837eb7ec-d62e-491d-9130-eb86c1e57d06&quot;,&quot;Name&quot;:&quot;自定义&quot;,&quot;Kind&quot;:&quot;Custom&quot;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英文模板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英文模板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1789</TotalTime>
  <Words>908</Words>
  <Application>Microsoft Office PowerPoint</Application>
  <PresentationFormat>On-screen Show (16:9)</PresentationFormat>
  <Paragraphs>239</Paragraphs>
  <Slides>21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 Unicode MS</vt:lpstr>
      <vt:lpstr>等线</vt:lpstr>
      <vt:lpstr>微软雅黑</vt:lpstr>
      <vt:lpstr>宋体</vt:lpstr>
      <vt:lpstr>맑은 고딕</vt:lpstr>
      <vt:lpstr>Arial</vt:lpstr>
      <vt:lpstr>Calibri</vt:lpstr>
      <vt:lpstr>Wingdings</vt:lpstr>
      <vt:lpstr>Office 主题</vt:lpstr>
      <vt:lpstr>2_自定义设计方案</vt:lpstr>
      <vt:lpstr>3_自定义设计方案</vt:lpstr>
      <vt:lpstr>1_自定义设计方案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范丽媛</dc:creator>
  <cp:lastModifiedBy>Ben</cp:lastModifiedBy>
  <cp:revision>239</cp:revision>
  <dcterms:created xsi:type="dcterms:W3CDTF">2018-12-13T06:55:00Z</dcterms:created>
  <dcterms:modified xsi:type="dcterms:W3CDTF">2022-08-03T01:57:22Z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