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02" autoAdjust="0"/>
  </p:normalViewPr>
  <p:slideViewPr>
    <p:cSldViewPr snapToGrid="0">
      <p:cViewPr varScale="1">
        <p:scale>
          <a:sx n="101" d="100"/>
          <a:sy n="101" d="100"/>
        </p:scale>
        <p:origin x="14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94C3B-6A81-49A1-967C-F5B36EAE23E8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2E70E-435E-4F6C-A07B-37A727EDB3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09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61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54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37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737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564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2E70E-435E-4F6C-A07B-37A727EDB37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614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41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615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658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548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114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935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2E70E-435E-4F6C-A07B-37A727EDB37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061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2E70E-435E-4F6C-A07B-37A727EDB37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001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A42D5-B4FE-4F61-BF1E-EA969C2B09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949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2E70E-435E-4F6C-A07B-37A727EDB37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137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2E70E-435E-4F6C-A07B-37A727EDB37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809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45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4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182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28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95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8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17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8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2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18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572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4" y="299516"/>
            <a:ext cx="1930400" cy="38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52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4" y="299516"/>
            <a:ext cx="1930400" cy="387876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583479" y="671654"/>
            <a:ext cx="2673048" cy="524368"/>
            <a:chOff x="406369" y="2075263"/>
            <a:chExt cx="2673048" cy="524368"/>
          </a:xfrm>
        </p:grpSpPr>
        <p:sp>
          <p:nvSpPr>
            <p:cNvPr id="8" name="矩形 7"/>
            <p:cNvSpPr/>
            <p:nvPr/>
          </p:nvSpPr>
          <p:spPr>
            <a:xfrm>
              <a:off x="948051" y="2182300"/>
              <a:ext cx="2131366" cy="417331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369" y="2075263"/>
              <a:ext cx="541682" cy="524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3053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多内容 白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4" y="299516"/>
            <a:ext cx="1930400" cy="387876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1473200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583479" y="671654"/>
            <a:ext cx="2673048" cy="524368"/>
            <a:chOff x="406369" y="2075263"/>
            <a:chExt cx="2673048" cy="524368"/>
          </a:xfrm>
        </p:grpSpPr>
        <p:sp>
          <p:nvSpPr>
            <p:cNvPr id="12" name="矩形 11"/>
            <p:cNvSpPr/>
            <p:nvPr/>
          </p:nvSpPr>
          <p:spPr>
            <a:xfrm>
              <a:off x="948051" y="2182300"/>
              <a:ext cx="2131366" cy="417331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369" y="2075263"/>
              <a:ext cx="541682" cy="524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52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A9CF1-FEA5-49D0-9C72-0BF11C8EAF7C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5AB81-0712-4E8A-A49A-722EB8F43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80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7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microsoft.com/office/2007/relationships/hdphoto" Target="../media/hdphoto6.wdp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1.png"/><Relationship Id="rId7" Type="http://schemas.microsoft.com/office/2007/relationships/hdphoto" Target="../media/hdphoto9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microsoft.com/office/2007/relationships/hdphoto" Target="../media/hdphoto8.wdp"/><Relationship Id="rId10" Type="http://schemas.microsoft.com/office/2007/relationships/hdphoto" Target="../media/hdphoto10.wdp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4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33.png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2.wdp"/><Relationship Id="rId5" Type="http://schemas.openxmlformats.org/officeDocument/2006/relationships/image" Target="../media/image34.png"/><Relationship Id="rId10" Type="http://schemas.microsoft.com/office/2007/relationships/hdphoto" Target="../media/hdphoto13.wdp"/><Relationship Id="rId4" Type="http://schemas.microsoft.com/office/2007/relationships/hdphoto" Target="../media/hdphoto1.wdp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microsoft.com/office/2007/relationships/hdphoto" Target="../media/hdphoto1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microsoft.com/office/2007/relationships/hdphoto" Target="../media/hdphoto1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microsoft.com/office/2007/relationships/hdphoto" Target="../media/hdphoto13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47" b="11066"/>
          <a:stretch/>
        </p:blipFill>
        <p:spPr>
          <a:xfrm>
            <a:off x="5006076" y="2775528"/>
            <a:ext cx="7185924" cy="40824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859" y="1792389"/>
            <a:ext cx="1796226" cy="59510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84933" y="2387491"/>
            <a:ext cx="82839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Hikvision’s new-gen </a:t>
            </a:r>
            <a:r>
              <a:rPr lang="en-US" altLang="zh-CN" sz="6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eNVR</a:t>
            </a:r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 &amp; eDVR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84933" y="4244866"/>
            <a:ext cx="7173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Small in size, powerful in design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3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07716" y="801611"/>
            <a:ext cx="3108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CONTENTS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58255" y="2270313"/>
            <a:ext cx="1143262" cy="533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01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33648" y="2191860"/>
            <a:ext cx="5676842" cy="648709"/>
          </a:xfrm>
          <a:prstGeom prst="roundRect">
            <a:avLst>
              <a:gd name="adj" fmla="val 50000"/>
            </a:avLst>
          </a:prstGeom>
          <a:solidFill>
            <a:srgbClr val="1F4499">
              <a:alpha val="92000"/>
            </a:srgb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038114" y="2831527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733648" y="3358662"/>
            <a:ext cx="5676841" cy="648709"/>
          </a:xfrm>
          <a:prstGeom prst="roundRect">
            <a:avLst>
              <a:gd name="adj" fmla="val 50000"/>
            </a:avLst>
          </a:prstGeom>
          <a:solidFill>
            <a:srgbClr val="134A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038114" y="4007371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-954212" y="2098908"/>
            <a:ext cx="4526279" cy="59830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배경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119183" y="3230450"/>
            <a:ext cx="5937286" cy="585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>
                <a:solidFill>
                  <a:prstClr val="white"/>
                </a:solidFill>
                <a:latin typeface="Gilroy Bold" panose="00000800000000000000" charset="0"/>
              </a:rPr>
              <a:t>차세대 </a:t>
            </a:r>
            <a:r>
              <a:rPr lang="en-US" altLang="ko-KR" sz="3600" dirty="0" err="1">
                <a:solidFill>
                  <a:prstClr val="white"/>
                </a:solidFill>
                <a:latin typeface="Gilroy Bold" panose="00000800000000000000" charset="0"/>
              </a:rPr>
              <a:t>eNVR</a:t>
            </a:r>
            <a:r>
              <a:rPr lang="en-US" altLang="ko-KR" sz="3600" dirty="0">
                <a:solidFill>
                  <a:prstClr val="white"/>
                </a:solidFill>
                <a:latin typeface="Gilroy Bold" panose="00000800000000000000" charset="0"/>
              </a:rPr>
              <a:t> </a:t>
            </a:r>
            <a:r>
              <a:rPr lang="ko-KR" altLang="en-US" sz="3600" dirty="0">
                <a:solidFill>
                  <a:prstClr val="white"/>
                </a:solidFill>
                <a:latin typeface="Gilroy Bold" panose="00000800000000000000" charset="0"/>
              </a:rPr>
              <a:t>및 </a:t>
            </a:r>
            <a:r>
              <a:rPr lang="en-US" altLang="ko-KR" sz="3600" dirty="0" err="1">
                <a:solidFill>
                  <a:prstClr val="white"/>
                </a:solidFill>
                <a:latin typeface="Gilroy Bold" panose="00000800000000000000" charset="0"/>
              </a:rPr>
              <a:t>eDVR</a:t>
            </a:r>
            <a:r>
              <a:rPr lang="ko-KR" altLang="en-US" sz="3600" dirty="0">
                <a:solidFill>
                  <a:prstClr val="white"/>
                </a:solidFill>
                <a:latin typeface="Gilroy Bold" panose="00000800000000000000" charset="0"/>
              </a:rPr>
              <a:t>의 장점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33648" y="4644592"/>
            <a:ext cx="5676839" cy="648709"/>
          </a:xfrm>
          <a:prstGeom prst="roundRect">
            <a:avLst>
              <a:gd name="adj" fmla="val 50000"/>
            </a:avLst>
          </a:prstGeom>
          <a:solidFill>
            <a:srgbClr val="134A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038113" y="5284065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33648" y="4525464"/>
            <a:ext cx="2185214" cy="585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제품 쇼케이스 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47600" y="3453963"/>
            <a:ext cx="1183337" cy="533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02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56652" y="4726877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03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73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-3946" y="1831355"/>
            <a:ext cx="12195946" cy="47119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sx="101000" sy="101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배경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8553" y="1291865"/>
            <a:ext cx="11282067" cy="461665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이제는 </a:t>
            </a:r>
            <a:r>
              <a:rPr lang="en-US" altLang="ko-KR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'</a:t>
            </a:r>
            <a:r>
              <a:rPr lang="ko-KR" alt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반도체</a:t>
            </a:r>
            <a:r>
              <a:rPr lang="en-US" altLang="ko-KR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'</a:t>
            </a:r>
            <a:r>
              <a:rPr lang="ko-KR" alt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의 시대</a:t>
            </a:r>
            <a:endParaRPr lang="en-US" altLang="zh-CN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sp>
        <p:nvSpPr>
          <p:cNvPr id="40" name="矩形 39"/>
          <p:cNvSpPr>
            <a:spLocks noChangeAspect="1"/>
          </p:cNvSpPr>
          <p:nvPr/>
        </p:nvSpPr>
        <p:spPr>
          <a:xfrm>
            <a:off x="937632" y="2740738"/>
            <a:ext cx="4388770" cy="292584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>
            <a:spLocks noChangeAspect="1"/>
          </p:cNvSpPr>
          <p:nvPr/>
        </p:nvSpPr>
        <p:spPr>
          <a:xfrm>
            <a:off x="7354310" y="3578954"/>
            <a:ext cx="2809782" cy="837759"/>
          </a:xfrm>
          <a:prstGeom prst="rect">
            <a:avLst/>
          </a:prstGeom>
          <a:blipFill dpi="0" rotWithShape="1">
            <a:blip r:embed="rId5"/>
            <a:srcRect/>
            <a:stretch>
              <a:fillRect l="-11237" t="-89528" r="-13866" b="-903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6054308" y="3703077"/>
            <a:ext cx="904775" cy="589512"/>
          </a:xfrm>
          <a:prstGeom prst="rightArrow">
            <a:avLst/>
          </a:prstGeom>
          <a:gradFill>
            <a:gsLst>
              <a:gs pos="0">
                <a:srgbClr val="2189FB">
                  <a:alpha val="70000"/>
                </a:srgbClr>
              </a:gs>
              <a:gs pos="53000">
                <a:srgbClr val="0070C0">
                  <a:alpha val="45000"/>
                </a:srgbClr>
              </a:gs>
              <a:gs pos="100000">
                <a:srgbClr val="77DCFA"/>
              </a:gs>
            </a:gsLst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/>
            <a:endParaRPr lang="zh-CN" altLang="en-US" sz="3200">
              <a:solidFill>
                <a:srgbClr val="77D0FA"/>
              </a:solidFill>
              <a:latin typeface="Helvetica Neue Medium"/>
              <a:ea typeface="Helvetica Neue Medium"/>
              <a:cs typeface="Helvetica Neue Medium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7632" y="5744410"/>
            <a:ext cx="5968150" cy="707886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000" dirty="0" smtClean="0">
                <a:latin typeface="Gilroy" panose="00000500000000000000" pitchFamily="50" charset="0"/>
                <a:sym typeface="Helvetica Now Text" panose="020B0504030202020204" pitchFamily="34" charset="0"/>
              </a:rPr>
              <a:t>HDD</a:t>
            </a:r>
          </a:p>
          <a:p>
            <a:pPr lvl="0">
              <a:defRPr/>
            </a:pPr>
            <a:r>
              <a:rPr lang="ko-KR" altLang="en-US" sz="2000" dirty="0">
                <a:latin typeface="Gilroy" panose="00000500000000000000" pitchFamily="50" charset="0"/>
                <a:sym typeface="Helvetica Now Text" panose="020B0504030202020204" pitchFamily="34" charset="0"/>
              </a:rPr>
              <a:t>다양한 기계 </a:t>
            </a:r>
            <a:r>
              <a:rPr lang="ko-KR" altLang="en-US" sz="2000" dirty="0" smtClean="0">
                <a:latin typeface="Gilroy" panose="00000500000000000000" pitchFamily="50" charset="0"/>
                <a:sym typeface="Helvetica Now Text" panose="020B0504030202020204" pitchFamily="34" charset="0"/>
              </a:rPr>
              <a:t>구조의 큰 크기</a:t>
            </a:r>
            <a:endParaRPr lang="en-US" altLang="zh-CN" sz="2000" dirty="0"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364264" y="4494538"/>
            <a:ext cx="4276356" cy="830997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 b="1" dirty="0" smtClean="0">
                <a:latin typeface="Gilroy" panose="00000500000000000000" pitchFamily="50" charset="0"/>
                <a:sym typeface="Helvetica Now Text" panose="020B0504030202020204" pitchFamily="34" charset="0"/>
              </a:rPr>
              <a:t>SSD</a:t>
            </a:r>
          </a:p>
          <a:p>
            <a:pPr>
              <a:defRPr/>
            </a:pPr>
            <a:r>
              <a:rPr lang="ko-KR" altLang="en-US" sz="2400" b="1" dirty="0">
                <a:solidFill>
                  <a:srgbClr val="C00000"/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소형</a:t>
            </a:r>
            <a:r>
              <a:rPr lang="en-US" altLang="ko-KR" sz="2400" b="1" dirty="0">
                <a:solidFill>
                  <a:srgbClr val="C00000"/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, </a:t>
            </a:r>
            <a:r>
              <a:rPr lang="ko-KR" altLang="en-US" sz="2400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통합</a:t>
            </a:r>
            <a:r>
              <a:rPr lang="en-US" altLang="ko-KR" sz="2400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, </a:t>
            </a:r>
            <a:r>
              <a:rPr lang="ko-KR" altLang="en-US" sz="2400" b="1" dirty="0">
                <a:solidFill>
                  <a:srgbClr val="C00000"/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강력함</a:t>
            </a:r>
            <a:endParaRPr lang="en-US" altLang="zh-CN" sz="2400" b="1" dirty="0">
              <a:solidFill>
                <a:srgbClr val="C00000"/>
              </a:solidFill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12465" y="2034981"/>
            <a:ext cx="8567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칩으로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기계 부품 대체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가능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939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roy Bold" panose="00000800000000000000" pitchFamily="50" charset="0"/>
                <a:ea typeface="等线" panose="02010600030101010101" pitchFamily="2" charset="-122"/>
                <a:cs typeface="+mn-cs"/>
              </a:rPr>
              <a:t>배경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roy Bold" panose="00000800000000000000" pitchFamily="50" charset="0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4147" y="2985879"/>
            <a:ext cx="5130890" cy="3011462"/>
            <a:chOff x="2216" y="3671"/>
            <a:chExt cx="6771" cy="3508"/>
          </a:xfrm>
        </p:grpSpPr>
        <p:sp>
          <p:nvSpPr>
            <p:cNvPr id="4" name="矩形"/>
            <p:cNvSpPr/>
            <p:nvPr/>
          </p:nvSpPr>
          <p:spPr>
            <a:xfrm>
              <a:off x="2288" y="3752"/>
              <a:ext cx="6699" cy="34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1pPr>
              <a:lvl2pPr marL="0" marR="0" indent="4572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2pPr>
              <a:lvl3pPr marL="0" marR="0" indent="9144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3pPr>
              <a:lvl4pPr marL="0" marR="0" indent="13716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4pPr>
              <a:lvl5pPr marL="0" marR="0" indent="18288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5pPr>
              <a:lvl6pPr marL="0" marR="0" indent="22860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6pPr>
              <a:lvl7pPr marL="0" marR="0" indent="27432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7pPr>
              <a:lvl8pPr marL="0" marR="0" indent="32004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8pPr>
              <a:lvl9pPr marL="0" marR="0" indent="36576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9pPr>
            </a:lstStyle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  <a:sym typeface="Helvetica Neue Medium" panose="02000503000000020004"/>
              </a:endParaRPr>
            </a:p>
          </p:txBody>
        </p:sp>
        <p:sp>
          <p:nvSpPr>
            <p:cNvPr id="5" name="Text here"/>
            <p:cNvSpPr txBox="1"/>
            <p:nvPr/>
          </p:nvSpPr>
          <p:spPr>
            <a:xfrm>
              <a:off x="2557" y="5176"/>
              <a:ext cx="6143" cy="1277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1pPr>
              <a:lvl2pPr marL="0" marR="0" indent="4572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2pPr>
              <a:lvl3pPr marL="0" marR="0" indent="9144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3pPr>
              <a:lvl4pPr marL="0" marR="0" indent="13716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4pPr>
              <a:lvl5pPr marL="0" marR="0" indent="18288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5pPr>
              <a:lvl6pPr marL="0" marR="0" indent="22860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6pPr>
              <a:lvl7pPr marL="0" marR="0" indent="27432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7pPr>
              <a:lvl8pPr marL="0" marR="0" indent="32004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8pPr>
              <a:lvl9pPr marL="0" marR="0" indent="36576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Neue" panose="02000503000000020004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216" y="3671"/>
              <a:ext cx="170" cy="170"/>
            </a:xfrm>
            <a:prstGeom prst="rect">
              <a:avLst/>
            </a:prstGeom>
            <a:solidFill>
              <a:srgbClr val="5563AB"/>
            </a:solidFill>
            <a:ln w="12700" cap="flat">
              <a:noFill/>
              <a:miter lim="400000"/>
            </a:ln>
            <a:effectLst/>
          </p:spPr>
          <p:txBody>
            <a:bodyPr rot="0" vert="horz" wrap="square" lIns="50800" tIns="50800" rIns="50800" bIns="50800" numCol="1" spcCol="38100" rtlCol="0" anchor="ctr" forceAA="0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1pPr>
              <a:lvl2pPr marL="0" marR="0" indent="4572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2pPr>
              <a:lvl3pPr marL="0" marR="0" indent="9144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3pPr>
              <a:lvl4pPr marL="0" marR="0" indent="13716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4pPr>
              <a:lvl5pPr marL="0" marR="0" indent="18288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5pPr>
              <a:lvl6pPr marL="0" marR="0" indent="22860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6pPr>
              <a:lvl7pPr marL="0" marR="0" indent="27432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7pPr>
              <a:lvl8pPr marL="0" marR="0" indent="32004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8pPr>
              <a:lvl9pPr marL="0" marR="0" indent="3657600" algn="ctr" defTabSz="2438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 panose="02000503000000020004"/>
                </a:defRPr>
              </a:lvl9pPr>
            </a:lstStyle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endParaRPr>
            </a:p>
          </p:txBody>
        </p:sp>
      </p:grpSp>
      <p:sp>
        <p:nvSpPr>
          <p:cNvPr id="7" name="矩形"/>
          <p:cNvSpPr/>
          <p:nvPr/>
        </p:nvSpPr>
        <p:spPr>
          <a:xfrm>
            <a:off x="6619311" y="3075995"/>
            <a:ext cx="5076330" cy="2921346"/>
          </a:xfrm>
          <a:prstGeom prst="rect">
            <a:avLst/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57602" y="3203963"/>
            <a:ext cx="2902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비디오 녹화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+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HDD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38573" y="3787305"/>
            <a:ext cx="3843543" cy="2018005"/>
            <a:chOff x="1479206" y="4248297"/>
            <a:chExt cx="3882057" cy="214944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837446" y="3890057"/>
              <a:ext cx="2149440" cy="286592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2691113" y="4649028"/>
              <a:ext cx="1207671" cy="876560"/>
            </a:xfrm>
            <a:prstGeom prst="rect">
              <a:avLst/>
            </a:prstGeom>
            <a:noFill/>
            <a:ln w="28575" cap="flat">
              <a:solidFill>
                <a:srgbClr val="1F4499"/>
              </a:soli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 hangingPunct="0"/>
              <a:endParaRPr lang="zh-CN" altLang="en-US" sz="2400" kern="0">
                <a:solidFill>
                  <a:srgbClr val="FFFFFF"/>
                </a:solidFill>
                <a:latin typeface="Helvetica" pitchFamily="34" charset="0"/>
                <a:ea typeface="Helvetica Neue Medium" panose="02000503000000020004"/>
                <a:cs typeface="Helvetica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898785" y="4994367"/>
              <a:ext cx="605865" cy="90489"/>
              <a:chOff x="4260850" y="3386177"/>
              <a:chExt cx="742431" cy="111046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4260850" y="3441700"/>
                <a:ext cx="658444" cy="0"/>
              </a:xfrm>
              <a:prstGeom prst="line">
                <a:avLst/>
              </a:prstGeom>
              <a:gradFill>
                <a:gsLst>
                  <a:gs pos="15000">
                    <a:srgbClr val="004BC9">
                      <a:alpha val="20000"/>
                    </a:srgbClr>
                  </a:gs>
                  <a:gs pos="100000">
                    <a:srgbClr val="004BC9">
                      <a:alpha val="20000"/>
                    </a:srgbClr>
                  </a:gs>
                </a:gsLst>
                <a:lin ang="16200000" scaled="0"/>
              </a:gradFill>
              <a:ln w="28575" cap="flat">
                <a:solidFill>
                  <a:srgbClr val="1F4499"/>
                </a:solidFill>
                <a:miter lim="400000"/>
              </a:ln>
              <a:effectLst/>
            </p:spPr>
          </p:cxnSp>
          <p:sp>
            <p:nvSpPr>
              <p:cNvPr id="15" name="椭圆 14"/>
              <p:cNvSpPr/>
              <p:nvPr/>
            </p:nvSpPr>
            <p:spPr>
              <a:xfrm>
                <a:off x="4892235" y="3386177"/>
                <a:ext cx="111046" cy="111046"/>
              </a:xfrm>
              <a:prstGeom prst="ellipse">
                <a:avLst/>
              </a:prstGeom>
              <a:solidFill>
                <a:srgbClr val="1F4499"/>
              </a:solidFill>
              <a:ln w="19050" cap="flat">
                <a:solidFill>
                  <a:srgbClr val="1F4499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825500" hangingPunct="0"/>
                <a:endParaRPr lang="zh-CN" altLang="en-US" sz="2400" kern="0">
                  <a:solidFill>
                    <a:srgbClr val="FFFFFF"/>
                  </a:solidFill>
                  <a:latin typeface="Helvetica" pitchFamily="34" charset="0"/>
                  <a:ea typeface="Helvetica Neue Medium" panose="02000503000000020004"/>
                  <a:cs typeface="Helvetica" pitchFamily="34" charset="0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4465554" y="4886444"/>
              <a:ext cx="895709" cy="360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HDD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</p:grpSp>
      <p:sp>
        <p:nvSpPr>
          <p:cNvPr id="16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1484013" y="2215950"/>
            <a:ext cx="3316383" cy="62867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 defTabSz="825500" hangingPunct="0"/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기존 비디오 녹화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59073" y="3242157"/>
            <a:ext cx="271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비디오 녹화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+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SSD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18" name="Text here"/>
          <p:cNvSpPr txBox="1"/>
          <p:nvPr/>
        </p:nvSpPr>
        <p:spPr>
          <a:xfrm>
            <a:off x="6806518" y="4275439"/>
            <a:ext cx="4655008" cy="114395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Helvetica Neue" panose="02000503000000020004"/>
            </a:endParaRPr>
          </a:p>
        </p:txBody>
      </p:sp>
      <p:sp>
        <p:nvSpPr>
          <p:cNvPr id="19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7617983" y="2220806"/>
            <a:ext cx="3623813" cy="628675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 defTabSz="825500" hangingPunct="0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SSD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비디오 녹화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523246" y="2998578"/>
            <a:ext cx="128822" cy="131979"/>
          </a:xfrm>
          <a:prstGeom prst="rect">
            <a:avLst/>
          </a:prstGeom>
          <a:solidFill>
            <a:srgbClr val="5563AB"/>
          </a:solidFill>
          <a:ln w="12700" cap="flat">
            <a:noFill/>
            <a:miter lim="400000"/>
          </a:ln>
          <a:effectLst/>
        </p:spPr>
        <p:txBody>
          <a:bodyPr rot="0" vert="horz" wrap="square" lIns="50800" tIns="50800" rIns="50800" bIns="50800" numCol="1" spcCol="38100" rtlCol="0" anchor="ctr" forceAA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7" b="21973"/>
          <a:stretch/>
        </p:blipFill>
        <p:spPr>
          <a:xfrm>
            <a:off x="7237783" y="3831442"/>
            <a:ext cx="3718839" cy="2125683"/>
          </a:xfrm>
          <a:prstGeom prst="rect">
            <a:avLst/>
          </a:prstGeom>
        </p:spPr>
      </p:pic>
      <p:sp>
        <p:nvSpPr>
          <p:cNvPr id="22" name="右箭头 21"/>
          <p:cNvSpPr/>
          <p:nvPr/>
        </p:nvSpPr>
        <p:spPr>
          <a:xfrm>
            <a:off x="5854273" y="4181841"/>
            <a:ext cx="491038" cy="40917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/>
            <a:endParaRPr lang="zh-CN" altLang="en-US" sz="3200">
              <a:solidFill>
                <a:srgbClr val="77D0FA"/>
              </a:solidFill>
              <a:latin typeface="Helvetica Neue Medium"/>
              <a:ea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7184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배경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7273" y="1451791"/>
            <a:ext cx="11731847" cy="461665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ko-KR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Hikvision, </a:t>
            </a:r>
            <a:r>
              <a:rPr lang="ko-KR" alt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차세대 소형 통합 </a:t>
            </a:r>
            <a:r>
              <a:rPr lang="en-US" altLang="ko-KR" sz="24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eDVR</a:t>
            </a:r>
            <a:r>
              <a:rPr lang="en-US" altLang="ko-KR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/</a:t>
            </a:r>
            <a:r>
              <a:rPr lang="en-US" altLang="ko-KR" sz="24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eNVR</a:t>
            </a:r>
            <a:r>
              <a:rPr lang="en-US" altLang="ko-KR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 </a:t>
            </a:r>
            <a:r>
              <a:rPr lang="ko-KR" alt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출시</a:t>
            </a:r>
            <a:endParaRPr lang="en-US" altLang="zh-CN" sz="2400" b="1" i="1" dirty="0"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04" b="21923"/>
          <a:stretch/>
        </p:blipFill>
        <p:spPr>
          <a:xfrm>
            <a:off x="0" y="2151207"/>
            <a:ext cx="7609012" cy="55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0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07716" y="801611"/>
            <a:ext cx="3108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CONTENTS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58255" y="2270313"/>
            <a:ext cx="1143262" cy="533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01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33648" y="2191860"/>
            <a:ext cx="5676842" cy="648709"/>
          </a:xfrm>
          <a:prstGeom prst="roundRect">
            <a:avLst>
              <a:gd name="adj" fmla="val 50000"/>
            </a:avLst>
          </a:prstGeom>
          <a:solidFill>
            <a:srgbClr val="134A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038114" y="2831527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733648" y="3358662"/>
            <a:ext cx="5676841" cy="648709"/>
          </a:xfrm>
          <a:prstGeom prst="roundRect">
            <a:avLst>
              <a:gd name="adj" fmla="val 50000"/>
            </a:avLst>
          </a:prstGeom>
          <a:solidFill>
            <a:srgbClr val="1F4499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038114" y="4007371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-216199" y="2087642"/>
            <a:ext cx="4526279" cy="59830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배경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083" y="3264575"/>
            <a:ext cx="5937286" cy="588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차세대 </a:t>
            </a:r>
            <a:r>
              <a:rPr lang="en-US" altLang="ko-KR" sz="3600" dirty="0" err="1" smtClean="0">
                <a:solidFill>
                  <a:prstClr val="white"/>
                </a:solidFill>
                <a:latin typeface="Gilroy Bold" panose="00000800000000000000" charset="0"/>
              </a:rPr>
              <a:t>eNVR</a:t>
            </a:r>
            <a:r>
              <a:rPr lang="en-US" altLang="ko-KR" sz="3600" dirty="0" smtClean="0">
                <a:solidFill>
                  <a:prstClr val="white"/>
                </a:solidFill>
                <a:latin typeface="Gilroy Bold" panose="00000800000000000000" charset="0"/>
              </a:rPr>
              <a:t> </a:t>
            </a:r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및 </a:t>
            </a:r>
            <a:r>
              <a:rPr lang="en-US" altLang="ko-KR" sz="3600" dirty="0" err="1" smtClean="0">
                <a:solidFill>
                  <a:prstClr val="white"/>
                </a:solidFill>
                <a:latin typeface="Gilroy Bold" panose="00000800000000000000" charset="0"/>
              </a:rPr>
              <a:t>eDVR</a:t>
            </a:r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의 장점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33648" y="4644592"/>
            <a:ext cx="5676839" cy="648709"/>
          </a:xfrm>
          <a:prstGeom prst="roundRect">
            <a:avLst>
              <a:gd name="adj" fmla="val 50000"/>
            </a:avLst>
          </a:prstGeom>
          <a:solidFill>
            <a:srgbClr val="134A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038113" y="5284065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175003" y="4516285"/>
            <a:ext cx="2108269" cy="585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제품 쇼케이스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47600" y="3453963"/>
            <a:ext cx="1183337" cy="533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02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56652" y="4726877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03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91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186529" y="721597"/>
            <a:ext cx="66815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차세대 </a:t>
            </a:r>
            <a:r>
              <a:rPr lang="en-US" altLang="ko-KR" sz="2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eNVR</a:t>
            </a:r>
            <a:r>
              <a:rPr lang="en-US" altLang="ko-KR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 </a:t>
            </a:r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및 </a:t>
            </a:r>
            <a:r>
              <a:rPr lang="en-US" altLang="ko-KR" sz="2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eDVR</a:t>
            </a:r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의 장점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9857" y="1641286"/>
            <a:ext cx="12383680" cy="4162936"/>
            <a:chOff x="5429" y="1641286"/>
            <a:chExt cx="12383680" cy="4162936"/>
          </a:xfrm>
        </p:grpSpPr>
        <p:sp>
          <p:nvSpPr>
            <p:cNvPr id="14" name="矩形"/>
            <p:cNvSpPr/>
            <p:nvPr/>
          </p:nvSpPr>
          <p:spPr>
            <a:xfrm>
              <a:off x="40036" y="2950436"/>
              <a:ext cx="2340000" cy="2842803"/>
            </a:xfrm>
            <a:prstGeom prst="rect">
              <a:avLst/>
            </a:prstGeom>
            <a:gradFill>
              <a:gsLst>
                <a:gs pos="15000">
                  <a:srgbClr val="004BC9">
                    <a:alpha val="0"/>
                  </a:srgbClr>
                </a:gs>
                <a:gs pos="100000">
                  <a:srgbClr val="004BC9">
                    <a:alpha val="25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5429" y="3513438"/>
              <a:ext cx="243385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600"/>
                </a:spcAft>
                <a:buClr>
                  <a:srgbClr val="00642D"/>
                </a:buClr>
                <a:defRPr/>
              </a:pPr>
              <a:r>
                <a:rPr lang="ko-KR" altLang="en-US" sz="2000" dirty="0" smtClean="0">
                  <a:latin typeface="Gilroy" panose="00000500000000000000" pitchFamily="50" charset="0"/>
                </a:rPr>
                <a:t>임베디드</a:t>
              </a:r>
              <a:r>
                <a:rPr lang="en-US" altLang="zh-CN" sz="2000" dirty="0" smtClean="0">
                  <a:latin typeface="Gilroy" panose="00000500000000000000" pitchFamily="50" charset="0"/>
                </a:rPr>
                <a:t> </a:t>
              </a:r>
              <a:r>
                <a:rPr lang="en-US" altLang="zh-CN" sz="2000" dirty="0" smtClean="0">
                  <a:latin typeface="Gilroy" panose="00000500000000000000" pitchFamily="50" charset="0"/>
                </a:rPr>
                <a:t>SSD</a:t>
              </a:r>
              <a:endParaRPr lang="en-US" altLang="zh-CN" sz="2000" dirty="0">
                <a:latin typeface="Gilroy" panose="00000500000000000000" pitchFamily="50" charset="0"/>
              </a:endParaRPr>
            </a:p>
            <a:p>
              <a:pPr lvl="0" algn="ctr">
                <a:spcAft>
                  <a:spcPts val="1800"/>
                </a:spcAft>
                <a:buClr>
                  <a:srgbClr val="00642D"/>
                </a:buClr>
                <a:defRPr/>
              </a:pPr>
              <a:r>
                <a:rPr lang="ko-KR" altLang="en-US" sz="2000" dirty="0" smtClean="0">
                  <a:latin typeface="Gilroy" panose="00000500000000000000" pitchFamily="50" charset="0"/>
                </a:rPr>
                <a:t>기술 </a:t>
              </a:r>
              <a:endParaRPr lang="en-US" altLang="zh-CN" sz="2000" dirty="0" smtClean="0">
                <a:latin typeface="Gilroy" panose="00000500000000000000" pitchFamily="50" charset="0"/>
              </a:endParaRPr>
            </a:p>
          </p:txBody>
        </p:sp>
        <p:sp>
          <p:nvSpPr>
            <p:cNvPr id="16" name="矩形"/>
            <p:cNvSpPr/>
            <p:nvPr/>
          </p:nvSpPr>
          <p:spPr>
            <a:xfrm>
              <a:off x="7241584" y="2950436"/>
              <a:ext cx="2340000" cy="2842803"/>
            </a:xfrm>
            <a:prstGeom prst="rect">
              <a:avLst/>
            </a:prstGeom>
            <a:gradFill>
              <a:gsLst>
                <a:gs pos="15000">
                  <a:srgbClr val="004BC9">
                    <a:alpha val="0"/>
                  </a:srgbClr>
                </a:gs>
                <a:gs pos="100000">
                  <a:srgbClr val="004BC9">
                    <a:alpha val="25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236568" y="3513438"/>
              <a:ext cx="24338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600"/>
                </a:spcAft>
                <a:buClr>
                  <a:srgbClr val="00642D"/>
                </a:buClr>
                <a:defRPr/>
              </a:pPr>
              <a:r>
                <a:rPr lang="ko-KR" altLang="en-US" sz="2000" dirty="0" smtClean="0">
                  <a:latin typeface="Gilroy" panose="00000500000000000000" pitchFamily="50" charset="0"/>
                </a:rPr>
                <a:t>친환경적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23" name="矩形"/>
            <p:cNvSpPr/>
            <p:nvPr/>
          </p:nvSpPr>
          <p:spPr>
            <a:xfrm>
              <a:off x="2448921" y="2953974"/>
              <a:ext cx="2340000" cy="2842803"/>
            </a:xfrm>
            <a:prstGeom prst="rect">
              <a:avLst/>
            </a:prstGeom>
            <a:gradFill>
              <a:gsLst>
                <a:gs pos="15000">
                  <a:srgbClr val="004BC9">
                    <a:alpha val="0"/>
                  </a:srgbClr>
                </a:gs>
                <a:gs pos="100000">
                  <a:srgbClr val="004BC9">
                    <a:alpha val="25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385189" y="3513438"/>
              <a:ext cx="24338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600"/>
                </a:spcAft>
                <a:buClr>
                  <a:srgbClr val="00642D"/>
                </a:buClr>
                <a:defRPr/>
              </a:pPr>
              <a:r>
                <a:rPr lang="ko-KR" altLang="en-US" sz="2000" dirty="0" smtClean="0">
                  <a:latin typeface="Gilroy" panose="00000500000000000000" pitchFamily="50" charset="0"/>
                </a:rPr>
                <a:t>탈부착</a:t>
              </a:r>
              <a:r>
                <a:rPr lang="en-US" altLang="zh-CN" sz="2000" dirty="0" smtClean="0">
                  <a:latin typeface="Gilroy" panose="00000500000000000000" pitchFamily="50" charset="0"/>
                </a:rPr>
                <a:t> </a:t>
              </a:r>
              <a:r>
                <a:rPr lang="en-US" altLang="zh-CN" sz="2000" dirty="0" err="1" smtClean="0">
                  <a:latin typeface="Gilroy" panose="00000500000000000000" pitchFamily="50" charset="0"/>
                </a:rPr>
                <a:t>eSSD</a:t>
              </a:r>
              <a:endParaRPr lang="en-US" altLang="zh-CN" sz="2000" dirty="0" smtClean="0">
                <a:latin typeface="Gilroy" panose="00000500000000000000" pitchFamily="50" charset="0"/>
              </a:endParaRPr>
            </a:p>
          </p:txBody>
        </p:sp>
        <p:sp>
          <p:nvSpPr>
            <p:cNvPr id="26" name="矩形"/>
            <p:cNvSpPr/>
            <p:nvPr/>
          </p:nvSpPr>
          <p:spPr>
            <a:xfrm>
              <a:off x="4857806" y="2961419"/>
              <a:ext cx="2340000" cy="2842803"/>
            </a:xfrm>
            <a:prstGeom prst="rect">
              <a:avLst/>
            </a:prstGeom>
            <a:gradFill>
              <a:gsLst>
                <a:gs pos="15000">
                  <a:srgbClr val="004BC9">
                    <a:alpha val="0"/>
                  </a:srgbClr>
                </a:gs>
                <a:gs pos="100000">
                  <a:srgbClr val="004BC9">
                    <a:alpha val="25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803153" y="3513438"/>
              <a:ext cx="24338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600"/>
                </a:spcAft>
                <a:buClr>
                  <a:srgbClr val="00642D"/>
                </a:buClr>
                <a:defRPr/>
              </a:pPr>
              <a:r>
                <a:rPr lang="ko-KR" altLang="en-US" sz="2000" dirty="0">
                  <a:latin typeface="Gilroy" panose="00000500000000000000" pitchFamily="50" charset="0"/>
                </a:rPr>
                <a:t>간편한 설정 및 사용</a:t>
              </a:r>
              <a:endParaRPr lang="en-US" altLang="zh-CN" sz="2000" dirty="0">
                <a:latin typeface="Gilroy" panose="00000500000000000000" pitchFamily="50" charset="0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5301888" y="1656718"/>
              <a:ext cx="1184400" cy="1184400"/>
              <a:chOff x="7768849" y="1496879"/>
              <a:chExt cx="1184400" cy="1184400"/>
            </a:xfrm>
          </p:grpSpPr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768849" y="1496879"/>
                <a:ext cx="1184400" cy="1184400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0" b="100000" l="0" r="100000">
                            <a14:foregroundMark x1="35021" y1="3039" x2="37131" y2="30663"/>
                            <a14:foregroundMark x1="13924" y1="23481" x2="22785" y2="5525"/>
                            <a14:foregroundMark x1="22785" y1="5525" x2="18143" y2="14365"/>
                            <a14:foregroundMark x1="7173" y1="41713" x2="2532" y2="1768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124505" y="1713583"/>
                <a:ext cx="473088" cy="722608"/>
              </a:xfrm>
              <a:prstGeom prst="rect">
                <a:avLst/>
              </a:prstGeom>
            </p:spPr>
          </p:pic>
        </p:grpSp>
        <p:grpSp>
          <p:nvGrpSpPr>
            <p:cNvPr id="51" name="组合 50"/>
            <p:cNvGrpSpPr/>
            <p:nvPr/>
          </p:nvGrpSpPr>
          <p:grpSpPr>
            <a:xfrm>
              <a:off x="573595" y="1641286"/>
              <a:ext cx="1184400" cy="1184400"/>
              <a:chOff x="662146" y="1529006"/>
              <a:chExt cx="1184400" cy="1184400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2146" y="1529006"/>
                <a:ext cx="1184400" cy="1184400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7" cstate="print">
                <a:biLevel thresh="25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47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06" t="9096" r="15359" b="11783"/>
              <a:stretch/>
            </p:blipFill>
            <p:spPr>
              <a:xfrm>
                <a:off x="739427" y="1832842"/>
                <a:ext cx="1029838" cy="616434"/>
              </a:xfrm>
              <a:prstGeom prst="rect">
                <a:avLst/>
              </a:prstGeom>
            </p:spPr>
          </p:pic>
        </p:grpSp>
        <p:grpSp>
          <p:nvGrpSpPr>
            <p:cNvPr id="52" name="组合 51"/>
            <p:cNvGrpSpPr/>
            <p:nvPr/>
          </p:nvGrpSpPr>
          <p:grpSpPr>
            <a:xfrm>
              <a:off x="7834358" y="1646678"/>
              <a:ext cx="1184400" cy="1184400"/>
              <a:chOff x="3127618" y="1534398"/>
              <a:chExt cx="1184400" cy="1184400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127618" y="1534398"/>
                <a:ext cx="1184400" cy="1184400"/>
              </a:xfrm>
              <a:prstGeom prst="rect">
                <a:avLst/>
              </a:prstGeom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365620" y="1761476"/>
                <a:ext cx="600417" cy="665809"/>
              </a:xfrm>
              <a:prstGeom prst="rect">
                <a:avLst/>
              </a:prstGeom>
            </p:spPr>
          </p:pic>
        </p:grp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9958" y="1661180"/>
              <a:ext cx="1184318" cy="1184318"/>
            </a:xfrm>
            <a:prstGeom prst="rect">
              <a:avLst/>
            </a:prstGeom>
          </p:spPr>
        </p:pic>
        <p:sp>
          <p:nvSpPr>
            <p:cNvPr id="32" name="矩形"/>
            <p:cNvSpPr/>
            <p:nvPr/>
          </p:nvSpPr>
          <p:spPr>
            <a:xfrm>
              <a:off x="9683666" y="2961419"/>
              <a:ext cx="2340000" cy="2842803"/>
            </a:xfrm>
            <a:prstGeom prst="rect">
              <a:avLst/>
            </a:prstGeom>
            <a:gradFill>
              <a:gsLst>
                <a:gs pos="15000">
                  <a:srgbClr val="004BC9">
                    <a:alpha val="0"/>
                  </a:srgbClr>
                </a:gs>
                <a:gs pos="100000">
                  <a:srgbClr val="004BC9">
                    <a:alpha val="25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9689231" y="3513438"/>
              <a:ext cx="24338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600"/>
                </a:spcAft>
                <a:buClr>
                  <a:srgbClr val="00642D"/>
                </a:buClr>
                <a:defRPr/>
              </a:pPr>
              <a:r>
                <a:rPr lang="en-US" altLang="zh-CN" sz="2000" dirty="0" smtClean="0">
                  <a:latin typeface="Gilroy" panose="00000500000000000000" pitchFamily="50" charset="0"/>
                </a:rPr>
                <a:t>3 </a:t>
              </a:r>
              <a:r>
                <a:rPr lang="ko-KR" altLang="en-US" sz="2000" dirty="0" smtClean="0">
                  <a:latin typeface="Gilroy" panose="00000500000000000000" pitchFamily="50" charset="0"/>
                </a:rPr>
                <a:t>년 워런티</a:t>
              </a:r>
              <a:endParaRPr lang="en-US" altLang="zh-CN" sz="2000" dirty="0" smtClean="0">
                <a:latin typeface="Gilroy" panose="00000500000000000000" pitchFamily="50" charset="0"/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276440" y="1657661"/>
              <a:ext cx="1184400" cy="11844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2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0639" y="1880890"/>
              <a:ext cx="1271982" cy="71514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40036" y="4486447"/>
              <a:ext cx="2474699" cy="907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컴팩트</a:t>
              </a:r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 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&amp;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임베디드 </a:t>
              </a:r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SSD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보안 등급</a:t>
              </a:r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 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SSD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2397242" y="4486447"/>
              <a:ext cx="2399580" cy="907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쉬운 유지보수 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확장 가능한 저장 용량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840599" y="4486447"/>
              <a:ext cx="2312145" cy="661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작은 사이즈 디자인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플러그 앤 플레이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480888" y="4486447"/>
              <a:ext cx="2383778" cy="661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저소음</a:t>
              </a:r>
              <a:endPara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 marL="285750" lvl="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초저전력 소모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683666" y="4486447"/>
              <a:ext cx="27054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600"/>
                </a:spcAft>
                <a:buClr>
                  <a:srgbClr val="00642D"/>
                </a:buClr>
                <a:buFont typeface="Wingdings" panose="05000000000000000000" pitchFamily="2" charset="2"/>
                <a:buChar char="Ø"/>
                <a:defRPr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더 긴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보증 기간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89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186529" y="721597"/>
            <a:ext cx="70643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컴팩트</a:t>
            </a:r>
            <a:r>
              <a:rPr lang="en-US" altLang="zh-CN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 </a:t>
            </a:r>
            <a:r>
              <a:rPr lang="en-US" altLang="zh-CN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&amp; </a:t>
            </a:r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임베디드</a:t>
            </a:r>
            <a:r>
              <a:rPr lang="en-US" altLang="zh-CN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 </a:t>
            </a:r>
            <a:r>
              <a:rPr lang="en-US" altLang="zh-CN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SSD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94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4007854" y="2124627"/>
            <a:ext cx="3149254" cy="628675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 algn="ctr">
              <a:defRPr/>
            </a:pPr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lack" panose="00000A00000000000000" pitchFamily="50" charset="0"/>
                <a:sym typeface="Helvetica Now Text" panose="020B0504030202020204" pitchFamily="34" charset="0"/>
              </a:rPr>
              <a:t>HDD   vs.    </a:t>
            </a:r>
            <a:r>
              <a:rPr lang="en-US" altLang="zh-CN" sz="2400" i="1" dirty="0">
                <a:solidFill>
                  <a:schemeClr val="bg1"/>
                </a:solidFill>
                <a:latin typeface="Gilroy Black" panose="00000A00000000000000" pitchFamily="50" charset="0"/>
                <a:sym typeface="Helvetica Now Text" panose="020B0504030202020204" pitchFamily="34" charset="0"/>
              </a:rPr>
              <a:t>eSSD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/>
          </a:blip>
          <a:srcRect l="46636" t="8552" r="15767" b="6140"/>
          <a:stretch/>
        </p:blipFill>
        <p:spPr>
          <a:xfrm>
            <a:off x="1042971" y="2641774"/>
            <a:ext cx="1730258" cy="199964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292776" y="4299301"/>
            <a:ext cx="101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HDD</a:t>
            </a:r>
            <a:endParaRPr lang="zh-CN" altLang="en-US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22" name="PA_淘宝店chenying0907 74"/>
          <p:cNvSpPr/>
          <p:nvPr>
            <p:custDataLst>
              <p:tags r:id="rId1"/>
            </p:custDataLst>
          </p:nvPr>
        </p:nvSpPr>
        <p:spPr>
          <a:xfrm rot="21023105" flipV="1">
            <a:off x="4710629" y="3699794"/>
            <a:ext cx="1743704" cy="447422"/>
          </a:xfrm>
          <a:custGeom>
            <a:avLst/>
            <a:gdLst>
              <a:gd name="connsiteX0" fmla="*/ 383381 w 3405187"/>
              <a:gd name="connsiteY0" fmla="*/ 0 h 564357"/>
              <a:gd name="connsiteX1" fmla="*/ 0 w 3405187"/>
              <a:gd name="connsiteY1" fmla="*/ 150019 h 564357"/>
              <a:gd name="connsiteX2" fmla="*/ 2369343 w 3405187"/>
              <a:gd name="connsiteY2" fmla="*/ 438150 h 564357"/>
              <a:gd name="connsiteX3" fmla="*/ 2240756 w 3405187"/>
              <a:gd name="connsiteY3" fmla="*/ 564357 h 564357"/>
              <a:gd name="connsiteX4" fmla="*/ 3405187 w 3405187"/>
              <a:gd name="connsiteY4" fmla="*/ 402432 h 564357"/>
              <a:gd name="connsiteX5" fmla="*/ 2788443 w 3405187"/>
              <a:gd name="connsiteY5" fmla="*/ 107157 h 564357"/>
              <a:gd name="connsiteX6" fmla="*/ 2705100 w 3405187"/>
              <a:gd name="connsiteY6" fmla="*/ 180975 h 564357"/>
              <a:gd name="connsiteX7" fmla="*/ 383381 w 3405187"/>
              <a:gd name="connsiteY7" fmla="*/ 0 h 564357"/>
              <a:gd name="connsiteX0" fmla="*/ 383381 w 3405187"/>
              <a:gd name="connsiteY0" fmla="*/ 0 h 564357"/>
              <a:gd name="connsiteX1" fmla="*/ 0 w 3405187"/>
              <a:gd name="connsiteY1" fmla="*/ 150019 h 564357"/>
              <a:gd name="connsiteX2" fmla="*/ 2369343 w 3405187"/>
              <a:gd name="connsiteY2" fmla="*/ 438150 h 564357"/>
              <a:gd name="connsiteX3" fmla="*/ 2240756 w 3405187"/>
              <a:gd name="connsiteY3" fmla="*/ 564357 h 564357"/>
              <a:gd name="connsiteX4" fmla="*/ 3405187 w 3405187"/>
              <a:gd name="connsiteY4" fmla="*/ 402432 h 564357"/>
              <a:gd name="connsiteX5" fmla="*/ 2788443 w 3405187"/>
              <a:gd name="connsiteY5" fmla="*/ 107157 h 564357"/>
              <a:gd name="connsiteX6" fmla="*/ 2705100 w 3405187"/>
              <a:gd name="connsiteY6" fmla="*/ 180975 h 564357"/>
              <a:gd name="connsiteX7" fmla="*/ 383381 w 3405187"/>
              <a:gd name="connsiteY7" fmla="*/ 0 h 564357"/>
              <a:gd name="connsiteX0" fmla="*/ 383381 w 3405187"/>
              <a:gd name="connsiteY0" fmla="*/ 0 h 564357"/>
              <a:gd name="connsiteX1" fmla="*/ 0 w 3405187"/>
              <a:gd name="connsiteY1" fmla="*/ 150019 h 564357"/>
              <a:gd name="connsiteX2" fmla="*/ 2369343 w 3405187"/>
              <a:gd name="connsiteY2" fmla="*/ 438150 h 564357"/>
              <a:gd name="connsiteX3" fmla="*/ 2240756 w 3405187"/>
              <a:gd name="connsiteY3" fmla="*/ 564357 h 564357"/>
              <a:gd name="connsiteX4" fmla="*/ 3405187 w 3405187"/>
              <a:gd name="connsiteY4" fmla="*/ 402432 h 564357"/>
              <a:gd name="connsiteX5" fmla="*/ 2788443 w 3405187"/>
              <a:gd name="connsiteY5" fmla="*/ 107157 h 564357"/>
              <a:gd name="connsiteX6" fmla="*/ 2705100 w 3405187"/>
              <a:gd name="connsiteY6" fmla="*/ 180975 h 564357"/>
              <a:gd name="connsiteX7" fmla="*/ 383381 w 3405187"/>
              <a:gd name="connsiteY7" fmla="*/ 0 h 564357"/>
              <a:gd name="connsiteX0" fmla="*/ 383381 w 3405187"/>
              <a:gd name="connsiteY0" fmla="*/ 0 h 564357"/>
              <a:gd name="connsiteX1" fmla="*/ 0 w 3405187"/>
              <a:gd name="connsiteY1" fmla="*/ 150019 h 564357"/>
              <a:gd name="connsiteX2" fmla="*/ 2369343 w 3405187"/>
              <a:gd name="connsiteY2" fmla="*/ 438150 h 564357"/>
              <a:gd name="connsiteX3" fmla="*/ 2240756 w 3405187"/>
              <a:gd name="connsiteY3" fmla="*/ 564357 h 564357"/>
              <a:gd name="connsiteX4" fmla="*/ 3405187 w 3405187"/>
              <a:gd name="connsiteY4" fmla="*/ 402432 h 564357"/>
              <a:gd name="connsiteX5" fmla="*/ 2788443 w 3405187"/>
              <a:gd name="connsiteY5" fmla="*/ 107157 h 564357"/>
              <a:gd name="connsiteX6" fmla="*/ 2705100 w 3405187"/>
              <a:gd name="connsiteY6" fmla="*/ 180975 h 564357"/>
              <a:gd name="connsiteX7" fmla="*/ 383381 w 3405187"/>
              <a:gd name="connsiteY7" fmla="*/ 0 h 564357"/>
              <a:gd name="connsiteX0" fmla="*/ 383381 w 3405187"/>
              <a:gd name="connsiteY0" fmla="*/ 0 h 564357"/>
              <a:gd name="connsiteX1" fmla="*/ 0 w 3405187"/>
              <a:gd name="connsiteY1" fmla="*/ 150019 h 564357"/>
              <a:gd name="connsiteX2" fmla="*/ 2369343 w 3405187"/>
              <a:gd name="connsiteY2" fmla="*/ 438150 h 564357"/>
              <a:gd name="connsiteX3" fmla="*/ 2240756 w 3405187"/>
              <a:gd name="connsiteY3" fmla="*/ 564357 h 564357"/>
              <a:gd name="connsiteX4" fmla="*/ 3405187 w 3405187"/>
              <a:gd name="connsiteY4" fmla="*/ 402432 h 564357"/>
              <a:gd name="connsiteX5" fmla="*/ 2788443 w 3405187"/>
              <a:gd name="connsiteY5" fmla="*/ 107157 h 564357"/>
              <a:gd name="connsiteX6" fmla="*/ 2705100 w 3405187"/>
              <a:gd name="connsiteY6" fmla="*/ 180975 h 564357"/>
              <a:gd name="connsiteX7" fmla="*/ 383381 w 3405187"/>
              <a:gd name="connsiteY7" fmla="*/ 0 h 56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05187" h="564357">
                <a:moveTo>
                  <a:pt x="383381" y="0"/>
                </a:moveTo>
                <a:lnTo>
                  <a:pt x="0" y="150019"/>
                </a:lnTo>
                <a:cubicBezTo>
                  <a:pt x="692150" y="307975"/>
                  <a:pt x="1527174" y="432594"/>
                  <a:pt x="2369343" y="438150"/>
                </a:cubicBezTo>
                <a:lnTo>
                  <a:pt x="2240756" y="564357"/>
                </a:lnTo>
                <a:lnTo>
                  <a:pt x="3405187" y="402432"/>
                </a:lnTo>
                <a:lnTo>
                  <a:pt x="2788443" y="107157"/>
                </a:lnTo>
                <a:lnTo>
                  <a:pt x="2705100" y="180975"/>
                </a:lnTo>
                <a:cubicBezTo>
                  <a:pt x="1933576" y="177800"/>
                  <a:pt x="1159668" y="98425"/>
                  <a:pt x="383381" y="0"/>
                </a:cubicBezTo>
                <a:close/>
              </a:path>
            </a:pathLst>
          </a:custGeom>
          <a:solidFill>
            <a:srgbClr val="C00000">
              <a:alpha val="52000"/>
            </a:srgbClr>
          </a:solidFill>
          <a:ln w="12700" cap="flat" cmpd="sng" algn="ctr">
            <a:noFill/>
            <a:prstDash val="solid"/>
            <a:miter lim="800000"/>
          </a:ln>
          <a:effectLst>
            <a:innerShdw blurRad="50800" dist="25400" dir="16200000">
              <a:prstClr val="black">
                <a:alpha val="50000"/>
              </a:prstClr>
            </a:innerShdw>
          </a:effectLst>
        </p:spPr>
        <p:txBody>
          <a:bodyPr lIns="91396" tIns="45698" rIns="91396" bIns="4569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ow Text"/>
              <a:ea typeface="微软雅黑"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231" y="3070165"/>
            <a:ext cx="2815682" cy="1776585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803439" y="4787709"/>
            <a:ext cx="4560537" cy="1172629"/>
            <a:chOff x="1026167" y="5753838"/>
            <a:chExt cx="4560537" cy="1172629"/>
          </a:xfrm>
        </p:grpSpPr>
        <p:sp>
          <p:nvSpPr>
            <p:cNvPr id="19" name="文本框 18"/>
            <p:cNvSpPr txBox="1"/>
            <p:nvPr/>
          </p:nvSpPr>
          <p:spPr>
            <a:xfrm>
              <a:off x="1246655" y="5753838"/>
              <a:ext cx="4340049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진동에 인해 손상됨</a:t>
              </a:r>
              <a:endPara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고장 나기 쉬움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높은 전력 소비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20" name="iconfont-11592-5504295">
              <a:extLst>
                <a:ext uri="{FF2B5EF4-FFF2-40B4-BE49-F238E27FC236}">
                  <a16:creationId xmlns:a16="http://schemas.microsoft.com/office/drawing/2014/main" id="{54405246-CCE2-4201-BBB1-D3F3EB6E740D}"/>
                </a:ext>
              </a:extLst>
            </p:cNvPr>
            <p:cNvSpPr/>
            <p:nvPr/>
          </p:nvSpPr>
          <p:spPr>
            <a:xfrm>
              <a:off x="1033260" y="5905723"/>
              <a:ext cx="163998" cy="163998"/>
            </a:xfrm>
            <a:custGeom>
              <a:avLst/>
              <a:gdLst>
                <a:gd name="T0" fmla="*/ 5928 w 11841"/>
                <a:gd name="T1" fmla="*/ 5174 h 11841"/>
                <a:gd name="T2" fmla="*/ 972 w 11841"/>
                <a:gd name="T3" fmla="*/ 218 h 11841"/>
                <a:gd name="T4" fmla="*/ 211 w 11841"/>
                <a:gd name="T5" fmla="*/ 211 h 11841"/>
                <a:gd name="T6" fmla="*/ 218 w 11841"/>
                <a:gd name="T7" fmla="*/ 972 h 11841"/>
                <a:gd name="T8" fmla="*/ 5174 w 11841"/>
                <a:gd name="T9" fmla="*/ 5928 h 11841"/>
                <a:gd name="T10" fmla="*/ 218 w 11841"/>
                <a:gd name="T11" fmla="*/ 10884 h 11841"/>
                <a:gd name="T12" fmla="*/ 224 w 11841"/>
                <a:gd name="T13" fmla="*/ 11632 h 11841"/>
                <a:gd name="T14" fmla="*/ 972 w 11841"/>
                <a:gd name="T15" fmla="*/ 11638 h 11841"/>
                <a:gd name="T16" fmla="*/ 5928 w 11841"/>
                <a:gd name="T17" fmla="*/ 6682 h 11841"/>
                <a:gd name="T18" fmla="*/ 10884 w 11841"/>
                <a:gd name="T19" fmla="*/ 11638 h 11841"/>
                <a:gd name="T20" fmla="*/ 11632 w 11841"/>
                <a:gd name="T21" fmla="*/ 11632 h 11841"/>
                <a:gd name="T22" fmla="*/ 11638 w 11841"/>
                <a:gd name="T23" fmla="*/ 10884 h 11841"/>
                <a:gd name="T24" fmla="*/ 6682 w 11841"/>
                <a:gd name="T25" fmla="*/ 5928 h 11841"/>
                <a:gd name="T26" fmla="*/ 11638 w 11841"/>
                <a:gd name="T27" fmla="*/ 972 h 11841"/>
                <a:gd name="T28" fmla="*/ 11632 w 11841"/>
                <a:gd name="T29" fmla="*/ 224 h 11841"/>
                <a:gd name="T30" fmla="*/ 10884 w 11841"/>
                <a:gd name="T31" fmla="*/ 218 h 11841"/>
                <a:gd name="T32" fmla="*/ 5928 w 11841"/>
                <a:gd name="T33" fmla="*/ 5174 h 1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41" h="11841">
                  <a:moveTo>
                    <a:pt x="5928" y="5174"/>
                  </a:moveTo>
                  <a:lnTo>
                    <a:pt x="972" y="218"/>
                  </a:lnTo>
                  <a:cubicBezTo>
                    <a:pt x="765" y="3"/>
                    <a:pt x="422" y="0"/>
                    <a:pt x="211" y="211"/>
                  </a:cubicBezTo>
                  <a:cubicBezTo>
                    <a:pt x="0" y="422"/>
                    <a:pt x="3" y="765"/>
                    <a:pt x="218" y="972"/>
                  </a:cubicBezTo>
                  <a:lnTo>
                    <a:pt x="5174" y="5928"/>
                  </a:lnTo>
                  <a:lnTo>
                    <a:pt x="218" y="10884"/>
                  </a:lnTo>
                  <a:cubicBezTo>
                    <a:pt x="15" y="11094"/>
                    <a:pt x="18" y="11426"/>
                    <a:pt x="224" y="11632"/>
                  </a:cubicBezTo>
                  <a:cubicBezTo>
                    <a:pt x="430" y="11838"/>
                    <a:pt x="762" y="11841"/>
                    <a:pt x="972" y="11638"/>
                  </a:cubicBezTo>
                  <a:lnTo>
                    <a:pt x="5928" y="6682"/>
                  </a:lnTo>
                  <a:lnTo>
                    <a:pt x="10884" y="11638"/>
                  </a:lnTo>
                  <a:cubicBezTo>
                    <a:pt x="11094" y="11841"/>
                    <a:pt x="11426" y="11838"/>
                    <a:pt x="11632" y="11632"/>
                  </a:cubicBezTo>
                  <a:cubicBezTo>
                    <a:pt x="11838" y="11426"/>
                    <a:pt x="11841" y="11094"/>
                    <a:pt x="11638" y="10884"/>
                  </a:cubicBezTo>
                  <a:lnTo>
                    <a:pt x="6682" y="5928"/>
                  </a:lnTo>
                  <a:lnTo>
                    <a:pt x="11638" y="972"/>
                  </a:lnTo>
                  <a:cubicBezTo>
                    <a:pt x="11841" y="762"/>
                    <a:pt x="11838" y="430"/>
                    <a:pt x="11632" y="224"/>
                  </a:cubicBezTo>
                  <a:cubicBezTo>
                    <a:pt x="11426" y="18"/>
                    <a:pt x="11094" y="15"/>
                    <a:pt x="10884" y="218"/>
                  </a:cubicBezTo>
                  <a:lnTo>
                    <a:pt x="5928" y="5174"/>
                  </a:ln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iconfont-11592-5504295">
              <a:extLst>
                <a:ext uri="{FF2B5EF4-FFF2-40B4-BE49-F238E27FC236}">
                  <a16:creationId xmlns:a16="http://schemas.microsoft.com/office/drawing/2014/main" id="{54405246-CCE2-4201-BBB1-D3F3EB6E740D}"/>
                </a:ext>
              </a:extLst>
            </p:cNvPr>
            <p:cNvSpPr/>
            <p:nvPr/>
          </p:nvSpPr>
          <p:spPr>
            <a:xfrm>
              <a:off x="1033260" y="6288386"/>
              <a:ext cx="163998" cy="163998"/>
            </a:xfrm>
            <a:custGeom>
              <a:avLst/>
              <a:gdLst>
                <a:gd name="T0" fmla="*/ 5928 w 11841"/>
                <a:gd name="T1" fmla="*/ 5174 h 11841"/>
                <a:gd name="T2" fmla="*/ 972 w 11841"/>
                <a:gd name="T3" fmla="*/ 218 h 11841"/>
                <a:gd name="T4" fmla="*/ 211 w 11841"/>
                <a:gd name="T5" fmla="*/ 211 h 11841"/>
                <a:gd name="T6" fmla="*/ 218 w 11841"/>
                <a:gd name="T7" fmla="*/ 972 h 11841"/>
                <a:gd name="T8" fmla="*/ 5174 w 11841"/>
                <a:gd name="T9" fmla="*/ 5928 h 11841"/>
                <a:gd name="T10" fmla="*/ 218 w 11841"/>
                <a:gd name="T11" fmla="*/ 10884 h 11841"/>
                <a:gd name="T12" fmla="*/ 224 w 11841"/>
                <a:gd name="T13" fmla="*/ 11632 h 11841"/>
                <a:gd name="T14" fmla="*/ 972 w 11841"/>
                <a:gd name="T15" fmla="*/ 11638 h 11841"/>
                <a:gd name="T16" fmla="*/ 5928 w 11841"/>
                <a:gd name="T17" fmla="*/ 6682 h 11841"/>
                <a:gd name="T18" fmla="*/ 10884 w 11841"/>
                <a:gd name="T19" fmla="*/ 11638 h 11841"/>
                <a:gd name="T20" fmla="*/ 11632 w 11841"/>
                <a:gd name="T21" fmla="*/ 11632 h 11841"/>
                <a:gd name="T22" fmla="*/ 11638 w 11841"/>
                <a:gd name="T23" fmla="*/ 10884 h 11841"/>
                <a:gd name="T24" fmla="*/ 6682 w 11841"/>
                <a:gd name="T25" fmla="*/ 5928 h 11841"/>
                <a:gd name="T26" fmla="*/ 11638 w 11841"/>
                <a:gd name="T27" fmla="*/ 972 h 11841"/>
                <a:gd name="T28" fmla="*/ 11632 w 11841"/>
                <a:gd name="T29" fmla="*/ 224 h 11841"/>
                <a:gd name="T30" fmla="*/ 10884 w 11841"/>
                <a:gd name="T31" fmla="*/ 218 h 11841"/>
                <a:gd name="T32" fmla="*/ 5928 w 11841"/>
                <a:gd name="T33" fmla="*/ 5174 h 1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41" h="11841">
                  <a:moveTo>
                    <a:pt x="5928" y="5174"/>
                  </a:moveTo>
                  <a:lnTo>
                    <a:pt x="972" y="218"/>
                  </a:lnTo>
                  <a:cubicBezTo>
                    <a:pt x="765" y="3"/>
                    <a:pt x="422" y="0"/>
                    <a:pt x="211" y="211"/>
                  </a:cubicBezTo>
                  <a:cubicBezTo>
                    <a:pt x="0" y="422"/>
                    <a:pt x="3" y="765"/>
                    <a:pt x="218" y="972"/>
                  </a:cubicBezTo>
                  <a:lnTo>
                    <a:pt x="5174" y="5928"/>
                  </a:lnTo>
                  <a:lnTo>
                    <a:pt x="218" y="10884"/>
                  </a:lnTo>
                  <a:cubicBezTo>
                    <a:pt x="15" y="11094"/>
                    <a:pt x="18" y="11426"/>
                    <a:pt x="224" y="11632"/>
                  </a:cubicBezTo>
                  <a:cubicBezTo>
                    <a:pt x="430" y="11838"/>
                    <a:pt x="762" y="11841"/>
                    <a:pt x="972" y="11638"/>
                  </a:cubicBezTo>
                  <a:lnTo>
                    <a:pt x="5928" y="6682"/>
                  </a:lnTo>
                  <a:lnTo>
                    <a:pt x="10884" y="11638"/>
                  </a:lnTo>
                  <a:cubicBezTo>
                    <a:pt x="11094" y="11841"/>
                    <a:pt x="11426" y="11838"/>
                    <a:pt x="11632" y="11632"/>
                  </a:cubicBezTo>
                  <a:cubicBezTo>
                    <a:pt x="11838" y="11426"/>
                    <a:pt x="11841" y="11094"/>
                    <a:pt x="11638" y="10884"/>
                  </a:cubicBezTo>
                  <a:lnTo>
                    <a:pt x="6682" y="5928"/>
                  </a:lnTo>
                  <a:lnTo>
                    <a:pt x="11638" y="972"/>
                  </a:lnTo>
                  <a:cubicBezTo>
                    <a:pt x="11841" y="762"/>
                    <a:pt x="11838" y="430"/>
                    <a:pt x="11632" y="224"/>
                  </a:cubicBezTo>
                  <a:cubicBezTo>
                    <a:pt x="11426" y="18"/>
                    <a:pt x="11094" y="15"/>
                    <a:pt x="10884" y="218"/>
                  </a:cubicBezTo>
                  <a:lnTo>
                    <a:pt x="5928" y="5174"/>
                  </a:lnTo>
                  <a:close/>
                </a:path>
              </a:pathLst>
            </a:custGeom>
            <a:solidFill>
              <a:srgbClr val="D6DFD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5" name="iconfont-11592-5504295">
              <a:extLst>
                <a:ext uri="{FF2B5EF4-FFF2-40B4-BE49-F238E27FC236}">
                  <a16:creationId xmlns:a16="http://schemas.microsoft.com/office/drawing/2014/main" id="{54405246-CCE2-4201-BBB1-D3F3EB6E740D}"/>
                </a:ext>
              </a:extLst>
            </p:cNvPr>
            <p:cNvSpPr/>
            <p:nvPr/>
          </p:nvSpPr>
          <p:spPr>
            <a:xfrm>
              <a:off x="1026167" y="6664079"/>
              <a:ext cx="163998" cy="163998"/>
            </a:xfrm>
            <a:custGeom>
              <a:avLst/>
              <a:gdLst>
                <a:gd name="T0" fmla="*/ 5928 w 11841"/>
                <a:gd name="T1" fmla="*/ 5174 h 11841"/>
                <a:gd name="T2" fmla="*/ 972 w 11841"/>
                <a:gd name="T3" fmla="*/ 218 h 11841"/>
                <a:gd name="T4" fmla="*/ 211 w 11841"/>
                <a:gd name="T5" fmla="*/ 211 h 11841"/>
                <a:gd name="T6" fmla="*/ 218 w 11841"/>
                <a:gd name="T7" fmla="*/ 972 h 11841"/>
                <a:gd name="T8" fmla="*/ 5174 w 11841"/>
                <a:gd name="T9" fmla="*/ 5928 h 11841"/>
                <a:gd name="T10" fmla="*/ 218 w 11841"/>
                <a:gd name="T11" fmla="*/ 10884 h 11841"/>
                <a:gd name="T12" fmla="*/ 224 w 11841"/>
                <a:gd name="T13" fmla="*/ 11632 h 11841"/>
                <a:gd name="T14" fmla="*/ 972 w 11841"/>
                <a:gd name="T15" fmla="*/ 11638 h 11841"/>
                <a:gd name="T16" fmla="*/ 5928 w 11841"/>
                <a:gd name="T17" fmla="*/ 6682 h 11841"/>
                <a:gd name="T18" fmla="*/ 10884 w 11841"/>
                <a:gd name="T19" fmla="*/ 11638 h 11841"/>
                <a:gd name="T20" fmla="*/ 11632 w 11841"/>
                <a:gd name="T21" fmla="*/ 11632 h 11841"/>
                <a:gd name="T22" fmla="*/ 11638 w 11841"/>
                <a:gd name="T23" fmla="*/ 10884 h 11841"/>
                <a:gd name="T24" fmla="*/ 6682 w 11841"/>
                <a:gd name="T25" fmla="*/ 5928 h 11841"/>
                <a:gd name="T26" fmla="*/ 11638 w 11841"/>
                <a:gd name="T27" fmla="*/ 972 h 11841"/>
                <a:gd name="T28" fmla="*/ 11632 w 11841"/>
                <a:gd name="T29" fmla="*/ 224 h 11841"/>
                <a:gd name="T30" fmla="*/ 10884 w 11841"/>
                <a:gd name="T31" fmla="*/ 218 h 11841"/>
                <a:gd name="T32" fmla="*/ 5928 w 11841"/>
                <a:gd name="T33" fmla="*/ 5174 h 1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41" h="11841">
                  <a:moveTo>
                    <a:pt x="5928" y="5174"/>
                  </a:moveTo>
                  <a:lnTo>
                    <a:pt x="972" y="218"/>
                  </a:lnTo>
                  <a:cubicBezTo>
                    <a:pt x="765" y="3"/>
                    <a:pt x="422" y="0"/>
                    <a:pt x="211" y="211"/>
                  </a:cubicBezTo>
                  <a:cubicBezTo>
                    <a:pt x="0" y="422"/>
                    <a:pt x="3" y="765"/>
                    <a:pt x="218" y="972"/>
                  </a:cubicBezTo>
                  <a:lnTo>
                    <a:pt x="5174" y="5928"/>
                  </a:lnTo>
                  <a:lnTo>
                    <a:pt x="218" y="10884"/>
                  </a:lnTo>
                  <a:cubicBezTo>
                    <a:pt x="15" y="11094"/>
                    <a:pt x="18" y="11426"/>
                    <a:pt x="224" y="11632"/>
                  </a:cubicBezTo>
                  <a:cubicBezTo>
                    <a:pt x="430" y="11838"/>
                    <a:pt x="762" y="11841"/>
                    <a:pt x="972" y="11638"/>
                  </a:cubicBezTo>
                  <a:lnTo>
                    <a:pt x="5928" y="6682"/>
                  </a:lnTo>
                  <a:lnTo>
                    <a:pt x="10884" y="11638"/>
                  </a:lnTo>
                  <a:cubicBezTo>
                    <a:pt x="11094" y="11841"/>
                    <a:pt x="11426" y="11838"/>
                    <a:pt x="11632" y="11632"/>
                  </a:cubicBezTo>
                  <a:cubicBezTo>
                    <a:pt x="11838" y="11426"/>
                    <a:pt x="11841" y="11094"/>
                    <a:pt x="11638" y="10884"/>
                  </a:cubicBezTo>
                  <a:lnTo>
                    <a:pt x="6682" y="5928"/>
                  </a:lnTo>
                  <a:lnTo>
                    <a:pt x="11638" y="972"/>
                  </a:lnTo>
                  <a:cubicBezTo>
                    <a:pt x="11841" y="762"/>
                    <a:pt x="11838" y="430"/>
                    <a:pt x="11632" y="224"/>
                  </a:cubicBezTo>
                  <a:cubicBezTo>
                    <a:pt x="11426" y="18"/>
                    <a:pt x="11094" y="15"/>
                    <a:pt x="10884" y="218"/>
                  </a:cubicBezTo>
                  <a:lnTo>
                    <a:pt x="5928" y="5174"/>
                  </a:lnTo>
                  <a:close/>
                </a:path>
              </a:pathLst>
            </a:custGeom>
            <a:solidFill>
              <a:srgbClr val="D6DFD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31855" y="6054978"/>
            <a:ext cx="5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충격은 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HDD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의 오작동을 초래할 수 있으며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특히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4~5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년 사용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후에는 그 가능성이 높아집니다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812776" y="4818554"/>
            <a:ext cx="5379224" cy="2182801"/>
            <a:chOff x="7293682" y="5035932"/>
            <a:chExt cx="4611216" cy="2182801"/>
          </a:xfrm>
        </p:grpSpPr>
        <p:sp>
          <p:nvSpPr>
            <p:cNvPr id="29" name="文本框 28"/>
            <p:cNvSpPr txBox="1"/>
            <p:nvPr/>
          </p:nvSpPr>
          <p:spPr>
            <a:xfrm>
              <a:off x="7622448" y="5035932"/>
              <a:ext cx="4282450" cy="1532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시스템에 내장 및 통합 되었으며</a:t>
              </a:r>
              <a:r>
                <a:rPr lang="en-US" altLang="zh-CN" dirty="0" smtClean="0">
                  <a:solidFill>
                    <a:schemeClr val="bg1"/>
                  </a:solidFill>
                  <a:latin typeface="Gilroy" panose="00000500000000000000" pitchFamily="50" charset="0"/>
                </a:rPr>
                <a:t>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 </a:t>
              </a:r>
            </a:p>
            <a:p>
              <a:pPr>
                <a:lnSpc>
                  <a:spcPct val="130000"/>
                </a:lnSpc>
                <a:defRPr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물리적 손상에 강건함</a:t>
              </a:r>
              <a:endPara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높은 안정성</a:t>
              </a:r>
              <a:endPara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rPr>
                <a:t>저 전력 소비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293682" y="6145014"/>
              <a:ext cx="601424" cy="419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b="1" dirty="0" smtClean="0"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2010600030101010101" charset="0"/>
                </a:rPr>
                <a:t>√</a:t>
              </a:r>
              <a:endParaRPr lang="en-US" altLang="zh-CN" b="1" dirty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roy" panose="02010600030101010101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93682" y="6799003"/>
              <a:ext cx="601424" cy="419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en-US" altLang="zh-CN" b="1" dirty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roy" panose="02010600030101010101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316357" y="5064128"/>
              <a:ext cx="601424" cy="419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b="1" dirty="0" smtClean="0"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2010600030101010101" charset="0"/>
                </a:rPr>
                <a:t>√</a:t>
              </a:r>
              <a:endParaRPr lang="en-US" altLang="zh-CN" b="1" dirty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roy" panose="02010600030101010101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298209" y="5762700"/>
              <a:ext cx="601424" cy="419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b="1" dirty="0" smtClean="0"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2010600030101010101" charset="0"/>
                </a:rPr>
                <a:t>√</a:t>
              </a:r>
              <a:endParaRPr lang="en-US" altLang="zh-CN" b="1" dirty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roy" panose="02010600030101010101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935186" y="4289695"/>
            <a:ext cx="2508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i="1" dirty="0">
                <a:solidFill>
                  <a:schemeClr val="bg1"/>
                </a:solidFill>
                <a:latin typeface="Gilroy" panose="00000500000000000000" pitchFamily="50" charset="0"/>
              </a:rPr>
              <a:t>eSSD</a:t>
            </a:r>
            <a:endParaRPr lang="zh-CN" altLang="en-US" sz="2400" b="1" i="1" dirty="0">
              <a:solidFill>
                <a:schemeClr val="bg1"/>
              </a:solidFill>
              <a:latin typeface="Gilro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35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ilroy Bold" panose="00000800000000000000" pitchFamily="50" charset="0"/>
                <a:ea typeface="等线" panose="02010600030101010101" pitchFamily="2" charset="-122"/>
              </a:rPr>
              <a:t>보안 등급</a:t>
            </a:r>
            <a:r>
              <a:rPr lang="en-US" altLang="zh-CN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ilroy Bold" panose="00000800000000000000" pitchFamily="50" charset="0"/>
                <a:ea typeface="等线" panose="02010600030101010101" pitchFamily="2" charset="-122"/>
              </a:rPr>
              <a:t> </a:t>
            </a:r>
            <a:r>
              <a:rPr lang="en-US" altLang="zh-CN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ilroy Bold" panose="00000800000000000000" pitchFamily="50" charset="0"/>
                <a:ea typeface="等线" panose="02010600030101010101" pitchFamily="2" charset="-122"/>
              </a:rPr>
              <a:t>SSD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roy Bold" panose="00000800000000000000" pitchFamily="50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59544" y="2070099"/>
            <a:ext cx="8709024" cy="4403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sx="101000" sy="101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"/>
          <p:cNvSpPr/>
          <p:nvPr/>
        </p:nvSpPr>
        <p:spPr>
          <a:xfrm>
            <a:off x="2659545" y="3081689"/>
            <a:ext cx="4358998" cy="3398885"/>
          </a:xfrm>
          <a:prstGeom prst="rect">
            <a:avLst/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37" name="矩形"/>
          <p:cNvSpPr/>
          <p:nvPr/>
        </p:nvSpPr>
        <p:spPr>
          <a:xfrm>
            <a:off x="7327684" y="3078621"/>
            <a:ext cx="4040884" cy="3401633"/>
          </a:xfrm>
          <a:prstGeom prst="rect">
            <a:avLst/>
          </a:prstGeom>
          <a:solidFill>
            <a:srgbClr val="F2F2F2"/>
          </a:solidFill>
          <a:ln w="12700" cap="flat">
            <a:solidFill>
              <a:schemeClr val="bg1">
                <a:lumMod val="85000"/>
              </a:schemeClr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38" name="Text here"/>
          <p:cNvSpPr txBox="1"/>
          <p:nvPr/>
        </p:nvSpPr>
        <p:spPr>
          <a:xfrm>
            <a:off x="7489947" y="4385670"/>
            <a:ext cx="3705501" cy="117212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Helvetica Neue" panose="02000503000000020004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84253" y="3004273"/>
            <a:ext cx="81747" cy="15603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rot="0" vert="horz" wrap="square" lIns="50800" tIns="50800" rIns="50800" bIns="50800" numCol="1" spcCol="38100" rtlCol="0" anchor="ctr" forceAA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654036" y="3004273"/>
            <a:ext cx="102545" cy="156038"/>
          </a:xfrm>
          <a:prstGeom prst="rect">
            <a:avLst/>
          </a:prstGeom>
          <a:solidFill>
            <a:srgbClr val="5563AB"/>
          </a:solidFill>
          <a:ln w="12700" cap="flat">
            <a:noFill/>
            <a:miter lim="400000"/>
          </a:ln>
          <a:effectLst/>
        </p:spPr>
        <p:txBody>
          <a:bodyPr rot="0" vert="horz" wrap="square" lIns="50800" tIns="50800" rIns="50800" bIns="50800" numCol="1" spcCol="38100" rtlCol="0" anchor="ctr" forceAA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15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7971959" y="2342388"/>
            <a:ext cx="2489224" cy="62867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 defTabSz="825500" hangingPunct="0"/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컨슈머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 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SSD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77221" y="3120416"/>
            <a:ext cx="379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8 * 5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작업 부하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높은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고장율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보안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시나리오에서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데이터 손실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위험 존재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17" name="Text here"/>
          <p:cNvSpPr txBox="1"/>
          <p:nvPr/>
        </p:nvSpPr>
        <p:spPr>
          <a:xfrm>
            <a:off x="2662063" y="4518634"/>
            <a:ext cx="4655008" cy="114395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marR="0" indent="457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marR="0" indent="914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marR="0" indent="1371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marR="0" indent="18288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5pPr>
            <a:lvl6pPr marL="0" marR="0" indent="22860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6pPr>
            <a:lvl7pPr marL="0" marR="0" indent="27432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7pPr>
            <a:lvl8pPr marL="0" marR="0" indent="32004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8pPr>
            <a:lvl9pPr marL="0" marR="0" indent="3657600" algn="ctr" defTabSz="2438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 panose="02000503000000020004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Helvetica Neue" panose="02000503000000020004"/>
            </a:endParaRPr>
          </a:p>
        </p:txBody>
      </p:sp>
      <p:sp>
        <p:nvSpPr>
          <p:cNvPr id="18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3563641" y="2312039"/>
            <a:ext cx="2464814" cy="628675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 defTabSz="825500" hangingPunct="0"/>
            <a:r>
              <a:rPr lang="en-US" altLang="zh-CN" sz="2400" b="1" dirty="0" smtClean="0">
                <a:latin typeface="Gilroy" panose="00000500000000000000" pitchFamily="50" charset="0"/>
              </a:rPr>
              <a:t>eSSD</a:t>
            </a:r>
            <a:endParaRPr lang="en-US" altLang="zh-CN" sz="2400" b="1" dirty="0">
              <a:latin typeface="Gilroy" panose="00000500000000000000" pitchFamily="50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6594" y="3333750"/>
            <a:ext cx="1750468" cy="622750"/>
          </a:xfrm>
          <a:prstGeom prst="rect">
            <a:avLst/>
          </a:prstGeom>
          <a:solidFill>
            <a:srgbClr val="1F4499"/>
          </a:soli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algn="ctr" defTabSz="825500" hangingPunct="0">
              <a:defRPr b="1">
                <a:solidFill>
                  <a:srgbClr val="C00000"/>
                </a:solidFill>
                <a:latin typeface="Gilroy" panose="00000500000000000000" pitchFamily="50" charset="0"/>
              </a:defRPr>
            </a:lvl1pPr>
          </a:lstStyle>
          <a:p>
            <a:r>
              <a:rPr lang="ko-KR" altLang="en-US" sz="2800" dirty="0" smtClean="0">
                <a:solidFill>
                  <a:schemeClr val="bg1"/>
                </a:solidFill>
              </a:rPr>
              <a:t>능력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402368" y="3850984"/>
            <a:ext cx="8943241" cy="163550"/>
            <a:chOff x="502925" y="3435684"/>
            <a:chExt cx="11282236" cy="180000"/>
          </a:xfrm>
        </p:grpSpPr>
        <p:sp>
          <p:nvSpPr>
            <p:cNvPr id="35" name="线条"/>
            <p:cNvSpPr/>
            <p:nvPr/>
          </p:nvSpPr>
          <p:spPr>
            <a:xfrm>
              <a:off x="553161" y="3573111"/>
              <a:ext cx="11232000" cy="1"/>
            </a:xfrm>
            <a:prstGeom prst="line">
              <a:avLst/>
            </a:prstGeom>
            <a:noFill/>
            <a:ln w="25400" cap="flat">
              <a:solidFill>
                <a:srgbClr val="2189FB"/>
              </a:solidFill>
              <a:custDash>
                <a:ds d="200000" sp="200000"/>
              </a:custDash>
              <a:miter lim="400000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" name="线条"/>
            <p:cNvSpPr/>
            <p:nvPr/>
          </p:nvSpPr>
          <p:spPr>
            <a:xfrm rot="5400000">
              <a:off x="412926" y="3525683"/>
              <a:ext cx="180000" cy="1"/>
            </a:xfrm>
            <a:prstGeom prst="line">
              <a:avLst/>
            </a:prstGeom>
            <a:noFill/>
            <a:ln w="25400" cap="flat">
              <a:solidFill>
                <a:srgbClr val="2189FB"/>
              </a:solidFill>
              <a:custDash>
                <a:ds d="200000" sp="200000"/>
              </a:custDash>
              <a:miter lim="400000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-993" y="4583330"/>
            <a:ext cx="2428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n-US" altLang="zh-CN" b="1" dirty="0">
                <a:solidFill>
                  <a:schemeClr val="bg1"/>
                </a:solidFill>
                <a:latin typeface="Gilroy" panose="00000500000000000000" pitchFamily="50" charset="0"/>
              </a:rPr>
              <a:t>NAND </a:t>
            </a:r>
            <a:r>
              <a:rPr lang="ko-KR" altLang="en-US" b="1" dirty="0">
                <a:solidFill>
                  <a:schemeClr val="bg1"/>
                </a:solidFill>
                <a:latin typeface="Gilroy" panose="00000500000000000000" pitchFamily="50" charset="0"/>
              </a:rPr>
              <a:t>입자의 품질</a:t>
            </a:r>
            <a:endParaRPr lang="en-US" altLang="zh-CN" b="1" dirty="0">
              <a:solidFill>
                <a:schemeClr val="bg1"/>
              </a:solidFill>
              <a:latin typeface="Gilroy" panose="00000500000000000000" pitchFamily="50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442189" y="5133523"/>
            <a:ext cx="8903420" cy="163550"/>
            <a:chOff x="502925" y="3435684"/>
            <a:chExt cx="11282236" cy="180000"/>
          </a:xfrm>
        </p:grpSpPr>
        <p:sp>
          <p:nvSpPr>
            <p:cNvPr id="33" name="线条"/>
            <p:cNvSpPr/>
            <p:nvPr/>
          </p:nvSpPr>
          <p:spPr>
            <a:xfrm>
              <a:off x="553161" y="3573111"/>
              <a:ext cx="11232000" cy="1"/>
            </a:xfrm>
            <a:prstGeom prst="line">
              <a:avLst/>
            </a:prstGeom>
            <a:noFill/>
            <a:ln w="25400" cap="flat">
              <a:solidFill>
                <a:srgbClr val="2189FB"/>
              </a:solidFill>
              <a:custDash>
                <a:ds d="200000" sp="200000"/>
              </a:custDash>
              <a:miter lim="400000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4" name="线条"/>
            <p:cNvSpPr/>
            <p:nvPr/>
          </p:nvSpPr>
          <p:spPr>
            <a:xfrm rot="5400000">
              <a:off x="412926" y="3525683"/>
              <a:ext cx="180000" cy="1"/>
            </a:xfrm>
            <a:prstGeom prst="line">
              <a:avLst/>
            </a:prstGeom>
            <a:noFill/>
            <a:ln w="25400" cap="flat">
              <a:solidFill>
                <a:srgbClr val="2189FB"/>
              </a:solidFill>
              <a:custDash>
                <a:ds d="200000" sp="200000"/>
              </a:custDash>
              <a:miter lim="400000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569830" y="5860800"/>
            <a:ext cx="2887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불안정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21511" y="5665350"/>
            <a:ext cx="505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Gilroy" panose="00000500000000000000" pitchFamily="50" charset="0"/>
              </a:rPr>
              <a:t>안정적</a:t>
            </a:r>
            <a:endParaRPr lang="en-US" altLang="zh-CN" sz="2000" b="1" dirty="0">
              <a:latin typeface="Gilroy" panose="00000500000000000000" pitchFamily="50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21298" y="5737689"/>
            <a:ext cx="150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 smtClean="0">
                <a:solidFill>
                  <a:schemeClr val="bg1"/>
                </a:solidFill>
                <a:latin typeface="Gilroy" panose="00000500000000000000" pitchFamily="50" charset="0"/>
              </a:rPr>
              <a:t>자재 리소스</a:t>
            </a:r>
            <a:endParaRPr lang="en-US" altLang="zh-CN" b="1" dirty="0">
              <a:solidFill>
                <a:schemeClr val="bg1"/>
              </a:solidFill>
              <a:latin typeface="Gilroy" panose="00000500000000000000" pitchFamily="50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092326" y="6352070"/>
            <a:ext cx="9276242" cy="152623"/>
            <a:chOff x="502925" y="3435684"/>
            <a:chExt cx="11282236" cy="180000"/>
          </a:xfrm>
        </p:grpSpPr>
        <p:sp>
          <p:nvSpPr>
            <p:cNvPr id="31" name="线条"/>
            <p:cNvSpPr/>
            <p:nvPr/>
          </p:nvSpPr>
          <p:spPr>
            <a:xfrm>
              <a:off x="553161" y="3573111"/>
              <a:ext cx="11232000" cy="1"/>
            </a:xfrm>
            <a:prstGeom prst="line">
              <a:avLst/>
            </a:prstGeom>
            <a:noFill/>
            <a:ln w="25400" cap="flat">
              <a:solidFill>
                <a:srgbClr val="2189FB"/>
              </a:solidFill>
              <a:custDash>
                <a:ds d="200000" sp="200000"/>
              </a:custDash>
              <a:miter lim="400000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2" name="线条"/>
            <p:cNvSpPr/>
            <p:nvPr/>
          </p:nvSpPr>
          <p:spPr>
            <a:xfrm rot="5400000">
              <a:off x="412926" y="3525683"/>
              <a:ext cx="180000" cy="1"/>
            </a:xfrm>
            <a:prstGeom prst="line">
              <a:avLst/>
            </a:prstGeom>
            <a:noFill/>
            <a:ln w="25400" cap="flat">
              <a:solidFill>
                <a:srgbClr val="2189FB"/>
              </a:solidFill>
              <a:custDash>
                <a:ds d="200000" sp="200000"/>
              </a:custDash>
              <a:miter lim="400000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041811" y="3276315"/>
            <a:ext cx="505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2000" b="1" dirty="0" smtClean="0">
                <a:latin typeface="Gilroy" panose="00000500000000000000" pitchFamily="50" charset="0"/>
              </a:rPr>
              <a:t>24 * 7 </a:t>
            </a:r>
            <a:r>
              <a:rPr lang="ko-KR" altLang="en-US" sz="2000" b="1" dirty="0" smtClean="0">
                <a:latin typeface="Gilroy" panose="00000500000000000000" pitchFamily="50" charset="0"/>
              </a:rPr>
              <a:t>작업 부하</a:t>
            </a:r>
            <a:endParaRPr lang="en-US" altLang="zh-CN" sz="2000" b="1" dirty="0">
              <a:latin typeface="Gilroy" panose="00000500000000000000" pitchFamily="50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03754" y="4377666"/>
            <a:ext cx="505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2000" b="1" dirty="0" smtClean="0">
                <a:latin typeface="Gilroy" panose="00000500000000000000" pitchFamily="50" charset="0"/>
              </a:rPr>
              <a:t>높음</a:t>
            </a:r>
            <a:endParaRPr lang="en-US" altLang="zh-CN" sz="2000" b="1" dirty="0">
              <a:latin typeface="Gilroy" panose="00000500000000000000" pitchFamily="50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44861" y="4593643"/>
            <a:ext cx="3179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변수가 존재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5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ilroy Bold" panose="00000800000000000000" pitchFamily="50" charset="0"/>
              </a:rPr>
              <a:t>보안 등급</a:t>
            </a:r>
            <a:r>
              <a:rPr lang="en-US" altLang="zh-CN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ilroy Bold" panose="00000800000000000000" pitchFamily="50" charset="0"/>
              </a:rPr>
              <a:t> </a:t>
            </a:r>
            <a:r>
              <a:rPr lang="en-US" altLang="zh-CN" sz="2600" dirty="0">
                <a:solidFill>
                  <a:prstClr val="black">
                    <a:lumMod val="75000"/>
                    <a:lumOff val="25000"/>
                  </a:prstClr>
                </a:solidFill>
                <a:latin typeface="Gilroy Bold" panose="00000800000000000000" pitchFamily="50" charset="0"/>
              </a:rPr>
              <a:t>SSD</a:t>
            </a:r>
            <a:endParaRPr lang="zh-CN" altLang="en-US" sz="2600" dirty="0">
              <a:solidFill>
                <a:prstClr val="black">
                  <a:lumMod val="75000"/>
                  <a:lumOff val="25000"/>
                </a:prstClr>
              </a:solidFill>
              <a:latin typeface="Gilroy Bold" panose="00000800000000000000" pitchFamily="50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092" y="3292939"/>
            <a:ext cx="3230463" cy="2038295"/>
          </a:xfrm>
          <a:prstGeom prst="rect">
            <a:avLst/>
          </a:prstGeom>
          <a:effectLst>
            <a:outerShdw blurRad="139700" dist="38100" dir="2700000" sx="101000" sy="101000" algn="tl" rotWithShape="0">
              <a:prstClr val="black">
                <a:alpha val="27000"/>
              </a:prstClr>
            </a:outerShdw>
          </a:effectLst>
        </p:spPr>
      </p:pic>
      <p:sp>
        <p:nvSpPr>
          <p:cNvPr id="26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3207765" y="2132482"/>
            <a:ext cx="6740024" cy="42950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 defTabSz="825500" hangingPunct="0"/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비디오 스트림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저장의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레코드 밸런싱 알고리즘</a:t>
            </a:r>
            <a:endParaRPr lang="en-US" altLang="zh-CN" b="1" dirty="0">
              <a:solidFill>
                <a:srgbClr val="C00000"/>
              </a:solidFill>
              <a:latin typeface="Gilroy" panose="00000500000000000000" pitchFamily="50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26132" y="3353525"/>
            <a:ext cx="4690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모든 저장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유닛을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균일하게 지우고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쓰기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스토리지 블록이 지속적으로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작동하는 것을 방지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grpSp>
        <p:nvGrpSpPr>
          <p:cNvPr id="28" name="成组"/>
          <p:cNvGrpSpPr/>
          <p:nvPr/>
        </p:nvGrpSpPr>
        <p:grpSpPr>
          <a:xfrm rot="5400000">
            <a:off x="4450481" y="2482070"/>
            <a:ext cx="857822" cy="2179865"/>
            <a:chOff x="163690" y="238364"/>
            <a:chExt cx="1253716" cy="2649108"/>
          </a:xfrm>
        </p:grpSpPr>
        <p:sp>
          <p:nvSpPr>
            <p:cNvPr id="145" name="形状"/>
            <p:cNvSpPr/>
            <p:nvPr/>
          </p:nvSpPr>
          <p:spPr>
            <a:xfrm>
              <a:off x="163690" y="332204"/>
              <a:ext cx="40921" cy="2555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2060" y="0"/>
                    <a:pt x="13310" y="9"/>
                    <a:pt x="14494" y="25"/>
                  </a:cubicBezTo>
                  <a:cubicBezTo>
                    <a:pt x="17494" y="68"/>
                    <a:pt x="19869" y="160"/>
                    <a:pt x="20949" y="277"/>
                  </a:cubicBezTo>
                  <a:cubicBezTo>
                    <a:pt x="21287" y="313"/>
                    <a:pt x="21437" y="359"/>
                    <a:pt x="21519" y="418"/>
                  </a:cubicBezTo>
                  <a:cubicBezTo>
                    <a:pt x="21600" y="478"/>
                    <a:pt x="21600" y="551"/>
                    <a:pt x="21600" y="643"/>
                  </a:cubicBezTo>
                  <a:lnTo>
                    <a:pt x="21600" y="20957"/>
                  </a:lnTo>
                  <a:cubicBezTo>
                    <a:pt x="21600" y="21049"/>
                    <a:pt x="21600" y="21122"/>
                    <a:pt x="21519" y="21182"/>
                  </a:cubicBezTo>
                  <a:cubicBezTo>
                    <a:pt x="21437" y="21241"/>
                    <a:pt x="21287" y="21287"/>
                    <a:pt x="20949" y="21323"/>
                  </a:cubicBezTo>
                  <a:cubicBezTo>
                    <a:pt x="19869" y="21440"/>
                    <a:pt x="17494" y="21532"/>
                    <a:pt x="14494" y="21575"/>
                  </a:cubicBezTo>
                  <a:cubicBezTo>
                    <a:pt x="13310" y="21591"/>
                    <a:pt x="12060" y="21600"/>
                    <a:pt x="10800" y="21600"/>
                  </a:cubicBezTo>
                  <a:cubicBezTo>
                    <a:pt x="9540" y="21600"/>
                    <a:pt x="8290" y="21591"/>
                    <a:pt x="7106" y="21575"/>
                  </a:cubicBezTo>
                  <a:cubicBezTo>
                    <a:pt x="4106" y="21532"/>
                    <a:pt x="1731" y="21440"/>
                    <a:pt x="651" y="21323"/>
                  </a:cubicBezTo>
                  <a:cubicBezTo>
                    <a:pt x="313" y="21287"/>
                    <a:pt x="163" y="21241"/>
                    <a:pt x="81" y="21182"/>
                  </a:cubicBezTo>
                  <a:cubicBezTo>
                    <a:pt x="0" y="21122"/>
                    <a:pt x="0" y="21049"/>
                    <a:pt x="0" y="20957"/>
                  </a:cubicBezTo>
                  <a:lnTo>
                    <a:pt x="0" y="643"/>
                  </a:lnTo>
                  <a:cubicBezTo>
                    <a:pt x="0" y="551"/>
                    <a:pt x="0" y="478"/>
                    <a:pt x="81" y="418"/>
                  </a:cubicBezTo>
                  <a:cubicBezTo>
                    <a:pt x="163" y="359"/>
                    <a:pt x="313" y="313"/>
                    <a:pt x="651" y="277"/>
                  </a:cubicBezTo>
                  <a:cubicBezTo>
                    <a:pt x="1731" y="160"/>
                    <a:pt x="4106" y="68"/>
                    <a:pt x="7106" y="25"/>
                  </a:cubicBezTo>
                  <a:cubicBezTo>
                    <a:pt x="8290" y="9"/>
                    <a:pt x="9540" y="0"/>
                    <a:pt x="10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Off val="16847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ln w="12700" cap="flat">
              <a:solidFill>
                <a:srgbClr val="1F4499"/>
              </a:soli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2189FB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46" name="圆形"/>
            <p:cNvSpPr/>
            <p:nvPr/>
          </p:nvSpPr>
          <p:spPr>
            <a:xfrm>
              <a:off x="1206948" y="238364"/>
              <a:ext cx="210458" cy="174998"/>
            </a:xfrm>
            <a:prstGeom prst="ellipse">
              <a:avLst/>
            </a:prstGeom>
            <a:gradFill flip="none" rotWithShape="1">
              <a:gsLst>
                <a:gs pos="0">
                  <a:srgbClr val="E1F8FF"/>
                </a:gs>
                <a:gs pos="100000">
                  <a:srgbClr val="97EB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29" name="形状"/>
          <p:cNvSpPr/>
          <p:nvPr/>
        </p:nvSpPr>
        <p:spPr>
          <a:xfrm>
            <a:off x="5880042" y="3157082"/>
            <a:ext cx="27999" cy="72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060" y="0"/>
                  <a:pt x="13310" y="9"/>
                  <a:pt x="14494" y="25"/>
                </a:cubicBezTo>
                <a:cubicBezTo>
                  <a:pt x="17494" y="68"/>
                  <a:pt x="19869" y="160"/>
                  <a:pt x="20949" y="277"/>
                </a:cubicBezTo>
                <a:cubicBezTo>
                  <a:pt x="21287" y="313"/>
                  <a:pt x="21437" y="359"/>
                  <a:pt x="21519" y="418"/>
                </a:cubicBezTo>
                <a:cubicBezTo>
                  <a:pt x="21600" y="478"/>
                  <a:pt x="21600" y="551"/>
                  <a:pt x="21600" y="643"/>
                </a:cubicBezTo>
                <a:lnTo>
                  <a:pt x="21600" y="20957"/>
                </a:lnTo>
                <a:cubicBezTo>
                  <a:pt x="21600" y="21049"/>
                  <a:pt x="21600" y="21122"/>
                  <a:pt x="21519" y="21182"/>
                </a:cubicBezTo>
                <a:cubicBezTo>
                  <a:pt x="21437" y="21241"/>
                  <a:pt x="21287" y="21287"/>
                  <a:pt x="20949" y="21323"/>
                </a:cubicBezTo>
                <a:cubicBezTo>
                  <a:pt x="19869" y="21440"/>
                  <a:pt x="17494" y="21532"/>
                  <a:pt x="14494" y="21575"/>
                </a:cubicBezTo>
                <a:cubicBezTo>
                  <a:pt x="13310" y="21591"/>
                  <a:pt x="12060" y="21600"/>
                  <a:pt x="10800" y="21600"/>
                </a:cubicBezTo>
                <a:cubicBezTo>
                  <a:pt x="9540" y="21600"/>
                  <a:pt x="8290" y="21591"/>
                  <a:pt x="7106" y="21575"/>
                </a:cubicBezTo>
                <a:cubicBezTo>
                  <a:pt x="4106" y="21532"/>
                  <a:pt x="1731" y="21440"/>
                  <a:pt x="651" y="21323"/>
                </a:cubicBezTo>
                <a:cubicBezTo>
                  <a:pt x="313" y="21287"/>
                  <a:pt x="163" y="21241"/>
                  <a:pt x="81" y="21182"/>
                </a:cubicBezTo>
                <a:cubicBezTo>
                  <a:pt x="0" y="21122"/>
                  <a:pt x="0" y="21049"/>
                  <a:pt x="0" y="20957"/>
                </a:cubicBezTo>
                <a:lnTo>
                  <a:pt x="0" y="643"/>
                </a:lnTo>
                <a:cubicBezTo>
                  <a:pt x="0" y="551"/>
                  <a:pt x="0" y="478"/>
                  <a:pt x="81" y="418"/>
                </a:cubicBezTo>
                <a:cubicBezTo>
                  <a:pt x="163" y="359"/>
                  <a:pt x="313" y="313"/>
                  <a:pt x="651" y="277"/>
                </a:cubicBezTo>
                <a:cubicBezTo>
                  <a:pt x="1731" y="160"/>
                  <a:pt x="4106" y="68"/>
                  <a:pt x="7106" y="25"/>
                </a:cubicBezTo>
                <a:cubicBezTo>
                  <a:pt x="8290" y="9"/>
                  <a:pt x="9540" y="0"/>
                  <a:pt x="108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12700" cap="flat">
            <a:solidFill>
              <a:srgbClr val="1F4499"/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825500">
              <a:defRPr sz="3200">
                <a:solidFill>
                  <a:srgbClr val="2189FB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" name="矩形 29"/>
          <p:cNvSpPr/>
          <p:nvPr/>
        </p:nvSpPr>
        <p:spPr>
          <a:xfrm>
            <a:off x="443408" y="2933096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i="1" dirty="0" smtClean="0">
                <a:latin typeface="Gilroy" panose="00000500000000000000" pitchFamily="50" charset="0"/>
              </a:rPr>
              <a:t>웨어 레벨링 기술</a:t>
            </a:r>
            <a:endParaRPr lang="en-US" altLang="zh-CN" b="1" i="1" dirty="0">
              <a:latin typeface="Gilroy" panose="00000500000000000000" pitchFamily="50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114195" y="5652344"/>
            <a:ext cx="6833594" cy="1089345"/>
            <a:chOff x="2195" y="4105"/>
            <a:chExt cx="6792" cy="2984"/>
          </a:xfrm>
        </p:grpSpPr>
        <p:sp>
          <p:nvSpPr>
            <p:cNvPr id="142" name="矩形"/>
            <p:cNvSpPr/>
            <p:nvPr/>
          </p:nvSpPr>
          <p:spPr>
            <a:xfrm>
              <a:off x="2288" y="4105"/>
              <a:ext cx="6699" cy="2984"/>
            </a:xfrm>
            <a:prstGeom prst="rect">
              <a:avLst/>
            </a:prstGeom>
            <a:gradFill>
              <a:gsLst>
                <a:gs pos="15000">
                  <a:srgbClr val="004BC9">
                    <a:alpha val="20000"/>
                  </a:srgbClr>
                </a:gs>
                <a:gs pos="100000">
                  <a:srgbClr val="004BC9">
                    <a:alpha val="20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3500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  <a:sym typeface="Helvetica Neue Medium" panose="02000503000000020004"/>
              </a:endParaRPr>
            </a:p>
          </p:txBody>
        </p:sp>
        <p:sp>
          <p:nvSpPr>
            <p:cNvPr id="143" name="Text here"/>
            <p:cNvSpPr txBox="1"/>
            <p:nvPr/>
          </p:nvSpPr>
          <p:spPr>
            <a:xfrm>
              <a:off x="2557" y="5491"/>
              <a:ext cx="6143" cy="6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Neue" panose="02000503000000020004"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195" y="4138"/>
              <a:ext cx="170" cy="247"/>
            </a:xfrm>
            <a:prstGeom prst="rect">
              <a:avLst/>
            </a:prstGeom>
            <a:solidFill>
              <a:srgbClr val="5563AB"/>
            </a:solidFill>
            <a:ln w="12700" cap="flat">
              <a:noFill/>
              <a:miter lim="400000"/>
            </a:ln>
            <a:effectLst/>
          </p:spPr>
          <p:txBody>
            <a:bodyPr rot="0" vert="horz" wrap="square" lIns="50800" tIns="50800" rIns="50800" bIns="50800" numCol="1" spcCol="38100" rtlCol="0" anchor="ctr" forceAA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endParaRPr>
            </a:p>
          </p:txBody>
        </p:sp>
      </p:grpSp>
      <p:sp>
        <p:nvSpPr>
          <p:cNvPr id="32" name="对角圆角矩形 31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854267" y="5843982"/>
            <a:ext cx="2232143" cy="628675"/>
          </a:xfrm>
          <a:prstGeom prst="round2DiagRect">
            <a:avLst>
              <a:gd name="adj1" fmla="val 50000"/>
              <a:gd name="adj2" fmla="val 0"/>
            </a:avLst>
          </a:prstGeom>
          <a:noFill/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en-US" altLang="zh-CN" sz="3200" b="1" i="1" dirty="0">
                <a:solidFill>
                  <a:srgbClr val="1F4499"/>
                </a:solidFill>
                <a:latin typeface="Gilroy" panose="00000500000000000000" pitchFamily="50" charset="0"/>
              </a:rPr>
              <a:t>Value</a:t>
            </a:r>
          </a:p>
        </p:txBody>
      </p:sp>
      <p:sp>
        <p:nvSpPr>
          <p:cNvPr id="33" name="矩形 32"/>
          <p:cNvSpPr/>
          <p:nvPr/>
        </p:nvSpPr>
        <p:spPr>
          <a:xfrm>
            <a:off x="3235702" y="5720307"/>
            <a:ext cx="20505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defTabSz="825500" hangingPunct="0">
              <a:buFont typeface="Wingdings" panose="05000000000000000000" pitchFamily="2" charset="2"/>
              <a:buChar char="u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0000500000000000000" pitchFamily="50" charset="0"/>
              </a:rPr>
              <a:t>쓰기 빈도 감소 </a:t>
            </a:r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Gilroy" panose="00000500000000000000" pitchFamily="50" charset="0"/>
            </a:endParaRPr>
          </a:p>
          <a:p>
            <a:pPr defTabSz="825500" hangingPunct="0"/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Gilroy" panose="00000500000000000000" pitchFamily="50" charset="0"/>
            </a:endParaRPr>
          </a:p>
          <a:p>
            <a:pPr marL="285750" indent="-285750" defTabSz="825500" hangingPunct="0">
              <a:buFont typeface="Wingdings" panose="05000000000000000000" pitchFamily="2" charset="2"/>
              <a:buChar char="u"/>
            </a:pP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0000500000000000000" pitchFamily="50" charset="0"/>
              </a:rPr>
              <a:t>안정성 향상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006591" y="5709653"/>
            <a:ext cx="2127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defTabSz="825500" hangingPunct="0">
              <a:buFont typeface="Wingdings" panose="05000000000000000000" pitchFamily="2" charset="2"/>
              <a:buChar char="u"/>
            </a:pPr>
            <a:r>
              <a:rPr lang="en-US" altLang="zh-CN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0000500000000000000" pitchFamily="50" charset="0"/>
              </a:rPr>
              <a:t>eSSD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0000500000000000000" pitchFamily="50" charset="0"/>
              </a:rPr>
              <a:t> </a:t>
            </a: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0000500000000000000" pitchFamily="50" charset="0"/>
              </a:rPr>
              <a:t>수명 연장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35" name="线条"/>
          <p:cNvSpPr/>
          <p:nvPr/>
        </p:nvSpPr>
        <p:spPr>
          <a:xfrm>
            <a:off x="30218" y="5491422"/>
            <a:ext cx="12161781" cy="18632"/>
          </a:xfrm>
          <a:prstGeom prst="line">
            <a:avLst/>
          </a:prstGeom>
          <a:noFill/>
          <a:ln w="25400" cap="flat">
            <a:solidFill>
              <a:srgbClr val="2189FB"/>
            </a:solidFill>
            <a:custDash>
              <a:ds d="200000" sp="200000"/>
            </a:custDash>
            <a:miter lim="400000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50800" tIns="50800" rIns="50800" bIns="50800" numCol="1" anchor="ctr">
            <a:noAutofit/>
          </a:bodyPr>
          <a:lstStyle/>
          <a:p>
            <a:endParaRPr/>
          </a:p>
        </p:txBody>
      </p:sp>
      <p:sp>
        <p:nvSpPr>
          <p:cNvPr id="36" name="右箭头 35"/>
          <p:cNvSpPr/>
          <p:nvPr/>
        </p:nvSpPr>
        <p:spPr>
          <a:xfrm>
            <a:off x="9561499" y="3953689"/>
            <a:ext cx="772580" cy="493525"/>
          </a:xfrm>
          <a:prstGeom prst="rightArrow">
            <a:avLst/>
          </a:prstGeom>
          <a:solidFill>
            <a:srgbClr val="1F4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7335187" y="3001882"/>
            <a:ext cx="1941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i="1" dirty="0">
                <a:latin typeface="Gilroy" panose="00000500000000000000" pitchFamily="50" charset="0"/>
              </a:rPr>
              <a:t>웨어 레벨링 </a:t>
            </a:r>
            <a:r>
              <a:rPr lang="ko-KR" altLang="en-US" sz="1600" b="1" i="1" dirty="0" smtClean="0">
                <a:latin typeface="Gilroy" panose="00000500000000000000" pitchFamily="50" charset="0"/>
              </a:rPr>
              <a:t>미적용</a:t>
            </a:r>
            <a:endParaRPr lang="zh-CN" altLang="en-US" sz="1600" dirty="0"/>
          </a:p>
        </p:txBody>
      </p:sp>
      <p:sp>
        <p:nvSpPr>
          <p:cNvPr id="38" name="矩形 37"/>
          <p:cNvSpPr/>
          <p:nvPr/>
        </p:nvSpPr>
        <p:spPr>
          <a:xfrm>
            <a:off x="10474950" y="3037676"/>
            <a:ext cx="1736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i="1" dirty="0" smtClean="0">
                <a:latin typeface="Gilroy" panose="00000500000000000000" pitchFamily="50" charset="0"/>
              </a:rPr>
              <a:t>웨어 레벨링 적용</a:t>
            </a:r>
            <a:endParaRPr lang="zh-CN" altLang="en-US" sz="1600" dirty="0"/>
          </a:p>
        </p:txBody>
      </p:sp>
      <p:cxnSp>
        <p:nvCxnSpPr>
          <p:cNvPr id="39" name="直接箭头连接符 38"/>
          <p:cNvCxnSpPr/>
          <p:nvPr/>
        </p:nvCxnSpPr>
        <p:spPr>
          <a:xfrm>
            <a:off x="9401462" y="4677525"/>
            <a:ext cx="412468" cy="378981"/>
          </a:xfrm>
          <a:prstGeom prst="straightConnector1">
            <a:avLst/>
          </a:prstGeom>
          <a:ln w="9525">
            <a:solidFill>
              <a:srgbClr val="1F44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 flipH="1">
            <a:off x="9947789" y="4653710"/>
            <a:ext cx="367749" cy="369144"/>
          </a:xfrm>
          <a:prstGeom prst="straightConnector1">
            <a:avLst/>
          </a:prstGeom>
          <a:ln w="9525">
            <a:solidFill>
              <a:srgbClr val="1F44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9003947" y="5034214"/>
            <a:ext cx="1999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i="1" dirty="0" smtClean="0">
                <a:latin typeface="Gilroy" panose="00000500000000000000" pitchFamily="50" charset="0"/>
              </a:rPr>
              <a:t>블록 쓰기 및 지우기</a:t>
            </a:r>
            <a:endParaRPr lang="zh-CN" altLang="en-US" sz="1600" dirty="0"/>
          </a:p>
        </p:txBody>
      </p:sp>
      <p:grpSp>
        <p:nvGrpSpPr>
          <p:cNvPr id="42" name="组合 41"/>
          <p:cNvGrpSpPr/>
          <p:nvPr/>
        </p:nvGrpSpPr>
        <p:grpSpPr>
          <a:xfrm>
            <a:off x="7544790" y="3431055"/>
            <a:ext cx="1558733" cy="1506040"/>
            <a:chOff x="7409168" y="2998297"/>
            <a:chExt cx="1558733" cy="1506040"/>
          </a:xfrm>
        </p:grpSpPr>
        <p:sp>
          <p:nvSpPr>
            <p:cNvPr id="93" name="圆角矩形 92"/>
            <p:cNvSpPr/>
            <p:nvPr/>
          </p:nvSpPr>
          <p:spPr>
            <a:xfrm>
              <a:off x="7409168" y="3000743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4" name="圆角矩形 93"/>
            <p:cNvSpPr/>
            <p:nvPr/>
          </p:nvSpPr>
          <p:spPr>
            <a:xfrm>
              <a:off x="7647144" y="3000743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7873914" y="2998297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6" name="圆角矩形 95"/>
            <p:cNvSpPr/>
            <p:nvPr/>
          </p:nvSpPr>
          <p:spPr>
            <a:xfrm>
              <a:off x="8109125" y="3000042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7" name="圆角矩形 96"/>
            <p:cNvSpPr/>
            <p:nvPr/>
          </p:nvSpPr>
          <p:spPr>
            <a:xfrm>
              <a:off x="8333076" y="2998594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8558763" y="3000743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9" name="圆角矩形 98"/>
            <p:cNvSpPr/>
            <p:nvPr/>
          </p:nvSpPr>
          <p:spPr>
            <a:xfrm>
              <a:off x="8784044" y="3002115"/>
              <a:ext cx="180000" cy="18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0" name="圆角矩形 99"/>
            <p:cNvSpPr/>
            <p:nvPr/>
          </p:nvSpPr>
          <p:spPr>
            <a:xfrm>
              <a:off x="7412684" y="3227432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7647485" y="3227432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2" name="圆角矩形 101"/>
            <p:cNvSpPr/>
            <p:nvPr/>
          </p:nvSpPr>
          <p:spPr>
            <a:xfrm>
              <a:off x="7874255" y="3228161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3" name="圆角矩形 102"/>
            <p:cNvSpPr/>
            <p:nvPr/>
          </p:nvSpPr>
          <p:spPr>
            <a:xfrm>
              <a:off x="8108056" y="3226731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4" name="圆角矩形 103"/>
            <p:cNvSpPr/>
            <p:nvPr/>
          </p:nvSpPr>
          <p:spPr>
            <a:xfrm>
              <a:off x="8333417" y="3228458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5" name="圆角矩形 104"/>
            <p:cNvSpPr/>
            <p:nvPr/>
          </p:nvSpPr>
          <p:spPr>
            <a:xfrm>
              <a:off x="8559104" y="3227432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8787560" y="3231979"/>
              <a:ext cx="180000" cy="18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7" name="圆角矩形 106"/>
            <p:cNvSpPr/>
            <p:nvPr/>
          </p:nvSpPr>
          <p:spPr>
            <a:xfrm>
              <a:off x="7409168" y="3442530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7647144" y="3442530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7873914" y="3440084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0" name="圆角矩形 109"/>
            <p:cNvSpPr/>
            <p:nvPr/>
          </p:nvSpPr>
          <p:spPr>
            <a:xfrm>
              <a:off x="8109125" y="3441829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1" name="圆角矩形 110"/>
            <p:cNvSpPr/>
            <p:nvPr/>
          </p:nvSpPr>
          <p:spPr>
            <a:xfrm>
              <a:off x="8333076" y="3443556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2" name="圆角矩形 111"/>
            <p:cNvSpPr/>
            <p:nvPr/>
          </p:nvSpPr>
          <p:spPr>
            <a:xfrm>
              <a:off x="8558763" y="3442530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3" name="圆角矩形 112"/>
            <p:cNvSpPr/>
            <p:nvPr/>
          </p:nvSpPr>
          <p:spPr>
            <a:xfrm>
              <a:off x="8784044" y="3450252"/>
              <a:ext cx="180000" cy="18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4" name="圆角矩形 113"/>
            <p:cNvSpPr/>
            <p:nvPr/>
          </p:nvSpPr>
          <p:spPr>
            <a:xfrm>
              <a:off x="7412684" y="3669219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5" name="圆角矩形 114"/>
            <p:cNvSpPr/>
            <p:nvPr/>
          </p:nvSpPr>
          <p:spPr>
            <a:xfrm>
              <a:off x="7644310" y="3669219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6" name="圆角矩形 115"/>
            <p:cNvSpPr/>
            <p:nvPr/>
          </p:nvSpPr>
          <p:spPr>
            <a:xfrm>
              <a:off x="7874255" y="3666773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7" name="圆角矩形 116"/>
            <p:cNvSpPr/>
            <p:nvPr/>
          </p:nvSpPr>
          <p:spPr>
            <a:xfrm>
              <a:off x="8106291" y="3671693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8" name="圆角矩形 117"/>
            <p:cNvSpPr/>
            <p:nvPr/>
          </p:nvSpPr>
          <p:spPr>
            <a:xfrm>
              <a:off x="8333417" y="3670245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9" name="圆角矩形 118"/>
            <p:cNvSpPr/>
            <p:nvPr/>
          </p:nvSpPr>
          <p:spPr>
            <a:xfrm>
              <a:off x="8555929" y="3669219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0" name="圆角矩形 119"/>
            <p:cNvSpPr/>
            <p:nvPr/>
          </p:nvSpPr>
          <p:spPr>
            <a:xfrm>
              <a:off x="8787560" y="3673766"/>
              <a:ext cx="180000" cy="18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1" name="圆角矩形 120"/>
            <p:cNvSpPr/>
            <p:nvPr/>
          </p:nvSpPr>
          <p:spPr>
            <a:xfrm>
              <a:off x="7412684" y="3877177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2" name="圆角矩形 121"/>
            <p:cNvSpPr/>
            <p:nvPr/>
          </p:nvSpPr>
          <p:spPr>
            <a:xfrm>
              <a:off x="7644310" y="3877177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3" name="圆角矩形 122"/>
            <p:cNvSpPr/>
            <p:nvPr/>
          </p:nvSpPr>
          <p:spPr>
            <a:xfrm>
              <a:off x="7874255" y="3877906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4" name="圆角矩形 123"/>
            <p:cNvSpPr/>
            <p:nvPr/>
          </p:nvSpPr>
          <p:spPr>
            <a:xfrm>
              <a:off x="8103116" y="3876476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5" name="圆角矩形 124"/>
            <p:cNvSpPr/>
            <p:nvPr/>
          </p:nvSpPr>
          <p:spPr>
            <a:xfrm>
              <a:off x="8333417" y="3878203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6" name="圆角矩形 125"/>
            <p:cNvSpPr/>
            <p:nvPr/>
          </p:nvSpPr>
          <p:spPr>
            <a:xfrm>
              <a:off x="8555929" y="3877177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7" name="圆角矩形 126"/>
            <p:cNvSpPr/>
            <p:nvPr/>
          </p:nvSpPr>
          <p:spPr>
            <a:xfrm>
              <a:off x="8787560" y="3878549"/>
              <a:ext cx="180000" cy="18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8" name="圆角矩形 127"/>
            <p:cNvSpPr/>
            <p:nvPr/>
          </p:nvSpPr>
          <p:spPr>
            <a:xfrm>
              <a:off x="7413025" y="4103866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9" name="圆角矩形 128"/>
            <p:cNvSpPr/>
            <p:nvPr/>
          </p:nvSpPr>
          <p:spPr>
            <a:xfrm>
              <a:off x="7644651" y="4103866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0" name="圆角矩形 129"/>
            <p:cNvSpPr/>
            <p:nvPr/>
          </p:nvSpPr>
          <p:spPr>
            <a:xfrm>
              <a:off x="7874596" y="4104595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1" name="圆角矩形 130"/>
            <p:cNvSpPr/>
            <p:nvPr/>
          </p:nvSpPr>
          <p:spPr>
            <a:xfrm>
              <a:off x="8103457" y="4103165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2" name="圆角矩形 131"/>
            <p:cNvSpPr/>
            <p:nvPr/>
          </p:nvSpPr>
          <p:spPr>
            <a:xfrm>
              <a:off x="8330583" y="4101717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3" name="圆角矩形 132"/>
            <p:cNvSpPr/>
            <p:nvPr/>
          </p:nvSpPr>
          <p:spPr>
            <a:xfrm>
              <a:off x="8556270" y="4103866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4" name="圆角矩形 133"/>
            <p:cNvSpPr/>
            <p:nvPr/>
          </p:nvSpPr>
          <p:spPr>
            <a:xfrm>
              <a:off x="8787901" y="4102063"/>
              <a:ext cx="180000" cy="18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5" name="圆角矩形 134"/>
            <p:cNvSpPr/>
            <p:nvPr/>
          </p:nvSpPr>
          <p:spPr>
            <a:xfrm>
              <a:off x="7413025" y="4322965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6" name="圆角矩形 135"/>
            <p:cNvSpPr/>
            <p:nvPr/>
          </p:nvSpPr>
          <p:spPr>
            <a:xfrm>
              <a:off x="7644651" y="4322965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7" name="圆角矩形 136"/>
            <p:cNvSpPr/>
            <p:nvPr/>
          </p:nvSpPr>
          <p:spPr>
            <a:xfrm>
              <a:off x="7874596" y="4320519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8" name="圆角矩形 137"/>
            <p:cNvSpPr/>
            <p:nvPr/>
          </p:nvSpPr>
          <p:spPr>
            <a:xfrm>
              <a:off x="8106632" y="4322264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9" name="圆角矩形 138"/>
            <p:cNvSpPr/>
            <p:nvPr/>
          </p:nvSpPr>
          <p:spPr>
            <a:xfrm>
              <a:off x="8333758" y="4320816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40" name="圆角矩形 139"/>
            <p:cNvSpPr/>
            <p:nvPr/>
          </p:nvSpPr>
          <p:spPr>
            <a:xfrm>
              <a:off x="8556270" y="4322965"/>
              <a:ext cx="180000" cy="180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41" name="圆角矩形 140"/>
            <p:cNvSpPr/>
            <p:nvPr/>
          </p:nvSpPr>
          <p:spPr>
            <a:xfrm>
              <a:off x="8787901" y="4324337"/>
              <a:ext cx="180000" cy="18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559189" y="3404724"/>
            <a:ext cx="1558733" cy="1529893"/>
            <a:chOff x="10423567" y="2971966"/>
            <a:chExt cx="1558733" cy="1529893"/>
          </a:xfrm>
        </p:grpSpPr>
        <p:sp>
          <p:nvSpPr>
            <p:cNvPr id="44" name="圆角矩形 43"/>
            <p:cNvSpPr/>
            <p:nvPr/>
          </p:nvSpPr>
          <p:spPr>
            <a:xfrm>
              <a:off x="10423567" y="2974412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10661543" y="2974412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10888313" y="2971966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11123524" y="2973711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1347475" y="2972263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11573162" y="2974412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11798443" y="2975784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0427083" y="3201101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0661884" y="3201101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10888654" y="3201830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11122455" y="3200400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11347816" y="3202127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11573503" y="3201101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11801959" y="320564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10423567" y="341619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10661543" y="341619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10888313" y="3413753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11123524" y="341549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11347475" y="3417225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11573162" y="341619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1798443" y="3423921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10427083" y="364288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10658709" y="364288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0888654" y="3640442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11120690" y="3645362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11347816" y="3643914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11570328" y="364288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11801959" y="3647435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10427083" y="387469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10658709" y="387469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10888654" y="387542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11117515" y="387399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11347816" y="3875725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11570328" y="387469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11801959" y="3876071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9" name="圆角矩形 78"/>
            <p:cNvSpPr/>
            <p:nvPr/>
          </p:nvSpPr>
          <p:spPr>
            <a:xfrm>
              <a:off x="10427424" y="410138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0" name="圆角矩形 79"/>
            <p:cNvSpPr/>
            <p:nvPr/>
          </p:nvSpPr>
          <p:spPr>
            <a:xfrm>
              <a:off x="10659050" y="410138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10888995" y="4102117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11117856" y="4100687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11344982" y="409923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4" name="圆角矩形 83"/>
            <p:cNvSpPr/>
            <p:nvPr/>
          </p:nvSpPr>
          <p:spPr>
            <a:xfrm>
              <a:off x="11570669" y="410138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11802300" y="4099585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10427424" y="4320487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10659050" y="4320487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8" name="圆角矩形 87"/>
            <p:cNvSpPr/>
            <p:nvPr/>
          </p:nvSpPr>
          <p:spPr>
            <a:xfrm>
              <a:off x="10888995" y="4318041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11121031" y="4319786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11348157" y="4318338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1" name="圆角矩形 90"/>
            <p:cNvSpPr/>
            <p:nvPr/>
          </p:nvSpPr>
          <p:spPr>
            <a:xfrm>
              <a:off x="11570669" y="4320487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2" name="圆角矩形 91"/>
            <p:cNvSpPr/>
            <p:nvPr/>
          </p:nvSpPr>
          <p:spPr>
            <a:xfrm>
              <a:off x="11802300" y="4321859"/>
              <a:ext cx="180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02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30" y="721597"/>
            <a:ext cx="66709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탈부착</a:t>
            </a:r>
            <a:r>
              <a:rPr lang="en-US" altLang="zh-CN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 </a:t>
            </a:r>
            <a:r>
              <a:rPr lang="en-US" altLang="zh-CN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SSD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47" b="11066"/>
          <a:stretch/>
        </p:blipFill>
        <p:spPr>
          <a:xfrm>
            <a:off x="3837655" y="1339630"/>
            <a:ext cx="9713375" cy="5518369"/>
          </a:xfrm>
          <a:prstGeom prst="rect">
            <a:avLst/>
          </a:prstGeom>
        </p:spPr>
      </p:pic>
      <p:sp>
        <p:nvSpPr>
          <p:cNvPr id="34" name="íṧḻiḋe"/>
          <p:cNvSpPr txBox="1"/>
          <p:nvPr/>
        </p:nvSpPr>
        <p:spPr>
          <a:xfrm>
            <a:off x="1585759" y="2981500"/>
            <a:ext cx="3962124" cy="1487651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스토리지를 손쉽게 업그레이드 또는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교체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</a:endParaRPr>
          </a:p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설치 관리자가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유지보수를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보다 쉽게 접근할 수 있고 관리가 용이함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382083" y="2177247"/>
            <a:ext cx="4040817" cy="490326"/>
            <a:chOff x="915286" y="4103473"/>
            <a:chExt cx="3580598" cy="490326"/>
          </a:xfrm>
        </p:grpSpPr>
        <p:sp>
          <p:nvSpPr>
            <p:cNvPr id="36" name="矩形"/>
            <p:cNvSpPr/>
            <p:nvPr/>
          </p:nvSpPr>
          <p:spPr>
            <a:xfrm>
              <a:off x="938145" y="4250961"/>
              <a:ext cx="3557739" cy="323533"/>
            </a:xfrm>
            <a:prstGeom prst="rect">
              <a:avLst/>
            </a:prstGeom>
            <a:gradFill>
              <a:gsLst>
                <a:gs pos="15000">
                  <a:srgbClr val="004BC9">
                    <a:alpha val="0"/>
                  </a:srgbClr>
                </a:gs>
                <a:gs pos="100000">
                  <a:srgbClr val="004BC9">
                    <a:alpha val="25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 sz="1600" ker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  <a:sym typeface="Helvetica Neue Medium" panose="02000503000000020004"/>
              </a:endParaRPr>
            </a:p>
          </p:txBody>
        </p:sp>
        <p:sp>
          <p:nvSpPr>
            <p:cNvPr id="37" name="Text here"/>
            <p:cNvSpPr txBox="1"/>
            <p:nvPr/>
          </p:nvSpPr>
          <p:spPr>
            <a:xfrm>
              <a:off x="1139049" y="4234726"/>
              <a:ext cx="1471568" cy="35907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spAutoFit/>
            </a:bodyPr>
            <a:lstStyle>
              <a:lvl1pPr algn="l" defTabSz="825500">
                <a:defRPr sz="3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914400"/>
              <a:r>
                <a:rPr lang="ko-KR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  <a:ea typeface="+mn-ea"/>
                  <a:cs typeface="+mn-cs"/>
                </a:rPr>
                <a:t>쉬운 유지보수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+mn-ea"/>
                <a:cs typeface="+mn-cs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15286" y="4103473"/>
              <a:ext cx="53975" cy="297517"/>
            </a:xfrm>
            <a:prstGeom prst="rect">
              <a:avLst/>
            </a:prstGeom>
            <a:solidFill>
              <a:srgbClr val="1F4499"/>
            </a:solidFill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25400" tIns="25400" rIns="25400" bIns="25400" numCol="1" spcCol="38100" rtlCol="0" anchor="ctr" forceAA="0">
              <a:spAutoFit/>
            </a:bodyPr>
            <a:lstStyle/>
            <a:p>
              <a:pPr algn="ctr" defTabSz="412750" hangingPunct="0"/>
              <a:endParaRPr lang="zh-CN" altLang="en-US" sz="1600" kern="0">
                <a:solidFill>
                  <a:schemeClr val="tx1">
                    <a:lumMod val="95000"/>
                    <a:lumOff val="5000"/>
                  </a:schemeClr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95154" y="4707279"/>
            <a:ext cx="4085475" cy="841618"/>
            <a:chOff x="915286" y="4103473"/>
            <a:chExt cx="3620170" cy="841618"/>
          </a:xfrm>
        </p:grpSpPr>
        <p:sp>
          <p:nvSpPr>
            <p:cNvPr id="40" name="íṧḻiḋe"/>
            <p:cNvSpPr txBox="1"/>
            <p:nvPr/>
          </p:nvSpPr>
          <p:spPr>
            <a:xfrm>
              <a:off x="1095765" y="4643212"/>
              <a:ext cx="3439691" cy="301879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3400" tIns="23400" rIns="23400" bIns="23400">
              <a:spAutoFit/>
            </a:bodyPr>
            <a:lstStyle/>
            <a:p>
              <a:pPr>
                <a:lnSpc>
                  <a:spcPct val="130000"/>
                </a:lnSpc>
                <a:buSzPct val="100000"/>
                <a:defRPr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Ligh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915286" y="4103473"/>
              <a:ext cx="3580598" cy="490326"/>
              <a:chOff x="915286" y="4103473"/>
              <a:chExt cx="3580598" cy="490326"/>
            </a:xfrm>
          </p:grpSpPr>
          <p:sp>
            <p:nvSpPr>
              <p:cNvPr id="42" name="矩形"/>
              <p:cNvSpPr/>
              <p:nvPr/>
            </p:nvSpPr>
            <p:spPr>
              <a:xfrm>
                <a:off x="938145" y="4250961"/>
                <a:ext cx="3557739" cy="323533"/>
              </a:xfrm>
              <a:prstGeom prst="rect">
                <a:avLst/>
              </a:prstGeom>
              <a:gradFill>
                <a:gsLst>
                  <a:gs pos="15000">
                    <a:srgbClr val="004BC9">
                      <a:alpha val="0"/>
                    </a:srgbClr>
                  </a:gs>
                  <a:gs pos="100000">
                    <a:srgbClr val="004BC9">
                      <a:alpha val="25000"/>
                    </a:srgbClr>
                  </a:gs>
                </a:gsLst>
                <a:lin ang="16200000" scaled="0"/>
              </a:gradFill>
              <a:ln w="12700" cap="flat">
                <a:gradFill>
                  <a:gsLst>
                    <a:gs pos="100000">
                      <a:srgbClr val="00D5FF">
                        <a:alpha val="35000"/>
                      </a:srgbClr>
                    </a:gs>
                    <a:gs pos="0">
                      <a:srgbClr val="004BC9">
                        <a:alpha val="0"/>
                      </a:srgbClr>
                    </a:gs>
                  </a:gsLst>
                  <a:lin ang="16200000" scaled="1"/>
                </a:gradFill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cs typeface="Helvetica" pitchFamily="34" charset="0"/>
                  <a:sym typeface="Helvetica Neue Medium" panose="02000503000000020004"/>
                </a:endParaRPr>
              </a:p>
            </p:txBody>
          </p:sp>
          <p:sp>
            <p:nvSpPr>
              <p:cNvPr id="43" name="Text here"/>
              <p:cNvSpPr txBox="1"/>
              <p:nvPr/>
            </p:nvSpPr>
            <p:spPr>
              <a:xfrm>
                <a:off x="1139049" y="4234726"/>
                <a:ext cx="2215876" cy="35907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 algn="l" defTabSz="825500">
                  <a:defRPr sz="3600" b="1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defTabSz="914400"/>
                <a:r>
                  <a:rPr lang="ko-KR" altLang="en-US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roy" panose="00000500000000000000" pitchFamily="50" charset="0"/>
                  </a:rPr>
                  <a:t>확장 가능한 스토리지</a:t>
                </a:r>
                <a:endPara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915286" y="4103473"/>
                <a:ext cx="53975" cy="297517"/>
              </a:xfrm>
              <a:prstGeom prst="rect">
                <a:avLst/>
              </a:prstGeom>
              <a:solidFill>
                <a:srgbClr val="1F4499"/>
              </a:solidFill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vertOverflow="overflow" horzOverflow="overflow" vert="horz" wrap="square" lIns="25400" tIns="25400" rIns="25400" bIns="25400" numCol="1" spcCol="38100" rtlCol="0" anchor="ctr" forceAA="0">
                <a:spAutoFit/>
              </a:bodyPr>
              <a:lstStyle/>
              <a:p>
                <a:pPr algn="ctr" defTabSz="412750" hangingPunct="0"/>
                <a:endParaRPr lang="zh-CN" altLang="en-US" sz="1600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endParaRPr>
              </a:p>
            </p:txBody>
          </p:sp>
        </p:grpSp>
      </p:grpSp>
      <p:sp>
        <p:nvSpPr>
          <p:cNvPr id="45" name="椭圆 44"/>
          <p:cNvSpPr/>
          <p:nvPr/>
        </p:nvSpPr>
        <p:spPr>
          <a:xfrm>
            <a:off x="336226" y="4541418"/>
            <a:ext cx="705600" cy="705600"/>
          </a:xfrm>
          <a:prstGeom prst="ellipse">
            <a:avLst/>
          </a:prstGeom>
          <a:gradFill flip="none" rotWithShape="1">
            <a:gsLst>
              <a:gs pos="0">
                <a:srgbClr val="5563AB">
                  <a:shade val="30000"/>
                  <a:satMod val="115000"/>
                </a:srgbClr>
              </a:gs>
              <a:gs pos="42000">
                <a:srgbClr val="5563AB">
                  <a:shade val="67500"/>
                  <a:satMod val="115000"/>
                </a:srgbClr>
              </a:gs>
              <a:gs pos="100000">
                <a:srgbClr val="5563AB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07" y="4675391"/>
            <a:ext cx="405037" cy="405037"/>
          </a:xfrm>
          <a:prstGeom prst="rect">
            <a:avLst/>
          </a:prstGeom>
        </p:spPr>
      </p:pic>
      <p:sp>
        <p:nvSpPr>
          <p:cNvPr id="48" name="íṧḻiḋe"/>
          <p:cNvSpPr txBox="1"/>
          <p:nvPr/>
        </p:nvSpPr>
        <p:spPr>
          <a:xfrm>
            <a:off x="1352078" y="5372609"/>
            <a:ext cx="4195805" cy="1277722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다양한 스토리지 옵션 중에서 선택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가능</a:t>
            </a:r>
            <a:endParaRPr lang="en-US" altLang="ko-KR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</a:endParaRPr>
          </a:p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최대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 </a:t>
            </a:r>
            <a:r>
              <a:rPr lang="en-US" altLang="zh-CN" sz="2400" b="1" dirty="0">
                <a:solidFill>
                  <a:srgbClr val="394584"/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2 TB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용량 </a:t>
            </a: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3" name="圆形"/>
          <p:cNvSpPr/>
          <p:nvPr/>
        </p:nvSpPr>
        <p:spPr>
          <a:xfrm rot="5400000">
            <a:off x="7788753" y="3720001"/>
            <a:ext cx="180000" cy="180000"/>
          </a:xfrm>
          <a:prstGeom prst="ellipse">
            <a:avLst/>
          </a:prstGeom>
          <a:solidFill>
            <a:srgbClr val="1F4499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1" name="文本框 50"/>
          <p:cNvSpPr txBox="1"/>
          <p:nvPr/>
        </p:nvSpPr>
        <p:spPr>
          <a:xfrm>
            <a:off x="7432044" y="2801995"/>
            <a:ext cx="19898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394584"/>
                </a:solidFill>
                <a:latin typeface="Gilroy" panose="00000500000000000000" pitchFamily="50" charset="0"/>
              </a:rPr>
              <a:t>mSATA 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Gilroy" panose="00000500000000000000" pitchFamily="50" charset="0"/>
              </a:rPr>
              <a:t>인터페이스</a:t>
            </a:r>
            <a:endParaRPr lang="zh-CN" altLang="en-US" dirty="0">
              <a:latin typeface="Gilroy" panose="00000500000000000000" pitchFamily="50" charset="0"/>
            </a:endParaRPr>
          </a:p>
        </p:txBody>
      </p:sp>
      <p:sp>
        <p:nvSpPr>
          <p:cNvPr id="55" name="形状"/>
          <p:cNvSpPr/>
          <p:nvPr/>
        </p:nvSpPr>
        <p:spPr>
          <a:xfrm>
            <a:off x="7857460" y="3872796"/>
            <a:ext cx="27999" cy="61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060" y="0"/>
                  <a:pt x="13310" y="9"/>
                  <a:pt x="14494" y="25"/>
                </a:cubicBezTo>
                <a:cubicBezTo>
                  <a:pt x="17494" y="68"/>
                  <a:pt x="19869" y="160"/>
                  <a:pt x="20949" y="277"/>
                </a:cubicBezTo>
                <a:cubicBezTo>
                  <a:pt x="21287" y="313"/>
                  <a:pt x="21437" y="359"/>
                  <a:pt x="21519" y="418"/>
                </a:cubicBezTo>
                <a:cubicBezTo>
                  <a:pt x="21600" y="478"/>
                  <a:pt x="21600" y="551"/>
                  <a:pt x="21600" y="643"/>
                </a:cubicBezTo>
                <a:lnTo>
                  <a:pt x="21600" y="20957"/>
                </a:lnTo>
                <a:cubicBezTo>
                  <a:pt x="21600" y="21049"/>
                  <a:pt x="21600" y="21122"/>
                  <a:pt x="21519" y="21182"/>
                </a:cubicBezTo>
                <a:cubicBezTo>
                  <a:pt x="21437" y="21241"/>
                  <a:pt x="21287" y="21287"/>
                  <a:pt x="20949" y="21323"/>
                </a:cubicBezTo>
                <a:cubicBezTo>
                  <a:pt x="19869" y="21440"/>
                  <a:pt x="17494" y="21532"/>
                  <a:pt x="14494" y="21575"/>
                </a:cubicBezTo>
                <a:cubicBezTo>
                  <a:pt x="13310" y="21591"/>
                  <a:pt x="12060" y="21600"/>
                  <a:pt x="10800" y="21600"/>
                </a:cubicBezTo>
                <a:cubicBezTo>
                  <a:pt x="9540" y="21600"/>
                  <a:pt x="8290" y="21591"/>
                  <a:pt x="7106" y="21575"/>
                </a:cubicBezTo>
                <a:cubicBezTo>
                  <a:pt x="4106" y="21532"/>
                  <a:pt x="1731" y="21440"/>
                  <a:pt x="651" y="21323"/>
                </a:cubicBezTo>
                <a:cubicBezTo>
                  <a:pt x="313" y="21287"/>
                  <a:pt x="163" y="21241"/>
                  <a:pt x="81" y="21182"/>
                </a:cubicBezTo>
                <a:cubicBezTo>
                  <a:pt x="0" y="21122"/>
                  <a:pt x="0" y="21049"/>
                  <a:pt x="0" y="20957"/>
                </a:cubicBezTo>
                <a:lnTo>
                  <a:pt x="0" y="643"/>
                </a:lnTo>
                <a:cubicBezTo>
                  <a:pt x="0" y="551"/>
                  <a:pt x="0" y="478"/>
                  <a:pt x="81" y="418"/>
                </a:cubicBezTo>
                <a:cubicBezTo>
                  <a:pt x="163" y="359"/>
                  <a:pt x="313" y="313"/>
                  <a:pt x="651" y="277"/>
                </a:cubicBezTo>
                <a:cubicBezTo>
                  <a:pt x="1731" y="160"/>
                  <a:pt x="4106" y="68"/>
                  <a:pt x="7106" y="25"/>
                </a:cubicBezTo>
                <a:cubicBezTo>
                  <a:pt x="8290" y="9"/>
                  <a:pt x="9540" y="0"/>
                  <a:pt x="108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12700" cap="flat">
            <a:solidFill>
              <a:srgbClr val="1F4499"/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825500">
              <a:defRPr sz="3200">
                <a:solidFill>
                  <a:srgbClr val="2189FB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6" name="椭圆 55"/>
          <p:cNvSpPr/>
          <p:nvPr/>
        </p:nvSpPr>
        <p:spPr>
          <a:xfrm>
            <a:off x="409312" y="1987211"/>
            <a:ext cx="705600" cy="705600"/>
          </a:xfrm>
          <a:prstGeom prst="ellipse">
            <a:avLst/>
          </a:prstGeom>
          <a:gradFill flip="none" rotWithShape="1">
            <a:gsLst>
              <a:gs pos="0">
                <a:srgbClr val="5563AB">
                  <a:shade val="30000"/>
                  <a:satMod val="115000"/>
                </a:srgbClr>
              </a:gs>
              <a:gs pos="42000">
                <a:srgbClr val="5563AB">
                  <a:shade val="67500"/>
                  <a:satMod val="115000"/>
                </a:srgbClr>
              </a:gs>
              <a:gs pos="100000">
                <a:srgbClr val="5563AB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442" y="2177247"/>
            <a:ext cx="395757" cy="39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0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图片 15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04" b="33532"/>
          <a:stretch/>
        </p:blipFill>
        <p:spPr>
          <a:xfrm>
            <a:off x="0" y="4240759"/>
            <a:ext cx="4768052" cy="262191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86530" y="721597"/>
            <a:ext cx="66709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설정 및 사용이 간편함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8553" y="1760560"/>
            <a:ext cx="3540347" cy="461665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작은</a:t>
            </a:r>
            <a:r>
              <a:rPr lang="ko-KR" alt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 사이즈 디자인 </a:t>
            </a:r>
            <a:endParaRPr lang="en-US" altLang="zh-CN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sp>
        <p:nvSpPr>
          <p:cNvPr id="170" name="íṧḻiḋe"/>
          <p:cNvSpPr txBox="1"/>
          <p:nvPr/>
        </p:nvSpPr>
        <p:spPr>
          <a:xfrm>
            <a:off x="1605844" y="3308262"/>
            <a:ext cx="3845831" cy="767454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더 작은 저장 필요 공간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</a:endParaRPr>
          </a:p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배송비 절감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</a:endParaRPr>
          </a:p>
        </p:txBody>
      </p:sp>
      <p:sp>
        <p:nvSpPr>
          <p:cNvPr id="172" name="矩形"/>
          <p:cNvSpPr/>
          <p:nvPr/>
        </p:nvSpPr>
        <p:spPr>
          <a:xfrm>
            <a:off x="1429613" y="2699218"/>
            <a:ext cx="5170034" cy="392251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ker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173" name="Text here"/>
          <p:cNvSpPr txBox="1"/>
          <p:nvPr/>
        </p:nvSpPr>
        <p:spPr>
          <a:xfrm>
            <a:off x="1654239" y="2686670"/>
            <a:ext cx="2314736" cy="359073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3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+mn-ea"/>
                <a:cs typeface="+mn-cs"/>
              </a:rPr>
              <a:t>편리한 보관 및 배송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1404055" y="2555417"/>
            <a:ext cx="60348" cy="297517"/>
          </a:xfrm>
          <a:prstGeom prst="rect">
            <a:avLst/>
          </a:prstGeom>
          <a:solidFill>
            <a:srgbClr val="1F4499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25400" tIns="25400" rIns="25400" bIns="25400" numCol="1" spcCol="38100" rtlCol="0" anchor="ctr" forceAA="0">
            <a:spAutoFit/>
          </a:bodyPr>
          <a:lstStyle/>
          <a:p>
            <a:pPr algn="ctr" defTabSz="412750" hangingPunct="0"/>
            <a:endParaRPr lang="zh-CN" altLang="en-US" sz="1600" kern="0">
              <a:solidFill>
                <a:schemeClr val="tx1">
                  <a:lumMod val="95000"/>
                  <a:lumOff val="5000"/>
                </a:schemeClr>
              </a:solidFill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149" name="椭圆 148"/>
          <p:cNvSpPr/>
          <p:nvPr/>
        </p:nvSpPr>
        <p:spPr>
          <a:xfrm>
            <a:off x="358553" y="2389556"/>
            <a:ext cx="705600" cy="705600"/>
          </a:xfrm>
          <a:prstGeom prst="ellipse">
            <a:avLst/>
          </a:prstGeom>
          <a:gradFill flip="none" rotWithShape="1">
            <a:gsLst>
              <a:gs pos="0">
                <a:srgbClr val="5563AB">
                  <a:shade val="30000"/>
                  <a:satMod val="115000"/>
                </a:srgbClr>
              </a:gs>
              <a:gs pos="42000">
                <a:srgbClr val="5563AB">
                  <a:shade val="67500"/>
                  <a:satMod val="115000"/>
                </a:srgbClr>
              </a:gs>
              <a:gs pos="100000">
                <a:srgbClr val="5563AB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0" name="图片 149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1" y="2551730"/>
            <a:ext cx="378884" cy="381252"/>
          </a:xfrm>
          <a:prstGeom prst="rect">
            <a:avLst/>
          </a:prstGeom>
        </p:spPr>
      </p:pic>
      <p:sp>
        <p:nvSpPr>
          <p:cNvPr id="165" name="íṧḻiḋe"/>
          <p:cNvSpPr txBox="1"/>
          <p:nvPr/>
        </p:nvSpPr>
        <p:spPr>
          <a:xfrm>
            <a:off x="7997113" y="3184982"/>
            <a:ext cx="4194887" cy="730008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좁은 공간에 손쉽게 설치 가능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</a:endParaRPr>
          </a:p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은닉한 설치 가능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</a:endParaRPr>
          </a:p>
        </p:txBody>
      </p:sp>
      <p:sp>
        <p:nvSpPr>
          <p:cNvPr id="167" name="矩形"/>
          <p:cNvSpPr/>
          <p:nvPr/>
        </p:nvSpPr>
        <p:spPr>
          <a:xfrm>
            <a:off x="7832131" y="2699218"/>
            <a:ext cx="4015020" cy="323533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ker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168" name="Text here"/>
          <p:cNvSpPr txBox="1"/>
          <p:nvPr/>
        </p:nvSpPr>
        <p:spPr>
          <a:xfrm>
            <a:off x="8058858" y="2682983"/>
            <a:ext cx="1404231" cy="359073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3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+mn-ea"/>
                <a:cs typeface="+mn-cs"/>
              </a:rPr>
              <a:t>유연한 설치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7806334" y="2551730"/>
            <a:ext cx="60912" cy="297517"/>
          </a:xfrm>
          <a:prstGeom prst="rect">
            <a:avLst/>
          </a:prstGeom>
          <a:solidFill>
            <a:srgbClr val="1F4499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25400" tIns="25400" rIns="25400" bIns="25400" numCol="1" spcCol="38100" rtlCol="0" anchor="ctr" forceAA="0">
            <a:spAutoFit/>
          </a:bodyPr>
          <a:lstStyle/>
          <a:p>
            <a:pPr algn="ctr" defTabSz="412750" hangingPunct="0"/>
            <a:endParaRPr lang="zh-CN" altLang="en-US" sz="1600" kern="0">
              <a:solidFill>
                <a:schemeClr val="tx1">
                  <a:lumMod val="95000"/>
                  <a:lumOff val="5000"/>
                </a:schemeClr>
              </a:solidFill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3440979" y="6217889"/>
            <a:ext cx="140294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손바닥 크기</a:t>
            </a:r>
            <a:endParaRPr lang="en-US" altLang="zh-CN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grpSp>
        <p:nvGrpSpPr>
          <p:cNvPr id="154" name="成组"/>
          <p:cNvGrpSpPr/>
          <p:nvPr/>
        </p:nvGrpSpPr>
        <p:grpSpPr>
          <a:xfrm rot="5400000">
            <a:off x="2590285" y="5546009"/>
            <a:ext cx="919720" cy="571140"/>
            <a:chOff x="101181" y="6235890"/>
            <a:chExt cx="1344183" cy="694086"/>
          </a:xfrm>
        </p:grpSpPr>
        <p:sp>
          <p:nvSpPr>
            <p:cNvPr id="163" name="形状"/>
            <p:cNvSpPr/>
            <p:nvPr/>
          </p:nvSpPr>
          <p:spPr>
            <a:xfrm>
              <a:off x="1404443" y="6235890"/>
              <a:ext cx="40921" cy="61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2060" y="0"/>
                    <a:pt x="13310" y="9"/>
                    <a:pt x="14494" y="25"/>
                  </a:cubicBezTo>
                  <a:cubicBezTo>
                    <a:pt x="17494" y="68"/>
                    <a:pt x="19869" y="160"/>
                    <a:pt x="20949" y="277"/>
                  </a:cubicBezTo>
                  <a:cubicBezTo>
                    <a:pt x="21287" y="313"/>
                    <a:pt x="21437" y="359"/>
                    <a:pt x="21519" y="418"/>
                  </a:cubicBezTo>
                  <a:cubicBezTo>
                    <a:pt x="21600" y="478"/>
                    <a:pt x="21600" y="551"/>
                    <a:pt x="21600" y="643"/>
                  </a:cubicBezTo>
                  <a:lnTo>
                    <a:pt x="21600" y="20957"/>
                  </a:lnTo>
                  <a:cubicBezTo>
                    <a:pt x="21600" y="21049"/>
                    <a:pt x="21600" y="21122"/>
                    <a:pt x="21519" y="21182"/>
                  </a:cubicBezTo>
                  <a:cubicBezTo>
                    <a:pt x="21437" y="21241"/>
                    <a:pt x="21287" y="21287"/>
                    <a:pt x="20949" y="21323"/>
                  </a:cubicBezTo>
                  <a:cubicBezTo>
                    <a:pt x="19869" y="21440"/>
                    <a:pt x="17494" y="21532"/>
                    <a:pt x="14494" y="21575"/>
                  </a:cubicBezTo>
                  <a:cubicBezTo>
                    <a:pt x="13310" y="21591"/>
                    <a:pt x="12060" y="21600"/>
                    <a:pt x="10800" y="21600"/>
                  </a:cubicBezTo>
                  <a:cubicBezTo>
                    <a:pt x="9540" y="21600"/>
                    <a:pt x="8290" y="21591"/>
                    <a:pt x="7106" y="21575"/>
                  </a:cubicBezTo>
                  <a:cubicBezTo>
                    <a:pt x="4106" y="21532"/>
                    <a:pt x="1731" y="21440"/>
                    <a:pt x="651" y="21323"/>
                  </a:cubicBezTo>
                  <a:cubicBezTo>
                    <a:pt x="313" y="21287"/>
                    <a:pt x="163" y="21241"/>
                    <a:pt x="81" y="21182"/>
                  </a:cubicBezTo>
                  <a:cubicBezTo>
                    <a:pt x="0" y="21122"/>
                    <a:pt x="0" y="21049"/>
                    <a:pt x="0" y="20957"/>
                  </a:cubicBezTo>
                  <a:lnTo>
                    <a:pt x="0" y="643"/>
                  </a:lnTo>
                  <a:cubicBezTo>
                    <a:pt x="0" y="551"/>
                    <a:pt x="0" y="478"/>
                    <a:pt x="81" y="418"/>
                  </a:cubicBezTo>
                  <a:cubicBezTo>
                    <a:pt x="163" y="359"/>
                    <a:pt x="313" y="313"/>
                    <a:pt x="651" y="277"/>
                  </a:cubicBezTo>
                  <a:cubicBezTo>
                    <a:pt x="1731" y="160"/>
                    <a:pt x="4106" y="68"/>
                    <a:pt x="7106" y="25"/>
                  </a:cubicBezTo>
                  <a:cubicBezTo>
                    <a:pt x="8290" y="9"/>
                    <a:pt x="9540" y="0"/>
                    <a:pt x="10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Off val="16847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ln w="12700" cap="flat">
              <a:solidFill>
                <a:srgbClr val="1F4499"/>
              </a:soli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2189FB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64" name="圆形"/>
            <p:cNvSpPr/>
            <p:nvPr/>
          </p:nvSpPr>
          <p:spPr>
            <a:xfrm>
              <a:off x="101181" y="6711228"/>
              <a:ext cx="263072" cy="218748"/>
            </a:xfrm>
            <a:prstGeom prst="ellipse">
              <a:avLst/>
            </a:prstGeom>
            <a:gradFill flip="none" rotWithShape="1">
              <a:gsLst>
                <a:gs pos="0">
                  <a:srgbClr val="E1F8FF"/>
                </a:gs>
                <a:gs pos="100000">
                  <a:srgbClr val="97EB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155" name="形状"/>
          <p:cNvSpPr/>
          <p:nvPr/>
        </p:nvSpPr>
        <p:spPr>
          <a:xfrm>
            <a:off x="2831718" y="5542765"/>
            <a:ext cx="45719" cy="72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060" y="0"/>
                  <a:pt x="13310" y="9"/>
                  <a:pt x="14494" y="25"/>
                </a:cubicBezTo>
                <a:cubicBezTo>
                  <a:pt x="17494" y="68"/>
                  <a:pt x="19869" y="160"/>
                  <a:pt x="20949" y="277"/>
                </a:cubicBezTo>
                <a:cubicBezTo>
                  <a:pt x="21287" y="313"/>
                  <a:pt x="21437" y="359"/>
                  <a:pt x="21519" y="418"/>
                </a:cubicBezTo>
                <a:cubicBezTo>
                  <a:pt x="21600" y="478"/>
                  <a:pt x="21600" y="551"/>
                  <a:pt x="21600" y="643"/>
                </a:cubicBezTo>
                <a:lnTo>
                  <a:pt x="21600" y="20957"/>
                </a:lnTo>
                <a:cubicBezTo>
                  <a:pt x="21600" y="21049"/>
                  <a:pt x="21600" y="21122"/>
                  <a:pt x="21519" y="21182"/>
                </a:cubicBezTo>
                <a:cubicBezTo>
                  <a:pt x="21437" y="21241"/>
                  <a:pt x="21287" y="21287"/>
                  <a:pt x="20949" y="21323"/>
                </a:cubicBezTo>
                <a:cubicBezTo>
                  <a:pt x="19869" y="21440"/>
                  <a:pt x="17494" y="21532"/>
                  <a:pt x="14494" y="21575"/>
                </a:cubicBezTo>
                <a:cubicBezTo>
                  <a:pt x="13310" y="21591"/>
                  <a:pt x="12060" y="21600"/>
                  <a:pt x="10800" y="21600"/>
                </a:cubicBezTo>
                <a:cubicBezTo>
                  <a:pt x="9540" y="21600"/>
                  <a:pt x="8290" y="21591"/>
                  <a:pt x="7106" y="21575"/>
                </a:cubicBezTo>
                <a:cubicBezTo>
                  <a:pt x="4106" y="21532"/>
                  <a:pt x="1731" y="21440"/>
                  <a:pt x="651" y="21323"/>
                </a:cubicBezTo>
                <a:cubicBezTo>
                  <a:pt x="313" y="21287"/>
                  <a:pt x="163" y="21241"/>
                  <a:pt x="81" y="21182"/>
                </a:cubicBezTo>
                <a:cubicBezTo>
                  <a:pt x="0" y="21122"/>
                  <a:pt x="0" y="21049"/>
                  <a:pt x="0" y="20957"/>
                </a:cubicBezTo>
                <a:lnTo>
                  <a:pt x="0" y="643"/>
                </a:lnTo>
                <a:cubicBezTo>
                  <a:pt x="0" y="551"/>
                  <a:pt x="0" y="478"/>
                  <a:pt x="81" y="418"/>
                </a:cubicBezTo>
                <a:cubicBezTo>
                  <a:pt x="163" y="359"/>
                  <a:pt x="313" y="313"/>
                  <a:pt x="651" y="277"/>
                </a:cubicBezTo>
                <a:cubicBezTo>
                  <a:pt x="1731" y="160"/>
                  <a:pt x="4106" y="68"/>
                  <a:pt x="7106" y="25"/>
                </a:cubicBezTo>
                <a:cubicBezTo>
                  <a:pt x="8290" y="9"/>
                  <a:pt x="9540" y="0"/>
                  <a:pt x="108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12700" cap="flat">
            <a:solidFill>
              <a:srgbClr val="1F4499"/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825500">
              <a:defRPr sz="3200">
                <a:solidFill>
                  <a:srgbClr val="2189FB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156" name="组合 155"/>
          <p:cNvGrpSpPr/>
          <p:nvPr/>
        </p:nvGrpSpPr>
        <p:grpSpPr>
          <a:xfrm>
            <a:off x="6747936" y="2479382"/>
            <a:ext cx="853889" cy="832586"/>
            <a:chOff x="6537626" y="2042316"/>
            <a:chExt cx="853889" cy="832586"/>
          </a:xfrm>
        </p:grpSpPr>
        <p:sp>
          <p:nvSpPr>
            <p:cNvPr id="161" name="椭圆 160"/>
            <p:cNvSpPr/>
            <p:nvPr/>
          </p:nvSpPr>
          <p:spPr>
            <a:xfrm>
              <a:off x="6537626" y="2042316"/>
              <a:ext cx="705600" cy="705600"/>
            </a:xfrm>
            <a:prstGeom prst="ellipse">
              <a:avLst/>
            </a:prstGeom>
            <a:gradFill flip="none" rotWithShape="1">
              <a:gsLst>
                <a:gs pos="0">
                  <a:srgbClr val="5563AB">
                    <a:shade val="30000"/>
                    <a:satMod val="115000"/>
                  </a:srgbClr>
                </a:gs>
                <a:gs pos="42000">
                  <a:srgbClr val="5563AB">
                    <a:shade val="67500"/>
                    <a:satMod val="115000"/>
                  </a:srgbClr>
                </a:gs>
                <a:gs pos="100000">
                  <a:srgbClr val="5563AB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85" b="89474" l="4420" r="89503"/>
                      </a14:imgEffect>
                      <a14:imgEffect>
                        <a14:artisticGlowDiffused/>
                      </a14:imgEffect>
                      <a14:imgEffect>
                        <a14:colorTemperature colorTemp="47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09917" y="2136486"/>
              <a:ext cx="781598" cy="738416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8058858" y="4468388"/>
            <a:ext cx="3982097" cy="2389612"/>
            <a:chOff x="7832131" y="4513605"/>
            <a:chExt cx="4017382" cy="2410786"/>
          </a:xfrm>
        </p:grpSpPr>
        <p:pic>
          <p:nvPicPr>
            <p:cNvPr id="157" name="图片 156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64" t="13324"/>
            <a:stretch/>
          </p:blipFill>
          <p:spPr>
            <a:xfrm>
              <a:off x="7832131" y="4513605"/>
              <a:ext cx="4017382" cy="241078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8" name="椭圆 157"/>
            <p:cNvSpPr/>
            <p:nvPr/>
          </p:nvSpPr>
          <p:spPr>
            <a:xfrm>
              <a:off x="8801117" y="4759998"/>
              <a:ext cx="921493" cy="6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0" r="100000"/>
                      </a14:imgEffect>
                    </a14:imgLayer>
                  </a14:imgProps>
                </a:ext>
              </a:extLst>
            </a:blip>
            <a:srcRect t="19265" b="20426"/>
            <a:stretch/>
          </p:blipFill>
          <p:spPr>
            <a:xfrm>
              <a:off x="8875593" y="4878912"/>
              <a:ext cx="772540" cy="465909"/>
            </a:xfrm>
            <a:prstGeom prst="rect">
              <a:avLst/>
            </a:prstGeom>
          </p:spPr>
        </p:pic>
        <p:cxnSp>
          <p:nvCxnSpPr>
            <p:cNvPr id="160" name="5"/>
            <p:cNvCxnSpPr/>
            <p:nvPr/>
          </p:nvCxnSpPr>
          <p:spPr>
            <a:xfrm rot="16200000" flipH="1">
              <a:off x="8946018" y="5592998"/>
              <a:ext cx="648000" cy="252000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1D967F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122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설정 및 사용이 간편함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36507" y="5331302"/>
            <a:ext cx="2297902" cy="400110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플러그 앤 플레이</a:t>
            </a:r>
            <a:endParaRPr lang="en-US" altLang="zh-CN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sp>
        <p:nvSpPr>
          <p:cNvPr id="4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608207" y="1973732"/>
            <a:ext cx="4338697" cy="547041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 defTabSz="825500" hangingPunct="0"/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전통적인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DVR / NVR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설치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: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6" name="对角圆角矩形 63">
            <a:extLst>
              <a:ext uri="{FF2B5EF4-FFF2-40B4-BE49-F238E27FC236}">
                <a16:creationId xmlns:a16="http://schemas.microsoft.com/office/drawing/2014/main" id="{A2E1C8D2-D2FD-473B-A012-ABAF1B4CCC23}"/>
              </a:ext>
            </a:extLst>
          </p:cNvPr>
          <p:cNvSpPr/>
          <p:nvPr/>
        </p:nvSpPr>
        <p:spPr>
          <a:xfrm>
            <a:off x="544436" y="4722479"/>
            <a:ext cx="3122308" cy="462937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825500" hangingPunct="0"/>
            <a:r>
              <a:rPr lang="en-US" altLang="zh-CN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eDVR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 / </a:t>
            </a:r>
            <a:r>
              <a:rPr lang="en-US" altLang="zh-CN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eNVR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설치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: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73049" y="5645113"/>
            <a:ext cx="3390617" cy="507831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HDD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를 설치 할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필요가 없음</a:t>
            </a:r>
            <a:endParaRPr lang="zh-CN" altLang="en-US" b="1" dirty="0">
              <a:solidFill>
                <a:schemeClr val="bg1"/>
              </a:solidFill>
              <a:latin typeface="Gilroy" panose="00000500000000000000" pitchFamily="50" charset="0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4835160" y="4204054"/>
            <a:ext cx="2160000" cy="0"/>
          </a:xfrm>
          <a:prstGeom prst="straightConnector1">
            <a:avLst/>
          </a:prstGeom>
          <a:ln w="28575">
            <a:solidFill>
              <a:srgbClr val="2986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377656" y="4020625"/>
            <a:ext cx="2747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3917A"/>
                </a:solidFill>
                <a:latin typeface="Gilroy" panose="00000500000000000000" pitchFamily="50" charset="0"/>
              </a:rPr>
              <a:t>설치 스텝</a:t>
            </a:r>
            <a:endParaRPr lang="en-US" sz="1600" b="1" dirty="0">
              <a:solidFill>
                <a:srgbClr val="13917A"/>
              </a:solidFill>
              <a:latin typeface="Gilroy" panose="00000500000000000000" pitchFamily="50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44436" y="2421237"/>
            <a:ext cx="6619558" cy="1464488"/>
            <a:chOff x="2288" y="5491"/>
            <a:chExt cx="6875" cy="3570"/>
          </a:xfrm>
        </p:grpSpPr>
        <p:sp>
          <p:nvSpPr>
            <p:cNvPr id="21" name="矩形"/>
            <p:cNvSpPr/>
            <p:nvPr/>
          </p:nvSpPr>
          <p:spPr>
            <a:xfrm>
              <a:off x="2288" y="6077"/>
              <a:ext cx="6875" cy="2984"/>
            </a:xfrm>
            <a:prstGeom prst="rect">
              <a:avLst/>
            </a:prstGeom>
            <a:gradFill>
              <a:gsLst>
                <a:gs pos="15000">
                  <a:srgbClr val="004BC9">
                    <a:alpha val="20000"/>
                  </a:srgbClr>
                </a:gs>
                <a:gs pos="100000">
                  <a:srgbClr val="004BC9">
                    <a:alpha val="20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3500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  <a:sym typeface="Helvetica Neue Medium" panose="02000503000000020004"/>
              </a:endParaRPr>
            </a:p>
          </p:txBody>
        </p:sp>
        <p:sp>
          <p:nvSpPr>
            <p:cNvPr id="22" name="Text here"/>
            <p:cNvSpPr txBox="1"/>
            <p:nvPr/>
          </p:nvSpPr>
          <p:spPr>
            <a:xfrm>
              <a:off x="2557" y="5491"/>
              <a:ext cx="6143" cy="6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Neue" panose="02000503000000020004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547409" y="4204898"/>
            <a:ext cx="1908000" cy="0"/>
          </a:xfrm>
          <a:prstGeom prst="line">
            <a:avLst/>
          </a:prstGeom>
          <a:ln w="28575">
            <a:solidFill>
              <a:srgbClr val="2986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334363"/>
              </p:ext>
            </p:extLst>
          </p:nvPr>
        </p:nvGraphicFramePr>
        <p:xfrm>
          <a:off x="8087489" y="2633542"/>
          <a:ext cx="4104511" cy="2895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33583">
                  <a:extLst>
                    <a:ext uri="{9D8B030D-6E8A-4147-A177-3AD203B41FA5}">
                      <a16:colId xmlns:a16="http://schemas.microsoft.com/office/drawing/2014/main" val="352034581"/>
                    </a:ext>
                  </a:extLst>
                </a:gridCol>
                <a:gridCol w="1870928">
                  <a:extLst>
                    <a:ext uri="{9D8B030D-6E8A-4147-A177-3AD203B41FA5}">
                      <a16:colId xmlns:a16="http://schemas.microsoft.com/office/drawing/2014/main" val="604950203"/>
                    </a:ext>
                  </a:extLst>
                </a:gridCol>
              </a:tblGrid>
              <a:tr h="54939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설치 시간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3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422461"/>
                  </a:ext>
                </a:extLst>
              </a:tr>
              <a:tr h="54939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</a:rPr>
                        <a:t>전통적</a:t>
                      </a:r>
                      <a:r>
                        <a:rPr lang="en-US" altLang="zh-CN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</a:rPr>
                        <a:t> </a:t>
                      </a:r>
                      <a:r>
                        <a:rPr lang="en-US" altLang="zh-CN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</a:rPr>
                        <a:t>DVR </a:t>
                      </a:r>
                      <a:endParaRPr lang="zh-CN" alt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200000"/>
                        </a:lnSpc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12′30″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984521"/>
                  </a:ext>
                </a:extLst>
              </a:tr>
              <a:tr h="54939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200000"/>
                        </a:lnSpc>
                        <a:defRPr/>
                      </a:pPr>
                      <a:r>
                        <a:rPr lang="en-US" altLang="zh-CN" sz="1400" b="1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eDVR</a:t>
                      </a:r>
                      <a:endParaRPr lang="zh-CN" alt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3′15″</a:t>
                      </a:r>
                      <a:endParaRPr lang="zh-CN" altLang="en-US" sz="16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109333"/>
                  </a:ext>
                </a:extLst>
              </a:tr>
              <a:tr h="54939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</a:rPr>
                        <a:t>전통적</a:t>
                      </a:r>
                      <a:r>
                        <a:rPr lang="en-US" altLang="zh-CN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</a:rPr>
                        <a:t> </a:t>
                      </a:r>
                      <a:r>
                        <a:rPr lang="en-US" altLang="zh-CN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</a:rPr>
                        <a:t>NVR </a:t>
                      </a:r>
                      <a:endParaRPr lang="zh-CN" alt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200000"/>
                        </a:lnSpc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9′01″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084149"/>
                  </a:ext>
                </a:extLst>
              </a:tr>
              <a:tr h="54939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200000"/>
                        </a:lnSpc>
                        <a:defRPr/>
                      </a:pPr>
                      <a:r>
                        <a:rPr lang="en-US" altLang="zh-CN" sz="1400" b="1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eNVR</a:t>
                      </a:r>
                      <a:endParaRPr lang="zh-CN" alt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3′32″</a:t>
                      </a:r>
                      <a:endParaRPr lang="zh-CN" altLang="en-US" sz="16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740021"/>
                  </a:ext>
                </a:extLst>
              </a:tr>
            </a:tbl>
          </a:graphicData>
        </a:graphic>
      </p:graphicFrame>
      <p:sp>
        <p:nvSpPr>
          <p:cNvPr id="28" name="矩形"/>
          <p:cNvSpPr/>
          <p:nvPr/>
        </p:nvSpPr>
        <p:spPr>
          <a:xfrm>
            <a:off x="8136990" y="2062724"/>
            <a:ext cx="4015020" cy="491120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r>
              <a:rPr lang="ko-KR" altLang="en-US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테스트 데이터</a:t>
            </a:r>
            <a:endParaRPr lang="en-US" altLang="zh-CN" b="1" i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677104" y="6161400"/>
            <a:ext cx="3246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1F4499"/>
                </a:solidFill>
                <a:latin typeface="Gilroy" panose="00000500000000000000" pitchFamily="50" charset="0"/>
              </a:rPr>
              <a:t>60</a:t>
            </a:r>
            <a:r>
              <a:rPr lang="en-US" altLang="zh-CN" sz="2400" b="1" dirty="0">
                <a:solidFill>
                  <a:srgbClr val="1F4499"/>
                </a:solidFill>
                <a:latin typeface="Gilroy" panose="00000500000000000000" pitchFamily="50" charset="0"/>
              </a:rPr>
              <a:t>%~70</a:t>
            </a:r>
            <a:r>
              <a:rPr lang="en-US" altLang="zh-CN" sz="2400" b="1" dirty="0" smtClean="0">
                <a:solidFill>
                  <a:srgbClr val="1F4499"/>
                </a:solidFill>
                <a:latin typeface="Gilroy" panose="00000500000000000000" pitchFamily="50" charset="0"/>
              </a:rPr>
              <a:t>%</a:t>
            </a:r>
            <a:r>
              <a:rPr lang="en-US" altLang="zh-CN" b="1" dirty="0">
                <a:solidFill>
                  <a:prstClr val="black">
                    <a:lumMod val="75000"/>
                    <a:lumOff val="25000"/>
                  </a:prstClr>
                </a:solidFill>
                <a:latin typeface="Gilroy" panose="00000500000000000000" pitchFamily="50" charset="0"/>
              </a:rPr>
              <a:t>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ilroy" panose="00000500000000000000" pitchFamily="50" charset="0"/>
              </a:rPr>
              <a:t>설치 시간 절감</a:t>
            </a:r>
            <a:r>
              <a:rPr lang="en-US" altLang="zh-CN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ilroy" panose="00000500000000000000" pitchFamily="50" charset="0"/>
              </a:rPr>
              <a:t> </a:t>
            </a:r>
            <a:endParaRPr lang="zh-CN" altLang="en-US" sz="2400" b="1" dirty="0">
              <a:solidFill>
                <a:srgbClr val="1F4499"/>
              </a:solidFill>
            </a:endParaRPr>
          </a:p>
        </p:txBody>
      </p:sp>
      <p:sp>
        <p:nvSpPr>
          <p:cNvPr id="24" name="矩形"/>
          <p:cNvSpPr/>
          <p:nvPr/>
        </p:nvSpPr>
        <p:spPr>
          <a:xfrm>
            <a:off x="542743" y="5337759"/>
            <a:ext cx="3121681" cy="1224099"/>
          </a:xfrm>
          <a:prstGeom prst="rect">
            <a:avLst/>
          </a:prstGeom>
          <a:gradFill>
            <a:gsLst>
              <a:gs pos="15000">
                <a:srgbClr val="004BC9">
                  <a:alpha val="20000"/>
                </a:srgbClr>
              </a:gs>
              <a:gs pos="100000">
                <a:srgbClr val="004BC9">
                  <a:alpha val="20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3500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4436" y="3538655"/>
            <a:ext cx="312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HDD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를</a:t>
            </a:r>
            <a:r>
              <a:rPr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 </a:t>
            </a:r>
            <a:r>
              <a:rPr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DVR / </a:t>
            </a:r>
            <a:r>
              <a:rPr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NVR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에 설치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8" name="矩形 7"/>
          <p:cNvSpPr>
            <a:spLocks noChangeAspect="1"/>
          </p:cNvSpPr>
          <p:nvPr/>
        </p:nvSpPr>
        <p:spPr>
          <a:xfrm>
            <a:off x="1215035" y="2798746"/>
            <a:ext cx="942949" cy="751585"/>
          </a:xfrm>
          <a:prstGeom prst="rect">
            <a:avLst/>
          </a:prstGeom>
          <a:blipFill dpi="0" rotWithShape="1">
            <a:blip r:embed="rId3">
              <a:extLst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07203" y="3541551"/>
            <a:ext cx="312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카메라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 4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대 연결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137913" y="5837284"/>
            <a:ext cx="720000" cy="0"/>
          </a:xfrm>
          <a:prstGeom prst="line">
            <a:avLst/>
          </a:prstGeom>
          <a:ln w="9525">
            <a:solidFill>
              <a:srgbClr val="1F44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36759" y="6115510"/>
            <a:ext cx="2258828" cy="275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카메라</a:t>
            </a:r>
            <a:r>
              <a:rPr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 4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대 연결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25" name="Text here"/>
          <p:cNvSpPr txBox="1"/>
          <p:nvPr/>
        </p:nvSpPr>
        <p:spPr>
          <a:xfrm>
            <a:off x="670415" y="5906325"/>
            <a:ext cx="2862589" cy="265003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Helvetica Neue" panose="02000503000000020004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78" b="38704"/>
          <a:stretch/>
        </p:blipFill>
        <p:spPr>
          <a:xfrm>
            <a:off x="670415" y="5682299"/>
            <a:ext cx="1429072" cy="33609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7" b="19630"/>
          <a:stretch/>
        </p:blipFill>
        <p:spPr>
          <a:xfrm>
            <a:off x="2851014" y="5649134"/>
            <a:ext cx="742399" cy="430316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>
            <a:off x="5539033" y="3199372"/>
            <a:ext cx="720000" cy="0"/>
          </a:xfrm>
          <a:prstGeom prst="line">
            <a:avLst/>
          </a:prstGeom>
          <a:ln w="9525">
            <a:solidFill>
              <a:srgbClr val="1F44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78" b="38704"/>
          <a:stretch/>
        </p:blipFill>
        <p:spPr>
          <a:xfrm>
            <a:off x="4071535" y="3044387"/>
            <a:ext cx="1429072" cy="33609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7" b="19630"/>
          <a:stretch/>
        </p:blipFill>
        <p:spPr>
          <a:xfrm>
            <a:off x="6252134" y="3011222"/>
            <a:ext cx="742399" cy="430316"/>
          </a:xfrm>
          <a:prstGeom prst="rect">
            <a:avLst/>
          </a:prstGeom>
        </p:spPr>
      </p:pic>
      <p:sp>
        <p:nvSpPr>
          <p:cNvPr id="9" name="加号 8"/>
          <p:cNvSpPr/>
          <p:nvPr/>
        </p:nvSpPr>
        <p:spPr>
          <a:xfrm>
            <a:off x="3098240" y="2975172"/>
            <a:ext cx="731520" cy="554802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8077288" y="5539374"/>
            <a:ext cx="4114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주의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: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위의 테스트 데이터는 참고용입니다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.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테스트 과정은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하드 디스크의 설치부터 카메라의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출력 까지입니다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.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8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roy Bold" panose="00000800000000000000" pitchFamily="50" charset="0"/>
                <a:ea typeface="等线" panose="02010600030101010101" pitchFamily="2" charset="-122"/>
                <a:cs typeface="+mn-cs"/>
              </a:rPr>
              <a:t>친환경적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roy Bold" panose="00000800000000000000" pitchFamily="50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41488" y="1504951"/>
            <a:ext cx="8709024" cy="47910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sx="101000" sy="101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íṧḻiḋe"/>
          <p:cNvSpPr txBox="1"/>
          <p:nvPr/>
        </p:nvSpPr>
        <p:spPr>
          <a:xfrm>
            <a:off x="2787723" y="2923611"/>
            <a:ext cx="2654380" cy="416204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5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팬 없는 디자인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9" name="矩形"/>
          <p:cNvSpPr/>
          <p:nvPr/>
        </p:nvSpPr>
        <p:spPr>
          <a:xfrm>
            <a:off x="2773988" y="2281934"/>
            <a:ext cx="4015020" cy="323533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ker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60" name="Text here"/>
          <p:cNvSpPr txBox="1"/>
          <p:nvPr/>
        </p:nvSpPr>
        <p:spPr>
          <a:xfrm>
            <a:off x="3000715" y="2265699"/>
            <a:ext cx="2002151" cy="359073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3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+mn-ea"/>
                <a:cs typeface="+mn-cs"/>
              </a:rPr>
              <a:t>24*7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+mn-ea"/>
                <a:cs typeface="+mn-cs"/>
              </a:rPr>
              <a:t>고요한 작동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748191" y="2134446"/>
            <a:ext cx="60912" cy="297517"/>
          </a:xfrm>
          <a:prstGeom prst="rect">
            <a:avLst/>
          </a:prstGeom>
          <a:solidFill>
            <a:srgbClr val="1F4499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25400" tIns="25400" rIns="25400" bIns="25400" numCol="1" spcCol="38100" rtlCol="0" anchor="ctr" forceAA="0">
            <a:spAutoFit/>
          </a:bodyPr>
          <a:lstStyle/>
          <a:p>
            <a:pPr algn="ctr" defTabSz="412750" hangingPunct="0"/>
            <a:endParaRPr lang="zh-CN" altLang="en-US" sz="1600" kern="0">
              <a:solidFill>
                <a:schemeClr val="tx1">
                  <a:lumMod val="95000"/>
                  <a:lumOff val="5000"/>
                </a:schemeClr>
              </a:solidFill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488" y="1996670"/>
            <a:ext cx="704722" cy="704722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179959" y="4542153"/>
            <a:ext cx="3903111" cy="666570"/>
            <a:chOff x="1337048" y="3366574"/>
            <a:chExt cx="4246241" cy="396220"/>
          </a:xfrm>
        </p:grpSpPr>
        <p:sp>
          <p:nvSpPr>
            <p:cNvPr id="30" name="矩形 29"/>
            <p:cNvSpPr/>
            <p:nvPr/>
          </p:nvSpPr>
          <p:spPr>
            <a:xfrm>
              <a:off x="2121154" y="3446576"/>
              <a:ext cx="76688" cy="234340"/>
            </a:xfrm>
            <a:prstGeom prst="rect">
              <a:avLst/>
            </a:prstGeom>
            <a:solidFill>
              <a:srgbClr val="1F449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2252402" y="3444423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89717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2523999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2658280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2792561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926842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061124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195406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3329687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3463969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598250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3732532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866812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4001094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135375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269657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4403938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4538220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672502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4806783" y="3446576"/>
              <a:ext cx="76688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2159217" y="3446576"/>
              <a:ext cx="39441" cy="234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337048" y="3470119"/>
              <a:ext cx="861610" cy="164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  <a:ea typeface="Helvetica Light"/>
                  <a:cs typeface="Helvetica Light"/>
                </a:rPr>
                <a:t>Silence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883471" y="3483394"/>
              <a:ext cx="689731" cy="164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  <a:ea typeface="Helvetica Light"/>
                  <a:cs typeface="Helvetica Light"/>
                </a:rPr>
                <a:t>Noise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1377281" y="3366574"/>
              <a:ext cx="4206008" cy="396220"/>
            </a:xfrm>
            <a:prstGeom prst="roundRect">
              <a:avLst/>
            </a:prstGeom>
            <a:noFill/>
            <a:ln>
              <a:solidFill>
                <a:srgbClr val="1F44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íṧḻiḋe"/>
          <p:cNvSpPr txBox="1"/>
          <p:nvPr/>
        </p:nvSpPr>
        <p:spPr>
          <a:xfrm>
            <a:off x="2773989" y="3625526"/>
            <a:ext cx="2224340" cy="416204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5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  <a:sym typeface="Helvetica Light"/>
              </a:rPr>
              <a:t>무소음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  <a:sym typeface="Helvetica Light"/>
              </a:rPr>
              <a:t>SSD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904530" y="4041346"/>
            <a:ext cx="3123499" cy="1987825"/>
            <a:chOff x="6873957" y="2998470"/>
            <a:chExt cx="3745597" cy="2505071"/>
          </a:xfrm>
        </p:grpSpPr>
        <p:grpSp>
          <p:nvGrpSpPr>
            <p:cNvPr id="18" name="组合 17"/>
            <p:cNvGrpSpPr/>
            <p:nvPr/>
          </p:nvGrpSpPr>
          <p:grpSpPr>
            <a:xfrm>
              <a:off x="6873957" y="3025760"/>
              <a:ext cx="3745597" cy="2477781"/>
              <a:chOff x="1974418" y="2480289"/>
              <a:chExt cx="5572888" cy="342330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855" b="19083"/>
              <a:stretch/>
            </p:blipFill>
            <p:spPr>
              <a:xfrm>
                <a:off x="2282018" y="2589364"/>
                <a:ext cx="5034061" cy="3124250"/>
              </a:xfrm>
              <a:prstGeom prst="rect">
                <a:avLst/>
              </a:prstGeom>
            </p:spPr>
          </p:pic>
          <p:cxnSp>
            <p:nvCxnSpPr>
              <p:cNvPr id="26" name="直接连接符 25"/>
              <p:cNvCxnSpPr/>
              <p:nvPr/>
            </p:nvCxnSpPr>
            <p:spPr>
              <a:xfrm>
                <a:off x="3799291" y="2498546"/>
                <a:ext cx="3748015" cy="976732"/>
              </a:xfrm>
              <a:prstGeom prst="line">
                <a:avLst/>
              </a:prstGeom>
              <a:ln w="38100">
                <a:solidFill>
                  <a:srgbClr val="32B9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974418" y="3792093"/>
                <a:ext cx="102033" cy="885583"/>
              </a:xfrm>
              <a:prstGeom prst="line">
                <a:avLst/>
              </a:prstGeom>
              <a:ln w="38100">
                <a:solidFill>
                  <a:srgbClr val="32B9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1974418" y="2480289"/>
                <a:ext cx="1830787" cy="1324379"/>
              </a:xfrm>
              <a:prstGeom prst="line">
                <a:avLst/>
              </a:prstGeom>
              <a:ln w="38100">
                <a:solidFill>
                  <a:srgbClr val="32B9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 flipV="1">
                <a:off x="2077953" y="4677676"/>
                <a:ext cx="3637604" cy="1225914"/>
              </a:xfrm>
              <a:prstGeom prst="line">
                <a:avLst/>
              </a:prstGeom>
              <a:ln w="38100">
                <a:solidFill>
                  <a:srgbClr val="32B9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曲线连接符 18"/>
            <p:cNvCxnSpPr/>
            <p:nvPr/>
          </p:nvCxnSpPr>
          <p:spPr>
            <a:xfrm rot="7500000" flipV="1">
              <a:off x="7536340" y="3113371"/>
              <a:ext cx="576000" cy="360000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曲线连接符 19"/>
            <p:cNvCxnSpPr/>
            <p:nvPr/>
          </p:nvCxnSpPr>
          <p:spPr>
            <a:xfrm rot="7500000" flipV="1">
              <a:off x="7889657" y="3106470"/>
              <a:ext cx="576000" cy="360000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曲线连接符 20"/>
            <p:cNvCxnSpPr/>
            <p:nvPr/>
          </p:nvCxnSpPr>
          <p:spPr>
            <a:xfrm rot="7500000" flipV="1">
              <a:off x="8275502" y="3128552"/>
              <a:ext cx="576000" cy="360000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曲线连接符 21"/>
            <p:cNvCxnSpPr/>
            <p:nvPr/>
          </p:nvCxnSpPr>
          <p:spPr>
            <a:xfrm rot="7500000" flipV="1">
              <a:off x="7567741" y="4869913"/>
              <a:ext cx="576000" cy="360000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曲线连接符 22"/>
            <p:cNvCxnSpPr/>
            <p:nvPr/>
          </p:nvCxnSpPr>
          <p:spPr>
            <a:xfrm rot="7500000" flipV="1">
              <a:off x="7921058" y="4863013"/>
              <a:ext cx="576000" cy="360000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曲线连接符 23"/>
            <p:cNvCxnSpPr/>
            <p:nvPr/>
          </p:nvCxnSpPr>
          <p:spPr>
            <a:xfrm rot="7500000" flipV="1">
              <a:off x="8306903" y="4885095"/>
              <a:ext cx="576000" cy="360000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íṧḻiḋe"/>
          <p:cNvSpPr txBox="1"/>
          <p:nvPr/>
        </p:nvSpPr>
        <p:spPr>
          <a:xfrm>
            <a:off x="6910973" y="2918219"/>
            <a:ext cx="3609439" cy="462755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5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양방향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상 하 열 분산  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6713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3641669" y="3128995"/>
            <a:ext cx="2994630" cy="3005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sx="101000" sy="101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77616" y="3128995"/>
            <a:ext cx="2973155" cy="3005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sx="101000" sy="101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6530" y="721597"/>
            <a:ext cx="66709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600" dirty="0">
                <a:solidFill>
                  <a:prstClr val="black">
                    <a:lumMod val="75000"/>
                    <a:lumOff val="25000"/>
                  </a:prstClr>
                </a:solidFill>
                <a:latin typeface="Gilroy Bold" panose="00000800000000000000" pitchFamily="50" charset="0"/>
                <a:ea typeface="等线" panose="02010600030101010101" pitchFamily="2" charset="-122"/>
              </a:rPr>
              <a:t>친환경적</a:t>
            </a:r>
            <a:endParaRPr lang="zh-CN" altLang="en-US" sz="2600" dirty="0">
              <a:solidFill>
                <a:prstClr val="black">
                  <a:lumMod val="75000"/>
                  <a:lumOff val="25000"/>
                </a:prstClr>
              </a:solidFill>
              <a:latin typeface="Gilroy Bold" panose="00000800000000000000" pitchFamily="50" charset="0"/>
            </a:endParaRPr>
          </a:p>
        </p:txBody>
      </p:sp>
      <p:sp>
        <p:nvSpPr>
          <p:cNvPr id="55" name="íṧḻiḋe"/>
          <p:cNvSpPr txBox="1"/>
          <p:nvPr/>
        </p:nvSpPr>
        <p:spPr>
          <a:xfrm>
            <a:off x="7930215" y="2865837"/>
            <a:ext cx="3948410" cy="729560"/>
          </a:xfrm>
          <a:prstGeom prst="rect">
            <a:avLst/>
          </a:prstGeom>
          <a:ln w="12700">
            <a:miter lim="400000"/>
          </a:ln>
        </p:spPr>
        <p:txBody>
          <a:bodyPr wrap="square" lIns="23400" tIns="23400" rIns="23400" bIns="23400">
            <a:spAutoFit/>
          </a:bodyPr>
          <a:lstStyle/>
          <a:p>
            <a:pPr marL="285750" indent="-285750">
              <a:lnSpc>
                <a:spcPct val="130000"/>
              </a:lnSpc>
              <a:buSzPct val="100000"/>
              <a:buFont typeface="Wingdings" panose="05000000000000000000" pitchFamily="2" charset="2"/>
              <a:buChar char="u"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생분해성 내부 및 외부 패키지가 환경에 더 좋습니다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Helvetica Light"/>
                <a:cs typeface="Helvetica Light"/>
              </a:rPr>
              <a:t>.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837808" y="2175159"/>
            <a:ext cx="4040817" cy="490326"/>
            <a:chOff x="915286" y="4103473"/>
            <a:chExt cx="3580598" cy="490326"/>
          </a:xfrm>
        </p:grpSpPr>
        <p:sp>
          <p:nvSpPr>
            <p:cNvPr id="57" name="矩形"/>
            <p:cNvSpPr/>
            <p:nvPr/>
          </p:nvSpPr>
          <p:spPr>
            <a:xfrm>
              <a:off x="938145" y="4250961"/>
              <a:ext cx="3557739" cy="323533"/>
            </a:xfrm>
            <a:prstGeom prst="rect">
              <a:avLst/>
            </a:prstGeom>
            <a:gradFill>
              <a:gsLst>
                <a:gs pos="15000">
                  <a:srgbClr val="004BC9">
                    <a:alpha val="0"/>
                  </a:srgbClr>
                </a:gs>
                <a:gs pos="100000">
                  <a:srgbClr val="004BC9">
                    <a:alpha val="25000"/>
                  </a:srgbClr>
                </a:gs>
              </a:gsLst>
              <a:lin ang="16200000" scaled="0"/>
            </a:gradFill>
            <a:ln w="12700" cap="flat">
              <a:gradFill>
                <a:gsLst>
                  <a:gs pos="100000">
                    <a:srgbClr val="00D5FF">
                      <a:alpha val="35000"/>
                    </a:srgbClr>
                  </a:gs>
                  <a:gs pos="0">
                    <a:srgbClr val="004BC9">
                      <a:alpha val="0"/>
                    </a:srgbClr>
                  </a:gs>
                </a:gsLst>
                <a:lin ang="16200000" scaled="1"/>
              </a:gra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FFFFFF"/>
                  </a:solidFill>
                  <a:latin typeface="Helvetica Neue Medium" panose="02000503000000020004"/>
                  <a:ea typeface="Helvetica Neue Medium" panose="02000503000000020004"/>
                  <a:cs typeface="Helvetica Neue Medium" panose="02000503000000020004"/>
                  <a:sym typeface="Helvetica Neue Medium" panose="02000503000000020004"/>
                </a:defRPr>
              </a:pPr>
              <a:endParaRPr sz="1600" ker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  <a:sym typeface="Helvetica Neue Medium" panose="02000503000000020004"/>
              </a:endParaRPr>
            </a:p>
          </p:txBody>
        </p:sp>
        <p:sp>
          <p:nvSpPr>
            <p:cNvPr id="58" name="Text here"/>
            <p:cNvSpPr txBox="1"/>
            <p:nvPr/>
          </p:nvSpPr>
          <p:spPr>
            <a:xfrm>
              <a:off x="1139049" y="4234726"/>
              <a:ext cx="1471568" cy="35907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spAutoFit/>
            </a:bodyPr>
            <a:lstStyle>
              <a:lvl1pPr algn="l" defTabSz="825500">
                <a:defRPr sz="3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914400"/>
              <a:r>
                <a:rPr lang="ko-KR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 panose="00000500000000000000" pitchFamily="50" charset="0"/>
                  <a:ea typeface="+mn-ea"/>
                  <a:cs typeface="+mn-cs"/>
                </a:rPr>
                <a:t>생분해성 재료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ea typeface="+mn-ea"/>
                <a:cs typeface="+mn-cs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915286" y="4103473"/>
              <a:ext cx="53975" cy="297517"/>
            </a:xfrm>
            <a:prstGeom prst="rect">
              <a:avLst/>
            </a:prstGeom>
            <a:solidFill>
              <a:srgbClr val="1F4499"/>
            </a:solidFill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25400" tIns="25400" rIns="25400" bIns="25400" numCol="1" spcCol="38100" rtlCol="0" anchor="ctr" forceAA="0">
              <a:spAutoFit/>
            </a:bodyPr>
            <a:lstStyle/>
            <a:p>
              <a:pPr algn="ctr" defTabSz="412750" hangingPunct="0"/>
              <a:endParaRPr lang="zh-CN" altLang="en-US" sz="1600" kern="0">
                <a:solidFill>
                  <a:schemeClr val="tx1">
                    <a:lumMod val="95000"/>
                    <a:lumOff val="5000"/>
                  </a:schemeClr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6863979" y="1992548"/>
            <a:ext cx="705600" cy="705600"/>
          </a:xfrm>
          <a:prstGeom prst="ellipse">
            <a:avLst/>
          </a:prstGeom>
          <a:gradFill flip="none" rotWithShape="1">
            <a:gsLst>
              <a:gs pos="0">
                <a:srgbClr val="5563AB">
                  <a:shade val="30000"/>
                  <a:satMod val="115000"/>
                </a:srgbClr>
              </a:gs>
              <a:gs pos="42000">
                <a:srgbClr val="5563AB">
                  <a:shade val="67500"/>
                  <a:satMod val="115000"/>
                </a:srgbClr>
              </a:gs>
              <a:gs pos="100000">
                <a:srgbClr val="5563AB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272" y="2111348"/>
            <a:ext cx="394638" cy="4680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59"/>
          <a:stretch/>
        </p:blipFill>
        <p:spPr>
          <a:xfrm>
            <a:off x="8397526" y="3916401"/>
            <a:ext cx="3013788" cy="2689926"/>
          </a:xfrm>
          <a:prstGeom prst="rect">
            <a:avLst/>
          </a:prstGeom>
        </p:spPr>
      </p:pic>
      <p:sp>
        <p:nvSpPr>
          <p:cNvPr id="33" name="圆角矩形 32"/>
          <p:cNvSpPr/>
          <p:nvPr/>
        </p:nvSpPr>
        <p:spPr>
          <a:xfrm>
            <a:off x="754549" y="3777304"/>
            <a:ext cx="2376000" cy="278195"/>
          </a:xfrm>
          <a:prstGeom prst="roundRect">
            <a:avLst>
              <a:gd name="adj" fmla="val 50000"/>
            </a:avLst>
          </a:prstGeom>
          <a:solidFill>
            <a:srgbClr val="1D9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Gilroy" panose="00000500000000000000" pitchFamily="50" charset="0"/>
                <a:sym typeface="Helvetica"/>
              </a:rPr>
              <a:t>7.8~8 W</a:t>
            </a:r>
            <a:endParaRPr lang="zh-CN" altLang="en-US" sz="1600" b="1" dirty="0">
              <a:solidFill>
                <a:schemeClr val="bg1"/>
              </a:solidFill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78850" y="3357475"/>
            <a:ext cx="2142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전통적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 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N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VR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78850" y="4223356"/>
            <a:ext cx="2458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err="1" smtClean="0">
                <a:latin typeface="Gilroy" panose="00000500000000000000" pitchFamily="50" charset="0"/>
                <a:sym typeface="Helvetica"/>
              </a:rPr>
              <a:t>eNVR</a:t>
            </a:r>
            <a:endParaRPr lang="zh-CN" altLang="en-US" sz="1600" b="1" dirty="0"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6633" y="5238515"/>
            <a:ext cx="2765991" cy="569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약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 </a:t>
            </a:r>
            <a:r>
              <a:rPr lang="en-US" altLang="zh-CN" sz="2400" b="1" dirty="0" smtClean="0">
                <a:solidFill>
                  <a:srgbClr val="1D967F"/>
                </a:solidFill>
                <a:latin typeface="Gilroy" panose="00000500000000000000" pitchFamily="50" charset="0"/>
                <a:sym typeface="Helvetica"/>
              </a:rPr>
              <a:t>38%</a:t>
            </a:r>
          </a:p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적은 전력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소모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52" name="矩形"/>
          <p:cNvSpPr/>
          <p:nvPr/>
        </p:nvSpPr>
        <p:spPr>
          <a:xfrm>
            <a:off x="1633889" y="2322647"/>
            <a:ext cx="5002409" cy="323533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ker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  <a:sym typeface="Helvetica Neue Medium" panose="02000503000000020004"/>
            </a:endParaRPr>
          </a:p>
        </p:txBody>
      </p:sp>
      <p:sp>
        <p:nvSpPr>
          <p:cNvPr id="53" name="Text here"/>
          <p:cNvSpPr txBox="1"/>
          <p:nvPr/>
        </p:nvSpPr>
        <p:spPr>
          <a:xfrm>
            <a:off x="1860617" y="2306412"/>
            <a:ext cx="1731243" cy="359073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3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</a:rPr>
              <a:t>전력 소모 감소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608093" y="2175159"/>
            <a:ext cx="60912" cy="297517"/>
          </a:xfrm>
          <a:prstGeom prst="rect">
            <a:avLst/>
          </a:prstGeom>
          <a:solidFill>
            <a:srgbClr val="1F4499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25400" tIns="25400" rIns="25400" bIns="25400" numCol="1" spcCol="38100" rtlCol="0" anchor="ctr" forceAA="0">
            <a:spAutoFit/>
          </a:bodyPr>
          <a:lstStyle/>
          <a:p>
            <a:pPr algn="ctr" defTabSz="412750" hangingPunct="0"/>
            <a:endParaRPr lang="zh-CN" altLang="en-US" sz="1600" kern="0">
              <a:solidFill>
                <a:schemeClr val="tx1">
                  <a:lumMod val="95000"/>
                  <a:lumOff val="5000"/>
                </a:schemeClr>
              </a:solidFill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782935" y="4636025"/>
            <a:ext cx="1260000" cy="278195"/>
          </a:xfrm>
          <a:prstGeom prst="roundRect">
            <a:avLst>
              <a:gd name="adj" fmla="val 50000"/>
            </a:avLst>
          </a:prstGeom>
          <a:solidFill>
            <a:srgbClr val="1D9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Gilroy" panose="00000500000000000000" pitchFamily="50" charset="0"/>
                <a:sym typeface="Helvetica"/>
              </a:rPr>
              <a:t>4.8~4.9 </a:t>
            </a:r>
            <a:r>
              <a:rPr lang="en-US" altLang="zh-CN" sz="1600" b="1" dirty="0">
                <a:solidFill>
                  <a:schemeClr val="bg1"/>
                </a:solidFill>
                <a:latin typeface="Gilroy" panose="00000500000000000000" pitchFamily="50" charset="0"/>
                <a:sym typeface="Helvetica"/>
              </a:rPr>
              <a:t>W</a:t>
            </a:r>
            <a:endParaRPr lang="zh-CN" altLang="en-US" sz="1600" b="1" dirty="0">
              <a:solidFill>
                <a:schemeClr val="bg1"/>
              </a:solidFill>
              <a:latin typeface="Gilroy" panose="00000500000000000000" pitchFamily="50" charset="0"/>
              <a:sym typeface="Helvetic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06633" y="2009298"/>
            <a:ext cx="705600" cy="705600"/>
            <a:chOff x="6542475" y="4033770"/>
            <a:chExt cx="705600" cy="705600"/>
          </a:xfrm>
        </p:grpSpPr>
        <p:sp>
          <p:nvSpPr>
            <p:cNvPr id="48" name="椭圆 47"/>
            <p:cNvSpPr/>
            <p:nvPr/>
          </p:nvSpPr>
          <p:spPr>
            <a:xfrm>
              <a:off x="6542475" y="4033770"/>
              <a:ext cx="705600" cy="705600"/>
            </a:xfrm>
            <a:prstGeom prst="ellipse">
              <a:avLst/>
            </a:prstGeom>
            <a:gradFill flip="none" rotWithShape="1">
              <a:gsLst>
                <a:gs pos="0">
                  <a:srgbClr val="5563AB">
                    <a:shade val="30000"/>
                    <a:satMod val="115000"/>
                  </a:srgbClr>
                </a:gs>
                <a:gs pos="42000">
                  <a:srgbClr val="5563AB">
                    <a:shade val="67500"/>
                    <a:satMod val="115000"/>
                  </a:srgbClr>
                </a:gs>
                <a:gs pos="100000">
                  <a:srgbClr val="5563AB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76336" y="4199931"/>
              <a:ext cx="389572" cy="432000"/>
            </a:xfrm>
            <a:prstGeom prst="rect">
              <a:avLst/>
            </a:prstGeom>
          </p:spPr>
        </p:pic>
      </p:grpSp>
      <p:sp>
        <p:nvSpPr>
          <p:cNvPr id="41" name="圆角矩形 40"/>
          <p:cNvSpPr/>
          <p:nvPr/>
        </p:nvSpPr>
        <p:spPr>
          <a:xfrm>
            <a:off x="3831431" y="3787945"/>
            <a:ext cx="2520000" cy="278195"/>
          </a:xfrm>
          <a:prstGeom prst="roundRect">
            <a:avLst>
              <a:gd name="adj" fmla="val 50000"/>
            </a:avLst>
          </a:prstGeom>
          <a:solidFill>
            <a:srgbClr val="3945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Gilroy" panose="00000500000000000000" pitchFamily="50" charset="0"/>
                <a:sym typeface="Helvetica"/>
              </a:rPr>
              <a:t>9.5~11 W</a:t>
            </a:r>
            <a:endParaRPr lang="zh-CN" altLang="en-US" sz="1600" b="1" dirty="0">
              <a:solidFill>
                <a:schemeClr val="bg1"/>
              </a:solidFill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04900" y="3357475"/>
            <a:ext cx="4348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전통적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DVR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704900" y="4223356"/>
            <a:ext cx="313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err="1" smtClean="0">
                <a:latin typeface="Gilroy" panose="00000500000000000000" pitchFamily="50" charset="0"/>
                <a:sym typeface="Helvetica"/>
              </a:rPr>
              <a:t>eDVR</a:t>
            </a:r>
            <a:endParaRPr lang="zh-CN" altLang="en-US" sz="1600" b="1" dirty="0"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831431" y="5238515"/>
            <a:ext cx="2683132" cy="569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약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 </a:t>
            </a:r>
            <a:r>
              <a:rPr lang="en-US" altLang="zh-CN" sz="2400" b="1" dirty="0" smtClean="0">
                <a:solidFill>
                  <a:srgbClr val="394584"/>
                </a:solidFill>
                <a:latin typeface="Gilroy" panose="00000500000000000000" pitchFamily="50" charset="0"/>
                <a:sym typeface="Helvetica"/>
              </a:rPr>
              <a:t>43% </a:t>
            </a:r>
          </a:p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"/>
              </a:rPr>
              <a:t>적은 전력 소모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3859817" y="4621489"/>
            <a:ext cx="1260000" cy="278195"/>
          </a:xfrm>
          <a:prstGeom prst="roundRect">
            <a:avLst>
              <a:gd name="adj" fmla="val 50000"/>
            </a:avLst>
          </a:prstGeom>
          <a:solidFill>
            <a:srgbClr val="3945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Gilroy" panose="00000500000000000000" pitchFamily="50" charset="0"/>
                <a:sym typeface="Helvetica"/>
              </a:rPr>
              <a:t>5.4~5.8 </a:t>
            </a:r>
            <a:r>
              <a:rPr lang="en-US" altLang="zh-CN" sz="1600" b="1" dirty="0">
                <a:solidFill>
                  <a:schemeClr val="bg1"/>
                </a:solidFill>
                <a:latin typeface="Gilroy" panose="00000500000000000000" pitchFamily="50" charset="0"/>
                <a:sym typeface="Helvetica"/>
              </a:rPr>
              <a:t>W</a:t>
            </a:r>
            <a:endParaRPr lang="zh-CN" altLang="en-US" sz="1600" b="1" dirty="0">
              <a:solidFill>
                <a:schemeClr val="bg1"/>
              </a:solidFill>
              <a:latin typeface="Gilroy" panose="00000500000000000000" pitchFamily="50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345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6530" y="721597"/>
            <a:ext cx="58275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roy Bold" panose="00000800000000000000" pitchFamily="50" charset="0"/>
                <a:ea typeface="等线" panose="02010600030101010101" pitchFamily="2" charset="-122"/>
                <a:cs typeface="+mn-cs"/>
              </a:rPr>
              <a:t>3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roy Bold" panose="00000800000000000000" pitchFamily="50" charset="0"/>
                <a:ea typeface="等线" panose="02010600030101010101" pitchFamily="2" charset="-122"/>
                <a:cs typeface="+mn-cs"/>
              </a:rPr>
              <a:t>년 유지보수 기간 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roy Bold" panose="00000800000000000000" pitchFamily="50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49501" y="3086100"/>
            <a:ext cx="8709024" cy="2705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sx="101000" sy="101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86530" y="3340288"/>
            <a:ext cx="2383600" cy="2076610"/>
            <a:chOff x="1370196" y="3104990"/>
            <a:chExt cx="2383600" cy="207661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23691" y="3104990"/>
              <a:ext cx="2076610" cy="207661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0196" y="3351756"/>
              <a:ext cx="2383600" cy="1340120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3966320" y="4050295"/>
            <a:ext cx="6849510" cy="958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3</a:t>
            </a:r>
            <a:r>
              <a:rPr lang="ko-KR" altLang="en-US" sz="2000" dirty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년 이내에 기기 고장</a:t>
            </a:r>
            <a:r>
              <a:rPr lang="en-US" altLang="ko-KR" sz="2000" dirty="0" smtClean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인위적 </a:t>
            </a:r>
            <a:r>
              <a:rPr lang="ko-KR" altLang="en-US" sz="2000" dirty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손상이 아닌</a:t>
            </a:r>
            <a:r>
              <a:rPr lang="en-US" altLang="ko-KR" sz="2000" dirty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) </a:t>
            </a:r>
            <a:r>
              <a:rPr lang="ko-KR" altLang="en-US" sz="2000" dirty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발생 시 유지보수 서비스를 제공합니다</a:t>
            </a:r>
            <a:r>
              <a:rPr lang="en-US" altLang="ko-KR" sz="2000" dirty="0">
                <a:solidFill>
                  <a:prstClr val="black"/>
                </a:solidFill>
                <a:latin typeface="Gilroy" panose="00000500000000000000" pitchFamily="50" charset="0"/>
                <a:ea typeface="微软雅黑" panose="020B0503020204020204" pitchFamily="34" charset="-122"/>
                <a:cs typeface="阿里巴巴普惠体 L" panose="00020600040101010101" pitchFamily="18" charset="-122"/>
                <a:sym typeface="Helvetica Now Text" panose="020B0504030202020204" pitchFamily="34" charset="0"/>
              </a:rPr>
              <a:t>.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roy" panose="00000500000000000000" pitchFamily="50" charset="0"/>
              <a:ea typeface="微软雅黑" panose="020B0503020204020204" pitchFamily="34" charset="-122"/>
              <a:cs typeface="阿里巴巴普惠体 L" panose="00020600040101010101" pitchFamily="18" charset="-122"/>
              <a:sym typeface="Helvetica Now Text" panose="020B050403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17746" y="1728832"/>
            <a:ext cx="1305499" cy="461665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eNVR</a:t>
            </a:r>
            <a:endParaRPr lang="en-US" altLang="zh-CN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24947" y="1765710"/>
            <a:ext cx="1305499" cy="461665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ow Text" panose="020B0504030202020204" pitchFamily="34" charset="0"/>
              </a:rPr>
              <a:t>eDVR</a:t>
            </a:r>
            <a:endParaRPr lang="en-US" altLang="zh-CN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ow Text" panose="020B050403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0" r="100000"/>
                    </a14:imgEffect>
                  </a14:imgLayer>
                </a14:imgProps>
              </a:ext>
            </a:extLst>
          </a:blip>
          <a:srcRect t="19265" b="20426"/>
          <a:stretch/>
        </p:blipFill>
        <p:spPr>
          <a:xfrm>
            <a:off x="4426111" y="2050285"/>
            <a:ext cx="2783271" cy="167855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57" b="89700" l="2576" r="955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5273" y="2190498"/>
            <a:ext cx="3282592" cy="179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07716" y="801611"/>
            <a:ext cx="3108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CONTENTS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58255" y="2270313"/>
            <a:ext cx="1143262" cy="533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01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33648" y="2191860"/>
            <a:ext cx="5676842" cy="648709"/>
          </a:xfrm>
          <a:prstGeom prst="roundRect">
            <a:avLst>
              <a:gd name="adj" fmla="val 50000"/>
            </a:avLst>
          </a:prstGeom>
          <a:solidFill>
            <a:srgbClr val="134A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038114" y="2831527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733648" y="3358662"/>
            <a:ext cx="5676841" cy="648709"/>
          </a:xfrm>
          <a:prstGeom prst="roundRect">
            <a:avLst>
              <a:gd name="adj" fmla="val 50000"/>
            </a:avLst>
          </a:prstGeom>
          <a:solidFill>
            <a:srgbClr val="134A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038114" y="4007371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-216199" y="2087642"/>
            <a:ext cx="4526279" cy="59830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배경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8586" y="3243135"/>
            <a:ext cx="5937286" cy="588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차세대 </a:t>
            </a:r>
            <a:r>
              <a:rPr lang="en-US" altLang="ko-KR" sz="3600" dirty="0" err="1" smtClean="0">
                <a:solidFill>
                  <a:prstClr val="white"/>
                </a:solidFill>
                <a:latin typeface="Gilroy Bold" panose="00000800000000000000" charset="0"/>
              </a:rPr>
              <a:t>eNVR</a:t>
            </a:r>
            <a:r>
              <a:rPr lang="en-US" altLang="ko-KR" sz="3600" dirty="0" smtClean="0">
                <a:solidFill>
                  <a:prstClr val="white"/>
                </a:solidFill>
                <a:latin typeface="Gilroy Bold" panose="00000800000000000000" charset="0"/>
              </a:rPr>
              <a:t> </a:t>
            </a:r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및 </a:t>
            </a:r>
            <a:r>
              <a:rPr lang="en-US" altLang="ko-KR" sz="3600" dirty="0" err="1" smtClean="0">
                <a:solidFill>
                  <a:prstClr val="white"/>
                </a:solidFill>
                <a:latin typeface="Gilroy Bold" panose="00000800000000000000" charset="0"/>
              </a:rPr>
              <a:t>eDVR</a:t>
            </a:r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의 장점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33648" y="4644592"/>
            <a:ext cx="5676839" cy="648709"/>
          </a:xfrm>
          <a:prstGeom prst="roundRect">
            <a:avLst>
              <a:gd name="adj" fmla="val 50000"/>
            </a:avLst>
          </a:prstGeom>
          <a:solidFill>
            <a:srgbClr val="1F4499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038113" y="5284065"/>
            <a:ext cx="1330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175003" y="4516285"/>
            <a:ext cx="2108269" cy="585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buClr>
                <a:srgbClr val="C11119"/>
              </a:buClr>
              <a:buSzPct val="125000"/>
              <a:defRPr sz="4400" b="1" baseline="-25000">
                <a:solidFill>
                  <a:srgbClr val="2932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ko-KR" altLang="en-US" sz="3600" dirty="0" smtClean="0">
                <a:solidFill>
                  <a:prstClr val="white"/>
                </a:solidFill>
                <a:latin typeface="Gilroy Bold" panose="00000800000000000000" charset="0"/>
              </a:rPr>
              <a:t>제품 쇼케이스</a:t>
            </a:r>
            <a:endParaRPr lang="en-US" altLang="zh-CN" sz="3600" dirty="0">
              <a:solidFill>
                <a:prstClr val="white"/>
              </a:solidFill>
              <a:latin typeface="Gilroy Bold" panose="00000800000000000000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47600" y="3453963"/>
            <a:ext cx="1183337" cy="533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02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56652" y="4726877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11119"/>
              </a:buClr>
              <a:buSzPct val="125000"/>
              <a:defRPr/>
            </a:pPr>
            <a:r>
              <a:rPr lang="en-US" altLang="zh-CN" sz="3200" b="1" baseline="-25000" dirty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Part</a:t>
            </a:r>
            <a:r>
              <a:rPr lang="en-US" altLang="zh-CN" sz="3200" b="1" baseline="-25000" dirty="0" smtClean="0">
                <a:solidFill>
                  <a:prstClr val="white"/>
                </a:solidFill>
                <a:latin typeface="Gilroy Bold" panose="00000800000000000000" charset="0"/>
                <a:cs typeface="Arial" panose="020B0604020202020204" pitchFamily="34" charset="0"/>
              </a:rPr>
              <a:t>. 03</a:t>
            </a:r>
            <a:endParaRPr lang="zh-CN" altLang="en-US" sz="3200" b="1" baseline="-25000" dirty="0">
              <a:solidFill>
                <a:prstClr val="white"/>
              </a:solidFill>
              <a:latin typeface="Gilroy Bold" panose="0000080000000000000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78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29" y="721597"/>
            <a:ext cx="70643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제품 쇼케이스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477161"/>
              </p:ext>
            </p:extLst>
          </p:nvPr>
        </p:nvGraphicFramePr>
        <p:xfrm>
          <a:off x="-1" y="3325062"/>
          <a:ext cx="12192000" cy="353293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64635">
                  <a:extLst>
                    <a:ext uri="{9D8B030D-6E8A-4147-A177-3AD203B41FA5}">
                      <a16:colId xmlns:a16="http://schemas.microsoft.com/office/drawing/2014/main" val="2061924429"/>
                    </a:ext>
                  </a:extLst>
                </a:gridCol>
                <a:gridCol w="2289971">
                  <a:extLst>
                    <a:ext uri="{9D8B030D-6E8A-4147-A177-3AD203B41FA5}">
                      <a16:colId xmlns:a16="http://schemas.microsoft.com/office/drawing/2014/main" val="63712631"/>
                    </a:ext>
                  </a:extLst>
                </a:gridCol>
                <a:gridCol w="2708691">
                  <a:extLst>
                    <a:ext uri="{9D8B030D-6E8A-4147-A177-3AD203B41FA5}">
                      <a16:colId xmlns:a16="http://schemas.microsoft.com/office/drawing/2014/main" val="441629928"/>
                    </a:ext>
                  </a:extLst>
                </a:gridCol>
                <a:gridCol w="2401522">
                  <a:extLst>
                    <a:ext uri="{9D8B030D-6E8A-4147-A177-3AD203B41FA5}">
                      <a16:colId xmlns:a16="http://schemas.microsoft.com/office/drawing/2014/main" val="1467264"/>
                    </a:ext>
                  </a:extLst>
                </a:gridCol>
                <a:gridCol w="2527181">
                  <a:extLst>
                    <a:ext uri="{9D8B030D-6E8A-4147-A177-3AD203B41FA5}">
                      <a16:colId xmlns:a16="http://schemas.microsoft.com/office/drawing/2014/main" val="79894642"/>
                    </a:ext>
                  </a:extLst>
                </a:gridCol>
              </a:tblGrid>
              <a:tr h="82186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모델</a:t>
                      </a:r>
                      <a:endParaRPr 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DS-E04NI-Q1 (1T)</a:t>
                      </a:r>
                    </a:p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DS-E04NI-Q1 (2T)</a:t>
                      </a:r>
                    </a:p>
                  </a:txBody>
                  <a:tcPr anchor="ctr"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DS-E04NI-Q1/4P (1T)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DS-E04NI-Q1/4P (2T)</a:t>
                      </a:r>
                    </a:p>
                  </a:txBody>
                  <a:tcPr anchor="ctr"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DS-E08NI-Q1 (1T)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DS-E08NI-Q1 (2T)</a:t>
                      </a:r>
                    </a:p>
                  </a:txBody>
                  <a:tcPr anchor="ctr"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DS-E08NI-Q1/8P (1T)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  <a:sym typeface="Helvetica Now Text" panose="020B0504030202020204" pitchFamily="34" charset="0"/>
                        </a:rPr>
                        <a:t>DS-E08NI-Q1/8P (2T)</a:t>
                      </a:r>
                    </a:p>
                  </a:txBody>
                  <a:tcPr anchor="ctr">
                    <a:solidFill>
                      <a:srgbClr val="A3C3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799491"/>
                  </a:ext>
                </a:extLst>
              </a:tr>
              <a:tr h="75703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sz="16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채널 인풋</a:t>
                      </a:r>
                      <a:endParaRPr lang="en-US" sz="1600" b="1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4-ch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4-ch</a:t>
                      </a:r>
                      <a:endParaRPr lang="zh-CN" altLang="en-US" sz="16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8-ch</a:t>
                      </a:r>
                      <a:endParaRPr lang="zh-CN" altLang="en-US" sz="16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8-ch</a:t>
                      </a:r>
                      <a:endParaRPr lang="zh-CN" altLang="en-US" sz="16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0309537"/>
                  </a:ext>
                </a:extLst>
              </a:tr>
              <a:tr h="59227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sz="1600" b="1" i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altLang="zh-CN" sz="1600" b="1" i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oE</a:t>
                      </a:r>
                      <a:r>
                        <a:rPr lang="en-US" altLang="zh-CN" sz="16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포트</a:t>
                      </a:r>
                      <a:endParaRPr lang="en-US" sz="1600" b="1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/</a:t>
                      </a:r>
                      <a:endParaRPr lang="zh-CN" altLang="en-US" sz="16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</a:t>
                      </a:r>
                      <a:endParaRPr lang="zh-CN" altLang="en-US" sz="16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/</a:t>
                      </a:r>
                      <a:endParaRPr lang="zh-CN" altLang="en-US" sz="16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</a:t>
                      </a:r>
                      <a:endParaRPr lang="zh-CN" altLang="en-US" sz="16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8542874"/>
                  </a:ext>
                </a:extLst>
              </a:tr>
              <a:tr h="635478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스토리지</a:t>
                      </a:r>
                      <a:endParaRPr lang="en-US" sz="1600" b="1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 TB / 2 TB</a:t>
                      </a:r>
                      <a:endParaRPr lang="zh-CN" altLang="en-US" sz="16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Gilroy" panose="00000500000000000000" pitchFamily="50" charset="0"/>
                          <a:ea typeface="等线" panose="02010600030101010101" pitchFamily="2" charset="-122"/>
                          <a:cs typeface="+mn-cs"/>
                        </a:rPr>
                        <a:t>1 TB / 2 TB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Gilroy" panose="00000500000000000000" pitchFamily="50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Gilroy" panose="00000500000000000000" pitchFamily="50" charset="0"/>
                          <a:ea typeface="等线" panose="02010600030101010101" pitchFamily="2" charset="-122"/>
                          <a:cs typeface="+mn-cs"/>
                        </a:rPr>
                        <a:t>1 TB / 2 TB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Gilroy" panose="00000500000000000000" pitchFamily="50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Gilroy" panose="00000500000000000000" pitchFamily="50" charset="0"/>
                          <a:ea typeface="等线" panose="02010600030101010101" pitchFamily="2" charset="-122"/>
                          <a:cs typeface="+mn-cs"/>
                        </a:rPr>
                        <a:t>1 TB / 2 TB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Gilroy" panose="00000500000000000000" pitchFamily="50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3442248"/>
                  </a:ext>
                </a:extLst>
              </a:tr>
              <a:tr h="72627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디코딩 성능</a:t>
                      </a:r>
                      <a:endParaRPr lang="en-US" sz="1600" b="1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Up to 4-ch @ 1080p</a:t>
                      </a:r>
                      <a:endParaRPr lang="zh-CN" altLang="en-US" sz="16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Up to 4-ch @ 1080p</a:t>
                      </a:r>
                      <a:endParaRPr lang="zh-CN" altLang="en-US" sz="16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Up to 4-ch @ 1080p</a:t>
                      </a:r>
                      <a:endParaRPr lang="zh-CN" altLang="en-US" sz="16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Up to 4-ch @ 1080p</a:t>
                      </a:r>
                      <a:endParaRPr lang="zh-CN" altLang="en-US" sz="16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9466081"/>
                  </a:ext>
                </a:extLst>
              </a:tr>
            </a:tbl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</a:extLst>
          </a:blip>
          <a:srcRect t="19265" b="20426"/>
          <a:stretch/>
        </p:blipFill>
        <p:spPr>
          <a:xfrm>
            <a:off x="6408816" y="969004"/>
            <a:ext cx="4204227" cy="253551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59625" y="2109763"/>
            <a:ext cx="3126575" cy="639395"/>
            <a:chOff x="1284934" y="1723855"/>
            <a:chExt cx="3126575" cy="639395"/>
          </a:xfrm>
        </p:grpSpPr>
        <p:grpSp>
          <p:nvGrpSpPr>
            <p:cNvPr id="12" name="组合 11"/>
            <p:cNvGrpSpPr/>
            <p:nvPr/>
          </p:nvGrpSpPr>
          <p:grpSpPr>
            <a:xfrm>
              <a:off x="1284934" y="1723855"/>
              <a:ext cx="3037675" cy="595102"/>
              <a:chOff x="2010148" y="1023802"/>
              <a:chExt cx="7067712" cy="138461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6179874" y="1290161"/>
                <a:ext cx="2897986" cy="1082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0148" y="1023802"/>
                <a:ext cx="4179252" cy="1384615"/>
              </a:xfrm>
              <a:prstGeom prst="rect">
                <a:avLst/>
              </a:prstGeom>
            </p:spPr>
          </p:pic>
        </p:grpSp>
        <p:sp>
          <p:nvSpPr>
            <p:cNvPr id="13" name="文本框 12"/>
            <p:cNvSpPr txBox="1"/>
            <p:nvPr/>
          </p:nvSpPr>
          <p:spPr>
            <a:xfrm>
              <a:off x="3077066" y="1778475"/>
              <a:ext cx="13344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 Black" panose="00000A00000000000000" pitchFamily="50" charset="0"/>
                </a:rPr>
                <a:t>eNVR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lack" panose="00000A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3861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29" y="721597"/>
            <a:ext cx="70643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제품 쇼케이스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021175"/>
              </p:ext>
            </p:extLst>
          </p:nvPr>
        </p:nvGraphicFramePr>
        <p:xfrm>
          <a:off x="0" y="3920239"/>
          <a:ext cx="12192000" cy="295211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103121">
                  <a:extLst>
                    <a:ext uri="{9D8B030D-6E8A-4147-A177-3AD203B41FA5}">
                      <a16:colId xmlns:a16="http://schemas.microsoft.com/office/drawing/2014/main" val="352034581"/>
                    </a:ext>
                  </a:extLst>
                </a:gridCol>
                <a:gridCol w="2233691">
                  <a:extLst>
                    <a:ext uri="{9D8B030D-6E8A-4147-A177-3AD203B41FA5}">
                      <a16:colId xmlns:a16="http://schemas.microsoft.com/office/drawing/2014/main" val="890058694"/>
                    </a:ext>
                  </a:extLst>
                </a:gridCol>
                <a:gridCol w="2233691">
                  <a:extLst>
                    <a:ext uri="{9D8B030D-6E8A-4147-A177-3AD203B41FA5}">
                      <a16:colId xmlns:a16="http://schemas.microsoft.com/office/drawing/2014/main" val="3056501104"/>
                    </a:ext>
                  </a:extLst>
                </a:gridCol>
                <a:gridCol w="2315667">
                  <a:extLst>
                    <a:ext uri="{9D8B030D-6E8A-4147-A177-3AD203B41FA5}">
                      <a16:colId xmlns:a16="http://schemas.microsoft.com/office/drawing/2014/main" val="93997146"/>
                    </a:ext>
                  </a:extLst>
                </a:gridCol>
                <a:gridCol w="2305830">
                  <a:extLst>
                    <a:ext uri="{9D8B030D-6E8A-4147-A177-3AD203B41FA5}">
                      <a16:colId xmlns:a16="http://schemas.microsoft.com/office/drawing/2014/main" val="1008971548"/>
                    </a:ext>
                  </a:extLst>
                </a:gridCol>
              </a:tblGrid>
              <a:tr h="564763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모델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DS-E08HGHI-XB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DS-E16HGHI-XB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iDS-E08HQHI-XB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iDS-E04HUHI-XB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422461"/>
                  </a:ext>
                </a:extLst>
              </a:tr>
              <a:tr h="36164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스토리지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512 GB</a:t>
                      </a:r>
                      <a:endParaRPr lang="zh-CN" altLang="en-US" sz="16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 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 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84521"/>
                  </a:ext>
                </a:extLst>
              </a:tr>
              <a:tr h="564763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인코딩 성능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8-ch 1080p lite @ 15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16-ch 1080p lite @ 15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8-ch 3K/ 5MP lite @ 12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4-ch 3K/ 5MP @ 12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09333"/>
                  </a:ext>
                </a:extLst>
              </a:tr>
              <a:tr h="36164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전력 소모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6.2 W</a:t>
                      </a:r>
                      <a:endParaRPr lang="zh-CN" altLang="en-US" sz="16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9.5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8.2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7.5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84149"/>
                  </a:ext>
                </a:extLst>
              </a:tr>
              <a:tr h="36164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움직임 감지</a:t>
                      </a:r>
                      <a:r>
                        <a:rPr lang="ko-KR" altLang="en-US" sz="16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2.0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아큐 센스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40021"/>
                  </a:ext>
                </a:extLst>
              </a:tr>
              <a:tr h="361647">
                <a:tc gridSpan="5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HDTVI / AHD/ CVI / CVBS / IP video input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59963"/>
                  </a:ext>
                </a:extLst>
              </a:tr>
              <a:tr h="361647">
                <a:tc gridSpan="5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H.265 </a:t>
                      </a: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장면 적응형 비트레이트 제어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3598"/>
                  </a:ext>
                </a:extLst>
              </a:tr>
            </a:tbl>
          </a:graphicData>
        </a:graphic>
      </p:graphicFrame>
      <p:sp>
        <p:nvSpPr>
          <p:cNvPr id="12" name="矩形"/>
          <p:cNvSpPr/>
          <p:nvPr/>
        </p:nvSpPr>
        <p:spPr>
          <a:xfrm>
            <a:off x="0" y="3230275"/>
            <a:ext cx="4015020" cy="491120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eue Medium" panose="02000503000000020004"/>
              </a:rPr>
              <a:t>최대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eue Medium" panose="02000503000000020004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latin typeface="Gilroy" panose="00000500000000000000" pitchFamily="50" charset="0"/>
                <a:sym typeface="Helvetica Neue Medium" panose="02000503000000020004"/>
              </a:rPr>
              <a:t>2</a:t>
            </a:r>
            <a:r>
              <a:rPr lang="ko-KR" altLang="en-US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eue Medium" panose="02000503000000020004"/>
              </a:rPr>
              <a:t>주간</a:t>
            </a:r>
            <a:r>
              <a:rPr lang="en-US" altLang="zh-CN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eue Medium" panose="02000503000000020004"/>
              </a:rPr>
              <a:t>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eue Medium" panose="02000503000000020004"/>
              </a:rPr>
              <a:t>녹화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eue Medium" panose="02000503000000020004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57" b="89700" l="2576" r="955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7985" y="1367167"/>
            <a:ext cx="4915524" cy="268224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843574" y="2069013"/>
            <a:ext cx="3244695" cy="639275"/>
            <a:chOff x="1284934" y="3524953"/>
            <a:chExt cx="3244695" cy="639275"/>
          </a:xfrm>
        </p:grpSpPr>
        <p:grpSp>
          <p:nvGrpSpPr>
            <p:cNvPr id="14" name="组合 13"/>
            <p:cNvGrpSpPr/>
            <p:nvPr/>
          </p:nvGrpSpPr>
          <p:grpSpPr>
            <a:xfrm>
              <a:off x="1284934" y="3524953"/>
              <a:ext cx="3082279" cy="595102"/>
              <a:chOff x="2010148" y="2929875"/>
              <a:chExt cx="7171491" cy="138461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179874" y="3195955"/>
                <a:ext cx="3001765" cy="1082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0148" y="2929875"/>
                <a:ext cx="4179252" cy="1384615"/>
              </a:xfrm>
              <a:prstGeom prst="rect">
                <a:avLst/>
              </a:prstGeom>
            </p:spPr>
          </p:pic>
        </p:grpSp>
        <p:sp>
          <p:nvSpPr>
            <p:cNvPr id="15" name="文本框 14"/>
            <p:cNvSpPr txBox="1"/>
            <p:nvPr/>
          </p:nvSpPr>
          <p:spPr>
            <a:xfrm>
              <a:off x="3086592" y="3579453"/>
              <a:ext cx="14430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 Black" panose="00000A00000000000000" pitchFamily="50" charset="0"/>
                </a:rPr>
                <a:t>eDVR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lack" panose="00000A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5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29" y="721597"/>
            <a:ext cx="70643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제품 쇼케이스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015133"/>
              </p:ext>
            </p:extLst>
          </p:nvPr>
        </p:nvGraphicFramePr>
        <p:xfrm>
          <a:off x="1" y="3891525"/>
          <a:ext cx="12191999" cy="296647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72128">
                  <a:extLst>
                    <a:ext uri="{9D8B030D-6E8A-4147-A177-3AD203B41FA5}">
                      <a16:colId xmlns:a16="http://schemas.microsoft.com/office/drawing/2014/main" val="352034581"/>
                    </a:ext>
                  </a:extLst>
                </a:gridCol>
                <a:gridCol w="1591935">
                  <a:extLst>
                    <a:ext uri="{9D8B030D-6E8A-4147-A177-3AD203B41FA5}">
                      <a16:colId xmlns:a16="http://schemas.microsoft.com/office/drawing/2014/main" val="604950203"/>
                    </a:ext>
                  </a:extLst>
                </a:gridCol>
                <a:gridCol w="1591935">
                  <a:extLst>
                    <a:ext uri="{9D8B030D-6E8A-4147-A177-3AD203B41FA5}">
                      <a16:colId xmlns:a16="http://schemas.microsoft.com/office/drawing/2014/main" val="890058694"/>
                    </a:ext>
                  </a:extLst>
                </a:gridCol>
                <a:gridCol w="1591935">
                  <a:extLst>
                    <a:ext uri="{9D8B030D-6E8A-4147-A177-3AD203B41FA5}">
                      <a16:colId xmlns:a16="http://schemas.microsoft.com/office/drawing/2014/main" val="3056501104"/>
                    </a:ext>
                  </a:extLst>
                </a:gridCol>
                <a:gridCol w="1650359">
                  <a:extLst>
                    <a:ext uri="{9D8B030D-6E8A-4147-A177-3AD203B41FA5}">
                      <a16:colId xmlns:a16="http://schemas.microsoft.com/office/drawing/2014/main" val="3294438792"/>
                    </a:ext>
                  </a:extLst>
                </a:gridCol>
                <a:gridCol w="1650359">
                  <a:extLst>
                    <a:ext uri="{9D8B030D-6E8A-4147-A177-3AD203B41FA5}">
                      <a16:colId xmlns:a16="http://schemas.microsoft.com/office/drawing/2014/main" val="93997146"/>
                    </a:ext>
                  </a:extLst>
                </a:gridCol>
                <a:gridCol w="1643348">
                  <a:extLst>
                    <a:ext uri="{9D8B030D-6E8A-4147-A177-3AD203B41FA5}">
                      <a16:colId xmlns:a16="http://schemas.microsoft.com/office/drawing/2014/main" val="1008971548"/>
                    </a:ext>
                  </a:extLst>
                </a:gridCol>
              </a:tblGrid>
              <a:tr h="564763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모델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DS-E04HGHI-XD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DS-E08HGHI-XD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DS-E16HGHI-XD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iDS-E04HQHI-XD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iDS-E08HQHI-XD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iDS-E04HUHI-XD</a:t>
                      </a:r>
                      <a:endParaRPr lang="zh-CN" altLang="en-US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422461"/>
                  </a:ext>
                </a:extLst>
              </a:tr>
              <a:tr h="36164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스토리지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512 GB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 TB</a:t>
                      </a:r>
                      <a:endParaRPr lang="zh-CN" altLang="en-US" sz="16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2 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 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2 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2 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84521"/>
                  </a:ext>
                </a:extLst>
              </a:tr>
              <a:tr h="564763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인코딩 성능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4-ch 1080p lite @ 15 fps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8-ch 1080p lite @ 15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16-ch 1080p lite @ 15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4-ch 3K/ 5MP lite @ 12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8-ch 3K/ 5MP lite @ 12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28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4-ch 3K/ 5MP @ 12 fps</a:t>
                      </a:r>
                      <a:endParaRPr lang="zh-CN" altLang="en-US" sz="1600" b="0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09333"/>
                  </a:ext>
                </a:extLst>
              </a:tr>
              <a:tr h="36164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전력 소모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5.4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6.2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9.5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5.4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8.2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28081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7.5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84149"/>
                  </a:ext>
                </a:extLst>
              </a:tr>
              <a:tr h="36164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움직임 감지 </a:t>
                      </a: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2.0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아큐 센스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40021"/>
                  </a:ext>
                </a:extLst>
              </a:tr>
              <a:tr h="361647">
                <a:tc gridSpan="7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HDTVI / AHD/ CVI / CVBS / IP video input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59963"/>
                  </a:ext>
                </a:extLst>
              </a:tr>
              <a:tr h="361647">
                <a:tc gridSpan="7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H.265 </a:t>
                      </a: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장면 적응형 비트레이트 제어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3598"/>
                  </a:ext>
                </a:extLst>
              </a:tr>
            </a:tbl>
          </a:graphicData>
        </a:graphic>
      </p:graphicFrame>
      <p:sp>
        <p:nvSpPr>
          <p:cNvPr id="12" name="矩形"/>
          <p:cNvSpPr/>
          <p:nvPr/>
        </p:nvSpPr>
        <p:spPr>
          <a:xfrm>
            <a:off x="0" y="3230275"/>
            <a:ext cx="4015020" cy="491120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eue Medium" panose="02000503000000020004"/>
              </a:rPr>
              <a:t>최대 </a:t>
            </a:r>
            <a:r>
              <a:rPr lang="en-US" altLang="ko-KR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eue Medium" panose="02000503000000020004"/>
              </a:rPr>
              <a:t>4</a:t>
            </a:r>
            <a:r>
              <a:rPr lang="ko-KR" altLang="en-US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eue Medium" panose="02000503000000020004"/>
              </a:rPr>
              <a:t>주간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eue Medium" panose="02000503000000020004"/>
              </a:rPr>
              <a:t>녹화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eue Medium" panose="02000503000000020004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57" b="89700" l="2576" r="955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82372" y="1496338"/>
            <a:ext cx="4915524" cy="268224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843574" y="2069013"/>
            <a:ext cx="3244695" cy="639275"/>
            <a:chOff x="1284934" y="3524953"/>
            <a:chExt cx="3244695" cy="639275"/>
          </a:xfrm>
        </p:grpSpPr>
        <p:grpSp>
          <p:nvGrpSpPr>
            <p:cNvPr id="13" name="组合 12"/>
            <p:cNvGrpSpPr/>
            <p:nvPr/>
          </p:nvGrpSpPr>
          <p:grpSpPr>
            <a:xfrm>
              <a:off x="1284934" y="3524953"/>
              <a:ext cx="3082279" cy="595102"/>
              <a:chOff x="2010148" y="2929875"/>
              <a:chExt cx="7171491" cy="138461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179874" y="3195955"/>
                <a:ext cx="3001765" cy="1082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0148" y="2929875"/>
                <a:ext cx="4179252" cy="1384615"/>
              </a:xfrm>
              <a:prstGeom prst="rect">
                <a:avLst/>
              </a:prstGeom>
            </p:spPr>
          </p:pic>
        </p:grpSp>
        <p:sp>
          <p:nvSpPr>
            <p:cNvPr id="15" name="文本框 14"/>
            <p:cNvSpPr txBox="1"/>
            <p:nvPr/>
          </p:nvSpPr>
          <p:spPr>
            <a:xfrm>
              <a:off x="3086592" y="3579453"/>
              <a:ext cx="14430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 Black" panose="00000A00000000000000" pitchFamily="50" charset="0"/>
                </a:rPr>
                <a:t>eDVR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lack" panose="00000A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233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6529" y="721597"/>
            <a:ext cx="70643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제품 쇼케이스</a:t>
            </a:r>
            <a:endParaRPr lang="en-US" altLang="zh-CN" sz="26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959047"/>
              </p:ext>
            </p:extLst>
          </p:nvPr>
        </p:nvGraphicFramePr>
        <p:xfrm>
          <a:off x="1" y="3891525"/>
          <a:ext cx="12191999" cy="296647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72128">
                  <a:extLst>
                    <a:ext uri="{9D8B030D-6E8A-4147-A177-3AD203B41FA5}">
                      <a16:colId xmlns:a16="http://schemas.microsoft.com/office/drawing/2014/main" val="352034581"/>
                    </a:ext>
                  </a:extLst>
                </a:gridCol>
                <a:gridCol w="9719871">
                  <a:extLst>
                    <a:ext uri="{9D8B030D-6E8A-4147-A177-3AD203B41FA5}">
                      <a16:colId xmlns:a16="http://schemas.microsoft.com/office/drawing/2014/main" val="604950203"/>
                    </a:ext>
                  </a:extLst>
                </a:gridCol>
              </a:tblGrid>
              <a:tr h="586079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모델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DS-E04HGHI-XE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3C3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422461"/>
                  </a:ext>
                </a:extLst>
              </a:tr>
              <a:tr h="37529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스토리지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1 TB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84521"/>
                  </a:ext>
                </a:extLst>
              </a:tr>
              <a:tr h="503913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인코딩 성능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4-ch 1080p lite @ 15 fps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09333"/>
                  </a:ext>
                </a:extLst>
              </a:tr>
              <a:tr h="37529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전력 소모</a:t>
                      </a: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5.4 W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84149"/>
                  </a:ext>
                </a:extLst>
              </a:tr>
              <a:tr h="37529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defRPr/>
                      </a:pPr>
                      <a:endParaRPr lang="zh-CN" alt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움직임 감지 </a:t>
                      </a: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2.0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40021"/>
                  </a:ext>
                </a:extLst>
              </a:tr>
              <a:tr h="375297"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HDTVI / AHD/ CVI / CVBS / IP video input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59963"/>
                  </a:ext>
                </a:extLst>
              </a:tr>
              <a:tr h="375297"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H.265 </a:t>
                      </a: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roy" panose="00000500000000000000" pitchFamily="50" charset="0"/>
                          <a:ea typeface="+mn-ea"/>
                          <a:cs typeface="+mn-cs"/>
                        </a:rPr>
                        <a:t>장면 적응형 비트레이트 제어</a:t>
                      </a:r>
                      <a:endParaRPr lang="zh-CN" alt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roy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3598"/>
                  </a:ext>
                </a:extLst>
              </a:tr>
            </a:tbl>
          </a:graphicData>
        </a:graphic>
      </p:graphicFrame>
      <p:sp>
        <p:nvSpPr>
          <p:cNvPr id="12" name="矩形"/>
          <p:cNvSpPr/>
          <p:nvPr/>
        </p:nvSpPr>
        <p:spPr>
          <a:xfrm>
            <a:off x="0" y="3230275"/>
            <a:ext cx="4015020" cy="491120"/>
          </a:xfrm>
          <a:prstGeom prst="rect">
            <a:avLst/>
          </a:prstGeom>
          <a:gradFill>
            <a:gsLst>
              <a:gs pos="15000">
                <a:srgbClr val="004BC9">
                  <a:alpha val="0"/>
                </a:srgbClr>
              </a:gs>
              <a:gs pos="100000">
                <a:srgbClr val="004BC9">
                  <a:alpha val="25000"/>
                </a:srgbClr>
              </a:gs>
            </a:gsLst>
            <a:lin ang="16200000" scaled="0"/>
          </a:gradFill>
          <a:ln w="12700" cap="flat">
            <a:gradFill>
              <a:gsLst>
                <a:gs pos="100000">
                  <a:srgbClr val="00D5FF">
                    <a:alpha val="35000"/>
                  </a:srgbClr>
                </a:gs>
                <a:gs pos="0">
                  <a:srgbClr val="004BC9">
                    <a:alpha val="0"/>
                  </a:srgbClr>
                </a:gs>
              </a:gsLst>
              <a:lin ang="16200000" scaled="1"/>
            </a:gradFill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eue Medium" panose="02000503000000020004"/>
              </a:rPr>
              <a:t>최대 </a:t>
            </a:r>
            <a:r>
              <a:rPr lang="en-US" altLang="ko-KR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eue Medium" panose="02000503000000020004"/>
              </a:rPr>
              <a:t>8</a:t>
            </a:r>
            <a:r>
              <a:rPr lang="ko-KR" altLang="en-US" b="1" dirty="0" smtClean="0">
                <a:solidFill>
                  <a:srgbClr val="C00000"/>
                </a:solidFill>
                <a:latin typeface="Gilroy" panose="00000500000000000000" pitchFamily="50" charset="0"/>
                <a:sym typeface="Helvetica Neue Medium" panose="02000503000000020004"/>
              </a:rPr>
              <a:t>주간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roy" panose="00000500000000000000" pitchFamily="50" charset="0"/>
                <a:sym typeface="Helvetica Neue Medium" panose="02000503000000020004"/>
              </a:rPr>
              <a:t>녹화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Gilroy" panose="00000500000000000000" pitchFamily="50" charset="0"/>
              <a:sym typeface="Helvetica Neue Medium" panose="02000503000000020004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57" b="89700" l="2576" r="955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82372" y="1496338"/>
            <a:ext cx="4915524" cy="26822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843574" y="2069013"/>
            <a:ext cx="3244695" cy="639275"/>
            <a:chOff x="1284934" y="3524953"/>
            <a:chExt cx="3244695" cy="639275"/>
          </a:xfrm>
        </p:grpSpPr>
        <p:grpSp>
          <p:nvGrpSpPr>
            <p:cNvPr id="15" name="组合 14"/>
            <p:cNvGrpSpPr/>
            <p:nvPr/>
          </p:nvGrpSpPr>
          <p:grpSpPr>
            <a:xfrm>
              <a:off x="1284934" y="3524953"/>
              <a:ext cx="3082279" cy="595102"/>
              <a:chOff x="2010148" y="2929875"/>
              <a:chExt cx="7171491" cy="138461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6179874" y="3195955"/>
                <a:ext cx="3001765" cy="10820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0148" y="2929875"/>
                <a:ext cx="4179252" cy="1384615"/>
              </a:xfrm>
              <a:prstGeom prst="rect">
                <a:avLst/>
              </a:prstGeom>
            </p:spPr>
          </p:pic>
        </p:grpSp>
        <p:sp>
          <p:nvSpPr>
            <p:cNvPr id="16" name="文本框 15"/>
            <p:cNvSpPr txBox="1"/>
            <p:nvPr/>
          </p:nvSpPr>
          <p:spPr>
            <a:xfrm>
              <a:off x="3086592" y="3579453"/>
              <a:ext cx="14430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 Black" panose="00000A00000000000000" pitchFamily="50" charset="0"/>
                </a:rPr>
                <a:t>eDVR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 Black" panose="00000A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12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557" y="2350179"/>
            <a:ext cx="2228886" cy="21576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63517" y="2921169"/>
            <a:ext cx="42649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roy Bold" panose="00000800000000000000" pitchFamily="50" charset="0"/>
              </a:rPr>
              <a:t>Thank You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Gilroy Bold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98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VCG41N1724549789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857</Words>
  <Application>Microsoft Office PowerPoint</Application>
  <PresentationFormat>宽屏</PresentationFormat>
  <Paragraphs>288</Paragraphs>
  <Slides>22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Helvetica Light</vt:lpstr>
      <vt:lpstr>Helvetica Neue</vt:lpstr>
      <vt:lpstr>Helvetica Neue Medium</vt:lpstr>
      <vt:lpstr>맑은 고딕</vt:lpstr>
      <vt:lpstr>阿里巴巴普惠体 L</vt:lpstr>
      <vt:lpstr>Arial</vt:lpstr>
      <vt:lpstr>Gilroy</vt:lpstr>
      <vt:lpstr>Gilroy Black</vt:lpstr>
      <vt:lpstr>Gilroy Bold</vt:lpstr>
      <vt:lpstr>Helvetica</vt:lpstr>
      <vt:lpstr>Helvetica Now Text</vt:lpstr>
      <vt:lpstr>Wingdings</vt:lpstr>
      <vt:lpstr>等线</vt:lpstr>
      <vt:lpstr>等线 Light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Whitby.Piao</dc:creator>
  <cp:lastModifiedBy>Whitby.Piao</cp:lastModifiedBy>
  <cp:revision>13</cp:revision>
  <dcterms:created xsi:type="dcterms:W3CDTF">2024-01-03T09:39:01Z</dcterms:created>
  <dcterms:modified xsi:type="dcterms:W3CDTF">2024-01-03T12:39:59Z</dcterms:modified>
</cp:coreProperties>
</file>