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1" r:id="rId5"/>
    <p:sldId id="263" r:id="rId6"/>
    <p:sldId id="262" r:id="rId7"/>
    <p:sldId id="267" r:id="rId8"/>
    <p:sldId id="274" r:id="rId9"/>
    <p:sldId id="265" r:id="rId10"/>
    <p:sldId id="266" r:id="rId11"/>
    <p:sldId id="268" r:id="rId12"/>
    <p:sldId id="260" r:id="rId13"/>
    <p:sldId id="269" r:id="rId14"/>
    <p:sldId id="273" r:id="rId15"/>
    <p:sldId id="270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1" d="100"/>
          <a:sy n="61" d="100"/>
        </p:scale>
        <p:origin x="788" y="7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比例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2C5-4E51-89C3-2AA45888FDD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2C5-4E51-89C3-2AA45888FDD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2C5-4E51-89C3-2AA45888FDD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2C5-4E51-89C3-2AA45888FDD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2C5-4E51-89C3-2AA45888FDD6}"/>
              </c:ext>
            </c:extLst>
          </c:dPt>
          <c:dLbls>
            <c:dLbl>
              <c:idx val="0"/>
              <c:layout>
                <c:manualLayout>
                  <c:x val="-9.9260826771653543E-2"/>
                  <c:y val="0.17395846616889357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dirty="0" smtClean="0"/>
                      <a:t>유럼</a:t>
                    </a:r>
                    <a:r>
                      <a:rPr lang="ko-KR" altLang="en-US" baseline="0" dirty="0"/>
                      <a:t>
</a:t>
                    </a:r>
                    <a:fld id="{735B7251-A23A-4E2F-BF2D-905BC5FC0F43}" type="PERCENTAGE">
                      <a:rPr lang="en-US" altLang="zh-CN" baseline="0"/>
                      <a:pPr/>
                      <a:t>[百分比]</a:t>
                    </a:fld>
                    <a:endParaRPr lang="ko-KR" alt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2C5-4E51-89C3-2AA45888FDD6}"/>
                </c:ext>
              </c:extLst>
            </c:dLbl>
            <c:dLbl>
              <c:idx val="1"/>
              <c:layout>
                <c:manualLayout>
                  <c:x val="7.8555610236220473E-4"/>
                  <c:y val="-0.14020699186718799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baseline="0" dirty="0" smtClean="0"/>
                      <a:t>아메리카</a:t>
                    </a:r>
                    <a:r>
                      <a:rPr lang="ko-KR" altLang="en-US" baseline="0" dirty="0"/>
                      <a:t>
</a:t>
                    </a:r>
                    <a:fld id="{25A5E70D-CCD5-4BFC-B5F9-7F54ACE40C01}" type="PERCENTAGE">
                      <a:rPr lang="en-US" altLang="zh-CN" baseline="0"/>
                      <a:pPr/>
                      <a:t>[百分比]</a:t>
                    </a:fld>
                    <a:endParaRPr lang="ko-KR" alt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2C5-4E51-89C3-2AA45888FDD6}"/>
                </c:ext>
              </c:extLst>
            </c:dLbl>
            <c:dLbl>
              <c:idx val="2"/>
              <c:layout>
                <c:manualLayout>
                  <c:x val="0.18169598917322832"/>
                  <c:y val="6.4140682570085969E-2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baseline="0" dirty="0" smtClean="0"/>
                      <a:t>아시아</a:t>
                    </a:r>
                    <a:r>
                      <a:rPr lang="ko-KR" altLang="en-US" baseline="0" dirty="0"/>
                      <a:t>
</a:t>
                    </a:r>
                    <a:fld id="{35467340-5FC5-4AE3-BE2A-5C576CF988A6}" type="PERCENTAGE">
                      <a:rPr lang="en-US" altLang="zh-CN" baseline="0"/>
                      <a:pPr/>
                      <a:t>[百分比]</a:t>
                    </a:fld>
                    <a:endParaRPr lang="ko-KR" alt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2C5-4E51-89C3-2AA45888FDD6}"/>
                </c:ext>
              </c:extLst>
            </c:dLbl>
            <c:dLbl>
              <c:idx val="3"/>
              <c:layout>
                <c:manualLayout>
                  <c:x val="5.5757549537077053E-2"/>
                  <c:y val="0.18619617642304856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baseline="0" dirty="0" smtClean="0"/>
                      <a:t>아프리카</a:t>
                    </a:r>
                    <a:r>
                      <a:rPr lang="ko-KR" altLang="en-US" baseline="0" dirty="0"/>
                      <a:t>
</a:t>
                    </a:r>
                    <a:fld id="{57F05F5F-CEA9-4D41-96DF-7F2ED60F58EF}" type="PERCENTAGE">
                      <a:rPr lang="en-US" altLang="zh-CN" baseline="0"/>
                      <a:pPr/>
                      <a:t>[百分比]</a:t>
                    </a:fld>
                    <a:endParaRPr lang="ko-KR" alt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2C5-4E51-89C3-2AA45888FDD6}"/>
                </c:ext>
              </c:extLst>
            </c:dLbl>
            <c:dLbl>
              <c:idx val="4"/>
              <c:layout>
                <c:manualLayout>
                  <c:x val="5.6439387384269277E-2"/>
                  <c:y val="0.10619256854770426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baseline="0" dirty="0" smtClean="0"/>
                      <a:t>러시아</a:t>
                    </a:r>
                  </a:p>
                  <a:p>
                    <a:fld id="{FA3BDAFD-D959-4F5C-A966-378E3CEC0002}" type="PERCENTAGE">
                      <a:rPr lang="en-US" altLang="zh-CN" baseline="0" smtClean="0"/>
                      <a:pPr/>
                      <a:t>[百分比]</a:t>
                    </a:fld>
                    <a:endParaRPr lang="zh-CN" alt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2C5-4E51-89C3-2AA45888FD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glow rad="101600">
                        <a:schemeClr val="bg1">
                          <a:alpha val="60000"/>
                        </a:schemeClr>
                      </a:glow>
                    </a:effectLst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欧洲</c:v>
                </c:pt>
                <c:pt idx="1">
                  <c:v>美洲</c:v>
                </c:pt>
                <c:pt idx="2">
                  <c:v>亚太+大洋洲</c:v>
                </c:pt>
                <c:pt idx="3">
                  <c:v>非洲</c:v>
                </c:pt>
                <c:pt idx="4">
                  <c:v>中亚+俄罗斯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35</c:v>
                </c:pt>
                <c:pt idx="2">
                  <c:v>20</c:v>
                </c:pt>
                <c:pt idx="3">
                  <c:v>10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2C5-4E51-89C3-2AA45888FD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0">
          <a:effectLst>
            <a:glow rad="101600">
              <a:schemeClr val="bg1">
                <a:alpha val="60000"/>
              </a:schemeClr>
            </a:glow>
          </a:effectLst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Sheet3!$C$19</c:f>
              <c:strCache>
                <c:ptCount val="1"/>
                <c:pt idx="0">
                  <c:v>20H1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Sheet3!$B$20:$B$31</c:f>
              <c:strCache>
                <c:ptCount val="12"/>
                <c:pt idx="0">
                  <c:v>Others</c:v>
                </c:pt>
                <c:pt idx="1">
                  <c:v>Iiyama</c:v>
                </c:pt>
                <c:pt idx="2">
                  <c:v>Dell</c:v>
                </c:pt>
                <c:pt idx="3">
                  <c:v>CISCO</c:v>
                </c:pt>
                <c:pt idx="4">
                  <c:v>Sharp</c:v>
                </c:pt>
                <c:pt idx="5">
                  <c:v>BenQ</c:v>
                </c:pt>
                <c:pt idx="6">
                  <c:v>Clevertouch</c:v>
                </c:pt>
                <c:pt idx="7">
                  <c:v>Samsung</c:v>
                </c:pt>
                <c:pt idx="8">
                  <c:v>Newline</c:v>
                </c:pt>
                <c:pt idx="9">
                  <c:v>ViewSonic</c:v>
                </c:pt>
                <c:pt idx="10">
                  <c:v>SMART</c:v>
                </c:pt>
                <c:pt idx="11">
                  <c:v>Promethean</c:v>
                </c:pt>
              </c:strCache>
            </c:strRef>
          </c:cat>
          <c:val>
            <c:numRef>
              <c:f>Sheet3!$C$20:$C$31</c:f>
              <c:numCache>
                <c:formatCode>0%</c:formatCode>
                <c:ptCount val="12"/>
                <c:pt idx="0">
                  <c:v>0.27</c:v>
                </c:pt>
                <c:pt idx="1">
                  <c:v>0.03</c:v>
                </c:pt>
                <c:pt idx="2">
                  <c:v>0.02</c:v>
                </c:pt>
                <c:pt idx="3">
                  <c:v>0.02</c:v>
                </c:pt>
                <c:pt idx="4">
                  <c:v>0.03</c:v>
                </c:pt>
                <c:pt idx="5">
                  <c:v>0.04</c:v>
                </c:pt>
                <c:pt idx="6">
                  <c:v>0.06</c:v>
                </c:pt>
                <c:pt idx="7">
                  <c:v>0.1</c:v>
                </c:pt>
                <c:pt idx="8">
                  <c:v>0.1</c:v>
                </c:pt>
                <c:pt idx="9">
                  <c:v>7.0000000000000007E-2</c:v>
                </c:pt>
                <c:pt idx="10">
                  <c:v>0.12</c:v>
                </c:pt>
                <c:pt idx="11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D4-453B-A9F3-787BF2283D25}"/>
            </c:ext>
          </c:extLst>
        </c:ser>
        <c:ser>
          <c:idx val="1"/>
          <c:order val="1"/>
          <c:tx>
            <c:strRef>
              <c:f>Sheet3!$D$19</c:f>
              <c:strCache>
                <c:ptCount val="1"/>
                <c:pt idx="0">
                  <c:v>21H1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Sheet3!$B$20:$B$31</c:f>
              <c:strCache>
                <c:ptCount val="12"/>
                <c:pt idx="0">
                  <c:v>Others</c:v>
                </c:pt>
                <c:pt idx="1">
                  <c:v>Iiyama</c:v>
                </c:pt>
                <c:pt idx="2">
                  <c:v>Dell</c:v>
                </c:pt>
                <c:pt idx="3">
                  <c:v>CISCO</c:v>
                </c:pt>
                <c:pt idx="4">
                  <c:v>Sharp</c:v>
                </c:pt>
                <c:pt idx="5">
                  <c:v>BenQ</c:v>
                </c:pt>
                <c:pt idx="6">
                  <c:v>Clevertouch</c:v>
                </c:pt>
                <c:pt idx="7">
                  <c:v>Samsung</c:v>
                </c:pt>
                <c:pt idx="8">
                  <c:v>Newline</c:v>
                </c:pt>
                <c:pt idx="9">
                  <c:v>ViewSonic</c:v>
                </c:pt>
                <c:pt idx="10">
                  <c:v>SMART</c:v>
                </c:pt>
                <c:pt idx="11">
                  <c:v>Promethean</c:v>
                </c:pt>
              </c:strCache>
            </c:strRef>
          </c:cat>
          <c:val>
            <c:numRef>
              <c:f>Sheet3!$D$20:$D$31</c:f>
              <c:numCache>
                <c:formatCode>0%</c:formatCode>
                <c:ptCount val="12"/>
                <c:pt idx="0">
                  <c:v>0.24</c:v>
                </c:pt>
                <c:pt idx="1">
                  <c:v>0.02</c:v>
                </c:pt>
                <c:pt idx="2">
                  <c:v>0.02</c:v>
                </c:pt>
                <c:pt idx="3">
                  <c:v>0.02</c:v>
                </c:pt>
                <c:pt idx="4">
                  <c:v>0.02</c:v>
                </c:pt>
                <c:pt idx="5">
                  <c:v>0.03</c:v>
                </c:pt>
                <c:pt idx="6">
                  <c:v>0.04</c:v>
                </c:pt>
                <c:pt idx="7">
                  <c:v>0.08</c:v>
                </c:pt>
                <c:pt idx="8">
                  <c:v>0.09</c:v>
                </c:pt>
                <c:pt idx="9">
                  <c:v>0.1</c:v>
                </c:pt>
                <c:pt idx="10">
                  <c:v>0.16</c:v>
                </c:pt>
                <c:pt idx="11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D4-453B-A9F3-787BF2283D2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684347823"/>
        <c:axId val="684349487"/>
      </c:barChart>
      <c:catAx>
        <c:axId val="6843478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84349487"/>
        <c:crosses val="autoZero"/>
        <c:auto val="1"/>
        <c:lblAlgn val="ctr"/>
        <c:lblOffset val="100"/>
        <c:noMultiLvlLbl val="0"/>
      </c:catAx>
      <c:valAx>
        <c:axId val="684349487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84347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720111894537785"/>
          <c:y val="0.35998663903257211"/>
          <c:w val="0.10455435117282261"/>
          <c:h val="0.18927122042559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A1A85-4C76-4AB6-B2BA-2E9FE94C2E7A}" type="datetimeFigureOut">
              <a:rPr lang="zh-CN" altLang="en-US" smtClean="0"/>
              <a:t>2022/7/3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77EC4-FE0C-4392-915D-7F1761CC01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217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867E-C992-4E49-883B-2F2FFC62AC93}" type="datetimeFigureOut">
              <a:rPr lang="zh-CN" altLang="en-US" smtClean="0"/>
              <a:t>2022/7/3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5A42-0240-4FD8-A737-380B02422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80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867E-C992-4E49-883B-2F2FFC62AC93}" type="datetimeFigureOut">
              <a:rPr lang="zh-CN" altLang="en-US" smtClean="0"/>
              <a:t>2022/7/3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5A42-0240-4FD8-A737-380B02422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951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867E-C992-4E49-883B-2F2FFC62AC93}" type="datetimeFigureOut">
              <a:rPr lang="zh-CN" altLang="en-US" smtClean="0"/>
              <a:t>2022/7/3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5A42-0240-4FD8-A737-380B02422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621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867E-C992-4E49-883B-2F2FFC62AC93}" type="datetimeFigureOut">
              <a:rPr lang="zh-CN" altLang="en-US" smtClean="0"/>
              <a:t>2022/7/3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5A42-0240-4FD8-A737-380B02422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2752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867E-C992-4E49-883B-2F2FFC62AC93}" type="datetimeFigureOut">
              <a:rPr lang="zh-CN" altLang="en-US" smtClean="0"/>
              <a:t>2022/7/3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5A42-0240-4FD8-A737-380B02422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699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867E-C992-4E49-883B-2F2FFC62AC93}" type="datetimeFigureOut">
              <a:rPr lang="zh-CN" altLang="en-US" smtClean="0"/>
              <a:t>2022/7/3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5A42-0240-4FD8-A737-380B02422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405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867E-C992-4E49-883B-2F2FFC62AC93}" type="datetimeFigureOut">
              <a:rPr lang="zh-CN" altLang="en-US" smtClean="0"/>
              <a:t>2022/7/3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5A42-0240-4FD8-A737-380B02422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990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867E-C992-4E49-883B-2F2FFC62AC93}" type="datetimeFigureOut">
              <a:rPr lang="zh-CN" altLang="en-US" smtClean="0"/>
              <a:t>2022/7/3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5A42-0240-4FD8-A737-380B02422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339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867E-C992-4E49-883B-2F2FFC62AC93}" type="datetimeFigureOut">
              <a:rPr lang="zh-CN" altLang="en-US" smtClean="0"/>
              <a:t>2022/7/3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5A42-0240-4FD8-A737-380B02422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150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867E-C992-4E49-883B-2F2FFC62AC93}" type="datetimeFigureOut">
              <a:rPr lang="zh-CN" altLang="en-US" smtClean="0"/>
              <a:t>2022/7/3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5A42-0240-4FD8-A737-380B02422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589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867E-C992-4E49-883B-2F2FFC62AC93}" type="datetimeFigureOut">
              <a:rPr lang="zh-CN" altLang="en-US" smtClean="0"/>
              <a:t>2022/7/3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5A42-0240-4FD8-A737-380B02422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986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7483" y="-236335"/>
            <a:ext cx="2563346" cy="127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407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6867E-C992-4E49-883B-2F2FFC62AC93}" type="datetimeFigureOut">
              <a:rPr lang="zh-CN" altLang="en-US" smtClean="0"/>
              <a:t>2022/7/3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05A42-0240-4FD8-A737-380B02422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95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hart" Target="../charts/chart2.xml"/><Relationship Id="rId7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22.png"/><Relationship Id="rId21" Type="http://schemas.openxmlformats.org/officeDocument/2006/relationships/image" Target="../media/image36.png"/><Relationship Id="rId7" Type="http://schemas.microsoft.com/office/2007/relationships/hdphoto" Target="../media/hdphoto2.wdp"/><Relationship Id="rId12" Type="http://schemas.microsoft.com/office/2007/relationships/hdphoto" Target="../media/hdphoto3.wdp"/><Relationship Id="rId17" Type="http://schemas.openxmlformats.org/officeDocument/2006/relationships/image" Target="../media/image33.png"/><Relationship Id="rId2" Type="http://schemas.openxmlformats.org/officeDocument/2006/relationships/image" Target="../media/image21.png"/><Relationship Id="rId16" Type="http://schemas.openxmlformats.org/officeDocument/2006/relationships/image" Target="../media/image32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24" Type="http://schemas.openxmlformats.org/officeDocument/2006/relationships/image" Target="../media/image39.png"/><Relationship Id="rId5" Type="http://schemas.microsoft.com/office/2007/relationships/hdphoto" Target="../media/hdphoto1.wdp"/><Relationship Id="rId15" Type="http://schemas.openxmlformats.org/officeDocument/2006/relationships/image" Target="../media/image31.png"/><Relationship Id="rId23" Type="http://schemas.openxmlformats.org/officeDocument/2006/relationships/image" Target="../media/image38.png"/><Relationship Id="rId10" Type="http://schemas.openxmlformats.org/officeDocument/2006/relationships/image" Target="../media/image27.png"/><Relationship Id="rId19" Type="http://schemas.microsoft.com/office/2007/relationships/hdphoto" Target="../media/hdphoto4.wdp"/><Relationship Id="rId4" Type="http://schemas.openxmlformats.org/officeDocument/2006/relationships/image" Target="../media/image23.png"/><Relationship Id="rId9" Type="http://schemas.openxmlformats.org/officeDocument/2006/relationships/image" Target="../media/image26.png"/><Relationship Id="rId14" Type="http://schemas.openxmlformats.org/officeDocument/2006/relationships/image" Target="../media/image30.png"/><Relationship Id="rId22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 descr="회사 소개 | About Us | Hikvi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9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1432716" y="2356004"/>
            <a:ext cx="9363867" cy="27431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34" charset="-127"/>
                <a:cs typeface="+mn-cs"/>
              </a:rPr>
              <a:t>전자칠판 제품 분석</a:t>
            </a:r>
            <a:endParaRPr kumimoji="0" lang="en-US" altLang="ko-KR" sz="4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85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 descr="https://gimg2.baidu.com/image_search/src=http%3A%2F%2Fp1.itc.cn%2Fq_70%2Fimages03%2F20200730%2F823da8568c134e2b8dd95b785432fdc9.jpeg&amp;refer=http%3A%2F%2Fp1.itc.cn&amp;app=2002&amp;size=f9999,10000&amp;q=a80&amp;n=0&amp;g=0n&amp;fmt=jpeg?sec=1639700314&amp;t=3c17cfb96e765c105422fd92cd4089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1999" cy="277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1DE91FCB-CD29-475A-920D-B7B4B51686A9}"/>
              </a:ext>
            </a:extLst>
          </p:cNvPr>
          <p:cNvGrpSpPr/>
          <p:nvPr/>
        </p:nvGrpSpPr>
        <p:grpSpPr>
          <a:xfrm>
            <a:off x="1046673" y="3366765"/>
            <a:ext cx="10089887" cy="980628"/>
            <a:chOff x="2521062" y="2918660"/>
            <a:chExt cx="8830359" cy="844317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DF31BBA-4A13-4996-9251-5C70E636C8ED}"/>
                </a:ext>
              </a:extLst>
            </p:cNvPr>
            <p:cNvSpPr/>
            <p:nvPr/>
          </p:nvSpPr>
          <p:spPr>
            <a:xfrm>
              <a:off x="7171108" y="2918660"/>
              <a:ext cx="810228" cy="81022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alpha val="80000"/>
                  </a:schemeClr>
                </a:gs>
                <a:gs pos="26000">
                  <a:schemeClr val="accent2">
                    <a:alpha val="20000"/>
                  </a:schemeClr>
                </a:gs>
                <a:gs pos="54000">
                  <a:srgbClr val="00B0F0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F0DBF252-07EF-4B05-A906-BE54998A76A4}"/>
                </a:ext>
              </a:extLst>
            </p:cNvPr>
            <p:cNvSpPr/>
            <p:nvPr/>
          </p:nvSpPr>
          <p:spPr>
            <a:xfrm>
              <a:off x="2521062" y="2952751"/>
              <a:ext cx="810228" cy="81022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alpha val="80000"/>
                  </a:schemeClr>
                </a:gs>
                <a:gs pos="26000">
                  <a:schemeClr val="accent2">
                    <a:alpha val="20000"/>
                  </a:schemeClr>
                </a:gs>
                <a:gs pos="54000">
                  <a:srgbClr val="00B0F0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B6620A3-0403-4831-90AF-B564E0B6DC32}"/>
                </a:ext>
              </a:extLst>
            </p:cNvPr>
            <p:cNvSpPr txBox="1"/>
            <p:nvPr/>
          </p:nvSpPr>
          <p:spPr>
            <a:xfrm>
              <a:off x="2645490" y="3065477"/>
              <a:ext cx="557232" cy="503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2205C"/>
                  </a:solidFill>
                  <a:effectLst/>
                  <a:uLnTx/>
                  <a:uFillTx/>
                  <a:latin typeface="+mj-lt"/>
                  <a:ea typeface="等线" panose="02010600030101010101" pitchFamily="2" charset="-122"/>
                  <a:cs typeface="+mn-cs"/>
                </a:rPr>
                <a:t>01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+mj-lt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F3B9BC63-0D66-41F0-8A84-77609AE62CAB}"/>
                </a:ext>
              </a:extLst>
            </p:cNvPr>
            <p:cNvSpPr txBox="1"/>
            <p:nvPr/>
          </p:nvSpPr>
          <p:spPr>
            <a:xfrm>
              <a:off x="3456202" y="3065477"/>
              <a:ext cx="3405092" cy="317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2205C"/>
                  </a:solidFill>
                  <a:effectLst/>
                  <a:uLnTx/>
                  <a:uFillTx/>
                  <a:latin typeface="+mj-lt"/>
                  <a:ea typeface="맑은 고딕" panose="020B0503020000020004" pitchFamily="34" charset="-127"/>
                  <a:cs typeface="+mn-cs"/>
                </a:rPr>
                <a:t>전자칠판 시장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+mj-lt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4FACB99-AB3C-46A5-8195-074943068F52}"/>
                </a:ext>
              </a:extLst>
            </p:cNvPr>
            <p:cNvSpPr txBox="1"/>
            <p:nvPr/>
          </p:nvSpPr>
          <p:spPr>
            <a:xfrm>
              <a:off x="7308307" y="2963539"/>
              <a:ext cx="557232" cy="503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2205C"/>
                  </a:solidFill>
                  <a:effectLst/>
                  <a:uLnTx/>
                  <a:uFillTx/>
                  <a:latin typeface="+mj-lt"/>
                  <a:ea typeface="等线" panose="02010600030101010101" pitchFamily="2" charset="-122"/>
                  <a:cs typeface="+mn-cs"/>
                </a:rPr>
                <a:t>02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+mj-lt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846EDF4-90BA-442D-86FD-2BC4C66509BE}"/>
                </a:ext>
              </a:extLst>
            </p:cNvPr>
            <p:cNvSpPr txBox="1"/>
            <p:nvPr/>
          </p:nvSpPr>
          <p:spPr>
            <a:xfrm>
              <a:off x="8324980" y="3005779"/>
              <a:ext cx="3026441" cy="317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2205C"/>
                  </a:solidFill>
                  <a:effectLst/>
                  <a:uLnTx/>
                  <a:uFillTx/>
                  <a:latin typeface="+mj-lt"/>
                  <a:ea typeface="等线" panose="02010600030101010101" pitchFamily="2" charset="-122"/>
                  <a:cs typeface="+mn-cs"/>
                </a:rPr>
                <a:t>제품 소개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+mj-lt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6359364" y="4276637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6501540" y="4407562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+mj-lt"/>
                <a:ea typeface="等线" panose="02010600030101010101" pitchFamily="2" charset="-122"/>
                <a:cs typeface="+mn-cs"/>
              </a:rPr>
              <a:t>04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1046673" y="5385609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1191214" y="5495366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+mj-lt"/>
                <a:ea typeface="等线" panose="02010600030101010101" pitchFamily="2" charset="-122"/>
                <a:cs typeface="+mn-cs"/>
              </a:rPr>
              <a:t>05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1046829" y="4347393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1189005" y="4478318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+mj-lt"/>
                <a:ea typeface="等线" panose="02010600030101010101" pitchFamily="2" charset="-122"/>
                <a:cs typeface="+mn-cs"/>
              </a:rPr>
              <a:t>03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2114801" y="4586039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noProof="0" dirty="0" smtClean="0">
                <a:solidFill>
                  <a:srgbClr val="02205C"/>
                </a:solidFill>
                <a:latin typeface="+mj-lt"/>
                <a:ea typeface="等线" panose="02010600030101010101" pitchFamily="2" charset="-122"/>
              </a:rPr>
              <a:t>제품 비교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846EDF4-90BA-442D-86FD-2BC4C66509BE}"/>
              </a:ext>
            </a:extLst>
          </p:cNvPr>
          <p:cNvSpPr txBox="1"/>
          <p:nvPr/>
        </p:nvSpPr>
        <p:spPr>
          <a:xfrm>
            <a:off x="7678438" y="4515282"/>
            <a:ext cx="3458121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+mj-lt"/>
                <a:ea typeface="等线" panose="02010600030101010101" pitchFamily="2" charset="-122"/>
                <a:cs typeface="+mn-cs"/>
              </a:rPr>
              <a:t>제품 솔루션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2114801" y="5634793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noProof="0" dirty="0" smtClean="0">
                <a:solidFill>
                  <a:srgbClr val="02205C"/>
                </a:solidFill>
                <a:latin typeface="+mj-lt"/>
                <a:ea typeface="等线" panose="02010600030101010101" pitchFamily="2" charset="-122"/>
              </a:rPr>
              <a:t>제품 액세서리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6359364" y="5401281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6516752" y="5490642"/>
            <a:ext cx="70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+mj-lt"/>
                <a:ea typeface="等线" panose="02010600030101010101" pitchFamily="2" charset="-122"/>
                <a:cs typeface="+mn-cs"/>
              </a:rPr>
              <a:t>06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846EDF4-90BA-442D-86FD-2BC4C66509BE}"/>
              </a:ext>
            </a:extLst>
          </p:cNvPr>
          <p:cNvSpPr txBox="1"/>
          <p:nvPr/>
        </p:nvSpPr>
        <p:spPr>
          <a:xfrm>
            <a:off x="7678438" y="5631898"/>
            <a:ext cx="3458121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+mj-lt"/>
                <a:ea typeface="等线" panose="02010600030101010101" pitchFamily="2" charset="-122"/>
                <a:cs typeface="+mn-cs"/>
              </a:rPr>
              <a:t>A/S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+mj-lt"/>
                <a:ea typeface="等线" panose="02010600030101010101" pitchFamily="2" charset="-122"/>
                <a:cs typeface="+mn-cs"/>
              </a:rPr>
              <a:t>정책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07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/>
          <p:cNvSpPr/>
          <p:nvPr/>
        </p:nvSpPr>
        <p:spPr>
          <a:xfrm rot="10800000" flipH="1" flipV="1">
            <a:off x="7578816" y="5141370"/>
            <a:ext cx="1072968" cy="589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34" charset="-127"/>
                <a:cs typeface="+mn-cs"/>
              </a:rPr>
              <a:t>750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34" charset="-127"/>
                <a:cs typeface="+mn-cs"/>
              </a:rPr>
              <a:t>억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54" name="矩形 53"/>
          <p:cNvSpPr/>
          <p:nvPr/>
        </p:nvSpPr>
        <p:spPr>
          <a:xfrm rot="10800000" flipH="1" flipV="1">
            <a:off x="6949627" y="1315130"/>
            <a:ext cx="1072968" cy="589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34" charset="-127"/>
                <a:cs typeface="+mn-cs"/>
              </a:rPr>
              <a:t>200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34" charset="-127"/>
                <a:cs typeface="+mn-cs"/>
              </a:rPr>
              <a:t>억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326608" y="170789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468784" y="301714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맑은 고딕" panose="020F0502020204030204"/>
                <a:ea typeface="等线" panose="02010600030101010101" pitchFamily="2" charset="-122"/>
                <a:cs typeface="+mn-cs"/>
              </a:rPr>
              <a:t>01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1394580" y="301714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1">
              <a:defRPr/>
            </a:pPr>
            <a:r>
              <a:rPr lang="ko-KR" altLang="en-US" b="1" dirty="0" smtClean="0">
                <a:solidFill>
                  <a:srgbClr val="02205C"/>
                </a:solidFill>
              </a:rPr>
              <a:t>전자칠판 시장</a:t>
            </a:r>
            <a:endParaRPr lang="en-US" altLang="zh-CN" b="1" dirty="0">
              <a:solidFill>
                <a:srgbClr val="02205C"/>
              </a:solidFill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2914206751"/>
              </p:ext>
            </p:extLst>
          </p:nvPr>
        </p:nvGraphicFramePr>
        <p:xfrm>
          <a:off x="120694" y="1371600"/>
          <a:ext cx="5778500" cy="3891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692798" y="1002435"/>
            <a:ext cx="4634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en-US" altLang="zh-CN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2021</a:t>
            </a:r>
            <a:r>
              <a:rPr lang="ko-KR" altLang="en-US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년 전세계 중국외 전자칠판 시장 배포 그래프</a:t>
            </a:r>
            <a:endParaRPr lang="en-US" altLang="zh-CN" b="1" dirty="0">
              <a:solidFill>
                <a:srgbClr val="01438D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graphicFrame>
        <p:nvGraphicFramePr>
          <p:cNvPr id="14" name="图表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1642969"/>
              </p:ext>
            </p:extLst>
          </p:nvPr>
        </p:nvGraphicFramePr>
        <p:xfrm>
          <a:off x="6589500" y="1648766"/>
          <a:ext cx="5032035" cy="3685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6750698" y="1002435"/>
            <a:ext cx="4634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20/21H1 </a:t>
            </a:r>
            <a:r>
              <a:rPr lang="ko-KR" altLang="en-US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년 전세계 중국외 전자칠판 브랜드 시장 점유율</a:t>
            </a:r>
            <a:endParaRPr lang="en-US" altLang="zh-CN" b="1" dirty="0">
              <a:solidFill>
                <a:srgbClr val="01438D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1970" y="501143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Helvetica Now Text" panose="020B0504030202020204" pitchFamily="34" charset="0"/>
              <a:buChar char="‑"/>
              <a:defRPr/>
            </a:pPr>
            <a:r>
              <a:rPr lang="en-US" altLang="zh-CN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2021</a:t>
            </a: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년 전세계 중국외 전자칠판 시장 용량 </a:t>
            </a:r>
            <a:r>
              <a:rPr lang="en-US" altLang="zh-CN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1,319M </a:t>
            </a:r>
            <a:r>
              <a:rPr lang="en-US" altLang="zh-CN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USD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877" y="5690210"/>
            <a:ext cx="1364532" cy="82815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2948" y="6333694"/>
            <a:ext cx="1398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ko-KR" altLang="en-US" sz="1200" dirty="0"/>
              <a:t>프로메테우스</a:t>
            </a:r>
            <a:endParaRPr lang="en-US" altLang="zh-CN" sz="1200" b="1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8795" y="5933644"/>
            <a:ext cx="1162050" cy="4000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9478" y="5934110"/>
            <a:ext cx="1165524" cy="44603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3327" y="5943601"/>
            <a:ext cx="1397604" cy="495440"/>
          </a:xfrm>
          <a:prstGeom prst="rect">
            <a:avLst/>
          </a:prstGeom>
        </p:spPr>
      </p:pic>
      <p:pic>
        <p:nvPicPr>
          <p:cNvPr id="23" name="Picture 2" descr="æ¥çæºå¾å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6" t="30000" r="31024" b="29225"/>
          <a:stretch/>
        </p:blipFill>
        <p:spPr bwMode="auto">
          <a:xfrm>
            <a:off x="7393095" y="5855452"/>
            <a:ext cx="898295" cy="47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文本框 23"/>
          <p:cNvSpPr txBox="1"/>
          <p:nvPr/>
        </p:nvSpPr>
        <p:spPr>
          <a:xfrm>
            <a:off x="7160318" y="6333694"/>
            <a:ext cx="1363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ko-KR" altLang="en-US" sz="1400" b="1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벤큐</a:t>
            </a:r>
            <a:endParaRPr lang="en-US" altLang="zh-CN" sz="1400" b="1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25" name="Picture 4" descr="æ¥çæºå¾å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734" y="6000403"/>
            <a:ext cx="1721129" cy="2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æ¥çæºå¾å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0949" y="5762955"/>
            <a:ext cx="1628312" cy="52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10616" y="5896591"/>
            <a:ext cx="1305367" cy="53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01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326608" y="170789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468784" y="301714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맑은 고딕" panose="020F0502020204030204"/>
                <a:ea typeface="等线" panose="02010600030101010101" pitchFamily="2" charset="-122"/>
                <a:cs typeface="+mn-cs"/>
              </a:rPr>
              <a:t>01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1394580" y="301714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1">
              <a:defRPr/>
            </a:pPr>
            <a:r>
              <a:rPr lang="ko-KR" altLang="en-US" b="1" dirty="0" smtClean="0">
                <a:solidFill>
                  <a:srgbClr val="02205C"/>
                </a:solidFill>
              </a:rPr>
              <a:t>전자칠판 시장</a:t>
            </a:r>
            <a:endParaRPr lang="en-US" altLang="zh-CN" b="1" dirty="0">
              <a:solidFill>
                <a:srgbClr val="02205C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521" y="1274889"/>
            <a:ext cx="5765943" cy="2841625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687521" y="905557"/>
            <a:ext cx="5765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2021H1 </a:t>
            </a:r>
            <a:r>
              <a:rPr lang="ko-KR" altLang="en-US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중국 국내 </a:t>
            </a:r>
            <a:r>
              <a:rPr lang="en-US" altLang="ko-KR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Top3 </a:t>
            </a:r>
            <a:r>
              <a:rPr lang="ko-KR" altLang="en-US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브랜드</a:t>
            </a:r>
            <a:endParaRPr lang="zh-CN" altLang="en-US" b="1" dirty="0">
              <a:solidFill>
                <a:srgbClr val="01438D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70249" y="4152559"/>
            <a:ext cx="10851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Helvetica Now Text" panose="020B0504030202020204" pitchFamily="34" charset="0"/>
              <a:buChar char="‑"/>
              <a:defRPr/>
            </a:pPr>
            <a:r>
              <a:rPr lang="en-US" altLang="zh-CN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Top 3 : </a:t>
            </a:r>
            <a:r>
              <a:rPr lang="en-US" altLang="zh-CN" dirty="0" err="1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MaxHub</a:t>
            </a:r>
            <a:r>
              <a:rPr lang="zh-CN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、</a:t>
            </a:r>
            <a:r>
              <a:rPr lang="en-US" altLang="zh-CN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HUAWEI</a:t>
            </a:r>
            <a:r>
              <a:rPr lang="zh-CN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、</a:t>
            </a:r>
            <a:r>
              <a:rPr lang="en-US" altLang="zh-CN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Hisense </a:t>
            </a:r>
            <a:r>
              <a:rPr lang="zh-CN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；</a:t>
            </a:r>
            <a:endParaRPr lang="en-US" altLang="zh-CN" dirty="0" smtClean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Helvetica Now Text" panose="020B0504030202020204" pitchFamily="34" charset="0"/>
              <a:buChar char="‑"/>
              <a:tabLst/>
              <a:defRPr/>
            </a:pPr>
            <a:r>
              <a:rPr lang="en-US" altLang="zh-CN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CVTE </a:t>
            </a: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는 광주의 </a:t>
            </a:r>
            <a:r>
              <a:rPr lang="en-US" altLang="ko-KR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LCD </a:t>
            </a: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페널 제조사 입니다</a:t>
            </a:r>
            <a:r>
              <a:rPr lang="en-US" altLang="ko-KR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. </a:t>
            </a: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전자칠판 브랜드는 </a:t>
            </a:r>
            <a:r>
              <a:rPr lang="en-US" altLang="ko-KR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2</a:t>
            </a: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개 있고 </a:t>
            </a:r>
            <a:r>
              <a:rPr lang="en-US" altLang="zh-CN" dirty="0" err="1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MaxHub</a:t>
            </a:r>
            <a:r>
              <a:rPr lang="en-US" altLang="zh-CN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 </a:t>
            </a: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와 </a:t>
            </a:r>
            <a:r>
              <a:rPr lang="en-US" altLang="zh-CN" dirty="0" err="1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Seewo</a:t>
            </a:r>
            <a:r>
              <a:rPr lang="en-US" altLang="zh-CN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 </a:t>
            </a: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입니다</a:t>
            </a:r>
            <a:r>
              <a:rPr lang="en-US" altLang="ko-KR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zh-CN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     </a:t>
            </a:r>
            <a:r>
              <a:rPr lang="en-US" altLang="zh-CN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MAXHUB </a:t>
            </a: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회의용 전자칠판 위주고 </a:t>
            </a:r>
            <a:r>
              <a:rPr lang="en-US" altLang="ko-KR" dirty="0" err="1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Seewo</a:t>
            </a:r>
            <a:r>
              <a:rPr lang="en-US" altLang="ko-KR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 </a:t>
            </a: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는 교육용 전자칠판 입니다</a:t>
            </a:r>
            <a:r>
              <a:rPr lang="en-US" altLang="ko-KR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. </a:t>
            </a:r>
            <a:r>
              <a:rPr lang="zh-CN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；</a:t>
            </a:r>
            <a:endParaRPr lang="en-US" altLang="zh-CN" dirty="0" smtClean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Helvetica Now Text" panose="020B0504030202020204" pitchFamily="34" charset="0"/>
              <a:buChar char="‑"/>
              <a:tabLst/>
              <a:defRPr/>
            </a:pPr>
            <a:r>
              <a:rPr lang="en-US" altLang="zh-CN" b="1" dirty="0" err="1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MaxHub</a:t>
            </a:r>
            <a:r>
              <a:rPr lang="en-US" altLang="zh-CN" b="1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 </a:t>
            </a:r>
            <a:r>
              <a:rPr lang="ko-KR" altLang="en-US" b="1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해외에서 주로 </a:t>
            </a:r>
            <a:r>
              <a:rPr lang="en-US" altLang="ko-KR" b="1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OEM</a:t>
            </a:r>
            <a:r>
              <a:rPr lang="ko-KR" altLang="en-US" b="1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위로로 업무진행하고 있습니다</a:t>
            </a:r>
            <a:r>
              <a:rPr lang="en-US" altLang="ko-KR" b="1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. </a:t>
            </a:r>
            <a:endParaRPr lang="en-US" altLang="zh-CN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/>
          <a:srcRect t="36875" b="45750"/>
          <a:stretch/>
        </p:blipFill>
        <p:spPr>
          <a:xfrm>
            <a:off x="442948" y="5686412"/>
            <a:ext cx="3690902" cy="64129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/>
          <a:srcRect t="27896" b="30698"/>
          <a:stretch/>
        </p:blipFill>
        <p:spPr>
          <a:xfrm>
            <a:off x="8817408" y="5754646"/>
            <a:ext cx="2879292" cy="50482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5"/>
          <a:srcRect t="26920" b="21621"/>
          <a:stretch/>
        </p:blipFill>
        <p:spPr>
          <a:xfrm>
            <a:off x="5268462" y="5664159"/>
            <a:ext cx="2155327" cy="6858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36021" y="2490300"/>
            <a:ext cx="728699" cy="283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HUAWEI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18295" y="3134710"/>
            <a:ext cx="728699" cy="283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HisenseI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13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326608" y="170789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468784" y="301714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맑은 고딕" panose="020F0502020204030204"/>
                <a:ea typeface="等线" panose="02010600030101010101" pitchFamily="2" charset="-122"/>
                <a:cs typeface="+mn-cs"/>
              </a:rPr>
              <a:t>01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1394580" y="301714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1">
              <a:defRPr/>
            </a:pPr>
            <a:r>
              <a:rPr lang="ko-KR" altLang="en-US" b="1" dirty="0" smtClean="0">
                <a:solidFill>
                  <a:srgbClr val="02205C"/>
                </a:solidFill>
              </a:rPr>
              <a:t>전자칠판 시장</a:t>
            </a:r>
            <a:endParaRPr lang="en-US" altLang="zh-CN" b="1" dirty="0">
              <a:solidFill>
                <a:srgbClr val="02205C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67" y="1242747"/>
            <a:ext cx="6846416" cy="24091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08" y="4108888"/>
            <a:ext cx="6846416" cy="21237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7283668" y="1670360"/>
            <a:ext cx="49083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Helvetica Now Text" panose="020B0504030202020204" pitchFamily="34" charset="0"/>
              <a:buChar char="‑"/>
              <a:defRPr/>
            </a:pP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한국 전자칠판 시장은 주로 조달</a:t>
            </a:r>
            <a:r>
              <a:rPr lang="en-US" altLang="ko-KR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/</a:t>
            </a: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민수로 나눕니다</a:t>
            </a:r>
            <a:r>
              <a:rPr lang="en-US" altLang="ko-KR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.</a:t>
            </a:r>
          </a:p>
          <a:p>
            <a:pPr marL="285750" lvl="0" indent="-285750">
              <a:buFont typeface="Helvetica Now Text" panose="020B0504030202020204" pitchFamily="34" charset="0"/>
              <a:buChar char="‑"/>
              <a:defRPr/>
            </a:pPr>
            <a:endParaRPr lang="en-US" altLang="ko-KR" dirty="0" smtClean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  <a:p>
            <a:pPr marL="285750" lvl="0" indent="-285750">
              <a:buFont typeface="Helvetica Now Text" panose="020B0504030202020204" pitchFamily="34" charset="0"/>
              <a:buChar char="‑"/>
              <a:defRPr/>
            </a:pP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조달 시장 진입시 중소기업 우선이라는 제한이 있어 삼성</a:t>
            </a:r>
            <a:r>
              <a:rPr lang="en-US" altLang="ko-KR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/LG </a:t>
            </a: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제품을 사용할 수 없습니다</a:t>
            </a:r>
            <a:r>
              <a:rPr lang="en-US" altLang="ko-KR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.</a:t>
            </a:r>
          </a:p>
          <a:p>
            <a:pPr marL="285750" lvl="0" indent="-285750">
              <a:buFont typeface="Helvetica Now Text" panose="020B0504030202020204" pitchFamily="34" charset="0"/>
              <a:buChar char="‑"/>
              <a:defRPr/>
            </a:pPr>
            <a:endParaRPr lang="en-US" altLang="ko-KR" dirty="0" smtClean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  <a:p>
            <a:pPr marL="285750" lvl="0" indent="-285750">
              <a:buFont typeface="Helvetica Now Text" panose="020B0504030202020204" pitchFamily="34" charset="0"/>
              <a:buChar char="‑"/>
              <a:defRPr/>
            </a:pP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한국 전자칠판 중소기업은 대부분 중국업체와 </a:t>
            </a:r>
            <a:r>
              <a:rPr lang="en-US" altLang="ko-KR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SKD </a:t>
            </a:r>
            <a:r>
              <a:rPr lang="ko-KR" altLang="en-US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방식으로 제품 구매 합니다</a:t>
            </a:r>
            <a:r>
              <a:rPr lang="en-US" altLang="ko-KR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.</a:t>
            </a:r>
            <a:endParaRPr lang="en-US" altLang="zh-CN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51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326608" y="170789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468784" y="301714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맑은 고딕" panose="020F0502020204030204"/>
                <a:ea typeface="等线" panose="02010600030101010101" pitchFamily="2" charset="-122"/>
                <a:cs typeface="+mn-cs"/>
              </a:rPr>
              <a:t>02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1394580" y="301714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1">
              <a:defRPr/>
            </a:pPr>
            <a:r>
              <a:rPr lang="ko-KR" altLang="en-US" b="1" dirty="0" smtClean="0">
                <a:solidFill>
                  <a:srgbClr val="02205C"/>
                </a:solidFill>
              </a:rPr>
              <a:t>제품 소개</a:t>
            </a:r>
            <a:endParaRPr lang="en-US" altLang="zh-CN" b="1" dirty="0">
              <a:solidFill>
                <a:srgbClr val="02205C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560618" y="4432137"/>
            <a:ext cx="3070765" cy="770829"/>
          </a:xfrm>
          <a:prstGeom prst="roundRect">
            <a:avLst/>
          </a:prstGeom>
          <a:gradFill>
            <a:gsLst>
              <a:gs pos="0">
                <a:srgbClr val="85DBEF"/>
              </a:gs>
              <a:gs pos="100000">
                <a:srgbClr val="0DA9D1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D5B</a:t>
            </a:r>
            <a:r>
              <a:rPr lang="ko-KR" altLang="en-US" sz="1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시리즈</a:t>
            </a:r>
            <a:endParaRPr kumimoji="0" lang="en-US" altLang="zh-CN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DS-D5BxxRB/C</a:t>
            </a:r>
            <a:r>
              <a:rPr lang="en-US" altLang="zh-CN" sz="1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: </a:t>
            </a:r>
            <a:r>
              <a:rPr lang="ko-KR" altLang="en-US" sz="1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내장 카메라 없음</a:t>
            </a:r>
            <a:endParaRPr lang="en-US" altLang="zh-CN" sz="1400" b="1" kern="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DS-D5BxxRB/D</a:t>
            </a:r>
            <a:r>
              <a:rPr kumimoji="0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: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내장 카메라 있음</a:t>
            </a:r>
            <a:endParaRPr kumimoji="0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32" y="2415227"/>
            <a:ext cx="3070766" cy="1863132"/>
          </a:xfrm>
          <a:prstGeom prst="rect">
            <a:avLst/>
          </a:prstGeom>
          <a:effectLst>
            <a:outerShdw blurRad="304800" dist="165100" sx="94000" sy="94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组合 6"/>
          <p:cNvGrpSpPr/>
          <p:nvPr/>
        </p:nvGrpSpPr>
        <p:grpSpPr>
          <a:xfrm>
            <a:off x="4560617" y="2363664"/>
            <a:ext cx="6807852" cy="1914695"/>
            <a:chOff x="4560617" y="2706103"/>
            <a:chExt cx="6807852" cy="191469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0617" y="2706103"/>
              <a:ext cx="3070766" cy="1914695"/>
            </a:xfrm>
            <a:prstGeom prst="rect">
              <a:avLst/>
            </a:prstGeom>
            <a:effectLst>
              <a:outerShdw blurRad="304800" dist="165100" sx="94000" sy="9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7703" y="2738361"/>
              <a:ext cx="3070766" cy="1882437"/>
            </a:xfrm>
            <a:prstGeom prst="rect">
              <a:avLst/>
            </a:prstGeom>
            <a:effectLst>
              <a:outerShdw blurRad="304800" dist="165100" sx="94000" sy="94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圆角矩形 10"/>
          <p:cNvSpPr/>
          <p:nvPr/>
        </p:nvSpPr>
        <p:spPr>
          <a:xfrm>
            <a:off x="823532" y="4427442"/>
            <a:ext cx="3070765" cy="770829"/>
          </a:xfrm>
          <a:prstGeom prst="roundRect">
            <a:avLst/>
          </a:prstGeom>
          <a:gradFill>
            <a:gsLst>
              <a:gs pos="0">
                <a:srgbClr val="85DBEF"/>
              </a:gs>
              <a:gs pos="100000">
                <a:srgbClr val="0DA9D1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D51</a:t>
            </a:r>
            <a:r>
              <a:rPr lang="zh-CN" altLang="en-US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 </a:t>
            </a:r>
            <a:r>
              <a:rPr lang="ko-KR" altLang="en-US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시리즈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DS-D51xxTS/P(B)</a:t>
            </a:r>
            <a:endParaRPr kumimoji="0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8347437" y="4438360"/>
            <a:ext cx="3070765" cy="770829"/>
          </a:xfrm>
          <a:prstGeom prst="roundRect">
            <a:avLst/>
          </a:prstGeom>
          <a:gradFill>
            <a:gsLst>
              <a:gs pos="0">
                <a:srgbClr val="85DBEF"/>
              </a:gs>
              <a:gs pos="100000">
                <a:srgbClr val="0DA9D1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D5D</a:t>
            </a:r>
            <a:r>
              <a:rPr lang="zh-CN" altLang="en-US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 </a:t>
            </a:r>
            <a:r>
              <a:rPr lang="ko-KR" altLang="en-US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시리즈</a:t>
            </a:r>
            <a:endParaRPr kumimoji="0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08103" y="1506772"/>
            <a:ext cx="2301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ko-KR" altLang="en-US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교육용</a:t>
            </a:r>
            <a:endParaRPr lang="en-US" altLang="zh-CN" sz="1600" b="1" dirty="0" smtClean="0">
              <a:solidFill>
                <a:srgbClr val="01438D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en-US" altLang="zh-CN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Education Flat Panel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813731" y="1506772"/>
            <a:ext cx="2301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ko-KR" altLang="en-US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회의용</a:t>
            </a:r>
            <a:endParaRPr lang="en-US" altLang="zh-CN" sz="1600" b="1" dirty="0" smtClean="0">
              <a:solidFill>
                <a:srgbClr val="01438D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en-US" altLang="zh-CN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Conference Flat Panel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002475" y="748492"/>
            <a:ext cx="2301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endParaRPr lang="en-US" altLang="zh-CN" sz="1600" b="1" dirty="0" smtClean="0">
              <a:solidFill>
                <a:srgbClr val="01438D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en-US" altLang="zh-CN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Interactive Flat Panel</a:t>
            </a:r>
          </a:p>
        </p:txBody>
      </p:sp>
      <p:sp>
        <p:nvSpPr>
          <p:cNvPr id="16" name="左大括号 15"/>
          <p:cNvSpPr/>
          <p:nvPr/>
        </p:nvSpPr>
        <p:spPr>
          <a:xfrm rot="5400000">
            <a:off x="7887921" y="264885"/>
            <a:ext cx="172367" cy="38256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左大括号 16"/>
          <p:cNvSpPr/>
          <p:nvPr/>
        </p:nvSpPr>
        <p:spPr>
          <a:xfrm rot="5400000">
            <a:off x="5083181" y="-1371273"/>
            <a:ext cx="140214" cy="558874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209443" y="5250890"/>
            <a:ext cx="1177311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Helvetica Now Text" panose="020B0504030202020204" pitchFamily="34" charset="0"/>
              <a:buChar char="‑"/>
              <a:tabLst/>
              <a:defRPr/>
            </a:pPr>
            <a:r>
              <a:rPr lang="en-US" altLang="zh-CN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D51 </a:t>
            </a:r>
            <a:r>
              <a:rPr lang="ko-KR" altLang="en-US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시리즈</a:t>
            </a:r>
            <a:r>
              <a:rPr lang="zh-CN" altLang="en-US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：</a:t>
            </a:r>
            <a:r>
              <a:rPr lang="zh-CN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聚</a:t>
            </a:r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주로 교육 솔루션에 적용합니다</a:t>
            </a:r>
            <a:r>
              <a:rPr lang="en-US" altLang="ko-KR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. </a:t>
            </a:r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일반 </a:t>
            </a:r>
            <a:r>
              <a:rPr lang="en-US" altLang="ko-KR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OPS </a:t>
            </a:r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 탑재해서 </a:t>
            </a:r>
            <a:r>
              <a:rPr lang="en-US" altLang="ko-KR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Windows </a:t>
            </a:r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교육 프로그램을 사용합니다</a:t>
            </a:r>
            <a:r>
              <a:rPr lang="en-US" altLang="ko-KR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. </a:t>
            </a:r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그래서 내장 카메라는 없습니다</a:t>
            </a:r>
            <a:r>
              <a:rPr lang="en-US" altLang="ko-KR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. </a:t>
            </a:r>
            <a:endParaRPr lang="en-US" altLang="zh-CN" sz="1400" dirty="0" smtClean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Helvetica Now Text" panose="020B0504030202020204" pitchFamily="34" charset="0"/>
              <a:buChar char="‑"/>
              <a:tabLst/>
              <a:defRPr/>
            </a:pPr>
            <a:r>
              <a:rPr lang="en-US" altLang="zh-CN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D5B</a:t>
            </a:r>
            <a:r>
              <a:rPr lang="ko-KR" altLang="en-US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시리즈</a:t>
            </a:r>
            <a:r>
              <a:rPr lang="zh-CN" altLang="en-US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：</a:t>
            </a:r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중급 회의용 전자칠판</a:t>
            </a:r>
            <a:r>
              <a:rPr lang="zh-CN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；</a:t>
            </a:r>
            <a:endParaRPr lang="en-US" altLang="zh-CN" sz="1400" dirty="0" smtClean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Helvetica Now Text" panose="020B0504030202020204" pitchFamily="34" charset="0"/>
              <a:buChar char="‑"/>
              <a:tabLst/>
              <a:defRPr/>
            </a:pPr>
            <a:r>
              <a:rPr lang="en-US" altLang="zh-CN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D5D</a:t>
            </a:r>
            <a:r>
              <a:rPr lang="ko-KR" altLang="en-US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시리즈</a:t>
            </a:r>
            <a:r>
              <a:rPr lang="zh-CN" altLang="en-US" sz="1600" b="1" dirty="0" smtClean="0">
                <a:solidFill>
                  <a:srgbClr val="01438D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：</a:t>
            </a:r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고급 회의용 전자칠판 </a:t>
            </a:r>
            <a:r>
              <a:rPr lang="en-US" altLang="zh-CN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8GB+128GB</a:t>
            </a:r>
            <a:r>
              <a:rPr lang="zh-CN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，</a:t>
            </a:r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인터페이스도 디양하게 설치 했습니다</a:t>
            </a:r>
            <a:r>
              <a:rPr lang="en-US" altLang="ko-KR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.</a:t>
            </a:r>
            <a:r>
              <a:rPr lang="zh-CN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（</a:t>
            </a:r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납찰시 주요 비교하는 부분은</a:t>
            </a:r>
            <a:r>
              <a:rPr lang="en-US" altLang="zh-CN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ROM/RAM</a:t>
            </a:r>
            <a:r>
              <a:rPr lang="zh-CN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，</a:t>
            </a:r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안드로이드 버전</a:t>
            </a:r>
            <a:r>
              <a:rPr lang="zh-CN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、</a:t>
            </a:r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인터페이스 수량</a:t>
            </a:r>
            <a:r>
              <a:rPr lang="zh-CN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）</a:t>
            </a:r>
            <a:endParaRPr lang="en-US" altLang="zh-CN" sz="1400" dirty="0" smtClean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zh-CN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（</a:t>
            </a:r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교육용</a:t>
            </a:r>
            <a:r>
              <a:rPr lang="en-US" altLang="ko-KR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/</a:t>
            </a:r>
            <a:r>
              <a:rPr lang="ko-KR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회의용은 회사 내부 정한 제품 포지션 이지만 업체 및 고객 요구에 따라 다르에 사용해도 됩니다</a:t>
            </a:r>
            <a:r>
              <a:rPr lang="en-US" altLang="ko-KR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. </a:t>
            </a:r>
            <a:r>
              <a:rPr lang="zh-CN" altLang="en-US" sz="14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）</a:t>
            </a:r>
            <a:endParaRPr lang="en-US" altLang="zh-CN" sz="14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08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326608" y="170789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468784" y="301714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맑은 고딕" panose="020F0502020204030204"/>
                <a:ea typeface="等线" panose="02010600030101010101" pitchFamily="2" charset="-122"/>
                <a:cs typeface="+mn-cs"/>
              </a:rPr>
              <a:t>02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1394580" y="301714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1">
              <a:defRPr/>
            </a:pPr>
            <a:r>
              <a:rPr lang="ko-KR" altLang="en-US" b="1" dirty="0" smtClean="0">
                <a:solidFill>
                  <a:srgbClr val="02205C"/>
                </a:solidFill>
              </a:rPr>
              <a:t>제품 소개</a:t>
            </a:r>
            <a:endParaRPr lang="en-US" altLang="zh-CN" b="1" dirty="0">
              <a:solidFill>
                <a:srgbClr val="02205C"/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" t="860" r="26512" b="4861"/>
          <a:stretch/>
        </p:blipFill>
        <p:spPr>
          <a:xfrm>
            <a:off x="6351453" y="1449202"/>
            <a:ext cx="1884241" cy="162407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4" t="6818" r="36700" b="5836"/>
          <a:stretch/>
        </p:blipFill>
        <p:spPr>
          <a:xfrm>
            <a:off x="385808" y="4172418"/>
            <a:ext cx="2192724" cy="2003352"/>
          </a:xfrm>
          <a:prstGeom prst="rect">
            <a:avLst/>
          </a:prstGeom>
        </p:spPr>
      </p:pic>
      <p:sp>
        <p:nvSpPr>
          <p:cNvPr id="21" name="文本框 6">
            <a:extLst>
              <a:ext uri="{FF2B5EF4-FFF2-40B4-BE49-F238E27FC236}">
                <a16:creationId xmlns:a16="http://schemas.microsoft.com/office/drawing/2014/main" id="{496547A9-A77C-4459-91F9-10279DD6D127}"/>
              </a:ext>
            </a:extLst>
          </p:cNvPr>
          <p:cNvSpPr txBox="1"/>
          <p:nvPr/>
        </p:nvSpPr>
        <p:spPr bwMode="auto">
          <a:xfrm>
            <a:off x="2544245" y="4453531"/>
            <a:ext cx="3379723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R="0" lvl="0" indent="0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2000" marR="0" lvl="0" indent="-1620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entury Gothic" panose="020B0502020202020204" pitchFamily="34" charset="0"/>
              <a:buChar char="-"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Wi-Fi </a:t>
            </a:r>
            <a:r>
              <a:rPr lang="ko-KR" altLang="en-US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연결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: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무선 핫스팟 또는 동일 네트워크 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Wi-Fi</a:t>
            </a: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연결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62000" marR="0" lvl="0" indent="-1620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entury Gothic" panose="020B0502020202020204" pitchFamily="34" charset="0"/>
              <a:buChar char="-"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최대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4</a:t>
            </a: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개 장치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동시 분할 연결 지원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.</a:t>
            </a:r>
          </a:p>
          <a:p>
            <a:pPr marL="162000" marR="0" lvl="0" indent="-1620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entury Gothic" panose="020B0502020202020204" pitchFamily="34" charset="0"/>
              <a:buChar char="-"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Support both 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projection and reverse-projection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(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대화형 디스플레이 랩톱 제어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).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22" name="内容占位符 2"/>
          <p:cNvSpPr txBox="1">
            <a:spLocks/>
          </p:cNvSpPr>
          <p:nvPr/>
        </p:nvSpPr>
        <p:spPr bwMode="auto">
          <a:xfrm>
            <a:off x="3185144" y="3878691"/>
            <a:ext cx="27388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n"/>
              <a:defRPr sz="2400"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p"/>
              <a:defRPr sz="2000"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  <a:defRPr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  <a:defRPr sz="1600"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5pPr>
            <a:lvl6pPr marL="25146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825AD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ko-KR" alt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 Now Text" panose="020B050403020202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무선 연결</a:t>
            </a:r>
            <a:endParaRPr kumimoji="0" lang="en-US" altLang="zh-CN" sz="12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elvetica Now Text" panose="020B0504030202020204" pitchFamily="34" charset="0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23" name="文本框 6">
            <a:extLst>
              <a:ext uri="{FF2B5EF4-FFF2-40B4-BE49-F238E27FC236}">
                <a16:creationId xmlns:a16="http://schemas.microsoft.com/office/drawing/2014/main" id="{496547A9-A77C-4459-91F9-10279DD6D127}"/>
              </a:ext>
            </a:extLst>
          </p:cNvPr>
          <p:cNvSpPr txBox="1"/>
          <p:nvPr/>
        </p:nvSpPr>
        <p:spPr bwMode="auto">
          <a:xfrm>
            <a:off x="8420488" y="1540676"/>
            <a:ext cx="3379723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R="0" lvl="0" indent="0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2000" marR="0" lvl="0" indent="-1620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entury Gothic" panose="020B0502020202020204" pitchFamily="34" charset="0"/>
              <a:buChar char="-"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브러시 색상 및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쉬운 두께 조절</a:t>
            </a: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62000" marR="0" lvl="0" indent="-1620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entury Gothic" panose="020B0502020202020204" pitchFamily="34" charset="0"/>
              <a:buChar char="-"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1mm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쓰기 정확도와 최대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20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포인트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IR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터치 기술로 동시에 여러 사람이 쉽게 참여할 수 있습니다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. 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62000" marR="0" lvl="0" indent="-1620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entury Gothic" panose="020B0502020202020204" pitchFamily="34" charset="0"/>
              <a:buChar char="-"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손쉬운 이메일 및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QR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코드로 학습 자료를 공유할 수 있습니다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.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24" name="内容占位符 2"/>
          <p:cNvSpPr txBox="1">
            <a:spLocks/>
          </p:cNvSpPr>
          <p:nvPr/>
        </p:nvSpPr>
        <p:spPr bwMode="auto">
          <a:xfrm>
            <a:off x="9061387" y="1028893"/>
            <a:ext cx="27388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n"/>
              <a:defRPr sz="2400"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p"/>
              <a:defRPr sz="2000"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  <a:defRPr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  <a:defRPr sz="1600"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5pPr>
            <a:lvl6pPr marL="25146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825AD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zh-CN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 Now Text" panose="020B050403020202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Flexible Annotation</a:t>
            </a:r>
            <a:endParaRPr kumimoji="0" lang="en-US" altLang="zh-CN" sz="12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elvetica Now Text" panose="020B0504030202020204" pitchFamily="34" charset="0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4397" y="1465740"/>
            <a:ext cx="2175546" cy="1216301"/>
            <a:chOff x="2507300" y="1483268"/>
            <a:chExt cx="6802001" cy="3802853"/>
          </a:xfrm>
        </p:grpSpPr>
        <p:pic>
          <p:nvPicPr>
            <p:cNvPr id="26" name="图片 25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556" b="100000" l="1423" r="9928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7300" y="2129737"/>
              <a:ext cx="5257800" cy="31563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图片 26"/>
            <p:cNvPicPr/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018" b="99107" l="2030" r="96482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194501" y="1483268"/>
              <a:ext cx="4114800" cy="2487185"/>
            </a:xfrm>
            <a:prstGeom prst="rect">
              <a:avLst/>
            </a:prstGeom>
          </p:spPr>
        </p:pic>
      </p:grpSp>
      <p:sp>
        <p:nvSpPr>
          <p:cNvPr id="28" name="文本框 6">
            <a:extLst>
              <a:ext uri="{FF2B5EF4-FFF2-40B4-BE49-F238E27FC236}">
                <a16:creationId xmlns:a16="http://schemas.microsoft.com/office/drawing/2014/main" id="{496547A9-A77C-4459-91F9-10279DD6D127}"/>
              </a:ext>
            </a:extLst>
          </p:cNvPr>
          <p:cNvSpPr txBox="1"/>
          <p:nvPr/>
        </p:nvSpPr>
        <p:spPr bwMode="auto">
          <a:xfrm>
            <a:off x="2544245" y="1658392"/>
            <a:ext cx="3379723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R="0" lvl="0" indent="0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2000" marR="0" lvl="0" indent="-1620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entury Gothic" panose="020B0502020202020204" pitchFamily="34" charset="0"/>
              <a:buChar char="-"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화이트보드 화면을 확대 및 축소가 가능합니다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.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62000" marR="0" lvl="0" indent="-1620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entury Gothic" panose="020B0502020202020204" pitchFamily="34" charset="0"/>
              <a:buChar char="-"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모든 세부 정보를 스크린샷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을 지원합니다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.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62000" marR="0" lvl="0" indent="-1620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entury Gothic" panose="020B0502020202020204" pitchFamily="34" charset="0"/>
              <a:buChar char="-"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페이지 만들기 지원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(1~50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페이지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)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62000" marR="0" lvl="0" indent="-1620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entury Gothic" panose="020B0502020202020204" pitchFamily="34" charset="0"/>
              <a:buChar char="-"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자연스럽게 지우기가 가능합니다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.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29" name="内容占位符 2"/>
          <p:cNvSpPr txBox="1">
            <a:spLocks/>
          </p:cNvSpPr>
          <p:nvPr/>
        </p:nvSpPr>
        <p:spPr bwMode="auto">
          <a:xfrm>
            <a:off x="3185144" y="1028893"/>
            <a:ext cx="27388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n"/>
              <a:defRPr sz="2400"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p"/>
              <a:defRPr sz="2000"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  <a:defRPr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  <a:defRPr sz="1600"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 baseline="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5pPr>
            <a:lvl6pPr marL="25146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825AD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ko-KR" alt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 Now Text" panose="020B0504030202020204" pitchFamily="34" charset="0"/>
                <a:cs typeface="Calibri" panose="020F0502020204030204" pitchFamily="34" charset="0"/>
                <a:sym typeface="Helvetica Now Text" panose="020B0504030202020204" pitchFamily="34" charset="0"/>
              </a:rPr>
              <a:t>화이트보드</a:t>
            </a:r>
            <a:endParaRPr kumimoji="0" lang="en-US" altLang="zh-CN" sz="12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elvetica Now Text" panose="020B0504030202020204" pitchFamily="34" charset="0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963874" y="4866792"/>
            <a:ext cx="2719523" cy="1327119"/>
            <a:chOff x="1913937" y="1891141"/>
            <a:chExt cx="7875522" cy="3843230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3937" y="1891141"/>
              <a:ext cx="7875522" cy="3843230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7967" y="2343892"/>
              <a:ext cx="5102127" cy="2892252"/>
            </a:xfrm>
            <a:prstGeom prst="rect">
              <a:avLst/>
            </a:prstGeom>
          </p:spPr>
        </p:pic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517" y="4776919"/>
            <a:ext cx="614768" cy="31169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957" b="96468" l="9996" r="89963">
                        <a14:foregroundMark x1="85213" y1="31970" x2="84428" y2="60037"/>
                        <a14:foregroundMark x1="68608" y1="89405" x2="65717" y2="93618"/>
                        <a14:foregroundMark x1="65345" y1="92937" x2="61958" y2="903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207" y="5798004"/>
            <a:ext cx="745869" cy="497246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381" y="6167940"/>
            <a:ext cx="793955" cy="115844"/>
          </a:xfrm>
          <a:prstGeom prst="rect">
            <a:avLst/>
          </a:prstGeom>
        </p:spPr>
      </p:pic>
      <p:sp>
        <p:nvSpPr>
          <p:cNvPr id="36" name="云形 35"/>
          <p:cNvSpPr/>
          <p:nvPr/>
        </p:nvSpPr>
        <p:spPr>
          <a:xfrm>
            <a:off x="6565987" y="4225082"/>
            <a:ext cx="774198" cy="450798"/>
          </a:xfrm>
          <a:prstGeom prst="cloud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434" y="4328728"/>
            <a:ext cx="257303" cy="243506"/>
          </a:xfrm>
          <a:prstGeom prst="rect">
            <a:avLst/>
          </a:prstGeom>
        </p:spPr>
      </p:pic>
      <p:cxnSp>
        <p:nvCxnSpPr>
          <p:cNvPr id="38" name="直接连接符 37"/>
          <p:cNvCxnSpPr/>
          <p:nvPr/>
        </p:nvCxnSpPr>
        <p:spPr>
          <a:xfrm flipH="1">
            <a:off x="6644443" y="4640295"/>
            <a:ext cx="215317" cy="34377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8178608" y="3965083"/>
            <a:ext cx="247142" cy="456050"/>
            <a:chOff x="7474605" y="1302216"/>
            <a:chExt cx="2383632" cy="4398497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3F7FCB5C-2D42-45CD-ADC1-F60634596F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104" b="23735"/>
            <a:stretch/>
          </p:blipFill>
          <p:spPr>
            <a:xfrm>
              <a:off x="7474605" y="1302216"/>
              <a:ext cx="2383632" cy="4398497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16"/>
            <a:srcRect l="695" t="763" r="723" b="1"/>
            <a:stretch/>
          </p:blipFill>
          <p:spPr>
            <a:xfrm>
              <a:off x="7880349" y="1957002"/>
              <a:ext cx="1587501" cy="3002126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7363901" y="3772307"/>
            <a:ext cx="660568" cy="336678"/>
            <a:chOff x="4701716" y="2217284"/>
            <a:chExt cx="2975434" cy="1516516"/>
          </a:xfrm>
        </p:grpSpPr>
        <p:grpSp>
          <p:nvGrpSpPr>
            <p:cNvPr id="43" name="组合 42"/>
            <p:cNvGrpSpPr/>
            <p:nvPr/>
          </p:nvGrpSpPr>
          <p:grpSpPr>
            <a:xfrm>
              <a:off x="4701716" y="2217284"/>
              <a:ext cx="2975434" cy="1516516"/>
              <a:chOff x="0" y="2371080"/>
              <a:chExt cx="6788675" cy="4054745"/>
            </a:xfrm>
          </p:grpSpPr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BD8AF920-99EF-4CBD-9B02-445ABA8DC2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6269254"/>
                <a:ext cx="3419480" cy="156571"/>
              </a:xfrm>
              <a:custGeom>
                <a:avLst/>
                <a:gdLst>
                  <a:gd name="T0" fmla="*/ 0 w 885"/>
                  <a:gd name="T1" fmla="*/ 16 h 39"/>
                  <a:gd name="T2" fmla="*/ 78 w 885"/>
                  <a:gd name="T3" fmla="*/ 39 h 39"/>
                  <a:gd name="T4" fmla="*/ 885 w 885"/>
                  <a:gd name="T5" fmla="*/ 39 h 39"/>
                  <a:gd name="T6" fmla="*/ 885 w 885"/>
                  <a:gd name="T7" fmla="*/ 0 h 39"/>
                  <a:gd name="T8" fmla="*/ 0 w 885"/>
                  <a:gd name="T9" fmla="*/ 0 h 39"/>
                  <a:gd name="T10" fmla="*/ 0 w 885"/>
                  <a:gd name="T11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5" h="39">
                    <a:moveTo>
                      <a:pt x="0" y="16"/>
                    </a:moveTo>
                    <a:cubicBezTo>
                      <a:pt x="0" y="23"/>
                      <a:pt x="30" y="39"/>
                      <a:pt x="78" y="39"/>
                    </a:cubicBezTo>
                    <a:cubicBezTo>
                      <a:pt x="126" y="39"/>
                      <a:pt x="885" y="39"/>
                      <a:pt x="885" y="39"/>
                    </a:cubicBezTo>
                    <a:cubicBezTo>
                      <a:pt x="885" y="0"/>
                      <a:pt x="885" y="0"/>
                      <a:pt x="88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900" b="0" i="0" u="none" strike="noStrike" kern="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AAE05F8-C8B4-475E-BAC7-505D6A661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9193" y="6269254"/>
                <a:ext cx="3419480" cy="156571"/>
              </a:xfrm>
              <a:custGeom>
                <a:avLst/>
                <a:gdLst>
                  <a:gd name="T0" fmla="*/ 884 w 884"/>
                  <a:gd name="T1" fmla="*/ 16 h 39"/>
                  <a:gd name="T2" fmla="*/ 806 w 884"/>
                  <a:gd name="T3" fmla="*/ 39 h 39"/>
                  <a:gd name="T4" fmla="*/ 0 w 884"/>
                  <a:gd name="T5" fmla="*/ 39 h 39"/>
                  <a:gd name="T6" fmla="*/ 0 w 884"/>
                  <a:gd name="T7" fmla="*/ 0 h 39"/>
                  <a:gd name="T8" fmla="*/ 884 w 884"/>
                  <a:gd name="T9" fmla="*/ 0 h 39"/>
                  <a:gd name="T10" fmla="*/ 884 w 884"/>
                  <a:gd name="T11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4" h="39">
                    <a:moveTo>
                      <a:pt x="884" y="16"/>
                    </a:moveTo>
                    <a:cubicBezTo>
                      <a:pt x="884" y="23"/>
                      <a:pt x="854" y="39"/>
                      <a:pt x="806" y="39"/>
                    </a:cubicBezTo>
                    <a:cubicBezTo>
                      <a:pt x="758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84" y="0"/>
                      <a:pt x="884" y="0"/>
                      <a:pt x="884" y="0"/>
                    </a:cubicBezTo>
                    <a:lnTo>
                      <a:pt x="884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900" b="0" i="0" u="none" strike="noStrike" kern="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47" name="Freeform 47">
                <a:extLst>
                  <a:ext uri="{FF2B5EF4-FFF2-40B4-BE49-F238E27FC236}">
                    <a16:creationId xmlns:a16="http://schemas.microsoft.com/office/drawing/2014/main" id="{AA9B81BE-DD08-4E26-83E6-EF85FED532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196" y="2371080"/>
                <a:ext cx="5500566" cy="3910219"/>
              </a:xfrm>
              <a:custGeom>
                <a:avLst/>
                <a:gdLst>
                  <a:gd name="T0" fmla="*/ 1378 w 1423"/>
                  <a:gd name="T1" fmla="*/ 0 h 974"/>
                  <a:gd name="T2" fmla="*/ 45 w 1423"/>
                  <a:gd name="T3" fmla="*/ 0 h 974"/>
                  <a:gd name="T4" fmla="*/ 0 w 1423"/>
                  <a:gd name="T5" fmla="*/ 45 h 974"/>
                  <a:gd name="T6" fmla="*/ 0 w 1423"/>
                  <a:gd name="T7" fmla="*/ 218 h 974"/>
                  <a:gd name="T8" fmla="*/ 0 w 1423"/>
                  <a:gd name="T9" fmla="*/ 929 h 974"/>
                  <a:gd name="T10" fmla="*/ 45 w 1423"/>
                  <a:gd name="T11" fmla="*/ 974 h 974"/>
                  <a:gd name="T12" fmla="*/ 1378 w 1423"/>
                  <a:gd name="T13" fmla="*/ 974 h 974"/>
                  <a:gd name="T14" fmla="*/ 1423 w 1423"/>
                  <a:gd name="T15" fmla="*/ 929 h 974"/>
                  <a:gd name="T16" fmla="*/ 1423 w 1423"/>
                  <a:gd name="T17" fmla="*/ 45 h 974"/>
                  <a:gd name="T18" fmla="*/ 1378 w 1423"/>
                  <a:gd name="T19" fmla="*/ 0 h 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23" h="974">
                    <a:moveTo>
                      <a:pt x="1378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0"/>
                      <a:pt x="0" y="45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0" y="929"/>
                      <a:pt x="0" y="929"/>
                      <a:pt x="0" y="929"/>
                    </a:cubicBezTo>
                    <a:cubicBezTo>
                      <a:pt x="0" y="954"/>
                      <a:pt x="20" y="974"/>
                      <a:pt x="45" y="974"/>
                    </a:cubicBezTo>
                    <a:cubicBezTo>
                      <a:pt x="1378" y="974"/>
                      <a:pt x="1378" y="974"/>
                      <a:pt x="1378" y="974"/>
                    </a:cubicBezTo>
                    <a:cubicBezTo>
                      <a:pt x="1403" y="974"/>
                      <a:pt x="1423" y="954"/>
                      <a:pt x="1423" y="929"/>
                    </a:cubicBezTo>
                    <a:cubicBezTo>
                      <a:pt x="1423" y="45"/>
                      <a:pt x="1423" y="45"/>
                      <a:pt x="1423" y="45"/>
                    </a:cubicBezTo>
                    <a:cubicBezTo>
                      <a:pt x="1423" y="20"/>
                      <a:pt x="1403" y="0"/>
                      <a:pt x="1378" y="0"/>
                    </a:cubicBez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900" b="0" i="0" u="none" strike="noStrike" kern="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48" name="Freeform 48">
                <a:extLst>
                  <a:ext uri="{FF2B5EF4-FFF2-40B4-BE49-F238E27FC236}">
                    <a16:creationId xmlns:a16="http://schemas.microsoft.com/office/drawing/2014/main" id="{724C551D-4427-42CF-AC07-E979394545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538" y="2391152"/>
                <a:ext cx="5465754" cy="3870074"/>
              </a:xfrm>
              <a:custGeom>
                <a:avLst/>
                <a:gdLst>
                  <a:gd name="T0" fmla="*/ 40 w 1414"/>
                  <a:gd name="T1" fmla="*/ 964 h 964"/>
                  <a:gd name="T2" fmla="*/ 0 w 1414"/>
                  <a:gd name="T3" fmla="*/ 924 h 964"/>
                  <a:gd name="T4" fmla="*/ 0 w 1414"/>
                  <a:gd name="T5" fmla="*/ 40 h 964"/>
                  <a:gd name="T6" fmla="*/ 40 w 1414"/>
                  <a:gd name="T7" fmla="*/ 0 h 964"/>
                  <a:gd name="T8" fmla="*/ 1373 w 1414"/>
                  <a:gd name="T9" fmla="*/ 0 h 964"/>
                  <a:gd name="T10" fmla="*/ 1414 w 1414"/>
                  <a:gd name="T11" fmla="*/ 40 h 964"/>
                  <a:gd name="T12" fmla="*/ 1414 w 1414"/>
                  <a:gd name="T13" fmla="*/ 924 h 964"/>
                  <a:gd name="T14" fmla="*/ 1373 w 1414"/>
                  <a:gd name="T15" fmla="*/ 964 h 964"/>
                  <a:gd name="T16" fmla="*/ 40 w 1414"/>
                  <a:gd name="T1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4" h="964">
                    <a:moveTo>
                      <a:pt x="40" y="964"/>
                    </a:moveTo>
                    <a:cubicBezTo>
                      <a:pt x="18" y="964"/>
                      <a:pt x="0" y="946"/>
                      <a:pt x="0" y="92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1373" y="0"/>
                      <a:pt x="1373" y="0"/>
                      <a:pt x="1373" y="0"/>
                    </a:cubicBezTo>
                    <a:cubicBezTo>
                      <a:pt x="1396" y="0"/>
                      <a:pt x="1414" y="18"/>
                      <a:pt x="1414" y="40"/>
                    </a:cubicBezTo>
                    <a:cubicBezTo>
                      <a:pt x="1414" y="924"/>
                      <a:pt x="1414" y="924"/>
                      <a:pt x="1414" y="924"/>
                    </a:cubicBezTo>
                    <a:cubicBezTo>
                      <a:pt x="1414" y="946"/>
                      <a:pt x="1396" y="964"/>
                      <a:pt x="1373" y="964"/>
                    </a:cubicBezTo>
                    <a:lnTo>
                      <a:pt x="40" y="964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900" b="0" i="0" u="none" strike="noStrike" kern="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49" name="Rectangle 50">
                <a:extLst>
                  <a:ext uri="{FF2B5EF4-FFF2-40B4-BE49-F238E27FC236}">
                    <a16:creationId xmlns:a16="http://schemas.microsoft.com/office/drawing/2014/main" id="{344F05FB-1FB6-4599-8172-6A3DDAAE2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6205020"/>
                <a:ext cx="6788675" cy="128467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900" b="0" i="0" u="none" strike="noStrike" kern="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50" name="Freeform 51">
                <a:extLst>
                  <a:ext uri="{FF2B5EF4-FFF2-40B4-BE49-F238E27FC236}">
                    <a16:creationId xmlns:a16="http://schemas.microsoft.com/office/drawing/2014/main" id="{6AA2DCC9-AFA3-4EA3-B22D-81280F298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5009" y="6205020"/>
                <a:ext cx="974783" cy="72262"/>
              </a:xfrm>
              <a:custGeom>
                <a:avLst/>
                <a:gdLst>
                  <a:gd name="T0" fmla="*/ 0 w 252"/>
                  <a:gd name="T1" fmla="*/ 0 h 18"/>
                  <a:gd name="T2" fmla="*/ 22 w 252"/>
                  <a:gd name="T3" fmla="*/ 18 h 18"/>
                  <a:gd name="T4" fmla="*/ 230 w 252"/>
                  <a:gd name="T5" fmla="*/ 18 h 18"/>
                  <a:gd name="T6" fmla="*/ 252 w 252"/>
                  <a:gd name="T7" fmla="*/ 0 h 18"/>
                  <a:gd name="T8" fmla="*/ 0 w 25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18">
                    <a:moveTo>
                      <a:pt x="0" y="0"/>
                    </a:moveTo>
                    <a:cubicBezTo>
                      <a:pt x="2" y="10"/>
                      <a:pt x="11" y="18"/>
                      <a:pt x="22" y="18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41" y="18"/>
                      <a:pt x="250" y="10"/>
                      <a:pt x="2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900" b="0" i="0" u="none" strike="noStrike" kern="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51" name="Rectangle 52">
                <a:extLst>
                  <a:ext uri="{FF2B5EF4-FFF2-40B4-BE49-F238E27FC236}">
                    <a16:creationId xmlns:a16="http://schemas.microsoft.com/office/drawing/2014/main" id="{251BE8F9-3F34-4641-9B98-C55762D1CB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0342" y="2636043"/>
                <a:ext cx="5102144" cy="3344162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900" b="0" i="0" u="none" strike="noStrike" kern="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52" name="Oval 54">
                <a:extLst>
                  <a:ext uri="{FF2B5EF4-FFF2-40B4-BE49-F238E27FC236}">
                    <a16:creationId xmlns:a16="http://schemas.microsoft.com/office/drawing/2014/main" id="{66784C4A-5AE7-489A-87A1-1DEF506E02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8535" y="2495532"/>
                <a:ext cx="58024" cy="60220"/>
              </a:xfrm>
              <a:prstGeom prst="ellipse">
                <a:avLst/>
              </a:prstGeom>
              <a:solidFill>
                <a:srgbClr val="2C2C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900" b="0" i="0" u="none" strike="noStrike" kern="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53" name="Oval 55">
                <a:extLst>
                  <a:ext uri="{FF2B5EF4-FFF2-40B4-BE49-F238E27FC236}">
                    <a16:creationId xmlns:a16="http://schemas.microsoft.com/office/drawing/2014/main" id="{90B93351-0CC9-4453-99CB-E33E84FBB4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8535" y="2491518"/>
                <a:ext cx="58024" cy="56204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900" b="0" i="0" u="none" strike="noStrike" kern="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54" name="Oval 56">
                <a:extLst>
                  <a:ext uri="{FF2B5EF4-FFF2-40B4-BE49-F238E27FC236}">
                    <a16:creationId xmlns:a16="http://schemas.microsoft.com/office/drawing/2014/main" id="{1FEE6023-8B56-421A-AFA8-8F638DE724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0137" y="2499547"/>
                <a:ext cx="34815" cy="4014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900" b="0" i="0" u="none" strike="noStrike" kern="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57" name="Oval 57">
                <a:extLst>
                  <a:ext uri="{FF2B5EF4-FFF2-40B4-BE49-F238E27FC236}">
                    <a16:creationId xmlns:a16="http://schemas.microsoft.com/office/drawing/2014/main" id="{8D5D52B0-6EDC-40FC-9570-84DC1F8A25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7874" y="2511590"/>
                <a:ext cx="19342" cy="20074"/>
              </a:xfrm>
              <a:prstGeom prst="ellipse">
                <a:avLst/>
              </a:prstGeom>
              <a:solidFill>
                <a:srgbClr val="2C99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900" b="0" i="0" u="none" strike="noStrike" kern="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  <p:sp>
            <p:nvSpPr>
              <p:cNvPr id="58" name="Freeform 58">
                <a:extLst>
                  <a:ext uri="{FF2B5EF4-FFF2-40B4-BE49-F238E27FC236}">
                    <a16:creationId xmlns:a16="http://schemas.microsoft.com/office/drawing/2014/main" id="{1E5D3F2B-D334-4B92-8B6B-A8BCC55C98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5610" y="2515606"/>
                <a:ext cx="3869" cy="8030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  <a:gd name="T8" fmla="*/ 1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1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900" b="0" i="0" u="none" strike="noStrike" kern="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endParaRPr>
              </a:p>
            </p:txBody>
          </p:sp>
        </p:grpSp>
        <p:pic>
          <p:nvPicPr>
            <p:cNvPr id="44" name="Picture 4" descr="See the source image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91" b="9091"/>
            <a:stretch/>
          </p:blipFill>
          <p:spPr bwMode="auto">
            <a:xfrm>
              <a:off x="5078668" y="2316383"/>
              <a:ext cx="2238811" cy="1259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组合 58"/>
          <p:cNvGrpSpPr/>
          <p:nvPr/>
        </p:nvGrpSpPr>
        <p:grpSpPr>
          <a:xfrm>
            <a:off x="6393228" y="3503841"/>
            <a:ext cx="915673" cy="446846"/>
            <a:chOff x="1913937" y="1891141"/>
            <a:chExt cx="7875522" cy="3843230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6181" b="96105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3937" y="1891141"/>
              <a:ext cx="7875522" cy="3843230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7967" y="2343892"/>
              <a:ext cx="5102127" cy="2892252"/>
            </a:xfrm>
            <a:prstGeom prst="rect">
              <a:avLst/>
            </a:prstGeom>
          </p:spPr>
        </p:pic>
      </p:grpSp>
      <p:cxnSp>
        <p:nvCxnSpPr>
          <p:cNvPr id="62" name="直接连接符 61"/>
          <p:cNvCxnSpPr>
            <a:stCxn id="46" idx="2"/>
          </p:cNvCxnSpPr>
          <p:nvPr/>
        </p:nvCxnSpPr>
        <p:spPr>
          <a:xfrm flipH="1">
            <a:off x="7323636" y="4108985"/>
            <a:ext cx="368103" cy="22921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7322499" y="4210450"/>
            <a:ext cx="845828" cy="12753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7000802" y="3915664"/>
            <a:ext cx="323096" cy="42354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">
            <a:extLst>
              <a:ext uri="{FF2B5EF4-FFF2-40B4-BE49-F238E27FC236}">
                <a16:creationId xmlns:a16="http://schemas.microsoft.com/office/drawing/2014/main" id="{496547A9-A77C-4459-91F9-10279DD6D127}"/>
              </a:ext>
            </a:extLst>
          </p:cNvPr>
          <p:cNvSpPr txBox="1"/>
          <p:nvPr/>
        </p:nvSpPr>
        <p:spPr bwMode="auto">
          <a:xfrm>
            <a:off x="8420488" y="4453531"/>
            <a:ext cx="3379723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R="0" lvl="0" indent="0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2000" marR="0" lvl="0" indent="-1620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entury Gothic" panose="020B0502020202020204" pitchFamily="34" charset="0"/>
              <a:buChar char="-"/>
              <a:tabLst/>
              <a:defRPr/>
            </a:pP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다른 대화형 디스플레이 또는 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PC/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스마트폰을 사용하여 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ZOOM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을 통한 원격 화상 회의 구현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62000" marR="0" lvl="0" indent="-1620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entury Gothic" panose="020B0502020202020204" pitchFamily="34" charset="0"/>
              <a:buChar char="-"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다양한 액세서리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: 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USB </a:t>
            </a: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카메라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(1080p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또는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4K), </a:t>
            </a: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무지향성 마이크로폰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및 윈도우 운영 체제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OPS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2576005" y="992753"/>
            <a:ext cx="472391" cy="472391"/>
          </a:xfrm>
          <a:prstGeom prst="ellipse">
            <a:avLst/>
          </a:prstGeom>
          <a:solidFill>
            <a:srgbClr val="C00000"/>
          </a:solidFill>
          <a:ln w="57150">
            <a:solidFill>
              <a:srgbClr val="C00000">
                <a:alpha val="23137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29323B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8529224" y="992753"/>
            <a:ext cx="472391" cy="472391"/>
          </a:xfrm>
          <a:prstGeom prst="ellipse">
            <a:avLst/>
          </a:prstGeom>
          <a:solidFill>
            <a:srgbClr val="C00000"/>
          </a:solidFill>
          <a:ln w="57150">
            <a:solidFill>
              <a:srgbClr val="C00000">
                <a:alpha val="23137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/>
          <a:p>
            <a:pPr algn="ctr"/>
            <a:endParaRPr lang="zh-CN" altLang="en-US" dirty="0">
              <a:solidFill>
                <a:srgbClr val="29323B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2576005" y="3842551"/>
            <a:ext cx="472391" cy="472391"/>
          </a:xfrm>
          <a:prstGeom prst="ellipse">
            <a:avLst/>
          </a:prstGeom>
          <a:solidFill>
            <a:srgbClr val="C00000"/>
          </a:solidFill>
          <a:ln w="57150">
            <a:solidFill>
              <a:srgbClr val="C00000">
                <a:alpha val="23137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/>
          <a:p>
            <a:pPr algn="ctr"/>
            <a:endParaRPr lang="zh-CN" altLang="en-US" dirty="0">
              <a:solidFill>
                <a:srgbClr val="29323B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8462546" y="3842551"/>
            <a:ext cx="472391" cy="472391"/>
          </a:xfrm>
          <a:prstGeom prst="ellipse">
            <a:avLst/>
          </a:prstGeom>
          <a:solidFill>
            <a:srgbClr val="C00000"/>
          </a:solidFill>
          <a:ln w="57150">
            <a:solidFill>
              <a:srgbClr val="C00000">
                <a:alpha val="23137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/>
          <a:p>
            <a:pPr algn="ctr"/>
            <a:endParaRPr lang="zh-CN" altLang="en-US" dirty="0">
              <a:solidFill>
                <a:srgbClr val="29323B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343" y="1094544"/>
            <a:ext cx="270153" cy="268809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080" y="1078828"/>
            <a:ext cx="300240" cy="300240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140" y="3910686"/>
            <a:ext cx="336121" cy="336121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064" y="3928069"/>
            <a:ext cx="301354" cy="301354"/>
          </a:xfrm>
          <a:prstGeom prst="rect">
            <a:avLst/>
          </a:prstGeom>
        </p:spPr>
      </p:pic>
      <p:cxnSp>
        <p:nvCxnSpPr>
          <p:cNvPr id="74" name="直接连接符 73"/>
          <p:cNvCxnSpPr/>
          <p:nvPr/>
        </p:nvCxnSpPr>
        <p:spPr>
          <a:xfrm>
            <a:off x="6096000" y="990600"/>
            <a:ext cx="0" cy="54768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>
            <a:off x="412490" y="3336433"/>
            <a:ext cx="11367020" cy="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50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326608" y="170789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468784" y="301714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맑은 고딕" panose="020F0502020204030204"/>
                <a:ea typeface="等线" panose="02010600030101010101" pitchFamily="2" charset="-122"/>
                <a:cs typeface="+mn-cs"/>
              </a:rPr>
              <a:t>02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1394580" y="301714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1">
              <a:defRPr/>
            </a:pPr>
            <a:r>
              <a:rPr lang="ko-KR" altLang="en-US" b="1" dirty="0" smtClean="0">
                <a:solidFill>
                  <a:srgbClr val="02205C"/>
                </a:solidFill>
              </a:rPr>
              <a:t>제품 소개</a:t>
            </a:r>
            <a:endParaRPr lang="en-US" altLang="zh-CN" b="1" dirty="0">
              <a:solidFill>
                <a:srgbClr val="02205C"/>
              </a:solidFill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6096000" y="990600"/>
            <a:ext cx="0" cy="54768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6b79dc80d7b5a715a016974ae479067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86489"/>
            <a:ext cx="12192000" cy="597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86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326608" y="170789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468784" y="301714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맑은 고딕" panose="020F0502020204030204"/>
                <a:ea typeface="等线" panose="02010600030101010101" pitchFamily="2" charset="-122"/>
                <a:cs typeface="+mn-cs"/>
              </a:rPr>
              <a:t>03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1394580" y="301714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1">
              <a:defRPr/>
            </a:pPr>
            <a:r>
              <a:rPr lang="ko-KR" altLang="en-US" b="1" dirty="0" smtClean="0">
                <a:solidFill>
                  <a:srgbClr val="02205C"/>
                </a:solidFill>
              </a:rPr>
              <a:t>제품 비교</a:t>
            </a:r>
            <a:endParaRPr lang="en-US" altLang="zh-CN" b="1" dirty="0">
              <a:solidFill>
                <a:srgbClr val="02205C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0345" y="1558916"/>
            <a:ext cx="3364055" cy="21249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411" y="4122524"/>
            <a:ext cx="3429886" cy="208685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784" y="1410536"/>
            <a:ext cx="5396157" cy="47988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矩形 10"/>
          <p:cNvSpPr/>
          <p:nvPr/>
        </p:nvSpPr>
        <p:spPr>
          <a:xfrm>
            <a:off x="7666682" y="3683886"/>
            <a:ext cx="2784558" cy="252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DS-D5B86RB/A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666682" y="1213525"/>
            <a:ext cx="2784558" cy="252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LG 86TR3PJ-B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74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326608" y="170789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468784" y="301714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맑은 고딕" panose="020F0502020204030204"/>
                <a:ea typeface="等线" panose="02010600030101010101" pitchFamily="2" charset="-122"/>
                <a:cs typeface="+mn-cs"/>
              </a:rPr>
              <a:t>04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1394580" y="301714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1">
              <a:defRPr/>
            </a:pPr>
            <a:r>
              <a:rPr lang="ko-KR" altLang="en-US" b="1" dirty="0" smtClean="0">
                <a:solidFill>
                  <a:srgbClr val="02205C"/>
                </a:solidFill>
              </a:rPr>
              <a:t>전자칠판 </a:t>
            </a:r>
            <a:r>
              <a:rPr lang="ko-KR" altLang="en-US" b="1" dirty="0" smtClean="0">
                <a:solidFill>
                  <a:srgbClr val="02205C"/>
                </a:solidFill>
              </a:rPr>
              <a:t>솔루션</a:t>
            </a:r>
            <a:endParaRPr lang="en-US" altLang="zh-CN" b="1" dirty="0">
              <a:solidFill>
                <a:srgbClr val="02205C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" y="1661656"/>
            <a:ext cx="5194154" cy="40508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7609" y="2844360"/>
            <a:ext cx="900128" cy="799400"/>
          </a:xfrm>
          <a:prstGeom prst="rect">
            <a:avLst/>
          </a:prstGeom>
        </p:spPr>
      </p:pic>
      <p:cxnSp>
        <p:nvCxnSpPr>
          <p:cNvPr id="7" name="肘形连接符 6"/>
          <p:cNvCxnSpPr>
            <a:stCxn id="6" idx="0"/>
            <a:endCxn id="16" idx="0"/>
          </p:cNvCxnSpPr>
          <p:nvPr/>
        </p:nvCxnSpPr>
        <p:spPr>
          <a:xfrm rot="5400000" flipH="1" flipV="1">
            <a:off x="2833895" y="864958"/>
            <a:ext cx="103181" cy="3855625"/>
          </a:xfrm>
          <a:prstGeom prst="bentConnector3">
            <a:avLst>
              <a:gd name="adj1" fmla="val 321552"/>
            </a:avLst>
          </a:prstGeom>
          <a:ln w="19050">
            <a:solidFill>
              <a:srgbClr val="58C1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4402852" y="2940936"/>
            <a:ext cx="1116901" cy="588477"/>
            <a:chOff x="4803872" y="2672935"/>
            <a:chExt cx="850626" cy="448181"/>
          </a:xfrm>
        </p:grpSpPr>
        <p:pic>
          <p:nvPicPr>
            <p:cNvPr id="9" name="图片 8"/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84803" y="2672935"/>
              <a:ext cx="669695" cy="44818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3872" y="2717412"/>
              <a:ext cx="376486" cy="376486"/>
            </a:xfrm>
            <a:prstGeom prst="rect">
              <a:avLst/>
            </a:prstGeom>
          </p:spPr>
        </p:pic>
      </p:grpSp>
      <p:cxnSp>
        <p:nvCxnSpPr>
          <p:cNvPr id="12" name="直接连接符 11"/>
          <p:cNvCxnSpPr/>
          <p:nvPr/>
        </p:nvCxnSpPr>
        <p:spPr>
          <a:xfrm>
            <a:off x="4635876" y="3643760"/>
            <a:ext cx="0" cy="298308"/>
          </a:xfrm>
          <a:prstGeom prst="line">
            <a:avLst/>
          </a:prstGeom>
          <a:ln w="19050">
            <a:solidFill>
              <a:srgbClr val="63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5" r="23660" b="73053"/>
          <a:stretch/>
        </p:blipFill>
        <p:spPr>
          <a:xfrm flipH="1">
            <a:off x="3257847" y="4864204"/>
            <a:ext cx="1771049" cy="1848051"/>
          </a:xfrm>
          <a:prstGeom prst="rect">
            <a:avLst/>
          </a:prstGeom>
        </p:spPr>
      </p:pic>
      <p:sp>
        <p:nvSpPr>
          <p:cNvPr id="14" name="圆角矩形 13"/>
          <p:cNvSpPr/>
          <p:nvPr/>
        </p:nvSpPr>
        <p:spPr>
          <a:xfrm>
            <a:off x="288363" y="3705825"/>
            <a:ext cx="1338617" cy="19476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B5E5F5"/>
              </a:gs>
              <a:gs pos="100000">
                <a:srgbClr val="58C1D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교육 카메라</a:t>
            </a:r>
            <a:endParaRPr lang="zh-CN" altLang="en-US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979" y="2600409"/>
            <a:ext cx="1053847" cy="638779"/>
          </a:xfrm>
          <a:prstGeom prst="rect">
            <a:avLst/>
          </a:prstGeom>
        </p:spPr>
      </p:pic>
      <p:sp>
        <p:nvSpPr>
          <p:cNvPr id="16" name="圆角矩形 15"/>
          <p:cNvSpPr/>
          <p:nvPr/>
        </p:nvSpPr>
        <p:spPr>
          <a:xfrm>
            <a:off x="4143989" y="2741179"/>
            <a:ext cx="1338617" cy="19476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B5E5F5"/>
              </a:gs>
              <a:gs pos="100000">
                <a:srgbClr val="58C1D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ClassIn</a:t>
            </a:r>
            <a:endParaRPr lang="zh-CN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267771" y="4089365"/>
            <a:ext cx="1366283" cy="19476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B5E5F5"/>
              </a:gs>
              <a:gs pos="100000">
                <a:srgbClr val="58C1D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Zoom</a:t>
            </a:r>
            <a:endParaRPr lang="zh-CN" altLang="en-US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4639371" y="4089365"/>
            <a:ext cx="1366283" cy="19476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B5E5F5"/>
              </a:gs>
              <a:gs pos="100000">
                <a:srgbClr val="58C1D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Microsoft Teams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3267771" y="4317965"/>
            <a:ext cx="1366283" cy="19476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B5E5F5"/>
              </a:gs>
              <a:gs pos="100000">
                <a:srgbClr val="58C1D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Webex</a:t>
            </a:r>
            <a:endParaRPr lang="zh-CN" altLang="en-US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4639371" y="4317965"/>
            <a:ext cx="1366283" cy="19476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B5E5F5"/>
              </a:gs>
              <a:gs pos="100000">
                <a:srgbClr val="58C1D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Google Meet</a:t>
            </a:r>
            <a:endParaRPr lang="en-US" altLang="zh-CN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488829" y="4612348"/>
            <a:ext cx="294094" cy="294094"/>
          </a:xfrm>
          <a:prstGeom prst="ellipse">
            <a:avLst/>
          </a:prstGeom>
          <a:gradFill>
            <a:gsLst>
              <a:gs pos="0">
                <a:srgbClr val="B5E5F5"/>
              </a:gs>
              <a:gs pos="100000">
                <a:srgbClr val="58C1D6"/>
              </a:gs>
            </a:gsLst>
            <a:lin ang="2700000" scaled="1"/>
          </a:gradFill>
          <a:ln w="57150">
            <a:noFill/>
          </a:ln>
          <a:effectLst/>
        </p:spPr>
        <p:txBody>
          <a:bodyPr rtlCol="0" anchor="ctr">
            <a:noAutofit/>
          </a:bodyPr>
          <a:lstStyle/>
          <a:p>
            <a:pPr algn="ctr"/>
            <a:endParaRPr lang="zh-CN" altLang="en-US" kern="0" dirty="0">
              <a:solidFill>
                <a:srgbClr val="29323B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410778" y="6014767"/>
            <a:ext cx="1428047" cy="19476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B5E5F5"/>
              </a:gs>
              <a:gs pos="100000">
                <a:srgbClr val="58C1D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재택 학생</a:t>
            </a:r>
            <a:endParaRPr lang="en-US" altLang="zh-CN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096000" y="1323975"/>
            <a:ext cx="0" cy="495465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rgbClr val="5189F0">
                    <a:alpha val="30000"/>
                  </a:srgbClr>
                </a:gs>
                <a:gs pos="50000">
                  <a:srgbClr val="8357D0"/>
                </a:gs>
                <a:gs pos="100000">
                  <a:srgbClr val="5189F0">
                    <a:alpha val="3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sp>
        <p:nvSpPr>
          <p:cNvPr id="24" name="椭圆 23"/>
          <p:cNvSpPr/>
          <p:nvPr/>
        </p:nvSpPr>
        <p:spPr>
          <a:xfrm>
            <a:off x="6904791" y="3250070"/>
            <a:ext cx="4883500" cy="3062061"/>
          </a:xfrm>
          <a:prstGeom prst="ellipse">
            <a:avLst/>
          </a:prstGeom>
          <a:noFill/>
          <a:ln w="19050">
            <a:solidFill>
              <a:srgbClr val="58C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285709" y="3937182"/>
            <a:ext cx="2847370" cy="2440672"/>
            <a:chOff x="424180" y="4000840"/>
            <a:chExt cx="2847370" cy="2440672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192" t="23906" r="10454" b="43928"/>
            <a:stretch/>
          </p:blipFill>
          <p:spPr>
            <a:xfrm>
              <a:off x="424180" y="4000840"/>
              <a:ext cx="2847370" cy="2440672"/>
            </a:xfrm>
            <a:prstGeom prst="rect">
              <a:avLst/>
            </a:prstGeom>
          </p:spPr>
        </p:pic>
        <p:pic>
          <p:nvPicPr>
            <p:cNvPr id="27" name="图片 3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2956" y="4471780"/>
              <a:ext cx="256449" cy="256449"/>
            </a:xfrm>
            <a:prstGeom prst="rect">
              <a:avLst/>
            </a:prstGeom>
            <a:scene3d>
              <a:camera prst="isometricOffAxis1Left"/>
              <a:lightRig rig="threePt" dir="t"/>
            </a:scene3d>
          </p:spPr>
        </p:pic>
      </p:grpSp>
      <p:grpSp>
        <p:nvGrpSpPr>
          <p:cNvPr id="28" name="组合 27"/>
          <p:cNvGrpSpPr/>
          <p:nvPr/>
        </p:nvGrpSpPr>
        <p:grpSpPr>
          <a:xfrm>
            <a:off x="9099814" y="4017813"/>
            <a:ext cx="3210482" cy="2333546"/>
            <a:chOff x="3418918" y="4043837"/>
            <a:chExt cx="3210482" cy="2333546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84" t="36076" r="53441" b="31758"/>
            <a:stretch/>
          </p:blipFill>
          <p:spPr>
            <a:xfrm flipH="1">
              <a:off x="3418918" y="4043837"/>
              <a:ext cx="3210482" cy="2333546"/>
            </a:xfrm>
            <a:prstGeom prst="rect">
              <a:avLst/>
            </a:prstGeom>
          </p:spPr>
        </p:pic>
        <p:pic>
          <p:nvPicPr>
            <p:cNvPr id="30" name="图片 3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4196" y="4470552"/>
              <a:ext cx="256449" cy="256449"/>
            </a:xfrm>
            <a:prstGeom prst="rect">
              <a:avLst/>
            </a:prstGeom>
            <a:scene3d>
              <a:camera prst="isometricOffAxis2Right"/>
              <a:lightRig rig="threePt" dir="t"/>
            </a:scene3d>
          </p:spPr>
        </p:pic>
      </p:grpSp>
      <p:grpSp>
        <p:nvGrpSpPr>
          <p:cNvPr id="31" name="组合 30"/>
          <p:cNvGrpSpPr/>
          <p:nvPr/>
        </p:nvGrpSpPr>
        <p:grpSpPr>
          <a:xfrm>
            <a:off x="7123390" y="1741043"/>
            <a:ext cx="4482563" cy="3007118"/>
            <a:chOff x="2351627" y="1357740"/>
            <a:chExt cx="4482563" cy="300711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90" r="63642" b="67018"/>
            <a:stretch/>
          </p:blipFill>
          <p:spPr>
            <a:xfrm>
              <a:off x="2351627" y="1357740"/>
              <a:ext cx="4482563" cy="3007118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9509" y="1976686"/>
              <a:ext cx="425328" cy="425328"/>
            </a:xfrm>
            <a:prstGeom prst="rect">
              <a:avLst/>
            </a:prstGeom>
            <a:scene3d>
              <a:camera prst="isometricOffAxis1Left"/>
              <a:lightRig rig="threePt" dir="t"/>
            </a:scene3d>
          </p:spPr>
        </p:pic>
      </p:grpSp>
      <p:pic>
        <p:nvPicPr>
          <p:cNvPr id="34" name="图片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93260" y="2150400"/>
            <a:ext cx="765149" cy="679526"/>
          </a:xfrm>
          <a:prstGeom prst="rect">
            <a:avLst/>
          </a:prstGeom>
        </p:spPr>
      </p:pic>
      <p:pic>
        <p:nvPicPr>
          <p:cNvPr id="35" name="图片 7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946" y="4362509"/>
            <a:ext cx="622302" cy="552664"/>
          </a:xfrm>
          <a:prstGeom prst="rect">
            <a:avLst/>
          </a:prstGeom>
        </p:spPr>
      </p:pic>
      <p:pic>
        <p:nvPicPr>
          <p:cNvPr id="36" name="图片 7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5086" y="4316862"/>
            <a:ext cx="622302" cy="552664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846892" y="1145124"/>
            <a:ext cx="10498217" cy="369332"/>
            <a:chOff x="793914" y="1145124"/>
            <a:chExt cx="10498217" cy="369332"/>
          </a:xfrm>
        </p:grpSpPr>
        <p:sp>
          <p:nvSpPr>
            <p:cNvPr id="38" name="文本框 37"/>
            <p:cNvSpPr txBox="1"/>
            <p:nvPr/>
          </p:nvSpPr>
          <p:spPr>
            <a:xfrm>
              <a:off x="793914" y="1145124"/>
              <a:ext cx="4183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ko-KR" altLang="en-US" dirty="0"/>
                <a:t>원격 학습 솔루션</a:t>
              </a:r>
              <a:endPara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801927" y="1145124"/>
              <a:ext cx="44902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ko-KR" altLang="en-US" dirty="0" smtClean="0"/>
                <a:t>다수 </a:t>
              </a:r>
              <a:r>
                <a:rPr lang="ko-KR" altLang="en-US" dirty="0"/>
                <a:t>강의실 학습 솔루션</a:t>
              </a:r>
              <a:endPara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endParaRPr>
            </a:p>
          </p:txBody>
        </p:sp>
      </p:grpSp>
      <p:sp>
        <p:nvSpPr>
          <p:cNvPr id="40" name="圆角矩形 39"/>
          <p:cNvSpPr/>
          <p:nvPr/>
        </p:nvSpPr>
        <p:spPr>
          <a:xfrm>
            <a:off x="8250016" y="5690845"/>
            <a:ext cx="1699596" cy="19476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B5E5F5"/>
              </a:gs>
              <a:gs pos="100000">
                <a:srgbClr val="58C1D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기타 교실</a:t>
            </a:r>
            <a:endParaRPr lang="zh-CN" altLang="en-US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482" y="4647093"/>
            <a:ext cx="229018" cy="229018"/>
          </a:xfrm>
          <a:prstGeom prst="rect">
            <a:avLst/>
          </a:prstGeom>
        </p:spPr>
      </p:pic>
      <p:sp>
        <p:nvSpPr>
          <p:cNvPr id="42" name="椭圆 41"/>
          <p:cNvSpPr/>
          <p:nvPr/>
        </p:nvSpPr>
        <p:spPr>
          <a:xfrm>
            <a:off x="11155752" y="3845093"/>
            <a:ext cx="294094" cy="294094"/>
          </a:xfrm>
          <a:prstGeom prst="ellipse">
            <a:avLst/>
          </a:prstGeom>
          <a:gradFill>
            <a:gsLst>
              <a:gs pos="0">
                <a:srgbClr val="B5E5F5"/>
              </a:gs>
              <a:gs pos="100000">
                <a:srgbClr val="58C1D6"/>
              </a:gs>
            </a:gsLst>
            <a:lin ang="2700000" scaled="1"/>
          </a:gradFill>
          <a:ln w="57150">
            <a:noFill/>
          </a:ln>
          <a:effectLst/>
        </p:spPr>
        <p:txBody>
          <a:bodyPr rtlCol="0" anchor="ctr">
            <a:noAutofit/>
          </a:bodyPr>
          <a:lstStyle/>
          <a:p>
            <a:pPr algn="ctr"/>
            <a:endParaRPr lang="zh-CN" altLang="en-US" kern="0" dirty="0">
              <a:solidFill>
                <a:srgbClr val="29323B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373" y="3879927"/>
            <a:ext cx="229018" cy="229018"/>
          </a:xfrm>
          <a:prstGeom prst="rect">
            <a:avLst/>
          </a:prstGeom>
        </p:spPr>
      </p:pic>
      <p:sp>
        <p:nvSpPr>
          <p:cNvPr id="44" name="圆角矩形 43"/>
          <p:cNvSpPr/>
          <p:nvPr/>
        </p:nvSpPr>
        <p:spPr>
          <a:xfrm>
            <a:off x="8490628" y="4367557"/>
            <a:ext cx="1321732" cy="19476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B5E5F5"/>
              </a:gs>
              <a:gs pos="100000">
                <a:srgbClr val="58C1D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메인 교실</a:t>
            </a:r>
            <a:endParaRPr lang="zh-CN" altLang="en-US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10119088" y="3015795"/>
            <a:ext cx="1321732" cy="19476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B5E5F5"/>
              </a:gs>
              <a:gs pos="100000">
                <a:srgbClr val="58C1D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ClassLink</a:t>
            </a:r>
            <a:endParaRPr lang="zh-CN" altLang="en-US" sz="11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99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326608" y="170789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468784" y="301714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맑은 고딕" panose="020F0502020204030204"/>
                <a:ea typeface="等线" panose="02010600030101010101" pitchFamily="2" charset="-122"/>
                <a:cs typeface="+mn-cs"/>
              </a:rPr>
              <a:t>04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1394580" y="301714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1">
              <a:defRPr/>
            </a:pPr>
            <a:r>
              <a:rPr lang="ko-KR" altLang="en-US" b="1" dirty="0" smtClean="0">
                <a:solidFill>
                  <a:srgbClr val="02205C"/>
                </a:solidFill>
              </a:rPr>
              <a:t>전자칠판 </a:t>
            </a:r>
            <a:r>
              <a:rPr lang="ko-KR" altLang="en-US" b="1" dirty="0" smtClean="0">
                <a:solidFill>
                  <a:srgbClr val="02205C"/>
                </a:solidFill>
              </a:rPr>
              <a:t>솔루션</a:t>
            </a:r>
            <a:endParaRPr lang="en-US" altLang="zh-CN" b="1" dirty="0">
              <a:solidFill>
                <a:srgbClr val="02205C"/>
              </a:solidFill>
            </a:endParaRPr>
          </a:p>
        </p:txBody>
      </p:sp>
      <p:sp>
        <p:nvSpPr>
          <p:cNvPr id="5" name="同侧圆角矩形 4"/>
          <p:cNvSpPr/>
          <p:nvPr/>
        </p:nvSpPr>
        <p:spPr>
          <a:xfrm flipV="1">
            <a:off x="2180066" y="3250260"/>
            <a:ext cx="2223936" cy="1243794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rgbClr val="BCC8D3">
                  <a:alpha val="10000"/>
                </a:srgbClr>
              </a:gs>
              <a:gs pos="100000">
                <a:srgbClr val="969696">
                  <a:alpha val="10000"/>
                </a:srgbClr>
              </a:gs>
            </a:gsLst>
            <a:lin ang="10800000" scaled="1"/>
            <a:tileRect/>
          </a:gradFill>
          <a:ln>
            <a:solidFill>
              <a:srgbClr val="58C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6" name="同侧圆角矩形 5"/>
          <p:cNvSpPr/>
          <p:nvPr/>
        </p:nvSpPr>
        <p:spPr>
          <a:xfrm>
            <a:off x="2180064" y="4489134"/>
            <a:ext cx="2223937" cy="307748"/>
          </a:xfrm>
          <a:prstGeom prst="round2SameRect">
            <a:avLst>
              <a:gd name="adj1" fmla="val 0"/>
              <a:gd name="adj2" fmla="val 29340"/>
            </a:avLst>
          </a:prstGeom>
          <a:gradFill flip="none" rotWithShape="1">
            <a:gsLst>
              <a:gs pos="0">
                <a:srgbClr val="B5E5F5"/>
              </a:gs>
              <a:gs pos="100000">
                <a:srgbClr val="58C1D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관제 센터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48375" y="4141230"/>
            <a:ext cx="7609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Switch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991439" y="5399934"/>
            <a:ext cx="30198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원격 전원 </a:t>
            </a:r>
            <a:r>
              <a:rPr kumimoji="0" lang="en-US" altLang="ko-KR" sz="1600" b="1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ON/OFF</a:t>
            </a:r>
            <a:endParaRPr kumimoji="0" lang="en-US" altLang="zh-CN" sz="1600" b="1" u="none" strike="noStrike" kern="1200" cap="none" spc="0" normalizeH="0" baseline="0" noProof="0" dirty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488048" y="5347111"/>
            <a:ext cx="444200" cy="444200"/>
          </a:xfrm>
          <a:prstGeom prst="ellipse">
            <a:avLst/>
          </a:prstGeom>
          <a:gradFill>
            <a:gsLst>
              <a:gs pos="0">
                <a:srgbClr val="76D7EE"/>
              </a:gs>
              <a:gs pos="100000">
                <a:srgbClr val="58C1D6"/>
              </a:gs>
            </a:gsLst>
            <a:lin ang="2700000" scaled="1"/>
          </a:gradFill>
          <a:ln w="57150">
            <a:noFill/>
          </a:ln>
          <a:effectLst/>
        </p:spPr>
        <p:txBody>
          <a:bodyPr rtlCol="0" anchor="ctr">
            <a:noAutofit/>
          </a:bodyPr>
          <a:lstStyle/>
          <a:p>
            <a:pPr algn="ctr"/>
            <a:endParaRPr lang="zh-CN" altLang="en-US" kern="0" dirty="0">
              <a:solidFill>
                <a:srgbClr val="29323B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042" y="5413660"/>
            <a:ext cx="314212" cy="31110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048888" y="6102310"/>
            <a:ext cx="4213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원격 펌웨어 업데이트</a:t>
            </a:r>
            <a:endParaRPr kumimoji="0" lang="en-US" altLang="zh-CN" sz="1600" b="1" u="none" strike="noStrike" kern="1200" cap="none" spc="0" normalizeH="0" baseline="0" noProof="0" dirty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88048" y="6049487"/>
            <a:ext cx="444200" cy="444200"/>
          </a:xfrm>
          <a:prstGeom prst="ellipse">
            <a:avLst/>
          </a:prstGeom>
          <a:gradFill>
            <a:gsLst>
              <a:gs pos="0">
                <a:srgbClr val="76D7EE"/>
              </a:gs>
              <a:gs pos="100000">
                <a:srgbClr val="58C1D6"/>
              </a:gs>
            </a:gsLst>
            <a:lin ang="2700000" scaled="1"/>
          </a:gradFill>
          <a:ln w="57150">
            <a:noFill/>
          </a:ln>
          <a:effectLst/>
        </p:spPr>
        <p:txBody>
          <a:bodyPr rtlCol="0" anchor="ctr">
            <a:noAutofit/>
          </a:bodyPr>
          <a:lstStyle/>
          <a:p>
            <a:pPr algn="ctr"/>
            <a:endParaRPr lang="zh-CN" altLang="en-US" kern="0" dirty="0">
              <a:solidFill>
                <a:srgbClr val="29323B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723" y="6083161"/>
            <a:ext cx="376850" cy="37685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512352" y="5399934"/>
            <a:ext cx="4213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b="1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원격 앱 설치</a:t>
            </a:r>
            <a:endParaRPr kumimoji="0" lang="en-US" altLang="zh-CN" sz="1600" b="1" u="none" strike="noStrike" kern="1200" cap="none" spc="0" normalizeH="0" baseline="0" noProof="0" dirty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993107" y="5347111"/>
            <a:ext cx="444200" cy="444200"/>
          </a:xfrm>
          <a:prstGeom prst="ellipse">
            <a:avLst/>
          </a:prstGeom>
          <a:gradFill>
            <a:gsLst>
              <a:gs pos="0">
                <a:srgbClr val="76D7EE"/>
              </a:gs>
              <a:gs pos="100000">
                <a:srgbClr val="58C1D6"/>
              </a:gs>
            </a:gsLst>
            <a:lin ang="2700000" scaled="1"/>
          </a:gradFill>
          <a:ln w="57150">
            <a:noFill/>
          </a:ln>
          <a:effectLst/>
        </p:spPr>
        <p:txBody>
          <a:bodyPr rtlCol="0" anchor="ctr">
            <a:noAutofit/>
          </a:bodyPr>
          <a:lstStyle/>
          <a:p>
            <a:pPr algn="ctr"/>
            <a:endParaRPr lang="zh-CN" altLang="en-US" kern="0" dirty="0">
              <a:solidFill>
                <a:srgbClr val="29323B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567" y="5400474"/>
            <a:ext cx="343279" cy="343279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7553947" y="6102310"/>
            <a:ext cx="4213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원격 메세지 처리</a:t>
            </a:r>
            <a:endParaRPr kumimoji="0" lang="en-US" altLang="zh-CN" sz="1600" b="1" u="none" strike="noStrike" kern="1200" cap="none" spc="0" normalizeH="0" baseline="0" noProof="0" dirty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993107" y="6049487"/>
            <a:ext cx="444200" cy="444200"/>
          </a:xfrm>
          <a:prstGeom prst="ellipse">
            <a:avLst/>
          </a:prstGeom>
          <a:gradFill>
            <a:gsLst>
              <a:gs pos="0">
                <a:srgbClr val="76D7EE"/>
              </a:gs>
              <a:gs pos="100000">
                <a:srgbClr val="58C1D6"/>
              </a:gs>
            </a:gsLst>
            <a:lin ang="2700000" scaled="1"/>
          </a:gradFill>
          <a:ln w="57150">
            <a:noFill/>
          </a:ln>
          <a:effectLst/>
        </p:spPr>
        <p:txBody>
          <a:bodyPr rtlCol="0" anchor="ctr">
            <a:noAutofit/>
          </a:bodyPr>
          <a:lstStyle/>
          <a:p>
            <a:pPr algn="ctr"/>
            <a:endParaRPr lang="zh-CN" altLang="en-US" kern="0" dirty="0">
              <a:solidFill>
                <a:srgbClr val="29323B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729" y="6106109"/>
            <a:ext cx="330954" cy="330954"/>
          </a:xfrm>
          <a:prstGeom prst="rect">
            <a:avLst/>
          </a:prstGeom>
        </p:spPr>
      </p:pic>
      <p:sp>
        <p:nvSpPr>
          <p:cNvPr id="21" name="同侧圆角矩形 20"/>
          <p:cNvSpPr/>
          <p:nvPr/>
        </p:nvSpPr>
        <p:spPr>
          <a:xfrm>
            <a:off x="5634336" y="4489134"/>
            <a:ext cx="1852508" cy="307748"/>
          </a:xfrm>
          <a:prstGeom prst="round2SameRect">
            <a:avLst>
              <a:gd name="adj1" fmla="val 0"/>
              <a:gd name="adj2" fmla="val 29340"/>
            </a:avLst>
          </a:prstGeom>
          <a:gradFill flip="none" rotWithShape="1">
            <a:gsLst>
              <a:gs pos="0">
                <a:srgbClr val="B5E5F5"/>
              </a:gs>
              <a:gs pos="100000">
                <a:srgbClr val="58C1D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빌딩</a:t>
            </a:r>
            <a:r>
              <a:rPr lang="en-US" altLang="zh-CN" sz="1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 </a:t>
            </a:r>
            <a:r>
              <a:rPr lang="en-US" altLang="zh-CN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A</a:t>
            </a:r>
            <a:endParaRPr lang="zh-CN" altLang="en-US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60563" y="4042711"/>
            <a:ext cx="10195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HikCentral FocSign</a:t>
            </a:r>
          </a:p>
        </p:txBody>
      </p:sp>
      <p:pic>
        <p:nvPicPr>
          <p:cNvPr id="23" name="Picture 2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7003" y="3631501"/>
            <a:ext cx="519070" cy="568517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2381892" y="4127349"/>
            <a:ext cx="7692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관리자</a:t>
            </a:r>
            <a:endParaRPr kumimoji="0" lang="en-US" altLang="zh-CN" sz="1100" b="1" i="0" u="none" strike="noStrike" kern="1200" cap="none" spc="0" normalizeH="0" baseline="0" noProof="0" dirty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995206" y="3820019"/>
            <a:ext cx="1643594" cy="0"/>
          </a:xfrm>
          <a:prstGeom prst="line">
            <a:avLst/>
          </a:prstGeom>
          <a:ln w="19050">
            <a:solidFill>
              <a:srgbClr val="014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0347" y="3689532"/>
            <a:ext cx="546355" cy="375274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390351" y="926571"/>
            <a:ext cx="11411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ko-KR" dirty="0" err="1"/>
              <a:t>HikCentral</a:t>
            </a:r>
            <a:r>
              <a:rPr lang="en-US" altLang="ko-KR" dirty="0"/>
              <a:t> </a:t>
            </a:r>
            <a:r>
              <a:rPr lang="en-US" altLang="ko-KR" dirty="0" err="1"/>
              <a:t>FocSign</a:t>
            </a:r>
            <a:r>
              <a:rPr lang="ko-KR" altLang="en-US" dirty="0"/>
              <a:t>을 통해 사용자는 </a:t>
            </a:r>
            <a:r>
              <a:rPr lang="ko-KR" altLang="en-US" dirty="0" smtClean="0"/>
              <a:t>전자칠판을 </a:t>
            </a:r>
            <a:r>
              <a:rPr lang="ko-KR" altLang="en-US" dirty="0"/>
              <a:t>원격으로 관리할 수 </a:t>
            </a:r>
            <a:r>
              <a:rPr lang="ko-KR" altLang="en-US" dirty="0" smtClean="0"/>
              <a:t>있습니다</a:t>
            </a:r>
            <a:r>
              <a:rPr lang="en-US" altLang="ko-KR" dirty="0" smtClean="0"/>
              <a:t>.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627" y="3779190"/>
            <a:ext cx="1017343" cy="62365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3186777" y="3531552"/>
            <a:ext cx="967088" cy="553478"/>
            <a:chOff x="6313736" y="3661461"/>
            <a:chExt cx="1908647" cy="1092346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3736" y="3661461"/>
              <a:ext cx="1908647" cy="1092346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9280" y="3798625"/>
              <a:ext cx="577558" cy="666764"/>
            </a:xfrm>
            <a:prstGeom prst="rect">
              <a:avLst/>
            </a:prstGeom>
          </p:spPr>
        </p:pic>
      </p:grpSp>
      <p:sp>
        <p:nvSpPr>
          <p:cNvPr id="32" name="同侧圆角矩形 31"/>
          <p:cNvSpPr/>
          <p:nvPr/>
        </p:nvSpPr>
        <p:spPr>
          <a:xfrm flipV="1">
            <a:off x="5643047" y="1886391"/>
            <a:ext cx="1843797" cy="2607663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rgbClr val="BCC8D3">
                  <a:alpha val="10000"/>
                </a:srgbClr>
              </a:gs>
              <a:gs pos="100000">
                <a:srgbClr val="969696">
                  <a:alpha val="10000"/>
                </a:srgbClr>
              </a:gs>
            </a:gsLst>
            <a:lin ang="10800000" scaled="1"/>
            <a:tileRect/>
          </a:gradFill>
          <a:ln>
            <a:solidFill>
              <a:srgbClr val="58C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762925" y="4141230"/>
            <a:ext cx="7239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Room 1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627" y="2921940"/>
            <a:ext cx="1017343" cy="62365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6762925" y="3283980"/>
            <a:ext cx="7239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Room 2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627" y="1988490"/>
            <a:ext cx="1017343" cy="62365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6762925" y="2350530"/>
            <a:ext cx="7239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Room N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5935246" y="2617183"/>
            <a:ext cx="7239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…</a:t>
            </a:r>
          </a:p>
        </p:txBody>
      </p:sp>
      <p:sp>
        <p:nvSpPr>
          <p:cNvPr id="39" name="同侧圆角矩形 38"/>
          <p:cNvSpPr/>
          <p:nvPr/>
        </p:nvSpPr>
        <p:spPr>
          <a:xfrm>
            <a:off x="7767936" y="4489134"/>
            <a:ext cx="1852508" cy="307748"/>
          </a:xfrm>
          <a:prstGeom prst="round2SameRect">
            <a:avLst>
              <a:gd name="adj1" fmla="val 0"/>
              <a:gd name="adj2" fmla="val 29340"/>
            </a:avLst>
          </a:prstGeom>
          <a:gradFill flip="none" rotWithShape="1">
            <a:gsLst>
              <a:gs pos="0">
                <a:srgbClr val="B5E5F5"/>
              </a:gs>
              <a:gs pos="100000">
                <a:srgbClr val="58C1D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빌딩</a:t>
            </a:r>
            <a:r>
              <a:rPr lang="en-US" altLang="zh-CN" sz="1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 </a:t>
            </a:r>
            <a:r>
              <a:rPr lang="en-US" altLang="zh-CN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B</a:t>
            </a:r>
            <a:endParaRPr lang="zh-CN" altLang="en-US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227" y="3779190"/>
            <a:ext cx="1017343" cy="623650"/>
          </a:xfrm>
          <a:prstGeom prst="rect">
            <a:avLst/>
          </a:prstGeom>
        </p:spPr>
      </p:pic>
      <p:sp>
        <p:nvSpPr>
          <p:cNvPr id="41" name="同侧圆角矩形 40"/>
          <p:cNvSpPr/>
          <p:nvPr/>
        </p:nvSpPr>
        <p:spPr>
          <a:xfrm flipV="1">
            <a:off x="7776647" y="1886391"/>
            <a:ext cx="1843797" cy="2607663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rgbClr val="BCC8D3">
                  <a:alpha val="10000"/>
                </a:srgbClr>
              </a:gs>
              <a:gs pos="100000">
                <a:srgbClr val="969696">
                  <a:alpha val="10000"/>
                </a:srgbClr>
              </a:gs>
            </a:gsLst>
            <a:lin ang="10800000" scaled="1"/>
            <a:tileRect/>
          </a:gradFill>
          <a:ln>
            <a:solidFill>
              <a:srgbClr val="58C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896525" y="4141230"/>
            <a:ext cx="7239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Room 1</a:t>
            </a: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227" y="2921940"/>
            <a:ext cx="1017343" cy="623650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8896525" y="3283980"/>
            <a:ext cx="7239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Room 2</a:t>
            </a: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227" y="1988490"/>
            <a:ext cx="1017343" cy="623650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8896525" y="2350530"/>
            <a:ext cx="7239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Room N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8068846" y="2617183"/>
            <a:ext cx="7239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…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9672122" y="4485366"/>
            <a:ext cx="7239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2472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4" t="7177" r="17253" b="14305"/>
          <a:stretch/>
        </p:blipFill>
        <p:spPr>
          <a:xfrm>
            <a:off x="8686136" y="4225699"/>
            <a:ext cx="2506377" cy="15922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4" t="7177" r="17253" b="14305"/>
          <a:stretch/>
        </p:blipFill>
        <p:spPr>
          <a:xfrm>
            <a:off x="7102642" y="4444413"/>
            <a:ext cx="2162094" cy="137352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4" t="7177" r="17253" b="14305"/>
          <a:stretch/>
        </p:blipFill>
        <p:spPr>
          <a:xfrm>
            <a:off x="2182533" y="4566893"/>
            <a:ext cx="1969295" cy="12510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/>
          <a:srcRect l="1428" t="8557" r="1" b="8557"/>
          <a:stretch/>
        </p:blipFill>
        <p:spPr>
          <a:xfrm>
            <a:off x="1182255" y="1505767"/>
            <a:ext cx="4026848" cy="2297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五边形 160"/>
          <p:cNvSpPr/>
          <p:nvPr/>
        </p:nvSpPr>
        <p:spPr>
          <a:xfrm flipH="1">
            <a:off x="1182255" y="3483271"/>
            <a:ext cx="4026848" cy="320414"/>
          </a:xfrm>
          <a:prstGeom prst="rect">
            <a:avLst/>
          </a:prstGeom>
          <a:gradFill>
            <a:gsLst>
              <a:gs pos="0">
                <a:srgbClr val="0C92F4">
                  <a:alpha val="0"/>
                </a:srgbClr>
              </a:gs>
              <a:gs pos="100000">
                <a:srgbClr val="58C1D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소형 회의실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/>
          <a:srcRect t="3793" b="3793"/>
          <a:stretch/>
        </p:blipFill>
        <p:spPr>
          <a:xfrm>
            <a:off x="7107119" y="1514028"/>
            <a:ext cx="4085394" cy="2298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五边形 160"/>
          <p:cNvSpPr/>
          <p:nvPr/>
        </p:nvSpPr>
        <p:spPr>
          <a:xfrm flipH="1">
            <a:off x="7107325" y="3491648"/>
            <a:ext cx="4085188" cy="320414"/>
          </a:xfrm>
          <a:prstGeom prst="rect">
            <a:avLst/>
          </a:prstGeom>
          <a:gradFill>
            <a:gsLst>
              <a:gs pos="0">
                <a:srgbClr val="0C92F4">
                  <a:alpha val="0"/>
                </a:srgbClr>
              </a:gs>
              <a:gs pos="100000">
                <a:srgbClr val="58C1D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prstClr val="white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sym typeface="Helvetica Now Text" panose="020B0504030202020204" pitchFamily="34" charset="0"/>
              </a:rPr>
              <a:t>중대형 회의실</a:t>
            </a:r>
            <a:endParaRPr lang="zh-CN" altLang="en-US" sz="1600" b="1" dirty="0">
              <a:solidFill>
                <a:prstClr val="white"/>
              </a:solidFill>
              <a:latin typeface="Helvetica Now Text" panose="020B0504030202020204" pitchFamily="34" charset="0"/>
              <a:ea typeface="微软雅黑" panose="020B0503020204020204" pitchFamily="34" charset="-122"/>
              <a:sym typeface="Helvetica Now Text" panose="020B050403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61686" y="4645386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65”</a:t>
            </a:r>
            <a:endParaRPr kumimoji="0" lang="zh-CN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648845" y="4529742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75”</a:t>
            </a:r>
            <a:endParaRPr kumimoji="0" lang="zh-CN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553117" y="4300988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86”</a:t>
            </a:r>
            <a:endParaRPr kumimoji="0" lang="zh-CN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376716" y="5994311"/>
            <a:ext cx="1580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2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0 m²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10 </a:t>
            </a:r>
            <a:r>
              <a:rPr lang="en-US" altLang="zh-CN" sz="1400" dirty="0">
                <a:solidFill>
                  <a:prstClr val="black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~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20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명</a:t>
            </a:r>
            <a:endParaRPr kumimoji="0" lang="zh-CN" altLang="en-US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02643" y="5994311"/>
            <a:ext cx="184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30 m²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20 </a:t>
            </a:r>
            <a:r>
              <a:rPr lang="en-US" altLang="zh-CN" sz="1400" dirty="0">
                <a:solidFill>
                  <a:prstClr val="black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~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30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명</a:t>
            </a:r>
            <a:endParaRPr kumimoji="0" lang="zh-CN" altLang="en-US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54441" y="5994311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40 m²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30 </a:t>
            </a:r>
            <a:r>
              <a:rPr lang="en-US" altLang="zh-CN" sz="1400" dirty="0">
                <a:solidFill>
                  <a:prstClr val="black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~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50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Helvetica Now Text" panose="020B0504030202020204" pitchFamily="34" charset="0"/>
              </a:rPr>
              <a:t>명</a:t>
            </a:r>
            <a:endParaRPr kumimoji="0" lang="zh-CN" altLang="en-US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326608" y="170789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468784" y="301714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맑은 고딕" panose="020F0502020204030204"/>
                <a:ea typeface="等线" panose="02010600030101010101" pitchFamily="2" charset="-122"/>
                <a:cs typeface="+mn-cs"/>
              </a:rPr>
              <a:t>04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1394580" y="301714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1">
              <a:defRPr/>
            </a:pPr>
            <a:r>
              <a:rPr lang="ko-KR" altLang="en-US" b="1" dirty="0" smtClean="0">
                <a:solidFill>
                  <a:srgbClr val="02205C"/>
                </a:solidFill>
              </a:rPr>
              <a:t>전자칠판 </a:t>
            </a:r>
            <a:r>
              <a:rPr lang="ko-KR" altLang="en-US" b="1" dirty="0" smtClean="0">
                <a:solidFill>
                  <a:srgbClr val="02205C"/>
                </a:solidFill>
              </a:rPr>
              <a:t>솔루션</a:t>
            </a:r>
            <a:endParaRPr lang="en-US" altLang="zh-CN" b="1" dirty="0">
              <a:solidFill>
                <a:srgbClr val="0220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00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326608" y="170789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468784" y="301714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맑은 고딕" panose="020F0502020204030204"/>
                <a:ea typeface="等线" panose="02010600030101010101" pitchFamily="2" charset="-122"/>
                <a:cs typeface="+mn-cs"/>
              </a:rPr>
              <a:t>05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1394580" y="301714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1">
              <a:defRPr/>
            </a:pPr>
            <a:r>
              <a:rPr lang="ko-KR" altLang="en-US" b="1" dirty="0" smtClean="0">
                <a:solidFill>
                  <a:srgbClr val="02205C"/>
                </a:solidFill>
              </a:rPr>
              <a:t>전자칠판 </a:t>
            </a:r>
            <a:r>
              <a:rPr lang="ko-KR" altLang="en-US" b="1" dirty="0">
                <a:solidFill>
                  <a:srgbClr val="02205C"/>
                </a:solidFill>
              </a:rPr>
              <a:t>액</a:t>
            </a:r>
            <a:r>
              <a:rPr lang="ko-KR" altLang="en-US" b="1" dirty="0" smtClean="0">
                <a:solidFill>
                  <a:srgbClr val="02205C"/>
                </a:solidFill>
              </a:rPr>
              <a:t>세서리</a:t>
            </a:r>
            <a:endParaRPr lang="en-US" altLang="zh-CN" b="1" dirty="0">
              <a:solidFill>
                <a:srgbClr val="02205C"/>
              </a:solidFill>
            </a:endParaRPr>
          </a:p>
        </p:txBody>
      </p:sp>
      <p:sp>
        <p:nvSpPr>
          <p:cNvPr id="109" name="圆角矩形 108"/>
          <p:cNvSpPr/>
          <p:nvPr/>
        </p:nvSpPr>
        <p:spPr>
          <a:xfrm>
            <a:off x="792198" y="5385533"/>
            <a:ext cx="10612430" cy="1303633"/>
          </a:xfrm>
          <a:prstGeom prst="roundRect">
            <a:avLst>
              <a:gd name="adj" fmla="val 8085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10" name="圆角矩形 109"/>
          <p:cNvSpPr/>
          <p:nvPr/>
        </p:nvSpPr>
        <p:spPr>
          <a:xfrm>
            <a:off x="5717975" y="1143024"/>
            <a:ext cx="5686653" cy="4007748"/>
          </a:xfrm>
          <a:prstGeom prst="roundRect">
            <a:avLst>
              <a:gd name="adj" fmla="val 2968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11" name="圆角矩形 110"/>
          <p:cNvSpPr/>
          <p:nvPr/>
        </p:nvSpPr>
        <p:spPr>
          <a:xfrm>
            <a:off x="795050" y="2598054"/>
            <a:ext cx="4601292" cy="2552718"/>
          </a:xfrm>
          <a:prstGeom prst="roundRect">
            <a:avLst>
              <a:gd name="adj" fmla="val 5395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12" name="圆角矩形 111"/>
          <p:cNvSpPr/>
          <p:nvPr/>
        </p:nvSpPr>
        <p:spPr>
          <a:xfrm>
            <a:off x="792198" y="1130849"/>
            <a:ext cx="4601292" cy="1279550"/>
          </a:xfrm>
          <a:prstGeom prst="roundRect">
            <a:avLst>
              <a:gd name="adj" fmla="val 77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2308815" y="946181"/>
            <a:ext cx="156805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defTabSz="1219170">
              <a:defRPr sz="2000" b="1">
                <a:solidFill>
                  <a:prstClr val="black">
                    <a:lumMod val="65000"/>
                    <a:lumOff val="35000"/>
                  </a:prstClr>
                </a:solidFill>
                <a:latin typeface="TSTAR PRO Medium" panose="02000806030000020004" pitchFamily="50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i="1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USB </a:t>
            </a:r>
            <a:r>
              <a:rPr lang="ko-KR" altLang="en-US" i="1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카메라</a:t>
            </a:r>
            <a:endParaRPr lang="zh-CN" altLang="en-US" i="1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4696234" y="5195598"/>
            <a:ext cx="256352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ko-KR" altLang="en-US" sz="2000" b="1" i="1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무지향성 마이크로폰</a:t>
            </a:r>
            <a:endParaRPr lang="en-US" altLang="zh-CN" sz="2000" b="1" i="1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2040305" y="1331122"/>
            <a:ext cx="33732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4MP CMOS, 2560 x 1440</a:t>
            </a: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왜곡 보정 렌즈</a:t>
            </a:r>
            <a:endParaRPr lang="en-US" altLang="zh-CN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USB Type-C, USB 2.0</a:t>
            </a: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Plug-and-play,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드라이버 및 소프트웨어 없음 </a:t>
            </a:r>
            <a:endParaRPr lang="en-US" altLang="zh-CN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오토 포커스 지원</a:t>
            </a:r>
            <a:endParaRPr lang="en-US" altLang="zh-CN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8128031" y="958357"/>
            <a:ext cx="71045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defTabSz="1219170">
              <a:defRPr sz="2000" b="1">
                <a:solidFill>
                  <a:prstClr val="black">
                    <a:lumMod val="65000"/>
                    <a:lumOff val="35000"/>
                  </a:prstClr>
                </a:solidFill>
                <a:latin typeface="TSTAR PRO Medium" panose="02000806030000020004" pitchFamily="50" charset="0"/>
                <a:ea typeface="宋体" panose="02010600030101010101" pitchFamily="2" charset="-122"/>
              </a:defRPr>
            </a:lvl1pPr>
          </a:lstStyle>
          <a:p>
            <a:pPr lvl="0" algn="ctr" defTabSz="914400">
              <a:defRPr/>
            </a:pPr>
            <a:r>
              <a:rPr lang="en-US" altLang="zh-CN" i="1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OPS</a:t>
            </a:r>
          </a:p>
        </p:txBody>
      </p:sp>
      <p:sp>
        <p:nvSpPr>
          <p:cNvPr id="117" name="矩形 116"/>
          <p:cNvSpPr/>
          <p:nvPr/>
        </p:nvSpPr>
        <p:spPr>
          <a:xfrm>
            <a:off x="2648736" y="5770222"/>
            <a:ext cx="28574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360°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마이크 범위</a:t>
            </a:r>
            <a:endParaRPr lang="en-US" altLang="ko-KR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en-US" altLang="zh-CN" sz="12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8</a:t>
            </a:r>
            <a:r>
              <a:rPr lang="ko-KR" altLang="en-US" sz="12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개의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마이크 어레이 내장</a:t>
            </a:r>
            <a:endParaRPr lang="en-US" altLang="ko-KR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ko-KR" altLang="en-US" sz="1200" dirty="0" smtClean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동적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노이즈 감소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(DNR)</a:t>
            </a:r>
            <a:endParaRPr lang="en-US" altLang="zh-CN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1069703" y="5659027"/>
            <a:ext cx="14189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600" b="1" dirty="0">
                <a:solidFill>
                  <a:srgbClr val="C0000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DS-UAC-S1V</a:t>
            </a:r>
            <a:endParaRPr lang="en-US" altLang="zh-CN" sz="1600" b="1" dirty="0">
              <a:solidFill>
                <a:srgbClr val="C0000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5885234" y="5658023"/>
            <a:ext cx="1317990" cy="870729"/>
            <a:chOff x="6294318" y="2777592"/>
            <a:chExt cx="1317990" cy="870729"/>
          </a:xfrm>
        </p:grpSpPr>
        <p:pic>
          <p:nvPicPr>
            <p:cNvPr id="120" name="图片 1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34730" y="2777592"/>
              <a:ext cx="637167" cy="517147"/>
            </a:xfrm>
            <a:prstGeom prst="rect">
              <a:avLst/>
            </a:prstGeom>
          </p:spPr>
        </p:pic>
        <p:sp>
          <p:nvSpPr>
            <p:cNvPr id="121" name="矩形 120"/>
            <p:cNvSpPr/>
            <p:nvPr/>
          </p:nvSpPr>
          <p:spPr>
            <a:xfrm>
              <a:off x="6294318" y="3309767"/>
              <a:ext cx="131799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1600" b="1" dirty="0">
                  <a:solidFill>
                    <a:srgbClr val="C00000"/>
                  </a:solidFill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rPr>
                <a:t>DS-D5AOW</a:t>
              </a:r>
            </a:p>
          </p:txBody>
        </p:sp>
      </p:grpSp>
      <p:sp>
        <p:nvSpPr>
          <p:cNvPr id="122" name="矩形 121"/>
          <p:cNvSpPr/>
          <p:nvPr/>
        </p:nvSpPr>
        <p:spPr>
          <a:xfrm>
            <a:off x="7203224" y="5493223"/>
            <a:ext cx="40091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6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개의 마이크 어레이 내장</a:t>
            </a:r>
            <a:endParaRPr lang="en-US" altLang="ko-KR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5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미터 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360°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마우스 범위</a:t>
            </a:r>
            <a:endParaRPr lang="en-US" altLang="ko-KR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블루투스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, USB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및 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AUX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지원</a:t>
            </a:r>
            <a:endParaRPr lang="en-US" altLang="ko-KR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AEC(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자동 반향 제거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), AGC(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자동 이득 제어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), ANC(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자동 소음 제거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)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및 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VAD(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음성 활동 감지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)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지원</a:t>
            </a:r>
            <a:endParaRPr lang="en-US" altLang="zh-CN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5738014" y="2101669"/>
            <a:ext cx="1824538" cy="609568"/>
            <a:chOff x="787258" y="5344438"/>
            <a:chExt cx="1824538" cy="609568"/>
          </a:xfrm>
        </p:grpSpPr>
        <p:pic>
          <p:nvPicPr>
            <p:cNvPr id="124" name="图片 1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695" y="5344438"/>
              <a:ext cx="1683662" cy="245659"/>
            </a:xfrm>
            <a:prstGeom prst="rect">
              <a:avLst/>
            </a:prstGeom>
          </p:spPr>
        </p:pic>
        <p:sp>
          <p:nvSpPr>
            <p:cNvPr id="125" name="矩形 124"/>
            <p:cNvSpPr/>
            <p:nvPr/>
          </p:nvSpPr>
          <p:spPr>
            <a:xfrm>
              <a:off x="787258" y="5615452"/>
              <a:ext cx="182453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1600" b="1" dirty="0">
                  <a:solidFill>
                    <a:srgbClr val="C00000"/>
                  </a:solidFill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rPr>
                <a:t>DS-D5AS5/8S1L</a:t>
              </a: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5717977" y="3908937"/>
            <a:ext cx="1864613" cy="609568"/>
            <a:chOff x="6052528" y="5344438"/>
            <a:chExt cx="1864613" cy="609568"/>
          </a:xfrm>
        </p:grpSpPr>
        <p:pic>
          <p:nvPicPr>
            <p:cNvPr id="127" name="图片 1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3002" y="5344438"/>
              <a:ext cx="1683662" cy="245659"/>
            </a:xfrm>
            <a:prstGeom prst="rect">
              <a:avLst/>
            </a:prstGeom>
          </p:spPr>
        </p:pic>
        <p:sp>
          <p:nvSpPr>
            <p:cNvPr id="128" name="矩形 127"/>
            <p:cNvSpPr/>
            <p:nvPr/>
          </p:nvSpPr>
          <p:spPr>
            <a:xfrm>
              <a:off x="6052528" y="5615452"/>
              <a:ext cx="186461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1600" b="1" dirty="0">
                  <a:solidFill>
                    <a:srgbClr val="C00000"/>
                  </a:solidFill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rPr>
                <a:t>DS-D5AS5/8S2L</a:t>
              </a:r>
            </a:p>
          </p:txBody>
        </p:sp>
      </p:grpSp>
      <p:sp>
        <p:nvSpPr>
          <p:cNvPr id="129" name="矩形 128"/>
          <p:cNvSpPr/>
          <p:nvPr/>
        </p:nvSpPr>
        <p:spPr>
          <a:xfrm>
            <a:off x="7666040" y="1429955"/>
            <a:ext cx="35645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6</a:t>
            </a:r>
            <a:r>
              <a:rPr lang="en-US" altLang="zh-CN" sz="1200" baseline="300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th</a:t>
            </a: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-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세대</a:t>
            </a: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</a:t>
            </a:r>
            <a:r>
              <a:rPr lang="ko-KR" altLang="en-US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인텔</a:t>
            </a:r>
            <a:r>
              <a:rPr lang="en-US" altLang="zh-CN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® </a:t>
            </a:r>
            <a:r>
              <a:rPr lang="ko-KR" altLang="en-US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코어</a:t>
            </a:r>
            <a:r>
              <a:rPr lang="en-US" altLang="zh-CN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i5 7400 3.0 GHz</a:t>
            </a: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ko-KR" altLang="en-US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메모리</a:t>
            </a:r>
            <a:r>
              <a:rPr lang="en-US" altLang="zh-CN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8GB, SSD 128GB</a:t>
            </a: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인텔 통합 그래픽</a:t>
            </a: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, H.265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및</a:t>
            </a: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4K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해상도</a:t>
            </a:r>
            <a:endParaRPr lang="en-US" altLang="zh-CN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인터페이스</a:t>
            </a: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: 6 x USB 3.0, 1 x HDMI, 1 x DP</a:t>
            </a: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MSATA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시스템 디스크 빠른 시작 지원</a:t>
            </a:r>
            <a:endParaRPr lang="en-US" altLang="ko-KR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표준 인텔 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OPS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인터페이스</a:t>
            </a:r>
            <a:endParaRPr lang="en-US" altLang="ko-KR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윈도우</a:t>
            </a:r>
            <a:r>
              <a:rPr kumimoji="0" lang="en-US" altLang="zh-CN" sz="1200" b="1" i="0" u="none" strike="noStrike" kern="1200" cap="none" spc="0" normalizeH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</a:t>
            </a:r>
            <a:r>
              <a:rPr kumimoji="0" lang="ko-KR" altLang="en-US" sz="1200" b="1" i="0" u="none" strike="noStrike" kern="1200" cap="none" spc="0" normalizeH="0" noProof="0" dirty="0">
                <a:ln>
                  <a:noFill/>
                </a:ln>
                <a:solidFill>
                  <a:srgbClr val="CE4C4B"/>
                </a:solidFill>
                <a:effectLst/>
                <a:uLnTx/>
                <a:uFillTx/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미포함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CE4C4B"/>
              </a:solidFill>
              <a:effectLst/>
              <a:uLnTx/>
              <a:uFillTx/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7666040" y="3237223"/>
            <a:ext cx="35645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8</a:t>
            </a:r>
            <a:r>
              <a:rPr lang="en-US" altLang="zh-CN" sz="1200" baseline="300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th</a:t>
            </a: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-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세대</a:t>
            </a: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</a:t>
            </a:r>
            <a:r>
              <a:rPr lang="ko-KR" altLang="en-US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인텔</a:t>
            </a:r>
            <a:r>
              <a:rPr lang="en-US" altLang="zh-CN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® </a:t>
            </a:r>
            <a:r>
              <a:rPr lang="ko-KR" altLang="en-US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코어</a:t>
            </a:r>
            <a:r>
              <a:rPr lang="en-US" altLang="zh-CN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i5 9400 3.0 GHz</a:t>
            </a: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ko-KR" altLang="en-US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메모리</a:t>
            </a:r>
            <a:r>
              <a:rPr lang="en-US" altLang="zh-CN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8 GB, SSD 256 GB</a:t>
            </a: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인텔 통합 그래픽 </a:t>
            </a: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500, H.265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및 </a:t>
            </a: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4K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해상도</a:t>
            </a:r>
            <a:endParaRPr lang="en-US" altLang="zh-CN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인터페이스</a:t>
            </a: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: 4 x USB 3.0, 2 x USB2.0, 1 x HDMI, 1 x DP</a:t>
            </a: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MSATA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시스템 디스크 빠른 시작 지원</a:t>
            </a:r>
            <a:endParaRPr lang="en-US" altLang="ko-KR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ko-KR" altLang="en-US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윈도우</a:t>
            </a:r>
            <a:r>
              <a:rPr lang="en-US" altLang="zh-CN" sz="1200" b="1" dirty="0">
                <a:solidFill>
                  <a:srgbClr val="CE4C4B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 10 OS</a:t>
            </a:r>
          </a:p>
        </p:txBody>
      </p:sp>
      <p:grpSp>
        <p:nvGrpSpPr>
          <p:cNvPr id="131" name="组合 130"/>
          <p:cNvGrpSpPr/>
          <p:nvPr/>
        </p:nvGrpSpPr>
        <p:grpSpPr>
          <a:xfrm>
            <a:off x="899767" y="1504065"/>
            <a:ext cx="1032971" cy="669776"/>
            <a:chOff x="899768" y="1208051"/>
            <a:chExt cx="1032971" cy="669776"/>
          </a:xfrm>
        </p:grpSpPr>
        <p:sp>
          <p:nvSpPr>
            <p:cNvPr id="132" name="矩形 131"/>
            <p:cNvSpPr/>
            <p:nvPr/>
          </p:nvSpPr>
          <p:spPr>
            <a:xfrm>
              <a:off x="936794" y="1208051"/>
              <a:ext cx="9589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1600" b="1" dirty="0">
                  <a:solidFill>
                    <a:srgbClr val="C00000"/>
                  </a:solidFill>
                  <a:latin typeface="Helvetica Now Text" panose="020B050403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Helvetica Now Text" panose="020B0504030202020204" pitchFamily="34" charset="0"/>
                </a:rPr>
                <a:t>DS-UC4</a:t>
              </a:r>
            </a:p>
          </p:txBody>
        </p:sp>
        <p:pic>
          <p:nvPicPr>
            <p:cNvPr id="133" name="图片 13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313" b="29271"/>
            <a:stretch/>
          </p:blipFill>
          <p:spPr>
            <a:xfrm>
              <a:off x="899768" y="1511983"/>
              <a:ext cx="1032971" cy="365844"/>
            </a:xfrm>
            <a:prstGeom prst="rect">
              <a:avLst/>
            </a:prstGeom>
          </p:spPr>
        </p:pic>
      </p:grpSp>
      <p:sp>
        <p:nvSpPr>
          <p:cNvPr id="134" name="文本框 133"/>
          <p:cNvSpPr txBox="1"/>
          <p:nvPr/>
        </p:nvSpPr>
        <p:spPr>
          <a:xfrm>
            <a:off x="2588164" y="2415719"/>
            <a:ext cx="95410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defTabSz="1219170">
              <a:defRPr sz="2000" b="1">
                <a:solidFill>
                  <a:prstClr val="black">
                    <a:lumMod val="65000"/>
                    <a:lumOff val="35000"/>
                  </a:prstClr>
                </a:solidFill>
                <a:latin typeface="TSTAR PRO Medium" panose="02000806030000020004" pitchFamily="50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i="1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거치대</a:t>
            </a:r>
            <a:endParaRPr lang="zh-CN" altLang="en-US" i="1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792198" y="4699227"/>
            <a:ext cx="45978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-"/>
              <a:defRPr/>
            </a:pPr>
            <a:r>
              <a:rPr lang="ko-KR" altLang="en-US" sz="1200" b="1" i="1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참고</a:t>
            </a:r>
            <a:r>
              <a:rPr lang="en-US" altLang="ko-KR" sz="1200" b="1" i="1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: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벽걸이 브라켓은  전자칠판 패키지 기본 제공됩니다</a:t>
            </a:r>
            <a:r>
              <a:rPr lang="en-US" altLang="ko-KR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.</a:t>
            </a:r>
            <a:endParaRPr lang="en-US" altLang="zh-CN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pic>
        <p:nvPicPr>
          <p:cNvPr id="136" name="图片 1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212" y="2729472"/>
            <a:ext cx="859393" cy="1005560"/>
          </a:xfrm>
          <a:prstGeom prst="rect">
            <a:avLst/>
          </a:prstGeom>
        </p:spPr>
      </p:pic>
      <p:sp>
        <p:nvSpPr>
          <p:cNvPr id="137" name="矩形 136"/>
          <p:cNvSpPr/>
          <p:nvPr/>
        </p:nvSpPr>
        <p:spPr>
          <a:xfrm>
            <a:off x="1937235" y="2729472"/>
            <a:ext cx="237597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1600" b="1" dirty="0">
                <a:solidFill>
                  <a:srgbClr val="C0000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DS-D5ABKY2-B</a:t>
            </a:r>
          </a:p>
          <a:p>
            <a:pPr marL="162000" lvl="0" indent="-162000">
              <a:buFont typeface="Helvetica Now Text" panose="020B0504030202020204" pitchFamily="34" charset="0"/>
              <a:buChar char="-"/>
              <a:defRPr/>
            </a:pP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86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인치 모델 적합</a:t>
            </a:r>
            <a:endParaRPr lang="en-US" altLang="zh-CN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62000" lvl="0" indent="-162000">
              <a:buFont typeface="Helvetica Now Text" panose="020B0504030202020204" pitchFamily="34" charset="0"/>
              <a:buChar char="-"/>
              <a:defRPr/>
            </a:pP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실버 그레이</a:t>
            </a: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, SPCC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고급 강판</a:t>
            </a:r>
            <a:endParaRPr lang="en-US" altLang="zh-CN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62000" lvl="0" indent="-162000">
              <a:buFont typeface="Helvetica Now Text" panose="020B0504030202020204" pitchFamily="34" charset="0"/>
              <a:buChar char="-"/>
              <a:defRPr/>
            </a:pP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판금 </a:t>
            </a:r>
            <a:r>
              <a:rPr lang="ko-KR" altLang="en-US" sz="1200" dirty="0" err="1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스플라잉</a:t>
            </a:r>
            <a:endParaRPr lang="en-US" altLang="zh-CN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pic>
        <p:nvPicPr>
          <p:cNvPr id="138" name="图片 1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9600" y="3584148"/>
            <a:ext cx="751011" cy="1030643"/>
          </a:xfrm>
          <a:prstGeom prst="rect">
            <a:avLst/>
          </a:prstGeom>
        </p:spPr>
      </p:pic>
      <p:sp>
        <p:nvSpPr>
          <p:cNvPr id="139" name="矩形 138"/>
          <p:cNvSpPr/>
          <p:nvPr/>
        </p:nvSpPr>
        <p:spPr>
          <a:xfrm>
            <a:off x="1941220" y="3722239"/>
            <a:ext cx="237597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en-US" altLang="zh-CN" sz="1600" b="1" dirty="0">
                <a:solidFill>
                  <a:srgbClr val="C0000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DS-D5ABKY2-S</a:t>
            </a:r>
          </a:p>
          <a:p>
            <a:pPr marL="162000" lvl="0" indent="-162000" algn="r">
              <a:buFont typeface="Helvetica Now Text" panose="020B0504030202020204" pitchFamily="34" charset="0"/>
              <a:buChar char="-"/>
              <a:defRPr/>
            </a:pP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55/65/75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인치 모델 적합</a:t>
            </a:r>
            <a:endParaRPr lang="en-US" altLang="zh-CN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62000" lvl="0" indent="-162000" algn="r">
              <a:buFont typeface="Helvetica Now Text" panose="020B0504030202020204" pitchFamily="34" charset="0"/>
              <a:buChar char="-"/>
              <a:defRPr/>
            </a:pP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실버 그레이</a:t>
            </a:r>
            <a:r>
              <a:rPr lang="en-US" altLang="zh-CN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, SPCC </a:t>
            </a: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고급 강판</a:t>
            </a:r>
            <a:endParaRPr lang="en-US" altLang="ko-KR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  <a:p>
            <a:pPr marL="162000" lvl="0" indent="-162000" algn="r">
              <a:buFont typeface="Helvetica Now Text" panose="020B0504030202020204" pitchFamily="34" charset="0"/>
              <a:buChar char="-"/>
              <a:defRPr/>
            </a:pPr>
            <a:r>
              <a:rPr lang="ko-KR" altLang="en-US" sz="1200" dirty="0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판금 </a:t>
            </a:r>
            <a:r>
              <a:rPr lang="ko-KR" altLang="en-US" sz="1200" dirty="0" err="1">
                <a:solidFill>
                  <a:srgbClr val="404040"/>
                </a:solidFill>
                <a:latin typeface="Helvetica Now Text" panose="020B050403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Helvetica Now Text" panose="020B0504030202020204" pitchFamily="34" charset="0"/>
              </a:rPr>
              <a:t>스플라이</a:t>
            </a:r>
            <a:endParaRPr lang="en-US" altLang="zh-CN" sz="1200" dirty="0">
              <a:solidFill>
                <a:srgbClr val="404040"/>
              </a:solidFill>
              <a:latin typeface="Helvetica Now Text" panose="020B050403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Helvetica Now Text" panose="020B0504030202020204" pitchFamily="34" charset="0"/>
            </a:endParaRPr>
          </a:p>
        </p:txBody>
      </p:sp>
      <p:pic>
        <p:nvPicPr>
          <p:cNvPr id="140" name="图片 1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6251" y="5983984"/>
            <a:ext cx="672677" cy="66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3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>
            <a:extLst>
              <a:ext uri="{FF2B5EF4-FFF2-40B4-BE49-F238E27FC236}">
                <a16:creationId xmlns:a16="http://schemas.microsoft.com/office/drawing/2014/main" id="{F0DBF252-07EF-4B05-A906-BE54998A76A4}"/>
              </a:ext>
            </a:extLst>
          </p:cNvPr>
          <p:cNvSpPr/>
          <p:nvPr/>
        </p:nvSpPr>
        <p:spPr>
          <a:xfrm>
            <a:off x="326608" y="170789"/>
            <a:ext cx="925796" cy="94103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26000">
                <a:schemeClr val="accent2">
                  <a:alpha val="20000"/>
                </a:schemeClr>
              </a:gs>
              <a:gs pos="54000">
                <a:srgbClr val="00B0F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B6620A3-0403-4831-90AF-B564E0B6DC32}"/>
              </a:ext>
            </a:extLst>
          </p:cNvPr>
          <p:cNvSpPr txBox="1"/>
          <p:nvPr/>
        </p:nvSpPr>
        <p:spPr>
          <a:xfrm>
            <a:off x="468784" y="301714"/>
            <a:ext cx="636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05C"/>
                </a:solidFill>
                <a:effectLst/>
                <a:uLnTx/>
                <a:uFillTx/>
                <a:latin typeface="맑은 고딕" panose="020F0502020204030204"/>
                <a:ea typeface="等线" panose="02010600030101010101" pitchFamily="2" charset="-122"/>
                <a:cs typeface="+mn-cs"/>
              </a:rPr>
              <a:t>06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205C"/>
              </a:solidFill>
              <a:effectLst/>
              <a:uLnTx/>
              <a:uFillTx/>
              <a:latin typeface="맑은 고딕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B9BC63-0D66-41F0-8A84-77609AE62CAB}"/>
              </a:ext>
            </a:extLst>
          </p:cNvPr>
          <p:cNvSpPr txBox="1"/>
          <p:nvPr/>
        </p:nvSpPr>
        <p:spPr>
          <a:xfrm>
            <a:off x="1394580" y="301714"/>
            <a:ext cx="3890781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1">
              <a:defRPr/>
            </a:pPr>
            <a:r>
              <a:rPr lang="ko-KR" altLang="en-US" b="1" dirty="0" smtClean="0">
                <a:solidFill>
                  <a:srgbClr val="02205C"/>
                </a:solidFill>
              </a:rPr>
              <a:t>전자칠판 </a:t>
            </a:r>
            <a:r>
              <a:rPr lang="en-US" altLang="ko-KR" b="1" dirty="0" smtClean="0">
                <a:solidFill>
                  <a:srgbClr val="02205C"/>
                </a:solidFill>
              </a:rPr>
              <a:t>A/S </a:t>
            </a:r>
            <a:r>
              <a:rPr lang="ko-KR" altLang="en-US" b="1" dirty="0" smtClean="0">
                <a:solidFill>
                  <a:srgbClr val="02205C"/>
                </a:solidFill>
              </a:rPr>
              <a:t>정책</a:t>
            </a:r>
            <a:endParaRPr lang="en-US" altLang="zh-CN" b="1" dirty="0">
              <a:solidFill>
                <a:srgbClr val="02205C"/>
              </a:solidFill>
            </a:endParaRPr>
          </a:p>
        </p:txBody>
      </p:sp>
      <p:sp>
        <p:nvSpPr>
          <p:cNvPr id="49" name="Rectangle 4"/>
          <p:cNvSpPr/>
          <p:nvPr/>
        </p:nvSpPr>
        <p:spPr>
          <a:xfrm>
            <a:off x="1252403" y="3046630"/>
            <a:ext cx="47595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just" latinLnBrk="1"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ko-KR" altLang="en-US" sz="1200" b="1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수리 </a:t>
            </a:r>
            <a:r>
              <a:rPr lang="ko-KR" altLang="en-US" sz="1200" b="1" dirty="0" smtClean="0">
                <a:latin typeface="+mj-ea"/>
                <a:ea typeface="+mj-ea"/>
                <a:cs typeface="맑은 고딕" panose="020B0503020000020004" pitchFamily="50" charset="-127"/>
              </a:rPr>
              <a:t>범위</a:t>
            </a:r>
            <a:endParaRPr lang="en-US" altLang="ko-KR" sz="1200" b="1" dirty="0" smtClean="0">
              <a:latin typeface="+mj-ea"/>
              <a:ea typeface="+mj-ea"/>
              <a:cs typeface="맑은 고딕" panose="020B0503020000020004" pitchFamily="50" charset="-127"/>
            </a:endParaRPr>
          </a:p>
          <a:p>
            <a:pPr lvl="0" algn="just" latinLnBrk="1">
              <a:spcAft>
                <a:spcPts val="0"/>
              </a:spcAft>
            </a:pPr>
            <a:r>
              <a:rPr lang="ko-KR" altLang="en-US" sz="1200" b="1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전원 </a:t>
            </a:r>
            <a:r>
              <a:rPr lang="ko-KR" altLang="en-US" sz="1200" b="1" dirty="0">
                <a:ea typeface="맑은 고딕" panose="020B0503020000020004" pitchFamily="50" charset="-127"/>
                <a:cs typeface="맑은 고딕" panose="020B0503020000020004" pitchFamily="50" charset="-127"/>
              </a:rPr>
              <a:t>불량</a:t>
            </a:r>
            <a:r>
              <a:rPr lang="en-US" altLang="ko-KR" sz="1200" b="1" dirty="0"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200" b="1" dirty="0">
                <a:ea typeface="맑은 고딕" panose="020B0503020000020004" pitchFamily="50" charset="-127"/>
                <a:cs typeface="맑은 고딕" panose="020B0503020000020004" pitchFamily="50" charset="-127"/>
              </a:rPr>
              <a:t>부팅 </a:t>
            </a:r>
            <a:r>
              <a:rPr lang="ko-KR" altLang="en-US" sz="1200" b="1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불량 </a:t>
            </a:r>
            <a:r>
              <a:rPr lang="en-US" altLang="ko-KR" sz="1200" b="1" dirty="0">
                <a:ea typeface="맑은 고딕" panose="020B0503020000020004" pitchFamily="50" charset="-127"/>
                <a:cs typeface="맑은 고딕" panose="020B0503020000020004" pitchFamily="50" charset="-127"/>
              </a:rPr>
              <a:t>,</a:t>
            </a:r>
            <a:r>
              <a:rPr lang="ko-KR" altLang="en-US" sz="1200" b="1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터치 불량 </a:t>
            </a:r>
            <a:r>
              <a:rPr lang="en-US" altLang="ko-KR" sz="1200" b="1" dirty="0">
                <a:ea typeface="맑은 고딕" panose="020B0503020000020004" pitchFamily="50" charset="-127"/>
                <a:cs typeface="맑은 고딕" panose="020B0503020000020004" pitchFamily="50" charset="-127"/>
              </a:rPr>
              <a:t>,</a:t>
            </a:r>
            <a:r>
              <a:rPr lang="ko-KR" altLang="en-US" sz="1200" b="1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음성 불량 기타 </a:t>
            </a:r>
            <a:r>
              <a:rPr lang="en-US" altLang="ko-KR" sz="1200" b="1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  <a:ea typeface="맑은 고딕" panose="020B0503020000020004" pitchFamily="50" charset="-127"/>
                <a:cs typeface="맑은 고딕" panose="020B0503020000020004" pitchFamily="50" charset="-127"/>
              </a:rPr>
              <a:t>패널 불량 제외</a:t>
            </a:r>
            <a:r>
              <a:rPr lang="en-US" altLang="ko-KR" sz="1200" b="1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)</a:t>
            </a:r>
          </a:p>
          <a:p>
            <a:pPr lvl="0" algn="just" latinLnBrk="1">
              <a:spcAft>
                <a:spcPts val="0"/>
              </a:spcAft>
            </a:pPr>
            <a:endParaRPr lang="en-US" altLang="ko-KR" sz="1200" dirty="0" smtClean="0">
              <a:ea typeface="맑은 고딕" panose="020B0503020000020004" pitchFamily="50" charset="-127"/>
              <a:cs typeface="맑은 고딕" panose="020B0503020000020004" pitchFamily="50" charset="-127"/>
            </a:endParaRPr>
          </a:p>
          <a:p>
            <a:pPr lvl="0" algn="just" latinLnBrk="1">
              <a:spcAft>
                <a:spcPts val="0"/>
              </a:spcAft>
            </a:pPr>
            <a:r>
              <a:rPr lang="ko-KR" altLang="en-US" sz="1200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출장 인원 </a:t>
            </a:r>
            <a:r>
              <a:rPr lang="en-US" altLang="ko-KR" sz="1200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: 1~2</a:t>
            </a:r>
            <a:r>
              <a:rPr lang="ko-KR" altLang="en-US" sz="1200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인 </a:t>
            </a:r>
            <a:r>
              <a:rPr lang="en-US" altLang="ko-KR" sz="1200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(</a:t>
            </a:r>
            <a:r>
              <a:rPr lang="ko-KR" altLang="en-US" sz="1200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기술지원 </a:t>
            </a:r>
            <a:r>
              <a:rPr lang="en-US" altLang="ko-KR" sz="1200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1</a:t>
            </a:r>
            <a:r>
              <a:rPr lang="ko-KR" altLang="en-US" sz="1200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인</a:t>
            </a:r>
            <a:r>
              <a:rPr lang="en-US" altLang="ko-KR" sz="1200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, A/S</a:t>
            </a:r>
            <a:r>
              <a:rPr lang="ko-KR" altLang="en-US" sz="1200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팀 </a:t>
            </a:r>
            <a:r>
              <a:rPr lang="en-US" altLang="ko-KR" sz="1200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1</a:t>
            </a:r>
            <a:r>
              <a:rPr lang="ko-KR" altLang="en-US" sz="1200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인</a:t>
            </a:r>
            <a:r>
              <a:rPr lang="en-US" altLang="ko-KR" sz="1200" dirty="0" smtClean="0">
                <a:ea typeface="맑은 고딕" panose="020B0503020000020004" pitchFamily="50" charset="-127"/>
                <a:cs typeface="맑은 고딕" panose="020B0503020000020004" pitchFamily="50" charset="-127"/>
              </a:rPr>
              <a:t>)</a:t>
            </a:r>
          </a:p>
        </p:txBody>
      </p:sp>
      <p:graphicFrame>
        <p:nvGraphicFramePr>
          <p:cNvPr id="50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93185"/>
              </p:ext>
            </p:extLst>
          </p:nvPr>
        </p:nvGraphicFramePr>
        <p:xfrm>
          <a:off x="1589661" y="4022878"/>
          <a:ext cx="3695700" cy="24730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500">
                  <a:extLst>
                    <a:ext uri="{9D8B030D-6E8A-4147-A177-3AD203B41FA5}">
                      <a16:colId xmlns:a16="http://schemas.microsoft.com/office/drawing/2014/main" val="344974561"/>
                    </a:ext>
                  </a:extLst>
                </a:gridCol>
                <a:gridCol w="3378200">
                  <a:extLst>
                    <a:ext uri="{9D8B030D-6E8A-4147-A177-3AD203B41FA5}">
                      <a16:colId xmlns:a16="http://schemas.microsoft.com/office/drawing/2014/main" val="666043948"/>
                    </a:ext>
                  </a:extLst>
                </a:gridCol>
              </a:tblGrid>
              <a:tr h="204772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 smtClean="0">
                          <a:effectLst/>
                          <a:latin typeface="+mn-ea"/>
                          <a:ea typeface="+mn-ea"/>
                        </a:rPr>
                        <a:t>A/S </a:t>
                      </a:r>
                      <a:r>
                        <a:rPr lang="ko-KR" altLang="en-US" sz="1200" u="none" strike="noStrike" dirty="0" smtClean="0">
                          <a:effectLst/>
                          <a:latin typeface="+mn-ea"/>
                          <a:ea typeface="+mn-ea"/>
                        </a:rPr>
                        <a:t>출장 진행 절차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chemeClr val="accent1">
                            <a:lumMod val="45000"/>
                            <a:lumOff val="55000"/>
                          </a:schemeClr>
                        </a:gs>
                        <a:gs pos="4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72214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chemeClr val="accent1">
                            <a:lumMod val="45000"/>
                            <a:lumOff val="55000"/>
                          </a:schemeClr>
                        </a:gs>
                        <a:gs pos="4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u="none" strike="noStrike" dirty="0">
                          <a:effectLst/>
                        </a:rPr>
                        <a:t>불량 </a:t>
                      </a:r>
                      <a:r>
                        <a:rPr lang="ko-KR" altLang="en-US" sz="1200" u="none" strike="noStrike" dirty="0" smtClean="0">
                          <a:effectLst/>
                        </a:rPr>
                        <a:t>상담 및 접수 </a:t>
                      </a:r>
                      <a:r>
                        <a:rPr lang="en-US" altLang="ko-KR" sz="1200" u="none" strike="noStrike" dirty="0" smtClean="0">
                          <a:effectLst/>
                        </a:rPr>
                        <a:t>(1811-0598)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4614907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>
                          <a:effectLst/>
                        </a:rPr>
                        <a:t>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chemeClr val="accent1">
                            <a:lumMod val="45000"/>
                            <a:lumOff val="55000"/>
                          </a:schemeClr>
                        </a:gs>
                        <a:gs pos="4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u="none" strike="noStrike" dirty="0">
                          <a:effectLst/>
                        </a:rPr>
                        <a:t>콜센터</a:t>
                      </a:r>
                      <a:r>
                        <a:rPr lang="en-US" altLang="ko-KR" sz="1200" u="none" strike="noStrike" dirty="0">
                          <a:effectLst/>
                        </a:rPr>
                        <a:t>, </a:t>
                      </a:r>
                      <a:r>
                        <a:rPr lang="ko-KR" altLang="en-US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기술지원</a:t>
                      </a:r>
                      <a:r>
                        <a:rPr lang="ko-KR" altLang="en-US" sz="1200" u="none" strike="noStrike" dirty="0">
                          <a:effectLst/>
                        </a:rPr>
                        <a:t> 내용 확인 및 </a:t>
                      </a:r>
                      <a:r>
                        <a:rPr lang="ko-KR" altLang="en-US" sz="1200" u="none" strike="noStrike" dirty="0" smtClean="0">
                          <a:effectLst/>
                        </a:rPr>
                        <a:t>상담</a:t>
                      </a:r>
                      <a:endParaRPr lang="en-US" altLang="ko-KR" sz="1200" u="none" strike="noStrike" dirty="0" smtClean="0">
                        <a:effectLst/>
                      </a:endParaRPr>
                    </a:p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설치 장소 사진 및 기타 현장 상황 확인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공유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/>
                      <a:r>
                        <a:rPr lang="ko-KR" altLang="en-US" sz="1200" u="none" strike="noStrike" dirty="0">
                          <a:effectLst/>
                        </a:rPr>
                        <a:t>불량 모델명 및 </a:t>
                      </a:r>
                      <a:r>
                        <a:rPr lang="ko-KR" altLang="en-US" sz="1200" u="none" strike="noStrike" dirty="0" smtClean="0">
                          <a:effectLst/>
                        </a:rPr>
                        <a:t>시리얼 번호</a:t>
                      </a:r>
                      <a:r>
                        <a:rPr lang="en-US" altLang="ko-KR" sz="1200" u="none" strike="noStrike" dirty="0" smtClean="0">
                          <a:effectLst/>
                        </a:rPr>
                        <a:t>,</a:t>
                      </a:r>
                      <a:r>
                        <a:rPr lang="ko-KR" altLang="en-US" sz="12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구매 일자 </a:t>
                      </a:r>
                      <a:r>
                        <a:rPr lang="ko-KR" altLang="en-US" sz="1200" u="none" strike="noStrike" dirty="0">
                          <a:effectLst/>
                        </a:rPr>
                        <a:t>지사 </a:t>
                      </a:r>
                      <a:r>
                        <a:rPr lang="en-US" altLang="ko-KR" sz="1200" u="none" strike="noStrike" dirty="0">
                          <a:effectLst/>
                        </a:rPr>
                        <a:t>A/S</a:t>
                      </a:r>
                      <a:r>
                        <a:rPr lang="ko-KR" altLang="en-US" sz="1200" u="none" strike="noStrike" dirty="0">
                          <a:effectLst/>
                        </a:rPr>
                        <a:t>팀 </a:t>
                      </a:r>
                      <a:r>
                        <a:rPr lang="ko-KR" altLang="en-US" sz="1200" u="none" strike="noStrike" dirty="0" smtClean="0">
                          <a:effectLst/>
                        </a:rPr>
                        <a:t>인계</a:t>
                      </a:r>
                      <a:endParaRPr lang="en-US" altLang="ko-KR" sz="1200" u="none" strike="noStrike" dirty="0" smtClean="0">
                        <a:effectLst/>
                      </a:endParaRPr>
                    </a:p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출장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비용 관련 안내 필수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공상은행 입금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,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카드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,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현금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,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할부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2083987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>
                          <a:effectLst/>
                        </a:rPr>
                        <a:t>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chemeClr val="accent1">
                            <a:lumMod val="45000"/>
                            <a:lumOff val="55000"/>
                          </a:schemeClr>
                        </a:gs>
                        <a:gs pos="4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1423266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>
                          <a:effectLst/>
                        </a:rPr>
                        <a:t>4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chemeClr val="accent1">
                            <a:lumMod val="45000"/>
                            <a:lumOff val="55000"/>
                          </a:schemeClr>
                        </a:gs>
                        <a:gs pos="4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57315117"/>
                  </a:ext>
                </a:extLst>
              </a:tr>
              <a:tr h="2489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>
                          <a:effectLst/>
                        </a:rPr>
                        <a:t>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chemeClr val="accent1">
                            <a:lumMod val="45000"/>
                            <a:lumOff val="55000"/>
                          </a:schemeClr>
                        </a:gs>
                        <a:gs pos="4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u="none" strike="noStrike" dirty="0" smtClean="0">
                          <a:effectLst/>
                        </a:rPr>
                        <a:t> 불량 증상에 따른 불량 추정 후 출장 준비</a:t>
                      </a:r>
                      <a:endParaRPr lang="ko-KR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299055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u="none" strike="noStrike" dirty="0">
                          <a:effectLst/>
                        </a:rPr>
                        <a:t>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chemeClr val="accent1">
                            <a:lumMod val="45000"/>
                            <a:lumOff val="55000"/>
                          </a:schemeClr>
                        </a:gs>
                        <a:gs pos="4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u="none" strike="noStrike" dirty="0" smtClean="0">
                          <a:effectLst/>
                        </a:rPr>
                        <a:t>출장 일정</a:t>
                      </a:r>
                      <a:r>
                        <a:rPr lang="en-US" altLang="ko-KR" sz="1200" u="none" strike="noStrike" dirty="0" smtClean="0">
                          <a:effectLst/>
                        </a:rPr>
                        <a:t>(3-4)</a:t>
                      </a:r>
                      <a:r>
                        <a:rPr lang="ko-KR" altLang="en-US" sz="1200" u="none" strike="noStrike" dirty="0" smtClean="0">
                          <a:effectLst/>
                        </a:rPr>
                        <a:t> 및 시간 조율  </a:t>
                      </a:r>
                      <a:r>
                        <a:rPr lang="en-US" altLang="ko-KR" sz="1200" u="none" strike="noStrike" dirty="0" smtClean="0">
                          <a:effectLst/>
                        </a:rPr>
                        <a:t>(A/S</a:t>
                      </a:r>
                      <a:r>
                        <a:rPr lang="ko-KR" altLang="en-US" sz="1200" u="none" strike="noStrike" dirty="0" smtClean="0">
                          <a:effectLst/>
                        </a:rPr>
                        <a:t>팀</a:t>
                      </a:r>
                      <a:r>
                        <a:rPr lang="en-US" altLang="ko-KR" sz="1200" u="none" strike="noStrike" dirty="0" smtClean="0">
                          <a:effectLst/>
                        </a:rPr>
                        <a:t>,</a:t>
                      </a:r>
                      <a:r>
                        <a:rPr lang="ko-KR" altLang="en-US" sz="1200" u="none" strike="noStrike" dirty="0" smtClean="0">
                          <a:effectLst/>
                        </a:rPr>
                        <a:t>기술지원</a:t>
                      </a:r>
                      <a:r>
                        <a:rPr lang="en-US" altLang="ko-KR" sz="1200" u="none" strike="noStrike" dirty="0" smtClean="0">
                          <a:effectLst/>
                        </a:rPr>
                        <a:t>,</a:t>
                      </a:r>
                      <a:r>
                        <a:rPr lang="ko-KR" altLang="en-US" sz="1200" u="none" strike="noStrike" dirty="0" smtClean="0">
                          <a:effectLst/>
                        </a:rPr>
                        <a:t>고객</a:t>
                      </a:r>
                      <a:r>
                        <a:rPr lang="en-US" altLang="ko-KR" sz="1200" u="none" strike="noStrike" dirty="0" smtClean="0">
                          <a:effectLst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3722549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chemeClr val="accent1">
                            <a:lumMod val="45000"/>
                            <a:lumOff val="55000"/>
                          </a:schemeClr>
                        </a:gs>
                        <a:gs pos="4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A/S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출장 방문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3192947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chemeClr val="accent1">
                            <a:lumMod val="45000"/>
                            <a:lumOff val="55000"/>
                          </a:schemeClr>
                        </a:gs>
                        <a:gs pos="4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비용 입금 확인 후 복귀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or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총판입금 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-&gt; 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지사 입금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81002513"/>
                  </a:ext>
                </a:extLst>
              </a:tr>
            </a:tbl>
          </a:graphicData>
        </a:graphic>
      </p:graphicFrame>
      <p:sp>
        <p:nvSpPr>
          <p:cNvPr id="51" name="Title 1"/>
          <p:cNvSpPr txBox="1">
            <a:spLocks/>
          </p:cNvSpPr>
          <p:nvPr/>
        </p:nvSpPr>
        <p:spPr bwMode="auto">
          <a:xfrm>
            <a:off x="1252404" y="1178107"/>
            <a:ext cx="4759513" cy="1459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 sz="2400" b="1" kern="1200" dirty="0">
                <a:solidFill>
                  <a:srgbClr val="D71920"/>
                </a:solidFill>
                <a:latin typeface="Agency FB" panose="020B0503020202020204" pitchFamily="34" charset="0"/>
                <a:ea typeface="微软雅黑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/>
            </a:pPr>
            <a:r>
              <a:rPr lang="ko-KR" altLang="en-US" sz="1200" dirty="0" smtClean="0">
                <a:solidFill>
                  <a:schemeClr val="tx1"/>
                </a:solidFill>
                <a:latin typeface="+mn-lt"/>
              </a:rPr>
              <a:t>무상 </a:t>
            </a:r>
            <a:r>
              <a:rPr lang="ko-KR" altLang="en-US" sz="1200" dirty="0">
                <a:solidFill>
                  <a:schemeClr val="tx1"/>
                </a:solidFill>
                <a:latin typeface="+mn-lt"/>
              </a:rPr>
              <a:t>보증 </a:t>
            </a:r>
            <a:r>
              <a:rPr lang="ko-KR" altLang="en-US" sz="1200" dirty="0" smtClean="0">
                <a:solidFill>
                  <a:schemeClr val="tx1"/>
                </a:solidFill>
                <a:latin typeface="+mn-lt"/>
              </a:rPr>
              <a:t>정책</a:t>
            </a:r>
            <a:endParaRPr lang="en-US" altLang="ko-KR" sz="1200" dirty="0" smtClean="0">
              <a:solidFill>
                <a:schemeClr val="tx1"/>
              </a:solidFill>
              <a:latin typeface="+mn-lt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/>
            </a:pPr>
            <a:endParaRPr lang="en-US" altLang="ko-KR" sz="1200" dirty="0" smtClean="0">
              <a:solidFill>
                <a:schemeClr val="tx1"/>
              </a:solidFill>
              <a:latin typeface="+mn-lt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dirty="0" smtClean="0">
                <a:solidFill>
                  <a:schemeClr val="tx1"/>
                </a:solidFill>
                <a:latin typeface="+mn-lt"/>
              </a:rPr>
              <a:t>보증 </a:t>
            </a:r>
            <a:r>
              <a:rPr lang="ko-KR" altLang="en-US" sz="1200" dirty="0">
                <a:solidFill>
                  <a:schemeClr val="tx1"/>
                </a:solidFill>
                <a:latin typeface="+mn-lt"/>
              </a:rPr>
              <a:t>기간 중 제품의 정상적인 사용 및 유지 관리 조건에서 재료</a:t>
            </a:r>
            <a:r>
              <a:rPr lang="en-US" altLang="ko-KR" sz="1200" dirty="0">
                <a:solidFill>
                  <a:schemeClr val="tx1"/>
                </a:solidFill>
                <a:latin typeface="+mn-lt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lt"/>
              </a:rPr>
              <a:t>기술 </a:t>
            </a:r>
            <a:r>
              <a:rPr lang="ko-KR" altLang="en-US" sz="1200" dirty="0" smtClean="0">
                <a:solidFill>
                  <a:schemeClr val="tx1"/>
                </a:solidFill>
                <a:latin typeface="+mn-lt"/>
              </a:rPr>
              <a:t>또는</a:t>
            </a:r>
            <a:endParaRPr lang="en-US" altLang="ko-KR" sz="1200" dirty="0" smtClean="0">
              <a:solidFill>
                <a:schemeClr val="tx1"/>
              </a:solidFill>
              <a:latin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lt"/>
              </a:rPr>
              <a:t>  </a:t>
            </a:r>
            <a:r>
              <a:rPr lang="ko-KR" altLang="en-US" sz="1200" dirty="0" smtClean="0">
                <a:solidFill>
                  <a:schemeClr val="tx1"/>
                </a:solidFill>
                <a:latin typeface="+mn-lt"/>
              </a:rPr>
              <a:t> 제조 </a:t>
            </a:r>
            <a:r>
              <a:rPr lang="ko-KR" altLang="en-US" sz="1200" dirty="0">
                <a:solidFill>
                  <a:schemeClr val="tx1"/>
                </a:solidFill>
                <a:latin typeface="+mn-lt"/>
              </a:rPr>
              <a:t>문제로 인해 성능 고장이 발생할 </a:t>
            </a:r>
            <a:r>
              <a:rPr lang="ko-KR" altLang="en-US" sz="1200" dirty="0" smtClean="0">
                <a:solidFill>
                  <a:schemeClr val="tx1"/>
                </a:solidFill>
                <a:latin typeface="+mn-lt"/>
              </a:rPr>
              <a:t>경우 무료 </a:t>
            </a:r>
            <a:r>
              <a:rPr lang="ko-KR" altLang="en-US" sz="1200" dirty="0">
                <a:solidFill>
                  <a:schemeClr val="tx1"/>
                </a:solidFill>
                <a:latin typeface="+mn-lt"/>
              </a:rPr>
              <a:t>보증 서비스를 제공합니다</a:t>
            </a:r>
            <a:r>
              <a:rPr lang="en-US" altLang="ko-KR" sz="1200" dirty="0">
                <a:solidFill>
                  <a:schemeClr val="tx1"/>
                </a:solidFill>
                <a:latin typeface="+mn-lt"/>
              </a:rPr>
              <a:t>. </a:t>
            </a:r>
            <a:endParaRPr lang="en-US" altLang="ko-KR" sz="1200" dirty="0" smtClean="0">
              <a:solidFill>
                <a:schemeClr val="tx1"/>
              </a:solidFill>
              <a:latin typeface="+mn-lt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dirty="0" smtClean="0">
                <a:solidFill>
                  <a:schemeClr val="tx1"/>
                </a:solidFill>
                <a:latin typeface="+mn-lt"/>
              </a:rPr>
              <a:t>인위적인 </a:t>
            </a:r>
            <a:r>
              <a:rPr lang="ko-KR" altLang="en-US" sz="1200" dirty="0">
                <a:solidFill>
                  <a:schemeClr val="tx1"/>
                </a:solidFill>
                <a:latin typeface="+mn-lt"/>
              </a:rPr>
              <a:t>파손이나 불가항력으로 인한 제품 고장은 무상 수리 범위에 속하지 않습니다</a:t>
            </a:r>
            <a:r>
              <a:rPr lang="en-US" altLang="ko-KR" sz="1200" dirty="0" smtClean="0">
                <a:solidFill>
                  <a:schemeClr val="tx1"/>
                </a:solidFill>
                <a:latin typeface="+mn-lt"/>
              </a:rPr>
              <a:t>.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dirty="0" smtClean="0">
                <a:solidFill>
                  <a:schemeClr val="tx1"/>
                </a:solidFill>
                <a:latin typeface="+mn-lt"/>
              </a:rPr>
              <a:t>수리 후 </a:t>
            </a:r>
            <a:r>
              <a:rPr lang="en-US" altLang="ko-KR" sz="1200" dirty="0" smtClean="0">
                <a:solidFill>
                  <a:schemeClr val="tx1"/>
                </a:solidFill>
                <a:latin typeface="+mn-lt"/>
              </a:rPr>
              <a:t>6</a:t>
            </a:r>
            <a:r>
              <a:rPr lang="ko-KR" altLang="en-US" sz="1200" dirty="0" smtClean="0">
                <a:solidFill>
                  <a:schemeClr val="tx1"/>
                </a:solidFill>
                <a:latin typeface="+mn-lt"/>
              </a:rPr>
              <a:t>개월 이내 동일 부품의 불량 발생시 무상 수리를 제공합니다</a:t>
            </a:r>
            <a:r>
              <a:rPr lang="en-US" altLang="ko-KR" sz="1200" dirty="0" smtClean="0">
                <a:solidFill>
                  <a:schemeClr val="tx1"/>
                </a:solidFill>
                <a:latin typeface="+mn-lt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2" name="Title 1"/>
          <p:cNvSpPr txBox="1">
            <a:spLocks/>
          </p:cNvSpPr>
          <p:nvPr/>
        </p:nvSpPr>
        <p:spPr bwMode="auto">
          <a:xfrm>
            <a:off x="7012382" y="2654377"/>
            <a:ext cx="435324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 sz="2400" b="1" kern="1200" dirty="0">
                <a:solidFill>
                  <a:srgbClr val="D71920"/>
                </a:solidFill>
                <a:latin typeface="Agency FB" panose="020B0503020202020204" pitchFamily="34" charset="0"/>
                <a:ea typeface="微软雅黑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  <a:defRPr/>
            </a:pPr>
            <a:r>
              <a:rPr lang="ko-KR" altLang="en-US" sz="1200" dirty="0" smtClean="0">
                <a:solidFill>
                  <a:schemeClr val="tx1"/>
                </a:solidFill>
                <a:latin typeface="+mn-lt"/>
              </a:rPr>
              <a:t>총 유상 </a:t>
            </a:r>
            <a:r>
              <a:rPr lang="ko-KR" altLang="en-US" sz="1200" dirty="0" smtClean="0">
                <a:solidFill>
                  <a:schemeClr val="tx1"/>
                </a:solidFill>
                <a:latin typeface="+mn-lt"/>
                <a:ea typeface="+mn-ea"/>
              </a:rPr>
              <a:t>비용</a:t>
            </a:r>
            <a:r>
              <a:rPr lang="ko-KR" altLang="en-US" sz="1200" dirty="0" smtClean="0">
                <a:solidFill>
                  <a:schemeClr val="tx1"/>
                </a:solidFill>
                <a:latin typeface="+mn-lt"/>
              </a:rPr>
              <a:t> 안내 </a:t>
            </a:r>
            <a:endParaRPr lang="en-US" altLang="ko-KR" sz="1200" dirty="0" smtClean="0">
              <a:solidFill>
                <a:schemeClr val="tx1"/>
              </a:solidFill>
              <a:latin typeface="+mn-lt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altLang="ko-KR" sz="1200" b="0" dirty="0" smtClean="0"/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ko-KR" altLang="ko-KR" sz="1200" b="0" dirty="0" smtClean="0">
                <a:solidFill>
                  <a:schemeClr val="tx1"/>
                </a:solidFill>
              </a:rPr>
              <a:t>출장비</a:t>
            </a:r>
            <a:r>
              <a:rPr lang="en-US" altLang="ko-KR" sz="1200" b="0" dirty="0" smtClean="0">
                <a:solidFill>
                  <a:schemeClr val="tx1"/>
                </a:solidFill>
              </a:rPr>
              <a:t> </a:t>
            </a:r>
            <a:r>
              <a:rPr lang="en-US" altLang="ko-KR" sz="1200" b="0" dirty="0">
                <a:solidFill>
                  <a:schemeClr val="tx1"/>
                </a:solidFill>
              </a:rPr>
              <a:t>+ </a:t>
            </a:r>
            <a:r>
              <a:rPr lang="ko-KR" altLang="ko-KR" sz="1200" b="0" dirty="0">
                <a:solidFill>
                  <a:schemeClr val="tx1"/>
                </a:solidFill>
              </a:rPr>
              <a:t>수리비</a:t>
            </a:r>
            <a:r>
              <a:rPr lang="en-US" altLang="ko-KR" sz="1200" b="0" dirty="0">
                <a:solidFill>
                  <a:schemeClr val="tx1"/>
                </a:solidFill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</a:rPr>
              <a:t>기술료</a:t>
            </a:r>
            <a:r>
              <a:rPr lang="en-US" altLang="ko-KR" sz="1200" b="0" dirty="0" smtClean="0">
                <a:solidFill>
                  <a:schemeClr val="tx1"/>
                </a:solidFill>
              </a:rPr>
              <a:t>) + </a:t>
            </a:r>
            <a:r>
              <a:rPr lang="ko-KR" altLang="ko-KR" sz="1200" b="0" dirty="0" smtClean="0">
                <a:solidFill>
                  <a:schemeClr val="tx1"/>
                </a:solidFill>
              </a:rPr>
              <a:t>부품비</a:t>
            </a:r>
            <a:r>
              <a:rPr lang="en-US" altLang="ko-KR" sz="1200" b="0" dirty="0" smtClean="0">
                <a:solidFill>
                  <a:schemeClr val="tx1"/>
                </a:solidFill>
              </a:rPr>
              <a:t> </a:t>
            </a:r>
            <a:r>
              <a:rPr lang="en-US" altLang="ko-KR" sz="1200" b="0" dirty="0">
                <a:solidFill>
                  <a:schemeClr val="tx1"/>
                </a:solidFill>
              </a:rPr>
              <a:t>= </a:t>
            </a:r>
            <a:r>
              <a:rPr lang="ko-KR" altLang="en-US" sz="1200" b="0" dirty="0">
                <a:solidFill>
                  <a:schemeClr val="tx1"/>
                </a:solidFill>
              </a:rPr>
              <a:t>서비스 요금 </a:t>
            </a:r>
            <a:r>
              <a:rPr lang="en-US" altLang="ko-KR" sz="1200" b="0" dirty="0">
                <a:solidFill>
                  <a:schemeClr val="tx1"/>
                </a:solidFill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</a:rPr>
              <a:t>부가세 </a:t>
            </a:r>
            <a:r>
              <a:rPr lang="en-US" altLang="ko-KR" sz="1200" b="0" dirty="0">
                <a:solidFill>
                  <a:schemeClr val="tx1"/>
                </a:solidFill>
              </a:rPr>
              <a:t>10% </a:t>
            </a:r>
            <a:r>
              <a:rPr lang="ko-KR" altLang="en-US" sz="1200" b="0" dirty="0">
                <a:solidFill>
                  <a:schemeClr val="tx1"/>
                </a:solidFill>
              </a:rPr>
              <a:t>포함</a:t>
            </a:r>
            <a:r>
              <a:rPr lang="en-US" altLang="ko-KR" sz="1200" b="0" dirty="0" smtClean="0">
                <a:solidFill>
                  <a:schemeClr val="tx1"/>
                </a:solidFill>
              </a:rPr>
              <a:t>)</a:t>
            </a:r>
            <a:endParaRPr lang="en-US" altLang="ko-KR" sz="1200" dirty="0">
              <a:solidFill>
                <a:schemeClr val="tx1"/>
              </a:solidFill>
              <a:latin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2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3" name="Rectangle 13"/>
          <p:cNvSpPr/>
          <p:nvPr/>
        </p:nvSpPr>
        <p:spPr>
          <a:xfrm>
            <a:off x="7012382" y="618141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ko-KR" altLang="en-US" sz="1200" b="1" dirty="0">
                <a:latin typeface="+mj-ea"/>
              </a:rPr>
              <a:t>유지 보수 서비스는 한국 지역의 공식 경로로 구입한 </a:t>
            </a:r>
            <a:r>
              <a:rPr lang="en-US" altLang="ko-KR" sz="1200" b="1" dirty="0" err="1">
                <a:latin typeface="+mj-ea"/>
              </a:rPr>
              <a:t>Hikvision</a:t>
            </a:r>
            <a:r>
              <a:rPr lang="en-US" altLang="ko-KR" sz="1200" b="1" dirty="0">
                <a:latin typeface="+mj-ea"/>
              </a:rPr>
              <a:t> Korea </a:t>
            </a:r>
            <a:r>
              <a:rPr lang="ko-KR" altLang="en-US" sz="1200" b="1" dirty="0">
                <a:latin typeface="+mj-ea"/>
              </a:rPr>
              <a:t>지정 제품에 대해서만 지원</a:t>
            </a:r>
            <a:endParaRPr lang="en-US" altLang="ko-KR" sz="1200" b="1" dirty="0">
              <a:latin typeface="+mj-ea"/>
            </a:endParaRPr>
          </a:p>
        </p:txBody>
      </p:sp>
      <p:sp>
        <p:nvSpPr>
          <p:cNvPr id="54" name="Rectangle 14"/>
          <p:cNvSpPr/>
          <p:nvPr/>
        </p:nvSpPr>
        <p:spPr>
          <a:xfrm>
            <a:off x="7012382" y="900051"/>
            <a:ext cx="43887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u"/>
            </a:pPr>
            <a:r>
              <a:rPr lang="ko-KR" altLang="ko-KR" sz="1200" b="1" dirty="0" smtClean="0"/>
              <a:t>출장비</a:t>
            </a:r>
            <a:r>
              <a:rPr lang="ko-KR" altLang="en-US" sz="1200" b="1" dirty="0" smtClean="0"/>
              <a:t>용</a:t>
            </a:r>
            <a:r>
              <a:rPr lang="ko-KR" altLang="ko-KR" sz="1200" b="1" dirty="0" smtClean="0"/>
              <a:t> 관련</a:t>
            </a:r>
            <a:endParaRPr lang="en-US" altLang="ko-KR" sz="1200" b="1" dirty="0"/>
          </a:p>
          <a:p>
            <a:pPr marL="171450" indent="-171450">
              <a:buFont typeface="Wingdings" panose="05000000000000000000" pitchFamily="2" charset="2"/>
              <a:buChar char="u"/>
            </a:pPr>
            <a:endParaRPr lang="en-US" altLang="ko-KR" sz="1200" dirty="0" smtClean="0"/>
          </a:p>
          <a:p>
            <a:r>
              <a:rPr lang="ko-KR" altLang="ko-KR" sz="1200" b="1" dirty="0"/>
              <a:t>기본 출장비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50,000</a:t>
            </a:r>
            <a:r>
              <a:rPr lang="ko-KR" altLang="ko-KR" sz="1200" b="1" dirty="0"/>
              <a:t>원</a:t>
            </a:r>
            <a:r>
              <a:rPr lang="en-US" altLang="ko-KR" sz="1200" b="1" dirty="0"/>
              <a:t> + </a:t>
            </a:r>
            <a:r>
              <a:rPr lang="ko-KR" altLang="ko-KR" sz="1200" b="1" dirty="0"/>
              <a:t>거리 왕복</a:t>
            </a:r>
            <a:r>
              <a:rPr lang="en-US" altLang="ko-KR" sz="1200" b="1" dirty="0"/>
              <a:t> 100km </a:t>
            </a:r>
            <a:r>
              <a:rPr lang="ko-KR" altLang="ko-KR" sz="1200" b="1" dirty="0"/>
              <a:t>추가시</a:t>
            </a:r>
            <a:r>
              <a:rPr lang="en-US" altLang="ko-KR" sz="1200" b="1" dirty="0"/>
              <a:t> 2</a:t>
            </a:r>
            <a:r>
              <a:rPr lang="ko-KR" altLang="ko-KR" sz="1200" b="1" dirty="0"/>
              <a:t>만원 추가</a:t>
            </a:r>
            <a:endParaRPr lang="ko-KR" altLang="ko-KR" sz="1200" dirty="0"/>
          </a:p>
          <a:p>
            <a:endParaRPr lang="ko-KR" altLang="ko-K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ko-KR" sz="1200" dirty="0"/>
              <a:t>출장 수리 결제 관련 </a:t>
            </a:r>
            <a:r>
              <a:rPr lang="en-US" altLang="ko-KR" sz="1200" dirty="0"/>
              <a:t>– </a:t>
            </a:r>
            <a:r>
              <a:rPr lang="ko-KR" altLang="ko-KR" sz="1200" dirty="0" smtClean="0"/>
              <a:t>공상은행 </a:t>
            </a:r>
            <a:r>
              <a:rPr lang="ko-KR" altLang="ko-KR" sz="1200" dirty="0"/>
              <a:t>통장 입금</a:t>
            </a:r>
            <a:r>
              <a:rPr lang="en-US" altLang="ko-KR" sz="1200" dirty="0"/>
              <a:t> (</a:t>
            </a:r>
            <a:r>
              <a:rPr lang="ko-KR" altLang="ko-KR" sz="1200" dirty="0"/>
              <a:t>세금계산서는 매주 목요일 발행</a:t>
            </a:r>
            <a:r>
              <a:rPr lang="en-US" altLang="ko-KR" sz="1200" dirty="0"/>
              <a:t>)</a:t>
            </a:r>
            <a:endParaRPr lang="ko-KR" altLang="ko-K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ko-KR" sz="1200" dirty="0"/>
              <a:t>카드 </a:t>
            </a:r>
            <a:r>
              <a:rPr lang="en-US" altLang="ko-KR" sz="1200" dirty="0"/>
              <a:t>,</a:t>
            </a:r>
            <a:r>
              <a:rPr lang="ko-KR" altLang="ko-KR" sz="1200" dirty="0" smtClean="0"/>
              <a:t>현금</a:t>
            </a:r>
            <a:r>
              <a:rPr lang="en-US" altLang="ko-KR" sz="1200" dirty="0" smtClean="0"/>
              <a:t>,</a:t>
            </a:r>
            <a:r>
              <a:rPr lang="ko-KR" altLang="ko-KR" sz="1200" dirty="0" smtClean="0"/>
              <a:t> </a:t>
            </a:r>
            <a:r>
              <a:rPr lang="ko-KR" altLang="en-US" sz="1200" dirty="0" smtClean="0"/>
              <a:t>할부</a:t>
            </a:r>
            <a:r>
              <a:rPr lang="ko-KR" altLang="ko-KR" sz="1200" dirty="0" smtClean="0"/>
              <a:t>안됨</a:t>
            </a:r>
            <a:r>
              <a:rPr lang="en-US" altLang="ko-KR" sz="1200" dirty="0" smtClean="0"/>
              <a:t>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FF0000"/>
                </a:solidFill>
                <a:latin typeface="+mn-ea"/>
              </a:rPr>
              <a:t>설치  </a:t>
            </a:r>
            <a:r>
              <a:rPr lang="en-US" altLang="ko-KR" sz="1200" dirty="0">
                <a:solidFill>
                  <a:srgbClr val="FF0000"/>
                </a:solidFill>
                <a:latin typeface="+mn-ea"/>
              </a:rPr>
              <a:t>2</a:t>
            </a:r>
            <a:r>
              <a:rPr lang="ko-KR" altLang="en-US" sz="1200" dirty="0">
                <a:solidFill>
                  <a:srgbClr val="FF0000"/>
                </a:solidFill>
                <a:latin typeface="+mn-ea"/>
              </a:rPr>
              <a:t>주 경과 후 부터 제픔 </a:t>
            </a:r>
            <a:r>
              <a:rPr lang="en-US" altLang="ko-KR" sz="1200" dirty="0">
                <a:solidFill>
                  <a:srgbClr val="FF0000"/>
                </a:solidFill>
                <a:latin typeface="+mn-ea"/>
              </a:rPr>
              <a:t>A/S </a:t>
            </a:r>
            <a:r>
              <a:rPr lang="ko-KR" altLang="en-US" sz="1200" dirty="0">
                <a:solidFill>
                  <a:srgbClr val="FF0000"/>
                </a:solidFill>
                <a:latin typeface="+mn-ea"/>
              </a:rPr>
              <a:t>출장 비용은 청구됨</a:t>
            </a:r>
            <a:r>
              <a:rPr lang="en-US" altLang="ko-KR" sz="1200" dirty="0">
                <a:latin typeface="+mn-ea"/>
              </a:rPr>
              <a:t>.</a:t>
            </a:r>
            <a:r>
              <a:rPr lang="ko-KR" altLang="en-US" sz="1200" dirty="0">
                <a:latin typeface="+mn-ea"/>
              </a:rPr>
              <a:t> </a:t>
            </a:r>
            <a:endParaRPr lang="ko-KR" altLang="ko-KR" sz="1200" dirty="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ko-KR" altLang="ko-KR" sz="1200" dirty="0"/>
          </a:p>
        </p:txBody>
      </p:sp>
      <p:graphicFrame>
        <p:nvGraphicFramePr>
          <p:cNvPr id="57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569924"/>
              </p:ext>
            </p:extLst>
          </p:nvPr>
        </p:nvGraphicFramePr>
        <p:xfrm>
          <a:off x="7226424" y="3718914"/>
          <a:ext cx="3960658" cy="21299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658">
                  <a:extLst>
                    <a:ext uri="{9D8B030D-6E8A-4147-A177-3AD203B41FA5}">
                      <a16:colId xmlns:a16="http://schemas.microsoft.com/office/drawing/2014/main" val="81609550"/>
                    </a:ext>
                  </a:extLst>
                </a:gridCol>
              </a:tblGrid>
              <a:tr h="18906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u="none" strike="noStrike" dirty="0">
                          <a:effectLst/>
                        </a:rPr>
                        <a:t>유상 기준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98411207"/>
                  </a:ext>
                </a:extLst>
              </a:tr>
              <a:tr h="18906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u="none" strike="noStrike" dirty="0">
                          <a:effectLst/>
                        </a:rPr>
                        <a:t>보증 기간이 초과한 제품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07195510"/>
                  </a:ext>
                </a:extLst>
              </a:tr>
              <a:tr h="18906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u="none" strike="noStrike" dirty="0">
                          <a:effectLst/>
                        </a:rPr>
                        <a:t>제품 침수 및 부식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81048554"/>
                  </a:ext>
                </a:extLst>
              </a:tr>
              <a:tr h="224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제품의 문제가 아닌 타사 요인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소프트웨어 포함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8083065"/>
                  </a:ext>
                </a:extLst>
              </a:tr>
              <a:tr h="18906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u="none" strike="noStrike" dirty="0">
                          <a:effectLst/>
                        </a:rPr>
                        <a:t>과전압</a:t>
                      </a:r>
                      <a:r>
                        <a:rPr lang="en-US" altLang="ko-KR" sz="1200" u="none" strike="noStrike" dirty="0">
                          <a:effectLst/>
                        </a:rPr>
                        <a:t>,</a:t>
                      </a:r>
                      <a:r>
                        <a:rPr lang="ko-KR" altLang="en-US" sz="1200" u="none" strike="noStrike" dirty="0">
                          <a:effectLst/>
                        </a:rPr>
                        <a:t>전압 불안정 기타 현상으로인한 제품 불량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87071478"/>
                  </a:ext>
                </a:extLst>
              </a:tr>
              <a:tr h="18906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u="none" strike="noStrike" dirty="0">
                          <a:effectLst/>
                        </a:rPr>
                        <a:t>사용자 과실로 인해 제품 불량 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26505016"/>
                  </a:ext>
                </a:extLst>
              </a:tr>
              <a:tr h="18906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u="none" strike="noStrike" dirty="0">
                          <a:effectLst/>
                        </a:rPr>
                        <a:t>예</a:t>
                      </a:r>
                      <a:r>
                        <a:rPr lang="en-US" altLang="ko-KR" sz="1200" u="none" strike="noStrike" dirty="0">
                          <a:effectLst/>
                        </a:rPr>
                        <a:t>) </a:t>
                      </a:r>
                      <a:r>
                        <a:rPr lang="ko-KR" altLang="en-US" sz="1200" u="none" strike="noStrike" dirty="0">
                          <a:effectLst/>
                        </a:rPr>
                        <a:t>케이스 및 케이블 파손 </a:t>
                      </a:r>
                      <a:r>
                        <a:rPr lang="en-US" altLang="ko-KR" sz="1200" u="none" strike="noStrike" dirty="0">
                          <a:effectLst/>
                        </a:rPr>
                        <a:t>,</a:t>
                      </a:r>
                      <a:r>
                        <a:rPr lang="ko-KR" altLang="en-US" sz="1200" u="none" strike="noStrike" dirty="0">
                          <a:effectLst/>
                        </a:rPr>
                        <a:t>개조</a:t>
                      </a:r>
                      <a:r>
                        <a:rPr lang="en-US" altLang="ko-KR" sz="1200" u="none" strike="noStrike" dirty="0">
                          <a:effectLst/>
                        </a:rPr>
                        <a:t>,</a:t>
                      </a:r>
                      <a:r>
                        <a:rPr lang="ko-KR" altLang="en-US" sz="1200" u="none" strike="noStrike" dirty="0">
                          <a:effectLst/>
                        </a:rPr>
                        <a:t>분해</a:t>
                      </a:r>
                      <a:r>
                        <a:rPr lang="en-US" altLang="ko-KR" sz="1200" u="none" strike="noStrike" dirty="0">
                          <a:effectLst/>
                        </a:rPr>
                        <a:t>,</a:t>
                      </a:r>
                      <a:r>
                        <a:rPr lang="ko-KR" altLang="en-US" sz="1200" u="none" strike="noStrike" dirty="0">
                          <a:effectLst/>
                        </a:rPr>
                        <a:t>침수 및 부식 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6734021"/>
                  </a:ext>
                </a:extLst>
              </a:tr>
              <a:tr h="18906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u="none" strike="noStrike" dirty="0">
                          <a:effectLst/>
                        </a:rPr>
                        <a:t>천재 지변</a:t>
                      </a:r>
                      <a:r>
                        <a:rPr lang="en-US" altLang="ko-KR" sz="1200" u="none" strike="noStrike" dirty="0">
                          <a:effectLst/>
                        </a:rPr>
                        <a:t>(</a:t>
                      </a:r>
                      <a:r>
                        <a:rPr lang="ko-KR" altLang="en-US" sz="1200" u="none" strike="noStrike" dirty="0">
                          <a:effectLst/>
                        </a:rPr>
                        <a:t>태풍</a:t>
                      </a:r>
                      <a:r>
                        <a:rPr lang="en-US" altLang="ko-KR" sz="1200" u="none" strike="noStrike" dirty="0">
                          <a:effectLst/>
                        </a:rPr>
                        <a:t>, </a:t>
                      </a:r>
                      <a:r>
                        <a:rPr lang="ko-KR" altLang="en-US" sz="1200" u="none" strike="noStrike" dirty="0">
                          <a:effectLst/>
                        </a:rPr>
                        <a:t>홍수</a:t>
                      </a:r>
                      <a:r>
                        <a:rPr lang="en-US" altLang="ko-KR" sz="1200" u="none" strike="noStrike" dirty="0">
                          <a:effectLst/>
                        </a:rPr>
                        <a:t>,</a:t>
                      </a:r>
                      <a:r>
                        <a:rPr lang="ko-KR" altLang="en-US" sz="1200" u="none" strike="noStrike" dirty="0">
                          <a:effectLst/>
                        </a:rPr>
                        <a:t>화재</a:t>
                      </a:r>
                      <a:r>
                        <a:rPr lang="en-US" altLang="ko-KR" sz="1200" u="none" strike="noStrike" dirty="0">
                          <a:effectLst/>
                        </a:rPr>
                        <a:t>,</a:t>
                      </a:r>
                      <a:r>
                        <a:rPr lang="ko-KR" altLang="en-US" sz="1200" u="none" strike="noStrike" dirty="0">
                          <a:effectLst/>
                        </a:rPr>
                        <a:t>낙뢰 기타</a:t>
                      </a:r>
                      <a:r>
                        <a:rPr lang="en-US" altLang="ko-KR" sz="1200" u="none" strike="noStrike" dirty="0">
                          <a:effectLst/>
                        </a:rPr>
                        <a:t>)</a:t>
                      </a:r>
                      <a:r>
                        <a:rPr lang="ko-KR" altLang="en-US" sz="1200" u="none" strike="noStrike" dirty="0">
                          <a:effectLst/>
                        </a:rPr>
                        <a:t>으로 인한 불량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95337826"/>
                  </a:ext>
                </a:extLst>
              </a:tr>
              <a:tr h="18906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u="none" strike="noStrike" dirty="0">
                          <a:effectLst/>
                        </a:rPr>
                        <a:t>수리 불가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54314154"/>
                  </a:ext>
                </a:extLst>
              </a:tr>
              <a:tr h="18906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u="none" strike="noStrike" dirty="0">
                          <a:effectLst/>
                        </a:rPr>
                        <a:t>라벨 훼손 및 분실로 인해 제품 시리얼 확인 불가한 경우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20719138"/>
                  </a:ext>
                </a:extLst>
              </a:tr>
              <a:tr h="18906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패널 불량 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ko-KR" alt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파손</a:t>
                      </a:r>
                      <a:r>
                        <a:rPr lang="ko-KR" altLang="en-US" sz="12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및 기타</a:t>
                      </a:r>
                      <a:r>
                        <a:rPr lang="en-US" altLang="ko-KR" sz="12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4174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0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187688" y="262741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34" charset="-127"/>
                <a:cs typeface="+mn-cs"/>
              </a:rPr>
              <a:t>T</a:t>
            </a:r>
            <a:r>
              <a:rPr kumimoji="0" lang="en-US" altLang="zh-CN" sz="8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等线" panose="02010600030101010101" pitchFamily="2" charset="-122"/>
                <a:cs typeface="+mn-cs"/>
              </a:rPr>
              <a:t>hanks </a:t>
            </a:r>
            <a:endParaRPr kumimoji="0" lang="ko-KR" alt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131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1101</Words>
  <Application>Microsoft Office PowerPoint</Application>
  <PresentationFormat>宽屏</PresentationFormat>
  <Paragraphs>230</Paragraphs>
  <Slides>15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Malgun Gothic</vt:lpstr>
      <vt:lpstr>等线</vt:lpstr>
      <vt:lpstr>等线 Light</vt:lpstr>
      <vt:lpstr>微软雅黑</vt:lpstr>
      <vt:lpstr>Agency FB</vt:lpstr>
      <vt:lpstr>Arial</vt:lpstr>
      <vt:lpstr>Calibri</vt:lpstr>
      <vt:lpstr>Century Gothic</vt:lpstr>
      <vt:lpstr>Helvetica Now Text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田晓明</dc:creator>
  <cp:lastModifiedBy>田晓明</cp:lastModifiedBy>
  <cp:revision>15</cp:revision>
  <dcterms:created xsi:type="dcterms:W3CDTF">2022-07-03T04:41:54Z</dcterms:created>
  <dcterms:modified xsi:type="dcterms:W3CDTF">2022-07-03T08:27:20Z</dcterms:modified>
</cp:coreProperties>
</file>