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1075" r:id="rId2"/>
    <p:sldId id="3484" r:id="rId3"/>
    <p:sldId id="3485" r:id="rId4"/>
    <p:sldId id="3483" r:id="rId5"/>
    <p:sldId id="3494" r:id="rId6"/>
    <p:sldId id="3486" r:id="rId7"/>
    <p:sldId id="3492" r:id="rId8"/>
    <p:sldId id="3493" r:id="rId9"/>
    <p:sldId id="3488" r:id="rId10"/>
    <p:sldId id="3497" r:id="rId11"/>
    <p:sldId id="3496" r:id="rId12"/>
    <p:sldId id="3498" r:id="rId13"/>
  </p:sldIdLst>
  <p:sldSz cx="12192000" cy="6858000"/>
  <p:notesSz cx="6858000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1F8"/>
    <a:srgbClr val="F0F5FA"/>
    <a:srgbClr val="FFFF99"/>
    <a:srgbClr val="5183BF"/>
    <a:srgbClr val="7A9FCC"/>
    <a:srgbClr val="DCE6F2"/>
    <a:srgbClr val="B9CDE5"/>
    <a:srgbClr val="95B3D7"/>
    <a:srgbClr val="F5F5F5"/>
    <a:srgbClr val="6993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14" autoAdjust="0"/>
    <p:restoredTop sz="95285" autoAdjust="0"/>
  </p:normalViewPr>
  <p:slideViewPr>
    <p:cSldViewPr>
      <p:cViewPr varScale="1">
        <p:scale>
          <a:sx n="111" d="100"/>
          <a:sy n="111" d="100"/>
        </p:scale>
        <p:origin x="498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3132" y="114"/>
      </p:cViewPr>
      <p:guideLst>
        <p:guide orient="horz" pos="3126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6332"/>
          </a:xfrm>
          <a:prstGeom prst="rect">
            <a:avLst/>
          </a:prstGeom>
        </p:spPr>
        <p:txBody>
          <a:bodyPr vert="horz" lIns="91749" tIns="45874" rIns="91749" bIns="4587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6332"/>
          </a:xfrm>
          <a:prstGeom prst="rect">
            <a:avLst/>
          </a:prstGeom>
        </p:spPr>
        <p:txBody>
          <a:bodyPr vert="horz" lIns="91749" tIns="45874" rIns="91749" bIns="45874" rtlCol="0"/>
          <a:lstStyle>
            <a:lvl1pPr algn="r">
              <a:defRPr sz="1200"/>
            </a:lvl1pPr>
          </a:lstStyle>
          <a:p>
            <a:fld id="{3BA8C0E2-296E-491D-A10C-7AF87683A80C}" type="datetimeFigureOut">
              <a:rPr lang="ko-KR" altLang="en-US" smtClean="0"/>
              <a:t>2022-01-27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650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49" tIns="45874" rIns="91749" bIns="4587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715154"/>
            <a:ext cx="5486400" cy="4466987"/>
          </a:xfrm>
          <a:prstGeom prst="rect">
            <a:avLst/>
          </a:prstGeom>
        </p:spPr>
        <p:txBody>
          <a:bodyPr vert="horz" lIns="91749" tIns="45874" rIns="91749" bIns="45874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71800" cy="496332"/>
          </a:xfrm>
          <a:prstGeom prst="rect">
            <a:avLst/>
          </a:prstGeom>
        </p:spPr>
        <p:txBody>
          <a:bodyPr vert="horz" lIns="91749" tIns="45874" rIns="91749" bIns="4587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4" y="9428584"/>
            <a:ext cx="2971800" cy="496332"/>
          </a:xfrm>
          <a:prstGeom prst="rect">
            <a:avLst/>
          </a:prstGeom>
        </p:spPr>
        <p:txBody>
          <a:bodyPr vert="horz" lIns="91749" tIns="45874" rIns="91749" bIns="45874" rtlCol="0" anchor="b"/>
          <a:lstStyle>
            <a:lvl1pPr algn="r">
              <a:defRPr sz="1200"/>
            </a:lvl1pPr>
          </a:lstStyle>
          <a:p>
            <a:fld id="{EA660CAF-D950-43EC-BC7D-305E5DF46F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8185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0650" y="744538"/>
            <a:ext cx="6616700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60CAF-D950-43EC-BC7D-305E5DF46F69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7868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0650" y="744538"/>
            <a:ext cx="6616700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60CAF-D950-43EC-BC7D-305E5DF46F69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3362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737600" y="6448252"/>
            <a:ext cx="2844800" cy="365125"/>
          </a:xfrm>
        </p:spPr>
        <p:txBody>
          <a:bodyPr/>
          <a:lstStyle/>
          <a:p>
            <a:fld id="{FD2BE08D-594D-442E-89F1-CB2677095AC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448252"/>
            <a:ext cx="3758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err="1"/>
              <a:t>Daewon</a:t>
            </a:r>
            <a:r>
              <a:rPr lang="en-US" altLang="ko-KR"/>
              <a:t> CTS 2015 – All rights reserved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6104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9192344" y="615603"/>
            <a:ext cx="2844800" cy="365125"/>
          </a:xfrm>
        </p:spPr>
        <p:txBody>
          <a:bodyPr/>
          <a:lstStyle/>
          <a:p>
            <a:fld id="{FD2BE08D-594D-442E-89F1-CB2677095AC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A623DBE-4D26-44D4-968C-35831F4E5597}"/>
              </a:ext>
            </a:extLst>
          </p:cNvPr>
          <p:cNvSpPr/>
          <p:nvPr userDrawn="1"/>
        </p:nvSpPr>
        <p:spPr>
          <a:xfrm>
            <a:off x="239349" y="798166"/>
            <a:ext cx="11952651" cy="95190"/>
          </a:xfrm>
          <a:prstGeom prst="rect">
            <a:avLst/>
          </a:prstGeom>
          <a:gradFill flip="none" rotWithShape="1">
            <a:gsLst>
              <a:gs pos="65000">
                <a:srgbClr val="001F5F"/>
              </a:gs>
              <a:gs pos="84000">
                <a:schemeClr val="bg1"/>
              </a:gs>
              <a:gs pos="93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0CF2E7CD-CDDA-4C93-B729-1E45166AD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453" y="287481"/>
            <a:ext cx="8784035" cy="433041"/>
          </a:xfrm>
          <a:prstGeom prst="rect">
            <a:avLst/>
          </a:prstGeom>
        </p:spPr>
        <p:txBody>
          <a:bodyPr anchor="b"/>
          <a:lstStyle>
            <a:lvl1pPr algn="l">
              <a:defRPr sz="1800"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358055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448252"/>
            <a:ext cx="3758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err="1"/>
              <a:t>Daewon</a:t>
            </a:r>
            <a:r>
              <a:rPr lang="en-US" altLang="ko-KR"/>
              <a:t> CTS 2015 – All rights reserved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4482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BE08D-594D-442E-89F1-CB2677095AC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2050" name="Picture 2" descr="F:\DWCTS\Images\DWCTS_Newlogo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000" y="168900"/>
            <a:ext cx="1440000" cy="379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960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</p:sldLayoutIdLst>
  <p:hf hdr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">
            <a:extLst>
              <a:ext uri="{FF2B5EF4-FFF2-40B4-BE49-F238E27FC236}">
                <a16:creationId xmlns:a16="http://schemas.microsoft.com/office/drawing/2014/main" id="{1098E7C8-05A8-45FE-AEA9-606A0F348EE4}"/>
              </a:ext>
            </a:extLst>
          </p:cNvPr>
          <p:cNvSpPr/>
          <p:nvPr/>
        </p:nvSpPr>
        <p:spPr>
          <a:xfrm>
            <a:off x="0" y="4227070"/>
            <a:ext cx="12192000" cy="2586306"/>
          </a:xfrm>
          <a:prstGeom prst="rect">
            <a:avLst/>
          </a:prstGeom>
          <a:solidFill>
            <a:srgbClr val="001F5F"/>
          </a:solidFill>
          <a:ln w="12700">
            <a:miter lim="400000"/>
          </a:ln>
        </p:spPr>
        <p:txBody>
          <a:bodyPr lIns="29021" tIns="29021" rIns="29021" bIns="29021" anchor="ctr"/>
          <a:lstStyle/>
          <a:p>
            <a:pPr algn="ctr" defTabSz="333788">
              <a:defRPr sz="3000" b="0" baseline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19" kern="0">
              <a:solidFill>
                <a:srgbClr val="FFFFFF"/>
              </a:solidFill>
              <a:latin typeface="본고딕 Regular" panose="020B0500000000000000" pitchFamily="34" charset="-127"/>
              <a:ea typeface="본고딕 Regular" panose="020B0500000000000000" pitchFamily="34" charset="-127"/>
              <a:cs typeface="Helvetica Neue Medium"/>
              <a:sym typeface="Helvetica Neue Medium"/>
            </a:endParaRPr>
          </a:p>
        </p:txBody>
      </p:sp>
      <p:sp>
        <p:nvSpPr>
          <p:cNvPr id="15" name="Rechteck">
            <a:extLst>
              <a:ext uri="{FF2B5EF4-FFF2-40B4-BE49-F238E27FC236}">
                <a16:creationId xmlns:a16="http://schemas.microsoft.com/office/drawing/2014/main" id="{8761630A-25A3-4EC7-9DD2-E18C327422F6}"/>
              </a:ext>
            </a:extLst>
          </p:cNvPr>
          <p:cNvSpPr/>
          <p:nvPr/>
        </p:nvSpPr>
        <p:spPr>
          <a:xfrm>
            <a:off x="263352" y="2789791"/>
            <a:ext cx="1401762" cy="92075"/>
          </a:xfrm>
          <a:prstGeom prst="rect">
            <a:avLst/>
          </a:prstGeom>
          <a:solidFill>
            <a:srgbClr val="001F5F"/>
          </a:solidFill>
          <a:ln w="12700">
            <a:miter lim="400000"/>
          </a:ln>
        </p:spPr>
        <p:txBody>
          <a:bodyPr lIns="29021" tIns="29021" rIns="29021" bIns="29021" anchor="ctr"/>
          <a:lstStyle/>
          <a:p>
            <a:pPr algn="ctr" defTabSz="333788">
              <a:defRPr sz="3000" b="0" baseline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19" kern="0">
              <a:solidFill>
                <a:srgbClr val="FFFFFF"/>
              </a:solidFill>
              <a:latin typeface="본고딕 Regular" panose="020B0500000000000000" pitchFamily="34" charset="-127"/>
              <a:ea typeface="본고딕 Regular" panose="020B0500000000000000" pitchFamily="34" charset="-127"/>
              <a:cs typeface="Helvetica Neue Medium"/>
              <a:sym typeface="Helvetica Neue Medium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52B7E66B-C84F-4F4F-A80B-9508AD0D3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52" y="2237362"/>
            <a:ext cx="100811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5pPr>
            <a:lvl6pPr marL="2514600" indent="-228600" defTabSz="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6pPr>
            <a:lvl7pPr marL="2971800" indent="-228600" defTabSz="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7pPr>
            <a:lvl8pPr marL="3429000" indent="-228600" defTabSz="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8pPr>
            <a:lvl9pPr marL="3886200" indent="-228600" defTabSz="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9pPr>
          </a:lstStyle>
          <a:p>
            <a:pPr defTabSz="333788">
              <a:defRPr sz="7000" b="0" cap="all" spc="140" baseline="0">
                <a:latin typeface="+mn-lt"/>
                <a:ea typeface="+mn-ea"/>
                <a:cs typeface="+mn-cs"/>
                <a:sym typeface="Montserrat Bold"/>
              </a:defRPr>
            </a:pPr>
            <a:r>
              <a:rPr lang="en-US" altLang="ko-KR" sz="2400" b="1" kern="0" cap="all" spc="57" dirty="0">
                <a:solidFill>
                  <a:srgbClr val="000000"/>
                </a:solidFill>
                <a:latin typeface="+mj-lt"/>
                <a:sym typeface="Montserrat Bold"/>
              </a:rPr>
              <a:t>Go to Market strategy</a:t>
            </a:r>
            <a:endParaRPr lang="ko-KR" altLang="en-US" sz="2400" b="1" kern="0" cap="all" spc="57" dirty="0">
              <a:solidFill>
                <a:srgbClr val="000000"/>
              </a:solidFill>
              <a:latin typeface="+mj-lt"/>
              <a:sym typeface="Montserrat 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F77E96-6CE9-453E-AAD4-3856DA27540D}"/>
              </a:ext>
            </a:extLst>
          </p:cNvPr>
          <p:cNvSpPr txBox="1"/>
          <p:nvPr/>
        </p:nvSpPr>
        <p:spPr>
          <a:xfrm>
            <a:off x="-168333" y="5726866"/>
            <a:ext cx="60871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800" i="1" dirty="0">
                <a:solidFill>
                  <a:schemeClr val="bg1"/>
                </a:solidFill>
                <a:latin typeface="Abadi" panose="020B0604020104020204" pitchFamily="34" charset="0"/>
              </a:rPr>
              <a:t>DWCTS</a:t>
            </a:r>
            <a:endParaRPr lang="ko-KR" altLang="en-US" sz="1200" i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A5BABF16-69EF-4125-9DC6-CFBF56051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52" y="1626667"/>
            <a:ext cx="100811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5pPr>
            <a:lvl6pPr marL="2514600" indent="-228600" defTabSz="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6pPr>
            <a:lvl7pPr marL="2971800" indent="-228600" defTabSz="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7pPr>
            <a:lvl8pPr marL="3429000" indent="-228600" defTabSz="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8pPr>
            <a:lvl9pPr marL="3886200" indent="-228600" defTabSz="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9pPr>
          </a:lstStyle>
          <a:p>
            <a:pPr defTabSz="333788">
              <a:defRPr sz="7000" b="0" cap="all" spc="140" baseline="0">
                <a:latin typeface="+mn-lt"/>
                <a:ea typeface="+mn-ea"/>
                <a:cs typeface="+mn-cs"/>
                <a:sym typeface="Montserrat Bold"/>
              </a:defRPr>
            </a:pPr>
            <a:r>
              <a:rPr lang="ko-KR" altLang="en-US" sz="3200" dirty="0"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Montserrat Bold"/>
              </a:rPr>
              <a:t>크리에이티브 </a:t>
            </a:r>
            <a:r>
              <a:rPr lang="en-US" altLang="ko-KR" sz="3200" dirty="0"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Montserrat Bold"/>
              </a:rPr>
              <a:t>D</a:t>
            </a:r>
            <a:r>
              <a:rPr lang="ko-KR" altLang="en-US" sz="3200" dirty="0"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Montserrat Bold"/>
              </a:rPr>
              <a:t>보드 </a:t>
            </a:r>
            <a:r>
              <a:rPr lang="en-US" altLang="ko-KR" sz="3200" dirty="0"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Montserrat Bold"/>
              </a:rPr>
              <a:t>: </a:t>
            </a:r>
            <a:r>
              <a:rPr lang="ko-KR" altLang="en-US" sz="3200" dirty="0"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Montserrat Bold"/>
              </a:rPr>
              <a:t>커머셜</a:t>
            </a:r>
            <a:r>
              <a:rPr lang="en-US" altLang="ko-KR" sz="3200" dirty="0"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Montserrat Bold"/>
              </a:rPr>
              <a:t>/</a:t>
            </a:r>
            <a:r>
              <a:rPr lang="ko-KR" altLang="en-US" sz="3200" dirty="0" err="1"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Montserrat Bold"/>
              </a:rPr>
              <a:t>에듀</a:t>
            </a:r>
            <a:r>
              <a:rPr lang="ko-KR" altLang="en-US" sz="3200" dirty="0"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Montserrat Bold"/>
              </a:rPr>
              <a:t> 버전</a:t>
            </a:r>
          </a:p>
        </p:txBody>
      </p:sp>
    </p:spTree>
    <p:extLst>
      <p:ext uri="{BB962C8B-B14F-4D97-AF65-F5344CB8AC3E}">
        <p14:creationId xmlns:p14="http://schemas.microsoft.com/office/powerpoint/2010/main" val="2928305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직사각형 61">
            <a:extLst>
              <a:ext uri="{FF2B5EF4-FFF2-40B4-BE49-F238E27FC236}">
                <a16:creationId xmlns:a16="http://schemas.microsoft.com/office/drawing/2014/main" id="{0B89FD4C-7089-4AFA-9407-40224B5CC751}"/>
              </a:ext>
            </a:extLst>
          </p:cNvPr>
          <p:cNvSpPr/>
          <p:nvPr/>
        </p:nvSpPr>
        <p:spPr>
          <a:xfrm>
            <a:off x="8466670" y="1196752"/>
            <a:ext cx="2876262" cy="5112209"/>
          </a:xfrm>
          <a:prstGeom prst="rect">
            <a:avLst/>
          </a:prstGeom>
          <a:solidFill>
            <a:srgbClr val="ECF1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714A86AD-EA0B-4946-9FC6-C90C9ACA6917}"/>
              </a:ext>
            </a:extLst>
          </p:cNvPr>
          <p:cNvSpPr/>
          <p:nvPr/>
        </p:nvSpPr>
        <p:spPr>
          <a:xfrm>
            <a:off x="5376151" y="1197112"/>
            <a:ext cx="2876262" cy="5112209"/>
          </a:xfrm>
          <a:prstGeom prst="rect">
            <a:avLst/>
          </a:prstGeom>
          <a:solidFill>
            <a:srgbClr val="ECF1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0E108030-C9BC-4750-8C13-6D9DA6D60108}"/>
              </a:ext>
            </a:extLst>
          </p:cNvPr>
          <p:cNvSpPr/>
          <p:nvPr/>
        </p:nvSpPr>
        <p:spPr>
          <a:xfrm>
            <a:off x="2279577" y="1197112"/>
            <a:ext cx="2876262" cy="5112209"/>
          </a:xfrm>
          <a:prstGeom prst="rect">
            <a:avLst/>
          </a:prstGeom>
          <a:solidFill>
            <a:srgbClr val="ECF1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A9E0B0FB-4787-45DB-A417-3DA2BCF85182}"/>
              </a:ext>
            </a:extLst>
          </p:cNvPr>
          <p:cNvCxnSpPr>
            <a:cxnSpLocks/>
            <a:stCxn id="9" idx="2"/>
            <a:endCxn id="10" idx="2"/>
          </p:cNvCxnSpPr>
          <p:nvPr/>
        </p:nvCxnSpPr>
        <p:spPr>
          <a:xfrm>
            <a:off x="3717708" y="1630156"/>
            <a:ext cx="2" cy="641074"/>
          </a:xfrm>
          <a:prstGeom prst="line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A22397A-CED7-4EF5-AE32-9D5B2B587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E08D-594D-442E-89F1-CB2677095ACB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F58CA28-9AC5-4862-A39B-76A2026A4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전자칠판 시장 환경 분석 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41DD9A3-20C0-49A4-ACC3-F914BED0378F}"/>
              </a:ext>
            </a:extLst>
          </p:cNvPr>
          <p:cNvSpPr/>
          <p:nvPr/>
        </p:nvSpPr>
        <p:spPr>
          <a:xfrm>
            <a:off x="5379177" y="1197113"/>
            <a:ext cx="2876264" cy="4330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</a:rPr>
              <a:t>기업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5287E9D-EC84-484B-9D27-340456E63A8A}"/>
              </a:ext>
            </a:extLst>
          </p:cNvPr>
          <p:cNvSpPr/>
          <p:nvPr/>
        </p:nvSpPr>
        <p:spPr>
          <a:xfrm>
            <a:off x="2279576" y="1197113"/>
            <a:ext cx="2876264" cy="4330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</a:rPr>
              <a:t>채널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AED9C24-3553-4A2E-AA3F-270AAE880D56}"/>
              </a:ext>
            </a:extLst>
          </p:cNvPr>
          <p:cNvSpPr/>
          <p:nvPr/>
        </p:nvSpPr>
        <p:spPr>
          <a:xfrm>
            <a:off x="2529171" y="1838187"/>
            <a:ext cx="2377077" cy="4330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2060"/>
                </a:solidFill>
              </a:rPr>
              <a:t>Direct</a:t>
            </a:r>
            <a:r>
              <a:rPr lang="ko-KR" altLang="en-US" sz="1200" b="1" dirty="0">
                <a:solidFill>
                  <a:srgbClr val="002060"/>
                </a:solidFill>
              </a:rPr>
              <a:t> </a:t>
            </a:r>
            <a:r>
              <a:rPr lang="en-US" altLang="ko-KR" sz="1200" b="1" dirty="0">
                <a:solidFill>
                  <a:srgbClr val="002060"/>
                </a:solidFill>
              </a:rPr>
              <a:t>Sales(Gate Keeper)</a:t>
            </a:r>
            <a:endParaRPr lang="ko-KR" altLang="en-US" sz="1200" b="1" dirty="0">
              <a:solidFill>
                <a:srgbClr val="002060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26A702C-8266-43C5-BF23-621B57C58B17}"/>
              </a:ext>
            </a:extLst>
          </p:cNvPr>
          <p:cNvSpPr/>
          <p:nvPr/>
        </p:nvSpPr>
        <p:spPr>
          <a:xfrm>
            <a:off x="3050111" y="2414948"/>
            <a:ext cx="1860483" cy="4330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>
                <a:solidFill>
                  <a:srgbClr val="002060"/>
                </a:solidFill>
              </a:rPr>
              <a:t>대기업</a:t>
            </a:r>
            <a:r>
              <a:rPr lang="en-US" altLang="ko-KR" sz="1050" dirty="0">
                <a:solidFill>
                  <a:srgbClr val="002060"/>
                </a:solidFill>
              </a:rPr>
              <a:t>,</a:t>
            </a:r>
            <a:r>
              <a:rPr lang="ko-KR" altLang="en-US" sz="1050" dirty="0" err="1">
                <a:solidFill>
                  <a:srgbClr val="002060"/>
                </a:solidFill>
              </a:rPr>
              <a:t>중기업</a:t>
            </a:r>
            <a:endParaRPr lang="ko-KR" altLang="en-US" sz="1050" dirty="0">
              <a:solidFill>
                <a:srgbClr val="002060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F914518-B509-48F7-8DAE-720ECD024881}"/>
              </a:ext>
            </a:extLst>
          </p:cNvPr>
          <p:cNvSpPr/>
          <p:nvPr/>
        </p:nvSpPr>
        <p:spPr>
          <a:xfrm>
            <a:off x="3045765" y="2912305"/>
            <a:ext cx="1860483" cy="4330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>
                <a:solidFill>
                  <a:srgbClr val="002060"/>
                </a:solidFill>
              </a:rPr>
              <a:t>임대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C2A1E47-F2A7-407D-9DFF-0AF71C620D09}"/>
              </a:ext>
            </a:extLst>
          </p:cNvPr>
          <p:cNvSpPr/>
          <p:nvPr/>
        </p:nvSpPr>
        <p:spPr>
          <a:xfrm>
            <a:off x="3045764" y="3405837"/>
            <a:ext cx="1860483" cy="4330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>
                <a:solidFill>
                  <a:srgbClr val="002060"/>
                </a:solidFill>
              </a:rPr>
              <a:t>온라인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DC97E89-0116-4B7A-AA50-2ED3E20F79F6}"/>
              </a:ext>
            </a:extLst>
          </p:cNvPr>
          <p:cNvSpPr/>
          <p:nvPr/>
        </p:nvSpPr>
        <p:spPr>
          <a:xfrm>
            <a:off x="5628771" y="1838187"/>
            <a:ext cx="2377077" cy="4330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2060"/>
                </a:solidFill>
              </a:rPr>
              <a:t>SMB</a:t>
            </a:r>
            <a:endParaRPr lang="ko-KR" altLang="en-US" sz="1200" b="1" dirty="0">
              <a:solidFill>
                <a:srgbClr val="002060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2A7957-1160-4F0F-97C1-5D28C8B9FB01}"/>
              </a:ext>
            </a:extLst>
          </p:cNvPr>
          <p:cNvSpPr/>
          <p:nvPr/>
        </p:nvSpPr>
        <p:spPr>
          <a:xfrm>
            <a:off x="8472724" y="1197113"/>
            <a:ext cx="2876264" cy="4330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</a:rPr>
              <a:t>교육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57B8CA0-4248-4C56-8EB7-4667E95EF1EF}"/>
              </a:ext>
            </a:extLst>
          </p:cNvPr>
          <p:cNvSpPr/>
          <p:nvPr/>
        </p:nvSpPr>
        <p:spPr>
          <a:xfrm>
            <a:off x="8722318" y="1838187"/>
            <a:ext cx="2377077" cy="4330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2060"/>
                </a:solidFill>
              </a:rPr>
              <a:t>교육 플랫폼 사업자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9523407-E25D-4102-9CA9-84F97A6FD78E}"/>
              </a:ext>
            </a:extLst>
          </p:cNvPr>
          <p:cNvSpPr/>
          <p:nvPr/>
        </p:nvSpPr>
        <p:spPr>
          <a:xfrm>
            <a:off x="8722319" y="2419372"/>
            <a:ext cx="2377076" cy="4330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2060"/>
                </a:solidFill>
              </a:rPr>
              <a:t>사립대학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27DBD8-CD19-4C88-92A2-F057D47AFF11}"/>
              </a:ext>
            </a:extLst>
          </p:cNvPr>
          <p:cNvSpPr txBox="1"/>
          <p:nvPr/>
        </p:nvSpPr>
        <p:spPr>
          <a:xfrm>
            <a:off x="654373" y="1259745"/>
            <a:ext cx="11384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ko-KR" altLang="en-US" sz="1400" b="1" dirty="0">
                <a:solidFill>
                  <a:schemeClr val="tx2"/>
                </a:solidFill>
              </a:rPr>
              <a:t> 주요고객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334E75A-8734-4823-84A3-F0A66F945602}"/>
              </a:ext>
            </a:extLst>
          </p:cNvPr>
          <p:cNvSpPr txBox="1"/>
          <p:nvPr/>
        </p:nvSpPr>
        <p:spPr>
          <a:xfrm>
            <a:off x="654372" y="4152752"/>
            <a:ext cx="1380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ko-KR" altLang="en-US" sz="1400" b="1" dirty="0">
                <a:solidFill>
                  <a:schemeClr val="tx2"/>
                </a:solidFill>
              </a:rPr>
              <a:t> 특성과 니즈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8D471A1-1584-435C-8324-8AF72E620FAF}"/>
              </a:ext>
            </a:extLst>
          </p:cNvPr>
          <p:cNvSpPr txBox="1"/>
          <p:nvPr/>
        </p:nvSpPr>
        <p:spPr>
          <a:xfrm>
            <a:off x="2524758" y="4041388"/>
            <a:ext cx="2088232" cy="1656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>
              <a:lnSpc>
                <a:spcPct val="200000"/>
              </a:lnSpc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마진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 algn="l">
              <a:lnSpc>
                <a:spcPct val="200000"/>
              </a:lnSpc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사후관리</a:t>
            </a:r>
            <a:r>
              <a:rPr lang="en-US" altLang="ko-KR" sz="1050" dirty="0">
                <a:solidFill>
                  <a:schemeClr val="tx2"/>
                </a:solidFill>
              </a:rPr>
              <a:t>(A/S)</a:t>
            </a:r>
          </a:p>
          <a:p>
            <a:pPr marL="228600" indent="-228600" algn="l">
              <a:lnSpc>
                <a:spcPct val="200000"/>
              </a:lnSpc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기술지원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 algn="l">
              <a:lnSpc>
                <a:spcPct val="200000"/>
              </a:lnSpc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금융지원</a:t>
            </a:r>
            <a:r>
              <a:rPr lang="en-US" altLang="ko-KR" sz="1050" dirty="0">
                <a:solidFill>
                  <a:schemeClr val="tx2"/>
                </a:solidFill>
              </a:rPr>
              <a:t>(</a:t>
            </a:r>
            <a:r>
              <a:rPr lang="ko-KR" altLang="en-US" sz="1050" dirty="0">
                <a:solidFill>
                  <a:schemeClr val="tx2"/>
                </a:solidFill>
              </a:rPr>
              <a:t>여신</a:t>
            </a:r>
            <a:r>
              <a:rPr lang="en-US" altLang="ko-KR" sz="1050" dirty="0">
                <a:solidFill>
                  <a:schemeClr val="tx2"/>
                </a:solidFill>
              </a:rPr>
              <a:t>)</a:t>
            </a:r>
          </a:p>
          <a:p>
            <a:pPr marL="228600" indent="-228600" algn="l">
              <a:lnSpc>
                <a:spcPct val="200000"/>
              </a:lnSpc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활용교육</a:t>
            </a:r>
            <a:endParaRPr lang="en-US" altLang="ko-KR" sz="1050" dirty="0">
              <a:solidFill>
                <a:schemeClr val="tx2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2F6562A-4DE6-40FD-A490-0712B8DCCCB2}"/>
              </a:ext>
            </a:extLst>
          </p:cNvPr>
          <p:cNvSpPr txBox="1"/>
          <p:nvPr/>
        </p:nvSpPr>
        <p:spPr>
          <a:xfrm>
            <a:off x="5628771" y="4041388"/>
            <a:ext cx="2278038" cy="1979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>
              <a:lnSpc>
                <a:spcPct val="200000"/>
              </a:lnSpc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통합 솔루션</a:t>
            </a:r>
            <a:r>
              <a:rPr lang="en-US" altLang="ko-KR" sz="1050" dirty="0">
                <a:solidFill>
                  <a:schemeClr val="tx2"/>
                </a:solidFill>
              </a:rPr>
              <a:t>(H/W+S/W+</a:t>
            </a:r>
            <a:r>
              <a:rPr lang="ko-KR" altLang="en-US" sz="1050" dirty="0">
                <a:solidFill>
                  <a:schemeClr val="tx2"/>
                </a:solidFill>
              </a:rPr>
              <a:t>보안</a:t>
            </a:r>
            <a:r>
              <a:rPr lang="en-US" altLang="ko-KR" sz="1050" dirty="0">
                <a:solidFill>
                  <a:schemeClr val="tx2"/>
                </a:solidFill>
              </a:rPr>
              <a:t>)</a:t>
            </a:r>
          </a:p>
          <a:p>
            <a:pPr marL="228600" indent="-228600" algn="l">
              <a:lnSpc>
                <a:spcPct val="200000"/>
              </a:lnSpc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교육지원</a:t>
            </a:r>
            <a:r>
              <a:rPr lang="en-US" altLang="ko-KR" sz="1050" dirty="0">
                <a:solidFill>
                  <a:schemeClr val="tx2"/>
                </a:solidFill>
              </a:rPr>
              <a:t>(</a:t>
            </a:r>
            <a:r>
              <a:rPr lang="ko-KR" altLang="en-US" sz="1050" dirty="0">
                <a:solidFill>
                  <a:schemeClr val="tx2"/>
                </a:solidFill>
              </a:rPr>
              <a:t>사용교육</a:t>
            </a:r>
            <a:r>
              <a:rPr lang="en-US" altLang="ko-KR" sz="1050" dirty="0">
                <a:solidFill>
                  <a:schemeClr val="tx2"/>
                </a:solidFill>
              </a:rPr>
              <a:t>)</a:t>
            </a:r>
          </a:p>
          <a:p>
            <a:pPr marL="228600" indent="-228600" algn="l">
              <a:lnSpc>
                <a:spcPct val="200000"/>
              </a:lnSpc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사후 관리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 algn="l">
              <a:lnSpc>
                <a:spcPct val="200000"/>
              </a:lnSpc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가격</a:t>
            </a:r>
            <a:r>
              <a:rPr lang="en-US" altLang="ko-KR" sz="1050" dirty="0">
                <a:solidFill>
                  <a:schemeClr val="tx2"/>
                </a:solidFill>
              </a:rPr>
              <a:t>(</a:t>
            </a:r>
            <a:r>
              <a:rPr lang="ko-KR" altLang="en-US" sz="1050" dirty="0" err="1">
                <a:solidFill>
                  <a:schemeClr val="tx2"/>
                </a:solidFill>
              </a:rPr>
              <a:t>도입비</a:t>
            </a:r>
            <a:r>
              <a:rPr lang="ko-KR" altLang="en-US" sz="1050" dirty="0">
                <a:solidFill>
                  <a:schemeClr val="tx2"/>
                </a:solidFill>
              </a:rPr>
              <a:t> 절감</a:t>
            </a:r>
            <a:r>
              <a:rPr lang="en-US" altLang="ko-KR" sz="1050" dirty="0">
                <a:solidFill>
                  <a:schemeClr val="tx2"/>
                </a:solidFill>
              </a:rPr>
              <a:t>)</a:t>
            </a:r>
          </a:p>
          <a:p>
            <a:pPr marL="228600" indent="-228600" algn="l">
              <a:lnSpc>
                <a:spcPct val="200000"/>
              </a:lnSpc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차별성</a:t>
            </a:r>
            <a:r>
              <a:rPr lang="en-US" altLang="ko-KR" sz="1050" dirty="0">
                <a:solidFill>
                  <a:schemeClr val="tx2"/>
                </a:solidFill>
              </a:rPr>
              <a:t>(</a:t>
            </a:r>
            <a:r>
              <a:rPr lang="ko-KR" altLang="en-US" sz="1050" dirty="0">
                <a:solidFill>
                  <a:schemeClr val="tx2"/>
                </a:solidFill>
              </a:rPr>
              <a:t>맞춤형 기능</a:t>
            </a:r>
            <a:r>
              <a:rPr lang="en-US" altLang="ko-KR" sz="1050" dirty="0">
                <a:solidFill>
                  <a:schemeClr val="tx2"/>
                </a:solidFill>
              </a:rPr>
              <a:t>)</a:t>
            </a:r>
          </a:p>
          <a:p>
            <a:pPr marL="228600" indent="-228600" algn="l">
              <a:lnSpc>
                <a:spcPct val="200000"/>
              </a:lnSpc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활용교육</a:t>
            </a:r>
            <a:endParaRPr lang="en-US" altLang="ko-KR" sz="1050" dirty="0">
              <a:solidFill>
                <a:schemeClr val="tx2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6D30B6F-799D-479A-BD43-A00A9129513A}"/>
              </a:ext>
            </a:extLst>
          </p:cNvPr>
          <p:cNvSpPr txBox="1"/>
          <p:nvPr/>
        </p:nvSpPr>
        <p:spPr>
          <a:xfrm>
            <a:off x="8722318" y="4025494"/>
            <a:ext cx="2533800" cy="1333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>
              <a:lnSpc>
                <a:spcPct val="200000"/>
              </a:lnSpc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기존 교육 컨텐츠</a:t>
            </a:r>
            <a:r>
              <a:rPr lang="en-US" altLang="ko-KR" sz="1050" dirty="0">
                <a:solidFill>
                  <a:schemeClr val="tx2"/>
                </a:solidFill>
              </a:rPr>
              <a:t>(</a:t>
            </a:r>
            <a:r>
              <a:rPr lang="ko-KR" altLang="en-US" sz="1050" dirty="0">
                <a:solidFill>
                  <a:schemeClr val="tx2"/>
                </a:solidFill>
              </a:rPr>
              <a:t>기자재</a:t>
            </a:r>
            <a:r>
              <a:rPr lang="en-US" altLang="ko-KR" sz="1050" dirty="0">
                <a:solidFill>
                  <a:schemeClr val="tx2"/>
                </a:solidFill>
              </a:rPr>
              <a:t>)</a:t>
            </a:r>
            <a:r>
              <a:rPr lang="ko-KR" altLang="en-US" sz="1050" dirty="0">
                <a:solidFill>
                  <a:schemeClr val="tx2"/>
                </a:solidFill>
              </a:rPr>
              <a:t>와 호환성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 algn="l">
              <a:lnSpc>
                <a:spcPct val="200000"/>
              </a:lnSpc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가격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 algn="l">
              <a:lnSpc>
                <a:spcPct val="200000"/>
              </a:lnSpc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사후관리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 algn="l">
              <a:lnSpc>
                <a:spcPct val="200000"/>
              </a:lnSpc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활용교육</a:t>
            </a:r>
            <a:endParaRPr lang="en-US" altLang="ko-KR" sz="1050" dirty="0">
              <a:solidFill>
                <a:schemeClr val="tx2"/>
              </a:solidFill>
            </a:endParaRPr>
          </a:p>
        </p:txBody>
      </p: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C4F8BA10-5F97-48B2-A638-3F3A544ACAB5}"/>
              </a:ext>
            </a:extLst>
          </p:cNvPr>
          <p:cNvGrpSpPr/>
          <p:nvPr/>
        </p:nvGrpSpPr>
        <p:grpSpPr>
          <a:xfrm>
            <a:off x="2861797" y="2268095"/>
            <a:ext cx="188314" cy="1354264"/>
            <a:chOff x="2861797" y="2268095"/>
            <a:chExt cx="188314" cy="1354264"/>
          </a:xfrm>
        </p:grpSpPr>
        <p:cxnSp>
          <p:nvCxnSpPr>
            <p:cNvPr id="70" name="연결선: 꺾임 69">
              <a:extLst>
                <a:ext uri="{FF2B5EF4-FFF2-40B4-BE49-F238E27FC236}">
                  <a16:creationId xmlns:a16="http://schemas.microsoft.com/office/drawing/2014/main" id="{50B08B1A-72B0-4A6C-A7EA-CE1F846D12FA}"/>
                </a:ext>
              </a:extLst>
            </p:cNvPr>
            <p:cNvCxnSpPr>
              <a:cxnSpLocks/>
              <a:endCxn id="13" idx="1"/>
            </p:cNvCxnSpPr>
            <p:nvPr/>
          </p:nvCxnSpPr>
          <p:spPr>
            <a:xfrm rot="16200000" flipH="1">
              <a:off x="2774267" y="2355626"/>
              <a:ext cx="363374" cy="188314"/>
            </a:xfrm>
            <a:prstGeom prst="bentConnector2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연결선: 꺾임 71">
              <a:extLst>
                <a:ext uri="{FF2B5EF4-FFF2-40B4-BE49-F238E27FC236}">
                  <a16:creationId xmlns:a16="http://schemas.microsoft.com/office/drawing/2014/main" id="{0153F3A4-A75C-400C-90E4-8D876CE2B242}"/>
                </a:ext>
              </a:extLst>
            </p:cNvPr>
            <p:cNvCxnSpPr>
              <a:cxnSpLocks/>
              <a:endCxn id="14" idx="1"/>
            </p:cNvCxnSpPr>
            <p:nvPr/>
          </p:nvCxnSpPr>
          <p:spPr>
            <a:xfrm rot="16200000" flipH="1">
              <a:off x="2523415" y="2606477"/>
              <a:ext cx="860732" cy="183968"/>
            </a:xfrm>
            <a:prstGeom prst="bentConnector2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연결선: 꺾임 74">
              <a:extLst>
                <a:ext uri="{FF2B5EF4-FFF2-40B4-BE49-F238E27FC236}">
                  <a16:creationId xmlns:a16="http://schemas.microsoft.com/office/drawing/2014/main" id="{53970A01-2327-4FB3-93D0-036B24CEC419}"/>
                </a:ext>
              </a:extLst>
            </p:cNvPr>
            <p:cNvCxnSpPr>
              <a:cxnSpLocks/>
              <a:endCxn id="15" idx="1"/>
            </p:cNvCxnSpPr>
            <p:nvPr/>
          </p:nvCxnSpPr>
          <p:spPr>
            <a:xfrm rot="16200000" flipH="1">
              <a:off x="2278736" y="2855331"/>
              <a:ext cx="1354264" cy="179792"/>
            </a:xfrm>
            <a:prstGeom prst="bentConnector2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4407A97D-9E95-4E0F-BCF8-4644C28B10E2}"/>
              </a:ext>
            </a:extLst>
          </p:cNvPr>
          <p:cNvSpPr/>
          <p:nvPr/>
        </p:nvSpPr>
        <p:spPr>
          <a:xfrm>
            <a:off x="5622716" y="2414947"/>
            <a:ext cx="2377077" cy="4330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2060"/>
                </a:solidFill>
              </a:rPr>
              <a:t>학원</a:t>
            </a:r>
          </a:p>
        </p:txBody>
      </p:sp>
    </p:spTree>
    <p:extLst>
      <p:ext uri="{BB962C8B-B14F-4D97-AF65-F5344CB8AC3E}">
        <p14:creationId xmlns:p14="http://schemas.microsoft.com/office/powerpoint/2010/main" val="3346114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D4699DE-9703-4C5D-95BE-E45F353B0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E08D-594D-442E-89F1-CB2677095ACB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823BCF50-B6EE-46AB-AC87-0BB482EF2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전자칠판 경쟁 브랜드 시장성 비교 분석 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FD45D42F-59FF-4B6B-B868-72EDCAF56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630565"/>
              </p:ext>
            </p:extLst>
          </p:nvPr>
        </p:nvGraphicFramePr>
        <p:xfrm>
          <a:off x="443374" y="1412776"/>
          <a:ext cx="11305252" cy="460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106">
                  <a:extLst>
                    <a:ext uri="{9D8B030D-6E8A-4147-A177-3AD203B41FA5}">
                      <a16:colId xmlns:a16="http://schemas.microsoft.com/office/drawing/2014/main" val="440348226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12210889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240470255"/>
                    </a:ext>
                  </a:extLst>
                </a:gridCol>
                <a:gridCol w="2103662">
                  <a:extLst>
                    <a:ext uri="{9D8B030D-6E8A-4147-A177-3AD203B41FA5}">
                      <a16:colId xmlns:a16="http://schemas.microsoft.com/office/drawing/2014/main" val="2109940736"/>
                    </a:ext>
                  </a:extLst>
                </a:gridCol>
                <a:gridCol w="2072802">
                  <a:extLst>
                    <a:ext uri="{9D8B030D-6E8A-4147-A177-3AD203B41FA5}">
                      <a16:colId xmlns:a16="http://schemas.microsoft.com/office/drawing/2014/main" val="3502367085"/>
                    </a:ext>
                  </a:extLst>
                </a:gridCol>
                <a:gridCol w="2772306">
                  <a:extLst>
                    <a:ext uri="{9D8B030D-6E8A-4147-A177-3AD203B41FA5}">
                      <a16:colId xmlns:a16="http://schemas.microsoft.com/office/drawing/2014/main" val="4223472291"/>
                    </a:ext>
                  </a:extLst>
                </a:gridCol>
              </a:tblGrid>
              <a:tr h="522547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>
                          <a:solidFill>
                            <a:schemeClr val="tx2"/>
                          </a:solidFill>
                        </a:rPr>
                        <a:t>벤큐</a:t>
                      </a:r>
                      <a:endParaRPr lang="ko-KR" altLang="en-US" sz="11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2"/>
                          </a:solidFill>
                        </a:rPr>
                        <a:t>MS</a:t>
                      </a:r>
                      <a:endParaRPr lang="ko-KR" altLang="en-US" sz="11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2"/>
                          </a:solidFill>
                        </a:rPr>
                        <a:t>제록스</a:t>
                      </a:r>
                      <a:endParaRPr lang="en-US" altLang="ko-KR" sz="11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2"/>
                          </a:solidFill>
                        </a:rPr>
                        <a:t>국내 대기업</a:t>
                      </a:r>
                      <a:endParaRPr lang="en-US" altLang="ko-KR" sz="1100" dirty="0">
                        <a:solidFill>
                          <a:schemeClr val="tx2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2"/>
                          </a:solidFill>
                        </a:rPr>
                        <a:t>삼성 </a:t>
                      </a:r>
                      <a:r>
                        <a:rPr lang="en-US" altLang="ko-KR" sz="1100" dirty="0">
                          <a:solidFill>
                            <a:schemeClr val="tx2"/>
                          </a:solidFill>
                        </a:rPr>
                        <a:t>/ </a:t>
                      </a:r>
                      <a:r>
                        <a:rPr lang="ko-KR" altLang="en-US" sz="1100" dirty="0">
                          <a:solidFill>
                            <a:schemeClr val="tx2"/>
                          </a:solidFill>
                        </a:rPr>
                        <a:t>엘지</a:t>
                      </a:r>
                      <a:endParaRPr lang="en-US" altLang="ko-KR" sz="11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2"/>
                          </a:solidFill>
                        </a:rPr>
                        <a:t>국내 중소기업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658044"/>
                  </a:ext>
                </a:extLst>
              </a:tr>
              <a:tr h="18773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2"/>
                          </a:solidFill>
                        </a:rPr>
                        <a:t>강점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업계 최고 </a:t>
                      </a: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등</a:t>
                      </a:r>
                      <a:endParaRPr lang="en-US" altLang="ko-KR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(+</a:t>
                      </a:r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기술력</a:t>
                      </a: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초대형 글로벌</a:t>
                      </a: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algn="ctr" latinLnBrk="1"/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MS S/W</a:t>
                      </a:r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호환성</a:t>
                      </a: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앱스토어 이용가능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국내 신규 런칭</a:t>
                      </a: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복사기 영업 조직 이용 가능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국내 압도적 선호도</a:t>
                      </a: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algn="ctr"/>
                      <a:r>
                        <a:rPr lang="ko-KR" altLang="en-US" sz="1100" dirty="0">
                          <a:solidFill>
                            <a:schemeClr val="tx2"/>
                          </a:solidFill>
                        </a:rPr>
                        <a:t>브랜드 신뢰도</a:t>
                      </a:r>
                      <a:r>
                        <a:rPr lang="en-US" altLang="ko-KR" sz="1100" dirty="0">
                          <a:solidFill>
                            <a:schemeClr val="tx2"/>
                          </a:solidFill>
                        </a:rPr>
                        <a:t>,</a:t>
                      </a:r>
                      <a:endParaRPr lang="en-US" altLang="ko-KR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설치</a:t>
                      </a: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/AS</a:t>
                      </a:r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지원</a:t>
                      </a:r>
                      <a:endParaRPr lang="en-US" altLang="ko-KR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중국</a:t>
                      </a: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OEM+</a:t>
                      </a:r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일부 국내 조립</a:t>
                      </a:r>
                      <a:endParaRPr lang="en-US" altLang="ko-KR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= </a:t>
                      </a:r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저렴한 가격</a:t>
                      </a: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2"/>
                          </a:solidFill>
                        </a:rPr>
                        <a:t>협력사 </a:t>
                      </a:r>
                      <a:r>
                        <a:rPr lang="ko-KR" altLang="en-US" sz="1100" dirty="0" err="1">
                          <a:solidFill>
                            <a:schemeClr val="tx2"/>
                          </a:solidFill>
                        </a:rPr>
                        <a:t>고마진</a:t>
                      </a:r>
                      <a:r>
                        <a:rPr lang="ko-KR" altLang="en-US" sz="1100" dirty="0">
                          <a:solidFill>
                            <a:schemeClr val="tx2"/>
                          </a:solidFill>
                        </a:rPr>
                        <a:t> 보장</a:t>
                      </a:r>
                      <a:r>
                        <a:rPr lang="en-US" altLang="ko-KR" sz="1100" dirty="0">
                          <a:solidFill>
                            <a:schemeClr val="tx2"/>
                          </a:solidFill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2"/>
                          </a:solidFill>
                        </a:rPr>
                        <a:t>기본 </a:t>
                      </a:r>
                      <a:r>
                        <a:rPr lang="en-US" altLang="ko-KR" sz="1100" dirty="0">
                          <a:solidFill>
                            <a:schemeClr val="tx2"/>
                          </a:solidFill>
                        </a:rPr>
                        <a:t>25%),</a:t>
                      </a:r>
                      <a:endParaRPr lang="en-US" altLang="ko-KR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정부 정책지원에 따른 공공 분야</a:t>
                      </a: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조달</a:t>
                      </a: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100" dirty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endParaRPr lang="en-US" altLang="ko-KR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endParaRPr lang="ko-KR" altLang="en-US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8665571"/>
                  </a:ext>
                </a:extLst>
              </a:tr>
              <a:tr h="22086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2"/>
                          </a:solidFill>
                        </a:rPr>
                        <a:t>약점</a:t>
                      </a: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고가</a:t>
                      </a: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안드로이드 호환 불가</a:t>
                      </a:r>
                      <a:endParaRPr lang="en-US" altLang="ko-KR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최고가</a:t>
                      </a: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브랜드 인지도</a:t>
                      </a:r>
                      <a:endParaRPr lang="en-US" altLang="ko-KR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(2021</a:t>
                      </a:r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년말 출시</a:t>
                      </a: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endParaRPr lang="ko-KR" altLang="en-US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중국 </a:t>
                      </a: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OEM,</a:t>
                      </a:r>
                    </a:p>
                    <a:p>
                      <a:pPr algn="ctr"/>
                      <a:r>
                        <a:rPr lang="ko-KR" altLang="en-US" sz="1100" kern="120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직생</a:t>
                      </a:r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대비 고가</a:t>
                      </a:r>
                      <a:endParaRPr lang="en-US" altLang="ko-KR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endParaRPr lang="ko-KR" altLang="en-US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외산 대비 기술력 부족</a:t>
                      </a: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algn="ctr"/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해외 영향에 따라 부품 수급</a:t>
                      </a:r>
                      <a:endParaRPr lang="en-US" altLang="ko-KR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가격 변동 폭이 큼</a:t>
                      </a: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</a:p>
                    <a:p>
                      <a:pPr algn="ctr"/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공공 외 인지도가 없음</a:t>
                      </a:r>
                      <a:r>
                        <a:rPr lang="en-US" altLang="ko-KR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algn="ctr"/>
                      <a:r>
                        <a:rPr lang="ko-KR" alt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사후 서비스 부족</a:t>
                      </a:r>
                      <a:endParaRPr lang="en-US" altLang="ko-KR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endParaRPr lang="ko-KR" altLang="en-US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026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1559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A245F356-6231-4735-AFA4-44EB1C165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제품 비교분석</a:t>
            </a:r>
          </a:p>
        </p:txBody>
      </p:sp>
      <p:graphicFrame>
        <p:nvGraphicFramePr>
          <p:cNvPr id="6" name="표 6">
            <a:extLst>
              <a:ext uri="{FF2B5EF4-FFF2-40B4-BE49-F238E27FC236}">
                <a16:creationId xmlns:a16="http://schemas.microsoft.com/office/drawing/2014/main" id="{6E02A7A8-51E5-4126-9110-51F8B4130C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139712"/>
              </p:ext>
            </p:extLst>
          </p:nvPr>
        </p:nvGraphicFramePr>
        <p:xfrm>
          <a:off x="258401" y="1154354"/>
          <a:ext cx="11526230" cy="5202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753">
                  <a:extLst>
                    <a:ext uri="{9D8B030D-6E8A-4147-A177-3AD203B41FA5}">
                      <a16:colId xmlns:a16="http://schemas.microsoft.com/office/drawing/2014/main" val="597088645"/>
                    </a:ext>
                  </a:extLst>
                </a:gridCol>
                <a:gridCol w="589373">
                  <a:extLst>
                    <a:ext uri="{9D8B030D-6E8A-4147-A177-3AD203B41FA5}">
                      <a16:colId xmlns:a16="http://schemas.microsoft.com/office/drawing/2014/main" val="3249957774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74953039"/>
                    </a:ext>
                  </a:extLst>
                </a:gridCol>
                <a:gridCol w="1424768">
                  <a:extLst>
                    <a:ext uri="{9D8B030D-6E8A-4147-A177-3AD203B41FA5}">
                      <a16:colId xmlns:a16="http://schemas.microsoft.com/office/drawing/2014/main" val="1587377748"/>
                    </a:ext>
                  </a:extLst>
                </a:gridCol>
                <a:gridCol w="1671577">
                  <a:extLst>
                    <a:ext uri="{9D8B030D-6E8A-4147-A177-3AD203B41FA5}">
                      <a16:colId xmlns:a16="http://schemas.microsoft.com/office/drawing/2014/main" val="5575562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357865287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594219727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val="2929686354"/>
                    </a:ext>
                  </a:extLst>
                </a:gridCol>
              </a:tblGrid>
              <a:tr h="389261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/>
                        <a:t>벤큐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MS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제록스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국내 대기업</a:t>
                      </a:r>
                      <a:endParaRPr lang="en-US" altLang="ko-KR" sz="900" dirty="0"/>
                    </a:p>
                    <a:p>
                      <a:pPr algn="ctr" latinLnBrk="1"/>
                      <a:r>
                        <a:rPr lang="ko-KR" altLang="en-US" sz="900" dirty="0"/>
                        <a:t>삼성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국내 대기업</a:t>
                      </a:r>
                      <a:endParaRPr lang="en-US" altLang="ko-KR" sz="900" dirty="0"/>
                    </a:p>
                    <a:p>
                      <a:pPr algn="ctr" latinLnBrk="1"/>
                      <a:r>
                        <a:rPr lang="ko-KR" altLang="en-US" sz="900" dirty="0"/>
                        <a:t>엘지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국내 중소기업</a:t>
                      </a:r>
                      <a:endParaRPr lang="en-US" altLang="ko-KR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9953830"/>
                  </a:ext>
                </a:extLst>
              </a:tr>
              <a:tr h="474835">
                <a:tc rowSpan="3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제품 강점</a:t>
                      </a:r>
                    </a:p>
                  </a:txBody>
                  <a:tcPr anchor="ctr"/>
                </a:tc>
                <a:tc rowSpan="3"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자체판서 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APP</a:t>
                      </a: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729995"/>
                  </a:ext>
                </a:extLst>
              </a:tr>
              <a:tr h="71277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필수 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APP 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기본 탑재</a:t>
                      </a: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(Office 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젠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/Team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altLang="ko-KR" sz="900" dirty="0" err="1">
                          <a:solidFill>
                            <a:schemeClr val="tx2"/>
                          </a:solidFill>
                        </a:rPr>
                        <a:t>Uive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화면분할기능</a:t>
                      </a: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>
                          <a:solidFill>
                            <a:schemeClr val="tx2"/>
                          </a:solidFill>
                        </a:rPr>
                        <a:t>플리커프리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시력보호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모바일기기 무선 </a:t>
                      </a:r>
                      <a:r>
                        <a:rPr lang="ko-KR" altLang="en-US" sz="900" dirty="0" err="1">
                          <a:solidFill>
                            <a:schemeClr val="tx2"/>
                          </a:solidFill>
                        </a:rPr>
                        <a:t>미러링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(</a:t>
                      </a:r>
                      <a:r>
                        <a:rPr lang="ko-KR" altLang="en-US" sz="900" dirty="0" err="1">
                          <a:solidFill>
                            <a:schemeClr val="tx2"/>
                          </a:solidFill>
                        </a:rPr>
                        <a:t>공유앱기본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녹화기능</a:t>
                      </a: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NFC/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원격관리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관리자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)</a:t>
                      </a: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MS APP 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사용가능</a:t>
                      </a:r>
                      <a:endParaRPr lang="en-US" altLang="ko-KR" sz="900">
                        <a:solidFill>
                          <a:schemeClr val="tx2"/>
                        </a:solidFill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(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팀즈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스카이프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,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 오피스 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365)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4K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카메라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마이크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스피커 일체형</a:t>
                      </a:r>
                      <a:endParaRPr lang="en-US" altLang="ko-KR" sz="900">
                        <a:solidFill>
                          <a:schemeClr val="tx2"/>
                        </a:solidFill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i5 PC 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일체형</a:t>
                      </a: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기본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PDF(or 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자체파일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)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 읽기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/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쓰기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/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저장 가능</a:t>
                      </a:r>
                      <a:endParaRPr lang="en-US" altLang="ko-KR" sz="900">
                        <a:solidFill>
                          <a:schemeClr val="tx2"/>
                        </a:solidFill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카메라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마이크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내장형 스피커 기본 탑재</a:t>
                      </a:r>
                      <a:endParaRPr lang="en-US" altLang="ko-KR" sz="90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스탠드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(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벽걸이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) 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기본제공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기본 전자칠판 기능에 충실</a:t>
                      </a:r>
                      <a:endParaRPr lang="en-US" altLang="ko-KR" sz="90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모바일기기 무선 미러링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(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스마트뷰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스크린 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All-in-One(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에어플레이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멀티 쉐어링</a:t>
                      </a:r>
                      <a:endParaRPr lang="en-US" altLang="ko-KR" sz="900">
                        <a:solidFill>
                          <a:schemeClr val="tx2"/>
                        </a:solidFill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스탠드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이동형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/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피벗 기능의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공간 활용성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(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별매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스피커 내장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기본 전자칠판 기능에 충실</a:t>
                      </a: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듀얼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Pen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수업전용 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S/W 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지원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(30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명 관리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스크린 공유 기능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(6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개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스피커 내장</a:t>
                      </a: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USB 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차단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보안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자체 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S/W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에 신속한 고객 피드백을 반영한 버전 업데이트</a:t>
                      </a:r>
                      <a:endParaRPr lang="en-US" altLang="ko-KR" sz="90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다양한 제품군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(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사이즈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)</a:t>
                      </a: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934557"/>
                  </a:ext>
                </a:extLst>
              </a:tr>
              <a:tr h="562567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항균 스크린</a:t>
                      </a: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실내 공기 측정</a:t>
                      </a: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배터리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(</a:t>
                      </a:r>
                      <a:r>
                        <a:rPr lang="ko-KR" altLang="en-US" sz="900" dirty="0" err="1">
                          <a:solidFill>
                            <a:schemeClr val="tx2"/>
                          </a:solidFill>
                        </a:rPr>
                        <a:t>코드없이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 사용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,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*85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인치 제외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)</a:t>
                      </a: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항균 코팅 스크린</a:t>
                      </a:r>
                      <a:endParaRPr lang="en-US" altLang="ko-KR" sz="900">
                        <a:solidFill>
                          <a:schemeClr val="tx2"/>
                        </a:solidFill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비산방지 전용 필름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미니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PC 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장착 가능</a:t>
                      </a: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2658035"/>
                  </a:ext>
                </a:extLst>
              </a:tr>
              <a:tr h="64807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제품 약점</a:t>
                      </a: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스탠드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카메라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마이크 별매</a:t>
                      </a: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상대적 고가</a:t>
                      </a: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스탠드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이동형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) 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별매</a:t>
                      </a: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카메라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마이크 별매</a:t>
                      </a: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스탠드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이동형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 옵션</a:t>
                      </a: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카메라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마이크 옵션</a:t>
                      </a: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AS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 부족</a:t>
                      </a: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834296"/>
                  </a:ext>
                </a:extLst>
              </a:tr>
              <a:tr h="36004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소비자 가격</a:t>
                      </a: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부가세 포함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55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인치</a:t>
                      </a:r>
                      <a:endParaRPr lang="en-US" altLang="ko-KR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2,350,000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18,000,000</a:t>
                      </a:r>
                      <a:endParaRPr lang="ko-KR" altLang="en-US" sz="900">
                        <a:solidFill>
                          <a:schemeClr val="tx2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(50</a:t>
                      </a:r>
                      <a:r>
                        <a:rPr lang="ko-KR" altLang="en-US" sz="900">
                          <a:solidFill>
                            <a:schemeClr val="tx2"/>
                          </a:solidFill>
                        </a:rPr>
                        <a:t>인치</a:t>
                      </a:r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1,990,000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1,990,000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0407748"/>
                  </a:ext>
                </a:extLst>
              </a:tr>
              <a:tr h="39783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65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인치</a:t>
                      </a: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2,990,000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-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2,690,000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2,590,000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718649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75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인치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5,000,000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-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4,230,000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2"/>
                          </a:solidFill>
                        </a:rPr>
                        <a:t>4,180,000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3598269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86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인치</a:t>
                      </a: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7,200,000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40,000,000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(85</a:t>
                      </a:r>
                      <a:r>
                        <a:rPr lang="ko-KR" altLang="en-US" sz="900" dirty="0">
                          <a:solidFill>
                            <a:schemeClr val="tx2"/>
                          </a:solidFill>
                        </a:rPr>
                        <a:t>인치</a:t>
                      </a:r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5,389,000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2"/>
                          </a:solidFill>
                        </a:rPr>
                        <a:t>5,300,000</a:t>
                      </a:r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EC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222075"/>
                  </a:ext>
                </a:extLst>
              </a:tr>
            </a:tbl>
          </a:graphicData>
        </a:graphic>
      </p:graphicFrame>
      <p:sp>
        <p:nvSpPr>
          <p:cNvPr id="8" name="슬라이드 번호 개체 틀 1">
            <a:extLst>
              <a:ext uri="{FF2B5EF4-FFF2-40B4-BE49-F238E27FC236}">
                <a16:creationId xmlns:a16="http://schemas.microsoft.com/office/drawing/2014/main" id="{6D9F3EEA-8F39-427D-AF74-FB71C2889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2344" y="615603"/>
            <a:ext cx="2844800" cy="365125"/>
          </a:xfrm>
        </p:spPr>
        <p:txBody>
          <a:bodyPr/>
          <a:lstStyle/>
          <a:p>
            <a:fld id="{FD2BE08D-594D-442E-89F1-CB2677095ACB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94935D-3A5B-4F3B-8053-08EB951392C8}"/>
              </a:ext>
            </a:extLst>
          </p:cNvPr>
          <p:cNvSpPr txBox="1"/>
          <p:nvPr/>
        </p:nvSpPr>
        <p:spPr>
          <a:xfrm>
            <a:off x="7464152" y="6324072"/>
            <a:ext cx="887760" cy="27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ko-KR" sz="900" dirty="0">
                <a:solidFill>
                  <a:schemeClr val="tx2"/>
                </a:solidFill>
              </a:rPr>
              <a:t>*</a:t>
            </a:r>
            <a:r>
              <a:rPr lang="ko-KR" altLang="en-US" sz="900" dirty="0">
                <a:solidFill>
                  <a:schemeClr val="tx2"/>
                </a:solidFill>
              </a:rPr>
              <a:t>플립</a:t>
            </a:r>
            <a:r>
              <a:rPr lang="en-US" altLang="ko-KR" sz="900" dirty="0">
                <a:solidFill>
                  <a:schemeClr val="tx2"/>
                </a:solidFill>
              </a:rPr>
              <a:t>3.0</a:t>
            </a:r>
            <a:r>
              <a:rPr lang="ko-KR" altLang="en-US" sz="900" dirty="0">
                <a:solidFill>
                  <a:schemeClr val="tx2"/>
                </a:solidFill>
              </a:rPr>
              <a:t>기준</a:t>
            </a:r>
            <a:endParaRPr lang="en-US" altLang="ko-KR" sz="9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803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500FECC0-1953-4307-874F-FFC956C1875F}"/>
              </a:ext>
            </a:extLst>
          </p:cNvPr>
          <p:cNvSpPr/>
          <p:nvPr/>
        </p:nvSpPr>
        <p:spPr>
          <a:xfrm>
            <a:off x="3314338" y="1263495"/>
            <a:ext cx="2442475" cy="48518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2327828-4948-4AF8-8D1D-705F3A590CEA}"/>
              </a:ext>
            </a:extLst>
          </p:cNvPr>
          <p:cNvSpPr/>
          <p:nvPr/>
        </p:nvSpPr>
        <p:spPr>
          <a:xfrm>
            <a:off x="3308541" y="1916832"/>
            <a:ext cx="6096982" cy="41895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1297AAC6-A264-4E5F-A763-20A2CCBB9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E08D-594D-442E-89F1-CB2677095ACB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18BD4A3-593C-41EC-9EC5-480CE5A9B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제품 차별화 포인트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D49A4B-A0A2-4039-84D8-28843F204AAE}"/>
              </a:ext>
            </a:extLst>
          </p:cNvPr>
          <p:cNvSpPr txBox="1"/>
          <p:nvPr/>
        </p:nvSpPr>
        <p:spPr>
          <a:xfrm>
            <a:off x="3935760" y="2060723"/>
            <a:ext cx="5469763" cy="390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200000"/>
              </a:lnSpc>
              <a:buFont typeface="+mj-lt"/>
              <a:buAutoNum type="arabicPeriod"/>
            </a:pPr>
            <a:r>
              <a:rPr lang="ko-KR" alt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자체판서 </a:t>
            </a:r>
            <a:r>
              <a:rPr lang="en-US" altLang="ko-KR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</a:t>
            </a:r>
          </a:p>
          <a:p>
            <a:pPr marL="342900" indent="-342900" latinLnBrk="1">
              <a:lnSpc>
                <a:spcPct val="200000"/>
              </a:lnSpc>
              <a:buFont typeface="+mj-lt"/>
              <a:buAutoNum type="arabicPeriod"/>
            </a:pPr>
            <a:r>
              <a:rPr lang="ko-KR" alt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전자칠판과 기기간 양방향 연결 및 제어</a:t>
            </a:r>
            <a:endParaRPr lang="en-US" altLang="ko-KR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342900" indent="-342900" latinLnBrk="1">
              <a:lnSpc>
                <a:spcPct val="200000"/>
              </a:lnSpc>
              <a:buFont typeface="+mj-lt"/>
              <a:buAutoNum type="arabicPeriod"/>
            </a:pPr>
            <a:r>
              <a:rPr lang="en-US" altLang="ko-KR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4</a:t>
            </a:r>
            <a:r>
              <a:rPr lang="ko-KR" alt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개의 기기와 동시연결 및 동시 디스플레이</a:t>
            </a:r>
            <a:endParaRPr lang="en-US" altLang="ko-KR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342900" indent="-342900" latinLnBrk="1">
              <a:lnSpc>
                <a:spcPct val="200000"/>
              </a:lnSpc>
              <a:buFont typeface="+mj-lt"/>
              <a:buAutoNum type="arabicPeriod"/>
            </a:pPr>
            <a:r>
              <a:rPr lang="en-US" altLang="ko-KR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NFC</a:t>
            </a:r>
          </a:p>
          <a:p>
            <a:pPr marL="342900" indent="-342900" latinLnBrk="1">
              <a:lnSpc>
                <a:spcPct val="200000"/>
              </a:lnSpc>
              <a:buFont typeface="+mj-lt"/>
              <a:buAutoNum type="arabicPeriod"/>
            </a:pPr>
            <a:r>
              <a:rPr lang="ko-KR" altLang="en-US" sz="14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필기품질</a:t>
            </a:r>
            <a:r>
              <a:rPr lang="en-US" altLang="ko-KR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(20</a:t>
            </a:r>
            <a:r>
              <a:rPr lang="ko-KR" alt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포인트 </a:t>
            </a:r>
            <a:r>
              <a:rPr lang="en-US" altLang="ko-KR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IR</a:t>
            </a:r>
            <a:r>
              <a:rPr lang="ko-KR" alt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터치</a:t>
            </a:r>
            <a:r>
              <a:rPr lang="en-US" altLang="ko-KR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 1mm</a:t>
            </a:r>
            <a:r>
              <a:rPr lang="ko-KR" alt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정확도</a:t>
            </a:r>
            <a:r>
              <a:rPr lang="en-US" altLang="ko-KR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pPr marL="342900" indent="-342900" latinLnBrk="1">
              <a:lnSpc>
                <a:spcPct val="200000"/>
              </a:lnSpc>
              <a:buFont typeface="+mj-lt"/>
              <a:buAutoNum type="arabicPeriod"/>
            </a:pPr>
            <a:r>
              <a:rPr lang="ko-KR" alt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화면 상에서 축소</a:t>
            </a:r>
            <a:r>
              <a:rPr lang="en-US" altLang="ko-KR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확대</a:t>
            </a:r>
            <a:r>
              <a:rPr lang="en-US" altLang="ko-KR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지우기 가능</a:t>
            </a:r>
            <a:endParaRPr lang="en-US" altLang="ko-KR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342900" indent="-342900" latinLnBrk="1">
              <a:lnSpc>
                <a:spcPct val="200000"/>
              </a:lnSpc>
              <a:buFont typeface="+mj-lt"/>
              <a:buAutoNum type="arabicPeriod"/>
            </a:pPr>
            <a:r>
              <a:rPr lang="en-US" altLang="ko-KR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OPS</a:t>
            </a:r>
            <a:r>
              <a:rPr lang="ko-KR" alt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를 통한 윈도우 </a:t>
            </a:r>
            <a:r>
              <a:rPr lang="en-US" altLang="ko-KR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PC </a:t>
            </a:r>
            <a:r>
              <a:rPr lang="ko-KR" alt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지원</a:t>
            </a:r>
            <a:endParaRPr lang="en-US" altLang="ko-KR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342900" indent="-342900" latinLnBrk="1">
              <a:lnSpc>
                <a:spcPct val="200000"/>
              </a:lnSpc>
              <a:buFont typeface="+mj-lt"/>
              <a:buAutoNum type="arabicPeriod"/>
            </a:pPr>
            <a:r>
              <a:rPr lang="ko-KR" alt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안드로이드</a:t>
            </a:r>
            <a:r>
              <a:rPr lang="en-US" altLang="ko-KR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윈도우 교차 사용 가능</a:t>
            </a:r>
            <a:endParaRPr lang="en-US" altLang="ko-KR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342900" indent="-342900" latinLnBrk="1">
              <a:lnSpc>
                <a:spcPct val="200000"/>
              </a:lnSpc>
              <a:buFont typeface="+mj-lt"/>
              <a:buAutoNum type="arabicPeriod"/>
            </a:pPr>
            <a:r>
              <a:rPr lang="ko-KR" altLang="en-US" sz="14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총 </a:t>
            </a:r>
            <a:r>
              <a:rPr lang="en-US" altLang="ko-KR" sz="14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3</a:t>
            </a:r>
            <a:r>
              <a:rPr lang="ko-KR" altLang="en-US" sz="14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개 전자칠판 무선 복제</a:t>
            </a:r>
            <a:endParaRPr lang="en-US" altLang="ko-KR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제목 2">
            <a:extLst>
              <a:ext uri="{FF2B5EF4-FFF2-40B4-BE49-F238E27FC236}">
                <a16:creationId xmlns:a16="http://schemas.microsoft.com/office/drawing/2014/main" id="{4015B003-8A7F-4A26-A711-4695F5010EE5}"/>
              </a:ext>
            </a:extLst>
          </p:cNvPr>
          <p:cNvSpPr txBox="1">
            <a:spLocks/>
          </p:cNvSpPr>
          <p:nvPr/>
        </p:nvSpPr>
        <p:spPr>
          <a:xfrm>
            <a:off x="3387529" y="1253901"/>
            <a:ext cx="2296092" cy="43304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1" hangingPunct="1"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defRPr>
            </a:lvl1pPr>
          </a:lstStyle>
          <a:p>
            <a:pPr algn="ctr"/>
            <a:r>
              <a:rPr lang="ko-KR" altLang="en-US" sz="1800" dirty="0">
                <a:solidFill>
                  <a:schemeClr val="bg1"/>
                </a:solidFill>
              </a:rPr>
              <a:t>크리에이티브 </a:t>
            </a:r>
            <a:r>
              <a:rPr lang="en-US" altLang="ko-KR" sz="1800" dirty="0">
                <a:solidFill>
                  <a:schemeClr val="bg1"/>
                </a:solidFill>
              </a:rPr>
              <a:t>D</a:t>
            </a:r>
            <a:r>
              <a:rPr lang="ko-KR" altLang="en-US" sz="1800" dirty="0">
                <a:solidFill>
                  <a:schemeClr val="bg1"/>
                </a:solidFill>
              </a:rPr>
              <a:t>보드</a:t>
            </a:r>
          </a:p>
        </p:txBody>
      </p:sp>
      <p:sp>
        <p:nvSpPr>
          <p:cNvPr id="11" name="말풍선: 사각형 10">
            <a:extLst>
              <a:ext uri="{FF2B5EF4-FFF2-40B4-BE49-F238E27FC236}">
                <a16:creationId xmlns:a16="http://schemas.microsoft.com/office/drawing/2014/main" id="{D78E42FE-8821-47F6-B38B-82CCEE1226C4}"/>
              </a:ext>
            </a:extLst>
          </p:cNvPr>
          <p:cNvSpPr/>
          <p:nvPr/>
        </p:nvSpPr>
        <p:spPr>
          <a:xfrm>
            <a:off x="2559275" y="3902158"/>
            <a:ext cx="1152128" cy="218904"/>
          </a:xfrm>
          <a:prstGeom prst="wedgeRectCallout">
            <a:avLst>
              <a:gd name="adj1" fmla="val 64675"/>
              <a:gd name="adj2" fmla="val 4403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rgbClr val="FFFF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업계최고수준</a:t>
            </a:r>
          </a:p>
        </p:txBody>
      </p:sp>
      <p:sp>
        <p:nvSpPr>
          <p:cNvPr id="14" name="말풍선: 사각형 13">
            <a:extLst>
              <a:ext uri="{FF2B5EF4-FFF2-40B4-BE49-F238E27FC236}">
                <a16:creationId xmlns:a16="http://schemas.microsoft.com/office/drawing/2014/main" id="{10427FDF-F827-420C-B3B4-D01AA0FEFD4C}"/>
              </a:ext>
            </a:extLst>
          </p:cNvPr>
          <p:cNvSpPr/>
          <p:nvPr/>
        </p:nvSpPr>
        <p:spPr>
          <a:xfrm>
            <a:off x="2559275" y="5626928"/>
            <a:ext cx="1152128" cy="218904"/>
          </a:xfrm>
          <a:prstGeom prst="wedgeRectCallout">
            <a:avLst>
              <a:gd name="adj1" fmla="val 64675"/>
              <a:gd name="adj2" fmla="val 4403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rgbClr val="FFFF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업계최고수준</a:t>
            </a:r>
          </a:p>
        </p:txBody>
      </p:sp>
    </p:spTree>
    <p:extLst>
      <p:ext uri="{BB962C8B-B14F-4D97-AF65-F5344CB8AC3E}">
        <p14:creationId xmlns:p14="http://schemas.microsoft.com/office/powerpoint/2010/main" val="2425454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D4699DE-9703-4C5D-95BE-E45F353B0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E08D-594D-442E-89F1-CB2677095ACB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823BCF50-B6EE-46AB-AC87-0BB482EF2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제품 </a:t>
            </a:r>
            <a:r>
              <a:rPr lang="en-US" altLang="ko-KR" dirty="0"/>
              <a:t>Positioning</a:t>
            </a:r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54B381-8F45-40A9-B166-9C90D3559C07}"/>
              </a:ext>
            </a:extLst>
          </p:cNvPr>
          <p:cNvSpPr txBox="1"/>
          <p:nvPr/>
        </p:nvSpPr>
        <p:spPr>
          <a:xfrm>
            <a:off x="5898097" y="5491971"/>
            <a:ext cx="10297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Price</a:t>
            </a:r>
            <a:endParaRPr lang="ko-KR" altLang="en-US" sz="16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1EC79E22-F6C5-47D5-B3FF-320B0941F23F}"/>
              </a:ext>
            </a:extLst>
          </p:cNvPr>
          <p:cNvSpPr/>
          <p:nvPr/>
        </p:nvSpPr>
        <p:spPr>
          <a:xfrm>
            <a:off x="1594866" y="1434845"/>
            <a:ext cx="4200753" cy="42264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77E6EFCD-15B7-46A6-A174-9ED73DB7FDB8}"/>
              </a:ext>
            </a:extLst>
          </p:cNvPr>
          <p:cNvCxnSpPr>
            <a:cxnSpLocks/>
            <a:stCxn id="40" idx="2"/>
            <a:endCxn id="40" idx="0"/>
          </p:cNvCxnSpPr>
          <p:nvPr/>
        </p:nvCxnSpPr>
        <p:spPr>
          <a:xfrm flipV="1">
            <a:off x="3695243" y="1434845"/>
            <a:ext cx="0" cy="4226404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09F8F8F9-2E85-4778-8DA3-F56AB57F8B2E}"/>
              </a:ext>
            </a:extLst>
          </p:cNvPr>
          <p:cNvCxnSpPr>
            <a:cxnSpLocks/>
            <a:stCxn id="40" idx="1"/>
            <a:endCxn id="40" idx="3"/>
          </p:cNvCxnSpPr>
          <p:nvPr/>
        </p:nvCxnSpPr>
        <p:spPr>
          <a:xfrm>
            <a:off x="1594866" y="3548047"/>
            <a:ext cx="4200753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6FC6E1F-EB3D-4EBD-8089-95735EF4CF11}"/>
              </a:ext>
            </a:extLst>
          </p:cNvPr>
          <p:cNvCxnSpPr>
            <a:cxnSpLocks/>
          </p:cNvCxnSpPr>
          <p:nvPr/>
        </p:nvCxnSpPr>
        <p:spPr>
          <a:xfrm flipV="1">
            <a:off x="1578415" y="1319282"/>
            <a:ext cx="19225" cy="4990038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C93A9B1-F2E5-4846-8042-84BA53FDEA54}"/>
              </a:ext>
            </a:extLst>
          </p:cNvPr>
          <p:cNvSpPr txBox="1"/>
          <p:nvPr/>
        </p:nvSpPr>
        <p:spPr>
          <a:xfrm>
            <a:off x="1120225" y="980728"/>
            <a:ext cx="916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Quality</a:t>
            </a:r>
            <a:endParaRPr lang="ko-KR" altLang="en-US" sz="16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7E515C45-E8E7-482B-B2AC-DA9AF3B87442}"/>
              </a:ext>
            </a:extLst>
          </p:cNvPr>
          <p:cNvSpPr/>
          <p:nvPr/>
        </p:nvSpPr>
        <p:spPr>
          <a:xfrm>
            <a:off x="2603936" y="3050621"/>
            <a:ext cx="957425" cy="9574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LG</a:t>
            </a:r>
            <a:endParaRPr lang="ko-KR" altLang="en-US" sz="1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A36ACA60-C3BC-4766-AA5F-996A3BCF1AF1}"/>
              </a:ext>
            </a:extLst>
          </p:cNvPr>
          <p:cNvSpPr/>
          <p:nvPr/>
        </p:nvSpPr>
        <p:spPr>
          <a:xfrm>
            <a:off x="3731816" y="3270715"/>
            <a:ext cx="957425" cy="9574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Sam</a:t>
            </a:r>
          </a:p>
          <a:p>
            <a:pPr algn="ctr"/>
            <a:r>
              <a:rPr lang="en-US" altLang="ko-KR" sz="1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sung</a:t>
            </a:r>
            <a:endParaRPr lang="ko-KR" altLang="en-US" sz="1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BAA86FEC-ECCD-49CF-91B8-551790BD1FEE}"/>
              </a:ext>
            </a:extLst>
          </p:cNvPr>
          <p:cNvSpPr/>
          <p:nvPr/>
        </p:nvSpPr>
        <p:spPr>
          <a:xfrm>
            <a:off x="4065117" y="1434844"/>
            <a:ext cx="957425" cy="9574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Benq</a:t>
            </a:r>
            <a:endParaRPr lang="ko-KR" altLang="en-US" sz="1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EEE45B6B-141A-4FDF-B9E4-15BED612E520}"/>
              </a:ext>
            </a:extLst>
          </p:cNvPr>
          <p:cNvSpPr/>
          <p:nvPr/>
        </p:nvSpPr>
        <p:spPr>
          <a:xfrm>
            <a:off x="4838194" y="2181546"/>
            <a:ext cx="957425" cy="9574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MS</a:t>
            </a:r>
            <a:endParaRPr lang="ko-KR" altLang="en-US" sz="1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E856A6ED-F75D-4F3E-88A2-E7A4CCAB05CC}"/>
              </a:ext>
            </a:extLst>
          </p:cNvPr>
          <p:cNvSpPr/>
          <p:nvPr/>
        </p:nvSpPr>
        <p:spPr>
          <a:xfrm>
            <a:off x="3242352" y="2093196"/>
            <a:ext cx="957425" cy="957425"/>
          </a:xfrm>
          <a:prstGeom prst="ellipse">
            <a:avLst/>
          </a:prstGeom>
          <a:solidFill>
            <a:srgbClr val="FFFF99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크리에이티브</a:t>
            </a:r>
            <a:endParaRPr lang="en-US" altLang="ko-KR" sz="10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 algn="ctr"/>
            <a:r>
              <a:rPr lang="en-US" altLang="ko-KR" sz="1000" dirty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D</a:t>
            </a:r>
            <a:r>
              <a:rPr lang="ko-KR" altLang="en-US" sz="1000" dirty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보드</a:t>
            </a: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FC2A7E15-14F0-48FB-B0A9-74E3716EF848}"/>
              </a:ext>
            </a:extLst>
          </p:cNvPr>
          <p:cNvCxnSpPr>
            <a:cxnSpLocks/>
          </p:cNvCxnSpPr>
          <p:nvPr/>
        </p:nvCxnSpPr>
        <p:spPr>
          <a:xfrm>
            <a:off x="767408" y="5661248"/>
            <a:ext cx="5130689" cy="0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타원 3">
            <a:extLst>
              <a:ext uri="{FF2B5EF4-FFF2-40B4-BE49-F238E27FC236}">
                <a16:creationId xmlns:a16="http://schemas.microsoft.com/office/drawing/2014/main" id="{A7210EFE-D334-4404-863E-5037CCCB503F}"/>
              </a:ext>
            </a:extLst>
          </p:cNvPr>
          <p:cNvSpPr/>
          <p:nvPr/>
        </p:nvSpPr>
        <p:spPr>
          <a:xfrm>
            <a:off x="1100008" y="4094800"/>
            <a:ext cx="957425" cy="9574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국내</a:t>
            </a:r>
            <a:endParaRPr lang="en-US" altLang="ko-KR" sz="1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 algn="ctr"/>
            <a:r>
              <a:rPr lang="ko-KR" altLang="en-US" sz="1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중소</a:t>
            </a:r>
            <a:endParaRPr lang="en-US" altLang="ko-KR" sz="1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 algn="ctr"/>
            <a:r>
              <a:rPr lang="ko-KR" altLang="en-US" sz="1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기업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613A097A-9D0B-416C-B029-8558CEB64EBF}"/>
              </a:ext>
            </a:extLst>
          </p:cNvPr>
          <p:cNvSpPr/>
          <p:nvPr/>
        </p:nvSpPr>
        <p:spPr>
          <a:xfrm>
            <a:off x="2304105" y="5013258"/>
            <a:ext cx="957425" cy="95742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제록스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40D160B-BD37-4CB5-81CA-EDC7F18A6FDB}"/>
              </a:ext>
            </a:extLst>
          </p:cNvPr>
          <p:cNvSpPr txBox="1"/>
          <p:nvPr/>
        </p:nvSpPr>
        <p:spPr>
          <a:xfrm>
            <a:off x="2181478" y="5919611"/>
            <a:ext cx="1177405" cy="248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(2021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년말 출시예정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)</a:t>
            </a:r>
            <a:endParaRPr lang="ko-KR" altLang="en-US" sz="800" dirty="0">
              <a:solidFill>
                <a:schemeClr val="tx2">
                  <a:lumMod val="60000"/>
                  <a:lumOff val="4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D7F748E-97B9-49B8-AD1B-10874C39D48E}"/>
              </a:ext>
            </a:extLst>
          </p:cNvPr>
          <p:cNvSpPr txBox="1"/>
          <p:nvPr/>
        </p:nvSpPr>
        <p:spPr>
          <a:xfrm>
            <a:off x="7254691" y="1496488"/>
            <a:ext cx="4248472" cy="1413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chemeClr val="tx2"/>
                </a:solidFill>
              </a:rPr>
              <a:t>국내 최고 채널 마진 </a:t>
            </a:r>
            <a:r>
              <a:rPr lang="en-US" altLang="ko-KR" sz="1100" b="1" dirty="0">
                <a:solidFill>
                  <a:schemeClr val="tx2"/>
                </a:solidFill>
              </a:rPr>
              <a:t>/</a:t>
            </a:r>
            <a:r>
              <a:rPr lang="ko-KR" altLang="en-US" sz="1100" b="1" dirty="0">
                <a:solidFill>
                  <a:schemeClr val="tx2"/>
                </a:solidFill>
              </a:rPr>
              <a:t> 국내 최고 가성비</a:t>
            </a:r>
            <a:endParaRPr lang="en-US" altLang="ko-KR" sz="1100" b="1" dirty="0">
              <a:solidFill>
                <a:schemeClr val="tx2"/>
              </a:solidFill>
            </a:endParaRPr>
          </a:p>
          <a:p>
            <a:endParaRPr lang="en-US" altLang="ko-KR" sz="110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chemeClr val="tx2"/>
                </a:solidFill>
              </a:rPr>
              <a:t>고객</a:t>
            </a:r>
            <a:r>
              <a:rPr lang="en-US" altLang="ko-KR" sz="1100" b="1" dirty="0">
                <a:solidFill>
                  <a:schemeClr val="tx2"/>
                </a:solidFill>
              </a:rPr>
              <a:t> </a:t>
            </a:r>
            <a:r>
              <a:rPr lang="ko-KR" altLang="en-US" sz="1100" b="1" dirty="0">
                <a:solidFill>
                  <a:schemeClr val="tx2"/>
                </a:solidFill>
              </a:rPr>
              <a:t>판매 단가</a:t>
            </a:r>
            <a:endParaRPr lang="en-US" altLang="ko-KR" sz="1100" b="1" dirty="0">
              <a:solidFill>
                <a:schemeClr val="tx2"/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chemeClr val="tx2"/>
                </a:solidFill>
              </a:rPr>
              <a:t>55”     1,900,000</a:t>
            </a:r>
            <a:r>
              <a:rPr lang="ko-KR" altLang="en-US" sz="1100" dirty="0">
                <a:solidFill>
                  <a:schemeClr val="tx2"/>
                </a:solidFill>
              </a:rPr>
              <a:t>원</a:t>
            </a:r>
            <a:endParaRPr lang="en-US" altLang="ko-KR" sz="1100" dirty="0">
              <a:solidFill>
                <a:schemeClr val="tx2"/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chemeClr val="tx2"/>
                </a:solidFill>
              </a:rPr>
              <a:t>75”     3,300,000</a:t>
            </a:r>
            <a:r>
              <a:rPr lang="ko-KR" altLang="en-US" sz="1100" dirty="0">
                <a:solidFill>
                  <a:schemeClr val="tx2"/>
                </a:solidFill>
              </a:rPr>
              <a:t>원</a:t>
            </a:r>
            <a:endParaRPr lang="en-US" altLang="ko-KR" sz="1100" dirty="0">
              <a:solidFill>
                <a:schemeClr val="tx2"/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chemeClr val="tx2"/>
                </a:solidFill>
              </a:rPr>
              <a:t>85”     4,800,000</a:t>
            </a:r>
            <a:r>
              <a:rPr lang="ko-KR" altLang="en-US" sz="1100" dirty="0">
                <a:solidFill>
                  <a:schemeClr val="tx2"/>
                </a:solidFill>
              </a:rPr>
              <a:t>원</a:t>
            </a:r>
            <a:endParaRPr lang="en-US" altLang="ko-KR" sz="1100" dirty="0">
              <a:solidFill>
                <a:schemeClr val="tx2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42A947-D139-4E22-A591-6AD7F4C72D7A}"/>
              </a:ext>
            </a:extLst>
          </p:cNvPr>
          <p:cNvSpPr txBox="1"/>
          <p:nvPr/>
        </p:nvSpPr>
        <p:spPr>
          <a:xfrm>
            <a:off x="7254691" y="3430195"/>
            <a:ext cx="4025885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050" dirty="0">
                <a:solidFill>
                  <a:schemeClr val="tx2"/>
                </a:solidFill>
              </a:rPr>
              <a:t>H</a:t>
            </a:r>
            <a:r>
              <a:rPr lang="en-US" altLang="ko-KR" sz="1100" dirty="0">
                <a:solidFill>
                  <a:schemeClr val="tx2"/>
                </a:solidFill>
              </a:rPr>
              <a:t>/W </a:t>
            </a:r>
            <a:r>
              <a:rPr lang="ko-KR" altLang="en-US" sz="1100" dirty="0">
                <a:solidFill>
                  <a:schemeClr val="tx2"/>
                </a:solidFill>
              </a:rPr>
              <a:t>일체형</a:t>
            </a:r>
            <a:r>
              <a:rPr lang="en-US" altLang="ko-KR" sz="1100" dirty="0">
                <a:solidFill>
                  <a:schemeClr val="tx2"/>
                </a:solidFill>
              </a:rPr>
              <a:t>(</a:t>
            </a:r>
            <a:r>
              <a:rPr lang="ko-KR" altLang="en-US" sz="1100" dirty="0">
                <a:solidFill>
                  <a:schemeClr val="tx2"/>
                </a:solidFill>
              </a:rPr>
              <a:t>카메라</a:t>
            </a:r>
            <a:r>
              <a:rPr lang="en-US" altLang="ko-KR" sz="1100" dirty="0">
                <a:solidFill>
                  <a:schemeClr val="tx2"/>
                </a:solidFill>
              </a:rPr>
              <a:t>,</a:t>
            </a:r>
            <a:r>
              <a:rPr lang="ko-KR" altLang="en-US" sz="1100" dirty="0">
                <a:solidFill>
                  <a:schemeClr val="tx2"/>
                </a:solidFill>
              </a:rPr>
              <a:t>스피커</a:t>
            </a:r>
            <a:r>
              <a:rPr lang="en-US" altLang="ko-KR" sz="1100" dirty="0">
                <a:solidFill>
                  <a:schemeClr val="tx2"/>
                </a:solidFill>
              </a:rPr>
              <a:t>,</a:t>
            </a:r>
            <a:r>
              <a:rPr lang="ko-KR" altLang="en-US" sz="1100" dirty="0">
                <a:solidFill>
                  <a:schemeClr val="tx2"/>
                </a:solidFill>
              </a:rPr>
              <a:t>마이크 내장</a:t>
            </a:r>
            <a:r>
              <a:rPr lang="en-US" altLang="ko-KR" sz="1100" dirty="0">
                <a:solidFill>
                  <a:schemeClr val="tx2"/>
                </a:solidFill>
              </a:rPr>
              <a:t>)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100" dirty="0">
                <a:solidFill>
                  <a:schemeClr val="tx2"/>
                </a:solidFill>
              </a:rPr>
              <a:t>윈도우 </a:t>
            </a:r>
            <a:r>
              <a:rPr lang="en-US" altLang="ko-KR" sz="1100" dirty="0">
                <a:solidFill>
                  <a:schemeClr val="tx2"/>
                </a:solidFill>
              </a:rPr>
              <a:t>PC </a:t>
            </a:r>
            <a:r>
              <a:rPr lang="ko-KR" altLang="en-US" sz="1100" dirty="0">
                <a:solidFill>
                  <a:schemeClr val="tx2"/>
                </a:solidFill>
              </a:rPr>
              <a:t>일체형</a:t>
            </a:r>
            <a:r>
              <a:rPr lang="en-US" altLang="ko-KR" sz="1100" dirty="0">
                <a:solidFill>
                  <a:schemeClr val="tx2"/>
                </a:solidFill>
              </a:rPr>
              <a:t>(</a:t>
            </a:r>
            <a:r>
              <a:rPr lang="ko-KR" altLang="en-US" sz="1100" dirty="0">
                <a:solidFill>
                  <a:schemeClr val="tx2"/>
                </a:solidFill>
              </a:rPr>
              <a:t>마이너스 옵션 </a:t>
            </a:r>
            <a:r>
              <a:rPr lang="en-US" altLang="ko-KR" sz="1100" dirty="0">
                <a:solidFill>
                  <a:schemeClr val="tx2"/>
                </a:solidFill>
              </a:rPr>
              <a:t>500,000</a:t>
            </a:r>
            <a:r>
              <a:rPr lang="ko-KR" altLang="en-US" sz="1100" dirty="0">
                <a:solidFill>
                  <a:schemeClr val="tx2"/>
                </a:solidFill>
              </a:rPr>
              <a:t>원</a:t>
            </a:r>
            <a:r>
              <a:rPr lang="en-US" altLang="ko-KR" sz="1100" dirty="0">
                <a:solidFill>
                  <a:schemeClr val="tx2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tx2"/>
                </a:solidFill>
                <a:sym typeface="Wingdings" panose="05000000000000000000" pitchFamily="2" charset="2"/>
              </a:rPr>
              <a:t>    </a:t>
            </a:r>
            <a:r>
              <a:rPr lang="en-US" altLang="ko-KR" sz="1100" dirty="0">
                <a:solidFill>
                  <a:schemeClr val="tx2"/>
                </a:solidFill>
              </a:rPr>
              <a:t>OPS : </a:t>
            </a:r>
            <a:r>
              <a:rPr lang="ko-KR" altLang="en-US" sz="1100" dirty="0">
                <a:solidFill>
                  <a:schemeClr val="tx2"/>
                </a:solidFill>
                <a:sym typeface="Wingdings" panose="05000000000000000000" pitchFamily="2" charset="2"/>
              </a:rPr>
              <a:t>안드로이드</a:t>
            </a:r>
            <a:r>
              <a:rPr lang="en-US" altLang="ko-KR" sz="1100" dirty="0">
                <a:solidFill>
                  <a:schemeClr val="tx2"/>
                </a:solidFill>
                <a:sym typeface="Wingdings" panose="05000000000000000000" pitchFamily="2" charset="2"/>
              </a:rPr>
              <a:t>/</a:t>
            </a:r>
            <a:r>
              <a:rPr lang="ko-KR" altLang="en-US" sz="1100" dirty="0">
                <a:solidFill>
                  <a:schemeClr val="tx2"/>
                </a:solidFill>
                <a:sym typeface="Wingdings" panose="05000000000000000000" pitchFamily="2" charset="2"/>
              </a:rPr>
              <a:t>윈도우 교차 사용 가능</a:t>
            </a:r>
            <a:r>
              <a:rPr lang="en-US" altLang="ko-KR" sz="11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100" dirty="0">
                <a:solidFill>
                  <a:schemeClr val="tx2"/>
                </a:solidFill>
                <a:sym typeface="Wingdings" panose="05000000000000000000" pitchFamily="2" charset="2"/>
              </a:rPr>
              <a:t>앱 확장성</a:t>
            </a:r>
            <a:endParaRPr lang="en-US" altLang="ko-KR" sz="11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100" dirty="0">
                <a:solidFill>
                  <a:schemeClr val="tx2"/>
                </a:solidFill>
                <a:sym typeface="Wingdings" panose="05000000000000000000" pitchFamily="2" charset="2"/>
              </a:rPr>
              <a:t>자체 </a:t>
            </a:r>
            <a:r>
              <a:rPr lang="en-US" altLang="ko-KR" sz="1100" dirty="0">
                <a:solidFill>
                  <a:schemeClr val="tx2"/>
                </a:solidFill>
                <a:sym typeface="Wingdings" panose="05000000000000000000" pitchFamily="2" charset="2"/>
              </a:rPr>
              <a:t>S/W </a:t>
            </a:r>
            <a:r>
              <a:rPr lang="ko-KR" altLang="en-US" sz="1100" dirty="0">
                <a:solidFill>
                  <a:schemeClr val="tx2"/>
                </a:solidFill>
                <a:sym typeface="Wingdings" panose="05000000000000000000" pitchFamily="2" charset="2"/>
              </a:rPr>
              <a:t>지원 </a:t>
            </a:r>
            <a:r>
              <a:rPr lang="en-US" altLang="ko-KR" sz="1100" dirty="0">
                <a:solidFill>
                  <a:schemeClr val="tx2"/>
                </a:solidFill>
                <a:sym typeface="Wingdings" panose="05000000000000000000" pitchFamily="2" charset="2"/>
              </a:rPr>
              <a:t>– </a:t>
            </a:r>
            <a:r>
              <a:rPr lang="ko-KR" altLang="en-US" sz="1100" dirty="0">
                <a:solidFill>
                  <a:schemeClr val="tx2"/>
                </a:solidFill>
                <a:sym typeface="Wingdings" panose="05000000000000000000" pitchFamily="2" charset="2"/>
              </a:rPr>
              <a:t>고객 편의성 지원을 위한 업데이트</a:t>
            </a:r>
            <a:endParaRPr lang="en-US" altLang="ko-KR" sz="1100" dirty="0">
              <a:solidFill>
                <a:schemeClr val="tx2"/>
              </a:solidFill>
              <a:sym typeface="Wingdings" panose="05000000000000000000" pitchFamily="2" charset="2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14635940-7371-4941-8640-FB03955C57D2}"/>
              </a:ext>
            </a:extLst>
          </p:cNvPr>
          <p:cNvGrpSpPr/>
          <p:nvPr/>
        </p:nvGrpSpPr>
        <p:grpSpPr>
          <a:xfrm>
            <a:off x="7254691" y="1102675"/>
            <a:ext cx="1274517" cy="338554"/>
            <a:chOff x="6909713" y="1102675"/>
            <a:chExt cx="1274517" cy="338554"/>
          </a:xfrm>
        </p:grpSpPr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A7FF13C-9C93-43E1-980A-87D14A3EAB57}"/>
                </a:ext>
              </a:extLst>
            </p:cNvPr>
            <p:cNvSpPr/>
            <p:nvPr/>
          </p:nvSpPr>
          <p:spPr>
            <a:xfrm>
              <a:off x="6909713" y="1102675"/>
              <a:ext cx="986487" cy="3385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8A93E74-7ACA-4086-B904-6EC8AC4E6A6D}"/>
                </a:ext>
              </a:extLst>
            </p:cNvPr>
            <p:cNvSpPr txBox="1"/>
            <p:nvPr/>
          </p:nvSpPr>
          <p:spPr>
            <a:xfrm>
              <a:off x="6910879" y="1102675"/>
              <a:ext cx="12733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16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가격전략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6ECC8CA3-8830-4413-9D06-395635FEB04F}"/>
              </a:ext>
            </a:extLst>
          </p:cNvPr>
          <p:cNvGrpSpPr/>
          <p:nvPr/>
        </p:nvGrpSpPr>
        <p:grpSpPr>
          <a:xfrm>
            <a:off x="7254691" y="3091641"/>
            <a:ext cx="1273351" cy="338554"/>
            <a:chOff x="6909713" y="3091641"/>
            <a:chExt cx="1273351" cy="338554"/>
          </a:xfrm>
        </p:grpSpPr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D159C3A-47C5-4379-9903-45202FDF76ED}"/>
                </a:ext>
              </a:extLst>
            </p:cNvPr>
            <p:cNvSpPr/>
            <p:nvPr/>
          </p:nvSpPr>
          <p:spPr>
            <a:xfrm>
              <a:off x="6909713" y="3091641"/>
              <a:ext cx="986487" cy="3385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270FF5F-4E18-4591-BDEF-88C6342E5C52}"/>
                </a:ext>
              </a:extLst>
            </p:cNvPr>
            <p:cNvSpPr txBox="1"/>
            <p:nvPr/>
          </p:nvSpPr>
          <p:spPr>
            <a:xfrm>
              <a:off x="6909713" y="3091641"/>
              <a:ext cx="12733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16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상품구성</a:t>
              </a: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A57DA18D-3462-4EC1-82D7-7019E6764B60}"/>
              </a:ext>
            </a:extLst>
          </p:cNvPr>
          <p:cNvGrpSpPr/>
          <p:nvPr/>
        </p:nvGrpSpPr>
        <p:grpSpPr>
          <a:xfrm>
            <a:off x="7249843" y="4940709"/>
            <a:ext cx="1273351" cy="338554"/>
            <a:chOff x="6909713" y="3091641"/>
            <a:chExt cx="1273351" cy="338554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695D30EF-BAF8-4A54-BCAF-31D4C47A44C2}"/>
                </a:ext>
              </a:extLst>
            </p:cNvPr>
            <p:cNvSpPr/>
            <p:nvPr/>
          </p:nvSpPr>
          <p:spPr>
            <a:xfrm>
              <a:off x="6909713" y="3091641"/>
              <a:ext cx="986487" cy="3385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A213D49-59AA-4DC8-80D3-6E73A739DADE}"/>
                </a:ext>
              </a:extLst>
            </p:cNvPr>
            <p:cNvSpPr txBox="1"/>
            <p:nvPr/>
          </p:nvSpPr>
          <p:spPr>
            <a:xfrm>
              <a:off x="6909713" y="3091641"/>
              <a:ext cx="12733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1600" dirty="0" err="1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번들구성</a:t>
              </a:r>
              <a:endParaRPr lang="ko-KR" altLang="en-US" sz="16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1EFE45E6-B37C-4522-BA37-DC5542A688C9}"/>
              </a:ext>
            </a:extLst>
          </p:cNvPr>
          <p:cNvSpPr txBox="1"/>
          <p:nvPr/>
        </p:nvSpPr>
        <p:spPr>
          <a:xfrm>
            <a:off x="7253240" y="5279263"/>
            <a:ext cx="3687339" cy="82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chemeClr val="tx2"/>
                </a:solidFill>
                <a:sym typeface="Wingdings" panose="05000000000000000000" pitchFamily="2" charset="2"/>
              </a:rPr>
              <a:t>HDMI </a:t>
            </a:r>
            <a:r>
              <a:rPr lang="ko-KR" altLang="en-US" sz="1100" dirty="0">
                <a:solidFill>
                  <a:schemeClr val="tx2"/>
                </a:solidFill>
                <a:sym typeface="Wingdings" panose="05000000000000000000" pitchFamily="2" charset="2"/>
              </a:rPr>
              <a:t>케이블 </a:t>
            </a:r>
            <a:r>
              <a:rPr lang="en-US" altLang="ko-KR" sz="1100" dirty="0">
                <a:solidFill>
                  <a:schemeClr val="tx2"/>
                </a:solidFill>
                <a:sym typeface="Wingdings" panose="05000000000000000000" pitchFamily="2" charset="2"/>
              </a:rPr>
              <a:t>: 2m, 5m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100" dirty="0">
                <a:solidFill>
                  <a:schemeClr val="tx2"/>
                </a:solidFill>
                <a:sym typeface="Wingdings" panose="05000000000000000000" pitchFamily="2" charset="2"/>
              </a:rPr>
              <a:t>스마트 </a:t>
            </a:r>
            <a:r>
              <a:rPr lang="ko-KR" altLang="en-US" sz="1100" dirty="0" err="1">
                <a:solidFill>
                  <a:schemeClr val="tx2"/>
                </a:solidFill>
                <a:sym typeface="Wingdings" panose="05000000000000000000" pitchFamily="2" charset="2"/>
              </a:rPr>
              <a:t>터치펜</a:t>
            </a:r>
            <a:r>
              <a:rPr lang="ko-KR" altLang="en-US" sz="11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en-US" altLang="ko-KR" sz="1100" dirty="0">
                <a:solidFill>
                  <a:schemeClr val="tx2"/>
                </a:solidFill>
                <a:sym typeface="Wingdings" panose="05000000000000000000" pitchFamily="2" charset="2"/>
              </a:rPr>
              <a:t>:</a:t>
            </a:r>
            <a:r>
              <a:rPr lang="ko-KR" altLang="en-US" sz="11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en-US" altLang="ko-KR" sz="1100" dirty="0">
                <a:solidFill>
                  <a:schemeClr val="tx2"/>
                </a:solidFill>
                <a:sym typeface="Wingdings" panose="05000000000000000000" pitchFamily="2" charset="2"/>
              </a:rPr>
              <a:t>3</a:t>
            </a:r>
            <a:r>
              <a:rPr lang="ko-KR" altLang="en-US" sz="1100" dirty="0">
                <a:solidFill>
                  <a:schemeClr val="tx2"/>
                </a:solidFill>
                <a:sym typeface="Wingdings" panose="05000000000000000000" pitchFamily="2" charset="2"/>
              </a:rPr>
              <a:t>개</a:t>
            </a:r>
            <a:endParaRPr lang="en-US" altLang="ko-KR" sz="11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100" dirty="0">
                <a:solidFill>
                  <a:schemeClr val="tx2"/>
                </a:solidFill>
                <a:sym typeface="Wingdings" panose="05000000000000000000" pitchFamily="2" charset="2"/>
              </a:rPr>
              <a:t>강의 녹화 시스템 </a:t>
            </a:r>
            <a:r>
              <a:rPr lang="en-US" altLang="ko-KR" sz="1100" dirty="0">
                <a:solidFill>
                  <a:schemeClr val="tx2"/>
                </a:solidFill>
                <a:sym typeface="Wingdings" panose="05000000000000000000" pitchFamily="2" charset="2"/>
              </a:rPr>
              <a:t>: </a:t>
            </a:r>
            <a:r>
              <a:rPr lang="ko-KR" altLang="en-US" sz="1100" dirty="0">
                <a:solidFill>
                  <a:schemeClr val="tx2"/>
                </a:solidFill>
                <a:sym typeface="Wingdings" panose="05000000000000000000" pitchFamily="2" charset="2"/>
              </a:rPr>
              <a:t>할인 쿠폰</a:t>
            </a:r>
            <a:endParaRPr lang="en-US" altLang="ko-KR" sz="1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568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963DBD-D3C9-4DA8-AEF5-6A0D5648D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E08D-594D-442E-89F1-CB2677095ACB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B5AB7967-1E7F-4C4C-A8E8-A67F27498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고객의 </a:t>
            </a:r>
            <a:r>
              <a:rPr lang="en-US" altLang="ko-KR" sz="1800" b="1" dirty="0"/>
              <a:t>Pain Points</a:t>
            </a:r>
            <a:r>
              <a:rPr lang="ko-KR" altLang="en-US" sz="1800" b="1" dirty="0"/>
              <a:t>와 주요 </a:t>
            </a:r>
            <a:r>
              <a:rPr lang="en-US" altLang="ko-KR" sz="1800" b="1" dirty="0"/>
              <a:t>Needs</a:t>
            </a:r>
            <a:endParaRPr lang="ko-KR" altLang="en-US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002CA06-E662-4500-BB31-FFC4F922BFA5}"/>
              </a:ext>
            </a:extLst>
          </p:cNvPr>
          <p:cNvSpPr/>
          <p:nvPr/>
        </p:nvSpPr>
        <p:spPr>
          <a:xfrm>
            <a:off x="2135560" y="1916833"/>
            <a:ext cx="4613758" cy="2031959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79B5D8A-7B2A-471A-9F34-47F3D18CFF14}"/>
              </a:ext>
            </a:extLst>
          </p:cNvPr>
          <p:cNvSpPr/>
          <p:nvPr/>
        </p:nvSpPr>
        <p:spPr>
          <a:xfrm>
            <a:off x="6803358" y="1910875"/>
            <a:ext cx="4613758" cy="2031959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1FA935B-24ED-4F90-9273-6A639070B845}"/>
              </a:ext>
            </a:extLst>
          </p:cNvPr>
          <p:cNvSpPr/>
          <p:nvPr/>
        </p:nvSpPr>
        <p:spPr>
          <a:xfrm>
            <a:off x="2135560" y="3990553"/>
            <a:ext cx="4613758" cy="2031959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9A2A5809-6DCC-40B2-B494-E8B31851B53C}"/>
              </a:ext>
            </a:extLst>
          </p:cNvPr>
          <p:cNvSpPr/>
          <p:nvPr/>
        </p:nvSpPr>
        <p:spPr>
          <a:xfrm>
            <a:off x="6803358" y="3984595"/>
            <a:ext cx="4613758" cy="2031959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444D4FC-A16B-4DDA-B178-74AA1CCE4542}"/>
              </a:ext>
            </a:extLst>
          </p:cNvPr>
          <p:cNvSpPr/>
          <p:nvPr/>
        </p:nvSpPr>
        <p:spPr>
          <a:xfrm>
            <a:off x="767408" y="1910875"/>
            <a:ext cx="1314112" cy="2031959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채널</a:t>
            </a:r>
            <a:endParaRPr lang="en-US" altLang="ko-KR" sz="12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endParaRPr lang="en-US" altLang="ko-KR" sz="12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r>
              <a:rPr lang="en-US" altLang="ko-KR" sz="12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(B2B)</a:t>
            </a:r>
            <a:endParaRPr lang="ko-KR" altLang="en-US" sz="12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0AA9ADD0-9C91-4092-90CD-C6336C6F2E27}"/>
              </a:ext>
            </a:extLst>
          </p:cNvPr>
          <p:cNvSpPr/>
          <p:nvPr/>
        </p:nvSpPr>
        <p:spPr>
          <a:xfrm>
            <a:off x="767408" y="3984595"/>
            <a:ext cx="1314112" cy="2031959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채널의</a:t>
            </a:r>
            <a:r>
              <a:rPr lang="en-US" altLang="ko-KR" sz="12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</a:t>
            </a:r>
            <a:r>
              <a:rPr lang="ko-KR" altLang="en-US" sz="12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고객 및 최종고객</a:t>
            </a:r>
            <a:endParaRPr lang="en-US" altLang="ko-KR" sz="12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endParaRPr lang="en-US" altLang="ko-KR" sz="12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r>
              <a:rPr lang="en-US" altLang="ko-KR" sz="12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(B2B2B,</a:t>
            </a:r>
          </a:p>
          <a:p>
            <a:r>
              <a:rPr lang="en-US" altLang="ko-KR" sz="12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B2B2C)</a:t>
            </a:r>
            <a:endParaRPr lang="ko-KR" altLang="en-US" sz="12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8B9957-E6BA-4606-83E6-45DA5515E028}"/>
              </a:ext>
            </a:extLst>
          </p:cNvPr>
          <p:cNvSpPr txBox="1"/>
          <p:nvPr/>
        </p:nvSpPr>
        <p:spPr>
          <a:xfrm>
            <a:off x="6997014" y="4293096"/>
            <a:ext cx="3851514" cy="1261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화상회의 솔루션 </a:t>
            </a:r>
            <a:r>
              <a:rPr lang="en-US" altLang="ko-KR" sz="1050" dirty="0">
                <a:solidFill>
                  <a:schemeClr val="tx2"/>
                </a:solidFill>
              </a:rPr>
              <a:t>/ </a:t>
            </a:r>
            <a:r>
              <a:rPr lang="ko-KR" altLang="en-US" sz="1050" dirty="0">
                <a:solidFill>
                  <a:schemeClr val="tx2"/>
                </a:solidFill>
              </a:rPr>
              <a:t>원격 수업 솔루션 활용문화 확대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도입 비용 부담 완화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제품 활용이나 사용자 경험</a:t>
            </a:r>
            <a:r>
              <a:rPr lang="en-US" altLang="ko-KR" sz="1050" dirty="0">
                <a:solidFill>
                  <a:schemeClr val="tx2"/>
                </a:solidFill>
              </a:rPr>
              <a:t>(</a:t>
            </a:r>
            <a:r>
              <a:rPr lang="ko-KR" altLang="en-US" sz="1050" dirty="0">
                <a:solidFill>
                  <a:schemeClr val="tx2"/>
                </a:solidFill>
              </a:rPr>
              <a:t>활용 용이성</a:t>
            </a:r>
            <a:r>
              <a:rPr lang="en-US" altLang="ko-KR" sz="1050" dirty="0">
                <a:solidFill>
                  <a:schemeClr val="tx2"/>
                </a:solidFill>
              </a:rPr>
              <a:t>/</a:t>
            </a:r>
            <a:r>
              <a:rPr lang="ko-KR" altLang="en-US" sz="1050" dirty="0">
                <a:solidFill>
                  <a:schemeClr val="tx2"/>
                </a:solidFill>
              </a:rPr>
              <a:t>편리성</a:t>
            </a:r>
            <a:r>
              <a:rPr lang="en-US" altLang="ko-KR" sz="1050" dirty="0">
                <a:solidFill>
                  <a:schemeClr val="tx2"/>
                </a:solidFill>
              </a:rPr>
              <a:t>)</a:t>
            </a:r>
            <a:r>
              <a:rPr lang="ko-KR" altLang="en-US" sz="1050" dirty="0">
                <a:solidFill>
                  <a:schemeClr val="tx2"/>
                </a:solidFill>
              </a:rPr>
              <a:t>의 공유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고객 환경에 따른 신속한 </a:t>
            </a:r>
            <a:r>
              <a:rPr lang="en-US" altLang="ko-KR" sz="1050" dirty="0">
                <a:solidFill>
                  <a:schemeClr val="tx2"/>
                </a:solidFill>
              </a:rPr>
              <a:t>UI </a:t>
            </a:r>
            <a:r>
              <a:rPr lang="ko-KR" altLang="en-US" sz="1050" dirty="0">
                <a:solidFill>
                  <a:schemeClr val="tx2"/>
                </a:solidFill>
              </a:rPr>
              <a:t>업데이트</a:t>
            </a:r>
            <a:endParaRPr lang="en-US" altLang="ko-KR" sz="1050" dirty="0">
              <a:solidFill>
                <a:schemeClr val="tx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C3A77F-8EC2-40E5-9A82-87F6FDC0C5B2}"/>
              </a:ext>
            </a:extLst>
          </p:cNvPr>
          <p:cNvSpPr txBox="1"/>
          <p:nvPr/>
        </p:nvSpPr>
        <p:spPr>
          <a:xfrm>
            <a:off x="2489920" y="5009990"/>
            <a:ext cx="30963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050" dirty="0">
              <a:solidFill>
                <a:schemeClr val="tx2"/>
              </a:solidFill>
            </a:endParaRPr>
          </a:p>
          <a:p>
            <a:pPr algn="l"/>
            <a:endParaRPr lang="en-US" altLang="ko-KR" sz="1050" dirty="0">
              <a:solidFill>
                <a:schemeClr val="tx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CCED40D-1ADB-4641-A996-296CB16330F2}"/>
              </a:ext>
            </a:extLst>
          </p:cNvPr>
          <p:cNvSpPr txBox="1"/>
          <p:nvPr/>
        </p:nvSpPr>
        <p:spPr>
          <a:xfrm>
            <a:off x="2262813" y="4293096"/>
            <a:ext cx="4287886" cy="942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코로나 장기화에 따른 원격 업무</a:t>
            </a:r>
            <a:r>
              <a:rPr lang="en-US" altLang="ko-KR" sz="1050" dirty="0">
                <a:solidFill>
                  <a:schemeClr val="tx2"/>
                </a:solidFill>
              </a:rPr>
              <a:t>/</a:t>
            </a:r>
            <a:r>
              <a:rPr lang="ko-KR" altLang="en-US" sz="1050" dirty="0">
                <a:solidFill>
                  <a:schemeClr val="tx2"/>
                </a:solidFill>
              </a:rPr>
              <a:t>수업 환경 조성의 필요성 대두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온라인 교육 플랫폼</a:t>
            </a:r>
            <a:r>
              <a:rPr lang="en-US" altLang="ko-KR" sz="1050" dirty="0">
                <a:solidFill>
                  <a:schemeClr val="tx2"/>
                </a:solidFill>
              </a:rPr>
              <a:t>(</a:t>
            </a:r>
            <a:r>
              <a:rPr lang="ko-KR" altLang="en-US" sz="1050" dirty="0">
                <a:solidFill>
                  <a:schemeClr val="tx2"/>
                </a:solidFill>
              </a:rPr>
              <a:t>학원</a:t>
            </a:r>
            <a:r>
              <a:rPr lang="en-US" altLang="ko-KR" sz="1050" dirty="0">
                <a:solidFill>
                  <a:schemeClr val="tx2"/>
                </a:solidFill>
              </a:rPr>
              <a:t>/</a:t>
            </a:r>
            <a:r>
              <a:rPr lang="ko-KR" altLang="en-US" sz="1050" dirty="0">
                <a:solidFill>
                  <a:schemeClr val="tx2"/>
                </a:solidFill>
              </a:rPr>
              <a:t>대학</a:t>
            </a:r>
            <a:r>
              <a:rPr lang="en-US" altLang="ko-KR" sz="1050" dirty="0">
                <a:solidFill>
                  <a:schemeClr val="tx2"/>
                </a:solidFill>
              </a:rPr>
              <a:t>)</a:t>
            </a:r>
            <a:r>
              <a:rPr lang="ko-KR" altLang="en-US" sz="1050" dirty="0">
                <a:solidFill>
                  <a:schemeClr val="tx2"/>
                </a:solidFill>
              </a:rPr>
              <a:t> 증가에 따른 시설 확충 비용 부담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투자 대비 업무</a:t>
            </a:r>
            <a:r>
              <a:rPr lang="en-US" altLang="ko-KR" sz="1050" dirty="0">
                <a:solidFill>
                  <a:schemeClr val="tx2"/>
                </a:solidFill>
              </a:rPr>
              <a:t>/</a:t>
            </a:r>
            <a:r>
              <a:rPr lang="ko-KR" altLang="en-US" sz="1050" dirty="0">
                <a:solidFill>
                  <a:schemeClr val="tx2"/>
                </a:solidFill>
              </a:rPr>
              <a:t>교육 </a:t>
            </a:r>
            <a:r>
              <a:rPr lang="en-US" altLang="ko-KR" sz="1050" dirty="0">
                <a:solidFill>
                  <a:schemeClr val="tx2"/>
                </a:solidFill>
              </a:rPr>
              <a:t>Tool</a:t>
            </a:r>
            <a:r>
              <a:rPr lang="ko-KR" altLang="en-US" sz="1050" dirty="0">
                <a:solidFill>
                  <a:schemeClr val="tx2"/>
                </a:solidFill>
              </a:rPr>
              <a:t>로서의</a:t>
            </a:r>
            <a:r>
              <a:rPr lang="en-US" altLang="ko-KR" sz="1050" dirty="0">
                <a:solidFill>
                  <a:schemeClr val="tx2"/>
                </a:solidFill>
              </a:rPr>
              <a:t> </a:t>
            </a:r>
            <a:r>
              <a:rPr lang="ko-KR" altLang="en-US" sz="1050" dirty="0">
                <a:solidFill>
                  <a:schemeClr val="tx2"/>
                </a:solidFill>
              </a:rPr>
              <a:t>활용도에 대한 불확실성</a:t>
            </a:r>
            <a:endParaRPr lang="en-US" altLang="ko-KR" sz="1050" dirty="0">
              <a:solidFill>
                <a:schemeClr val="tx2"/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0B04A8B-2126-4B6D-8AB2-4B07D1A7CBF3}"/>
              </a:ext>
            </a:extLst>
          </p:cNvPr>
          <p:cNvSpPr/>
          <p:nvPr/>
        </p:nvSpPr>
        <p:spPr>
          <a:xfrm>
            <a:off x="2135560" y="1484784"/>
            <a:ext cx="461375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Pain Points</a:t>
            </a:r>
            <a:endParaRPr lang="ko-KR" altLang="en-US" sz="1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5BE3235B-E4ED-42B8-8D06-7A2EE07CF135}"/>
              </a:ext>
            </a:extLst>
          </p:cNvPr>
          <p:cNvSpPr/>
          <p:nvPr/>
        </p:nvSpPr>
        <p:spPr>
          <a:xfrm>
            <a:off x="6810834" y="1484784"/>
            <a:ext cx="461375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Needs</a:t>
            </a:r>
            <a:endParaRPr lang="ko-KR" altLang="en-US" sz="1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0FA150B-6118-4F87-BA0C-9A350AE76E2F}"/>
              </a:ext>
            </a:extLst>
          </p:cNvPr>
          <p:cNvSpPr txBox="1"/>
          <p:nvPr/>
        </p:nvSpPr>
        <p:spPr>
          <a:xfrm>
            <a:off x="2262813" y="2136477"/>
            <a:ext cx="3528392" cy="1580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브랜드 인지도가 낮고</a:t>
            </a:r>
            <a:r>
              <a:rPr lang="en-US" altLang="ko-KR" sz="1050" dirty="0">
                <a:solidFill>
                  <a:schemeClr val="tx2"/>
                </a:solidFill>
              </a:rPr>
              <a:t>, </a:t>
            </a:r>
            <a:r>
              <a:rPr lang="ko-KR" altLang="en-US" sz="1050" dirty="0">
                <a:solidFill>
                  <a:schemeClr val="tx2"/>
                </a:solidFill>
              </a:rPr>
              <a:t>제품이 생소함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기술 지원 우려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사후 지원 우려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마진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기타 지원</a:t>
            </a:r>
            <a:endParaRPr lang="en-US" altLang="ko-KR" sz="1050" dirty="0">
              <a:solidFill>
                <a:schemeClr val="tx2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22CEF7E-41C4-443C-A0CA-786BE7A5F982}"/>
              </a:ext>
            </a:extLst>
          </p:cNvPr>
          <p:cNvSpPr txBox="1"/>
          <p:nvPr/>
        </p:nvSpPr>
        <p:spPr>
          <a:xfrm>
            <a:off x="6997014" y="2136477"/>
            <a:ext cx="4248472" cy="1580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en-US" altLang="ko-KR" sz="1050" dirty="0">
                <a:solidFill>
                  <a:schemeClr val="tx2"/>
                </a:solidFill>
              </a:rPr>
              <a:t>Brand</a:t>
            </a:r>
            <a:r>
              <a:rPr lang="ko-KR" altLang="en-US" sz="1050" dirty="0">
                <a:solidFill>
                  <a:schemeClr val="tx2"/>
                </a:solidFill>
              </a:rPr>
              <a:t> </a:t>
            </a:r>
            <a:r>
              <a:rPr lang="en-US" altLang="ko-KR" sz="1050" dirty="0">
                <a:solidFill>
                  <a:schemeClr val="tx2"/>
                </a:solidFill>
              </a:rPr>
              <a:t>Awareness</a:t>
            </a:r>
            <a:r>
              <a:rPr lang="ko-KR" altLang="en-US" sz="1050" dirty="0">
                <a:solidFill>
                  <a:schemeClr val="tx2"/>
                </a:solidFill>
              </a:rPr>
              <a:t>를 위한</a:t>
            </a:r>
            <a:r>
              <a:rPr lang="en-US" altLang="ko-KR" sz="1050" dirty="0">
                <a:solidFill>
                  <a:schemeClr val="tx2"/>
                </a:solidFill>
              </a:rPr>
              <a:t> </a:t>
            </a:r>
            <a:r>
              <a:rPr lang="ko-KR" altLang="en-US" sz="1050" dirty="0">
                <a:solidFill>
                  <a:schemeClr val="tx2"/>
                </a:solidFill>
              </a:rPr>
              <a:t>광고 및 교육</a:t>
            </a:r>
            <a:r>
              <a:rPr lang="en-US" altLang="ko-KR" sz="1050" dirty="0">
                <a:solidFill>
                  <a:schemeClr val="tx2"/>
                </a:solidFill>
              </a:rPr>
              <a:t>/MKT </a:t>
            </a:r>
            <a:r>
              <a:rPr lang="ko-KR" altLang="en-US" sz="1050" dirty="0">
                <a:solidFill>
                  <a:schemeClr val="tx2"/>
                </a:solidFill>
              </a:rPr>
              <a:t>자료</a:t>
            </a:r>
            <a:r>
              <a:rPr lang="en-US" altLang="ko-KR" sz="1050" dirty="0">
                <a:solidFill>
                  <a:schemeClr val="tx2"/>
                </a:solidFill>
              </a:rPr>
              <a:t> </a:t>
            </a:r>
            <a:r>
              <a:rPr lang="ko-KR" altLang="en-US" sz="1050" dirty="0">
                <a:solidFill>
                  <a:schemeClr val="tx2"/>
                </a:solidFill>
              </a:rPr>
              <a:t>지원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콜센터 운영</a:t>
            </a:r>
            <a:r>
              <a:rPr lang="en-US" altLang="ko-KR" sz="1050" dirty="0">
                <a:solidFill>
                  <a:schemeClr val="tx2"/>
                </a:solidFill>
              </a:rPr>
              <a:t>/</a:t>
            </a:r>
            <a:r>
              <a:rPr lang="ko-KR" altLang="en-US" sz="1050" dirty="0">
                <a:solidFill>
                  <a:schemeClr val="tx2"/>
                </a:solidFill>
              </a:rPr>
              <a:t>엔지니어 확보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전국 기술 협력사 확보</a:t>
            </a:r>
            <a:r>
              <a:rPr lang="en-US" altLang="ko-KR" sz="1050" dirty="0">
                <a:solidFill>
                  <a:schemeClr val="tx2"/>
                </a:solidFill>
              </a:rPr>
              <a:t>/</a:t>
            </a:r>
            <a:r>
              <a:rPr lang="ko-KR" altLang="en-US" sz="1050" dirty="0">
                <a:solidFill>
                  <a:schemeClr val="tx2"/>
                </a:solidFill>
              </a:rPr>
              <a:t>전국 </a:t>
            </a:r>
            <a:r>
              <a:rPr lang="en-US" altLang="ko-KR" sz="1050" dirty="0">
                <a:solidFill>
                  <a:schemeClr val="tx2"/>
                </a:solidFill>
              </a:rPr>
              <a:t>AS</a:t>
            </a:r>
            <a:r>
              <a:rPr lang="ko-KR" altLang="en-US" sz="1050" dirty="0">
                <a:solidFill>
                  <a:schemeClr val="tx2"/>
                </a:solidFill>
              </a:rPr>
              <a:t>망 구축</a:t>
            </a:r>
            <a:r>
              <a:rPr lang="en-US" altLang="ko-KR" sz="1050" dirty="0">
                <a:solidFill>
                  <a:schemeClr val="tx2"/>
                </a:solidFill>
              </a:rPr>
              <a:t> - </a:t>
            </a:r>
            <a:r>
              <a:rPr lang="ko-KR" altLang="en-US" sz="1050" dirty="0">
                <a:solidFill>
                  <a:schemeClr val="tx2"/>
                </a:solidFill>
              </a:rPr>
              <a:t>부품단가</a:t>
            </a:r>
            <a:r>
              <a:rPr lang="en-US" altLang="ko-KR" sz="1050" dirty="0">
                <a:solidFill>
                  <a:schemeClr val="tx2"/>
                </a:solidFill>
              </a:rPr>
              <a:t>/</a:t>
            </a:r>
            <a:r>
              <a:rPr lang="ko-KR" altLang="en-US" sz="1050" dirty="0">
                <a:solidFill>
                  <a:schemeClr val="tx2"/>
                </a:solidFill>
              </a:rPr>
              <a:t>공임 고려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en-US" altLang="ko-KR" sz="1050" dirty="0">
                <a:solidFill>
                  <a:schemeClr val="tx2"/>
                </a:solidFill>
              </a:rPr>
              <a:t>30% </a:t>
            </a:r>
            <a:r>
              <a:rPr lang="ko-KR" altLang="en-US" sz="1050" dirty="0">
                <a:solidFill>
                  <a:schemeClr val="tx2"/>
                </a:solidFill>
              </a:rPr>
              <a:t>마진 확보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설치</a:t>
            </a:r>
            <a:r>
              <a:rPr lang="en-US" altLang="ko-KR" sz="1050" dirty="0">
                <a:solidFill>
                  <a:schemeClr val="tx2"/>
                </a:solidFill>
              </a:rPr>
              <a:t>/</a:t>
            </a:r>
            <a:r>
              <a:rPr lang="ko-KR" altLang="en-US" sz="1050" dirty="0">
                <a:solidFill>
                  <a:schemeClr val="tx2"/>
                </a:solidFill>
              </a:rPr>
              <a:t>재고</a:t>
            </a:r>
            <a:r>
              <a:rPr lang="en-US" altLang="ko-KR" sz="1050" dirty="0">
                <a:solidFill>
                  <a:schemeClr val="tx2"/>
                </a:solidFill>
              </a:rPr>
              <a:t>(</a:t>
            </a:r>
            <a:r>
              <a:rPr lang="ko-KR" altLang="en-US" sz="1050" dirty="0">
                <a:solidFill>
                  <a:schemeClr val="tx2"/>
                </a:solidFill>
              </a:rPr>
              <a:t>물류</a:t>
            </a:r>
            <a:r>
              <a:rPr lang="en-US" altLang="ko-KR" sz="1050" dirty="0">
                <a:solidFill>
                  <a:schemeClr val="tx2"/>
                </a:solidFill>
              </a:rPr>
              <a:t>)/</a:t>
            </a:r>
            <a:r>
              <a:rPr lang="ko-KR" altLang="en-US" sz="1050" dirty="0">
                <a:solidFill>
                  <a:schemeClr val="tx2"/>
                </a:solidFill>
              </a:rPr>
              <a:t>배송 지원</a:t>
            </a:r>
            <a:endParaRPr lang="en-US" altLang="ko-KR" sz="105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046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id="{B684E469-4FC2-4A00-93F5-C9CFACD8FBFE}"/>
              </a:ext>
            </a:extLst>
          </p:cNvPr>
          <p:cNvSpPr/>
          <p:nvPr/>
        </p:nvSpPr>
        <p:spPr>
          <a:xfrm>
            <a:off x="2135560" y="1479992"/>
            <a:ext cx="461375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정성적 혜택  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A05B8193-2F0B-4F64-A758-278D8F96CE89}"/>
              </a:ext>
            </a:extLst>
          </p:cNvPr>
          <p:cNvSpPr/>
          <p:nvPr/>
        </p:nvSpPr>
        <p:spPr>
          <a:xfrm>
            <a:off x="6810834" y="1479992"/>
            <a:ext cx="461375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정량적 혜택 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C79AD9EB-75A1-4D1A-BCC4-4859F4989588}"/>
              </a:ext>
            </a:extLst>
          </p:cNvPr>
          <p:cNvSpPr/>
          <p:nvPr/>
        </p:nvSpPr>
        <p:spPr>
          <a:xfrm>
            <a:off x="2135560" y="1912041"/>
            <a:ext cx="4613758" cy="2031959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148DF5D-335B-456D-995E-66DE2086D31C}"/>
              </a:ext>
            </a:extLst>
          </p:cNvPr>
          <p:cNvSpPr/>
          <p:nvPr/>
        </p:nvSpPr>
        <p:spPr>
          <a:xfrm>
            <a:off x="6803358" y="1906083"/>
            <a:ext cx="4613758" cy="2031959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020D8E7C-5120-4EF1-8E15-EDF7D0E1AB76}"/>
              </a:ext>
            </a:extLst>
          </p:cNvPr>
          <p:cNvSpPr/>
          <p:nvPr/>
        </p:nvSpPr>
        <p:spPr>
          <a:xfrm>
            <a:off x="2135560" y="3985761"/>
            <a:ext cx="4613758" cy="2031959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C324F35-DEFB-4EB6-954A-598D2B02F22B}"/>
              </a:ext>
            </a:extLst>
          </p:cNvPr>
          <p:cNvSpPr/>
          <p:nvPr/>
        </p:nvSpPr>
        <p:spPr>
          <a:xfrm>
            <a:off x="6791567" y="3984594"/>
            <a:ext cx="4613758" cy="2031959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963DBD-D3C9-4DA8-AEF5-6A0D5648D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E08D-594D-442E-89F1-CB2677095ACB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B5AB7967-1E7F-4C4C-A8E8-A67F27498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고객</a:t>
            </a:r>
            <a:r>
              <a:rPr lang="en-US" altLang="ko-KR" b="1" dirty="0"/>
              <a:t> Benefits</a:t>
            </a:r>
            <a:endParaRPr lang="ko-KR" altLang="en-US" b="1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444D4FC-A16B-4DDA-B178-74AA1CCE4542}"/>
              </a:ext>
            </a:extLst>
          </p:cNvPr>
          <p:cNvSpPr/>
          <p:nvPr/>
        </p:nvSpPr>
        <p:spPr>
          <a:xfrm>
            <a:off x="767408" y="1910875"/>
            <a:ext cx="1314112" cy="2031959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채널</a:t>
            </a:r>
            <a:endParaRPr lang="en-US" altLang="ko-KR" sz="12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endParaRPr lang="en-US" altLang="ko-KR" sz="12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r>
              <a:rPr lang="en-US" altLang="ko-KR" sz="12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(B2B)</a:t>
            </a:r>
            <a:endParaRPr lang="ko-KR" altLang="en-US" sz="12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0AA9ADD0-9C91-4092-90CD-C6336C6F2E27}"/>
              </a:ext>
            </a:extLst>
          </p:cNvPr>
          <p:cNvSpPr/>
          <p:nvPr/>
        </p:nvSpPr>
        <p:spPr>
          <a:xfrm>
            <a:off x="767408" y="3984595"/>
            <a:ext cx="1314112" cy="2031959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채널의</a:t>
            </a:r>
            <a:r>
              <a:rPr lang="en-US" altLang="ko-KR" sz="12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</a:t>
            </a:r>
            <a:r>
              <a:rPr lang="ko-KR" altLang="en-US" sz="12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고객 및 최종고객</a:t>
            </a:r>
            <a:endParaRPr lang="en-US" altLang="ko-KR" sz="12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endParaRPr lang="en-US" altLang="ko-KR" sz="12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r>
              <a:rPr lang="en-US" altLang="ko-KR" sz="12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(B2B2B,</a:t>
            </a:r>
          </a:p>
          <a:p>
            <a:r>
              <a:rPr lang="en-US" altLang="ko-KR" sz="12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B2B2C)</a:t>
            </a:r>
            <a:endParaRPr lang="ko-KR" altLang="en-US" sz="12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58DC5F0-4D3B-4CF9-B3C8-8FAB05BFF8E1}"/>
              </a:ext>
            </a:extLst>
          </p:cNvPr>
          <p:cNvSpPr txBox="1"/>
          <p:nvPr/>
        </p:nvSpPr>
        <p:spPr>
          <a:xfrm>
            <a:off x="2423592" y="2139860"/>
            <a:ext cx="3312368" cy="764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성장 가능성이 높은 시장에 대한 선도적 제안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시장 트랜드를 선도</a:t>
            </a:r>
            <a:endParaRPr lang="en-US" altLang="ko-KR" sz="1050" dirty="0">
              <a:solidFill>
                <a:schemeClr val="tx2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C4F888D-E1E9-4595-B2EC-0DEFA4BB8AA3}"/>
              </a:ext>
            </a:extLst>
          </p:cNvPr>
          <p:cNvSpPr txBox="1"/>
          <p:nvPr/>
        </p:nvSpPr>
        <p:spPr>
          <a:xfrm>
            <a:off x="8027460" y="2025858"/>
            <a:ext cx="2165554" cy="1564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마진</a:t>
            </a:r>
            <a:r>
              <a:rPr lang="en-US" altLang="ko-KR" sz="1050" dirty="0">
                <a:solidFill>
                  <a:schemeClr val="tx2"/>
                </a:solidFill>
              </a:rPr>
              <a:t> </a:t>
            </a:r>
            <a:r>
              <a:rPr lang="ko-KR" altLang="en-US" sz="1050" dirty="0">
                <a:solidFill>
                  <a:schemeClr val="tx2"/>
                </a:solidFill>
              </a:rPr>
              <a:t>혜택 </a:t>
            </a:r>
            <a:r>
              <a:rPr lang="en-US" altLang="ko-KR" sz="1050" dirty="0">
                <a:solidFill>
                  <a:schemeClr val="tx2"/>
                </a:solidFill>
              </a:rPr>
              <a:t>30%</a:t>
            </a:r>
          </a:p>
          <a:p>
            <a:pPr marL="228600" indent="-2286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재고 보유 최소화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여신 운용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리베이트 프로모션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5EE8B31-3C61-4306-A929-37D385D4646F}"/>
              </a:ext>
            </a:extLst>
          </p:cNvPr>
          <p:cNvSpPr txBox="1"/>
          <p:nvPr/>
        </p:nvSpPr>
        <p:spPr>
          <a:xfrm>
            <a:off x="7824192" y="4149572"/>
            <a:ext cx="3109100" cy="1564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국내 최대 가성비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도입비용 절감 솔루션 제공 </a:t>
            </a:r>
            <a:r>
              <a:rPr lang="en-US" altLang="ko-KR" sz="1050" dirty="0">
                <a:solidFill>
                  <a:schemeClr val="tx2"/>
                </a:solidFill>
              </a:rPr>
              <a:t>- </a:t>
            </a:r>
            <a:r>
              <a:rPr lang="ko-KR" altLang="en-US" sz="1050" dirty="0" err="1">
                <a:solidFill>
                  <a:schemeClr val="tx2"/>
                </a:solidFill>
              </a:rPr>
              <a:t>렌탈</a:t>
            </a:r>
            <a:r>
              <a:rPr lang="en-US" altLang="ko-KR" sz="1050" dirty="0">
                <a:solidFill>
                  <a:schemeClr val="tx2"/>
                </a:solidFill>
              </a:rPr>
              <a:t>,</a:t>
            </a:r>
            <a:r>
              <a:rPr lang="ko-KR" altLang="en-US" sz="1050" dirty="0">
                <a:solidFill>
                  <a:schemeClr val="tx2"/>
                </a:solidFill>
              </a:rPr>
              <a:t>카드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en-US" altLang="ko-KR" sz="1050" dirty="0">
                <a:solidFill>
                  <a:schemeClr val="tx2"/>
                </a:solidFill>
              </a:rPr>
              <a:t>AS,</a:t>
            </a:r>
            <a:r>
              <a:rPr lang="ko-KR" altLang="en-US" sz="1050" dirty="0">
                <a:solidFill>
                  <a:schemeClr val="tx2"/>
                </a:solidFill>
              </a:rPr>
              <a:t> 활용 교육 시스템 구축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물리적</a:t>
            </a:r>
            <a:r>
              <a:rPr lang="en-US" altLang="ko-KR" sz="1050" dirty="0">
                <a:solidFill>
                  <a:schemeClr val="tx2"/>
                </a:solidFill>
              </a:rPr>
              <a:t>/</a:t>
            </a:r>
            <a:r>
              <a:rPr lang="ko-KR" altLang="en-US" sz="1050" dirty="0">
                <a:solidFill>
                  <a:schemeClr val="tx2"/>
                </a:solidFill>
              </a:rPr>
              <a:t>시간적 비용 절감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FC877AF-0EC2-4CC4-9404-56DFE8B02693}"/>
              </a:ext>
            </a:extLst>
          </p:cNvPr>
          <p:cNvSpPr txBox="1"/>
          <p:nvPr/>
        </p:nvSpPr>
        <p:spPr>
          <a:xfrm>
            <a:off x="2532821" y="4149080"/>
            <a:ext cx="3811645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고객 환경에 따른 다양한 제품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브랜드 신뢰도 제고를 위한 사후</a:t>
            </a:r>
            <a:r>
              <a:rPr lang="en-US" altLang="ko-KR" sz="1050" dirty="0">
                <a:solidFill>
                  <a:schemeClr val="tx2"/>
                </a:solidFill>
              </a:rPr>
              <a:t>/</a:t>
            </a:r>
            <a:r>
              <a:rPr lang="ko-KR" altLang="en-US" sz="1050" dirty="0">
                <a:solidFill>
                  <a:schemeClr val="tx2"/>
                </a:solidFill>
              </a:rPr>
              <a:t>기술관리</a:t>
            </a:r>
            <a:endParaRPr lang="en-US" altLang="ko-KR" sz="1050" dirty="0">
              <a:solidFill>
                <a:schemeClr val="tx2"/>
              </a:solidFill>
            </a:endParaRPr>
          </a:p>
          <a:p>
            <a:pPr marL="228600" indent="-228600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AutoNum type="arabicPeriod"/>
            </a:pPr>
            <a:r>
              <a:rPr lang="ko-KR" altLang="en-US" sz="1050" dirty="0">
                <a:solidFill>
                  <a:schemeClr val="tx2"/>
                </a:solidFill>
              </a:rPr>
              <a:t>차별화된 사용자 경험 제공</a:t>
            </a:r>
            <a:endParaRPr lang="en-US" altLang="ko-KR" sz="1050" dirty="0">
              <a:solidFill>
                <a:schemeClr val="tx2"/>
              </a:solidFill>
            </a:endParaRPr>
          </a:p>
          <a:p>
            <a:pPr>
              <a:spcAft>
                <a:spcPts val="600"/>
              </a:spcAft>
            </a:pPr>
            <a:r>
              <a:rPr lang="en-US" altLang="ko-KR" sz="1050" dirty="0">
                <a:solidFill>
                  <a:schemeClr val="tx2"/>
                </a:solidFill>
              </a:rPr>
              <a:t>    (</a:t>
            </a:r>
            <a:r>
              <a:rPr lang="ko-KR" altLang="en-US" sz="1050" dirty="0">
                <a:solidFill>
                  <a:schemeClr val="tx2"/>
                </a:solidFill>
              </a:rPr>
              <a:t>자체 개발 </a:t>
            </a:r>
            <a:r>
              <a:rPr lang="en-US" altLang="ko-KR" sz="1050" dirty="0">
                <a:solidFill>
                  <a:schemeClr val="tx2"/>
                </a:solidFill>
              </a:rPr>
              <a:t>S/W : </a:t>
            </a:r>
            <a:r>
              <a:rPr lang="ko-KR" altLang="en-US" sz="1050" dirty="0">
                <a:solidFill>
                  <a:schemeClr val="tx2"/>
                </a:solidFill>
              </a:rPr>
              <a:t>고객 피드백을 반영한 버전 업데이트</a:t>
            </a:r>
            <a:r>
              <a:rPr lang="en-US" altLang="ko-KR" sz="1050" dirty="0">
                <a:solidFill>
                  <a:schemeClr val="tx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32813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2DC3A87C-0EAF-4C2A-A8F2-A6B32F48B3A6}"/>
              </a:ext>
            </a:extLst>
          </p:cNvPr>
          <p:cNvSpPr/>
          <p:nvPr/>
        </p:nvSpPr>
        <p:spPr>
          <a:xfrm>
            <a:off x="1266450" y="5266148"/>
            <a:ext cx="9515081" cy="9762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F3887DC9-AA00-4F0E-A45E-59437AFC3C2E}"/>
              </a:ext>
            </a:extLst>
          </p:cNvPr>
          <p:cNvSpPr/>
          <p:nvPr/>
        </p:nvSpPr>
        <p:spPr>
          <a:xfrm>
            <a:off x="1266450" y="2768868"/>
            <a:ext cx="9515081" cy="249728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이등변 삼각형 19">
            <a:extLst>
              <a:ext uri="{FF2B5EF4-FFF2-40B4-BE49-F238E27FC236}">
                <a16:creationId xmlns:a16="http://schemas.microsoft.com/office/drawing/2014/main" id="{83EC9FC4-1673-43F7-BECC-9247029F5657}"/>
              </a:ext>
            </a:extLst>
          </p:cNvPr>
          <p:cNvSpPr/>
          <p:nvPr/>
        </p:nvSpPr>
        <p:spPr>
          <a:xfrm>
            <a:off x="2372873" y="3095818"/>
            <a:ext cx="7446254" cy="1954306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이등변 삼각형 20">
            <a:extLst>
              <a:ext uri="{FF2B5EF4-FFF2-40B4-BE49-F238E27FC236}">
                <a16:creationId xmlns:a16="http://schemas.microsoft.com/office/drawing/2014/main" id="{64AD323E-650C-455D-B9DC-991BF6EE31BC}"/>
              </a:ext>
            </a:extLst>
          </p:cNvPr>
          <p:cNvSpPr/>
          <p:nvPr/>
        </p:nvSpPr>
        <p:spPr>
          <a:xfrm>
            <a:off x="2727087" y="2924944"/>
            <a:ext cx="6737826" cy="1768376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963DBD-D3C9-4DA8-AEF5-6A0D5648D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E08D-594D-442E-89F1-CB2677095ACB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B5AB7967-1E7F-4C4C-A8E8-A67F27498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/>
              <a:t>출시</a:t>
            </a:r>
            <a:r>
              <a:rPr lang="en-US" altLang="ko-KR" b="1" dirty="0"/>
              <a:t> </a:t>
            </a:r>
            <a:r>
              <a:rPr lang="ko-KR" altLang="en-US" b="1" dirty="0"/>
              <a:t>및 마케팅 실행 계획</a:t>
            </a:r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42DC92B-80D6-4B55-8895-0F2173C07CE0}"/>
              </a:ext>
            </a:extLst>
          </p:cNvPr>
          <p:cNvSpPr/>
          <p:nvPr/>
        </p:nvSpPr>
        <p:spPr>
          <a:xfrm>
            <a:off x="2512956" y="5455539"/>
            <a:ext cx="77079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D63E5D-371A-40D0-BDDF-000724375CF2}"/>
              </a:ext>
            </a:extLst>
          </p:cNvPr>
          <p:cNvSpPr txBox="1"/>
          <p:nvPr/>
        </p:nvSpPr>
        <p:spPr>
          <a:xfrm>
            <a:off x="2423592" y="547096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브랜드 </a:t>
            </a:r>
            <a:r>
              <a:rPr lang="ko-KR" altLang="en-US" sz="1400" b="1" dirty="0" err="1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메세지</a:t>
            </a:r>
            <a:endParaRPr lang="en-US" altLang="ko-KR" sz="1400" b="1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969D15-1908-44CC-B2E3-2DD355E7B610}"/>
              </a:ext>
            </a:extLst>
          </p:cNvPr>
          <p:cNvSpPr txBox="1"/>
          <p:nvPr/>
        </p:nvSpPr>
        <p:spPr>
          <a:xfrm>
            <a:off x="3345979" y="5396124"/>
            <a:ext cx="6431695" cy="696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원격회의를 통한 </a:t>
            </a:r>
            <a:r>
              <a:rPr lang="ko-KR" altLang="en-US" sz="1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기업의 업무상 공간</a:t>
            </a:r>
            <a:r>
              <a:rPr lang="en-US" altLang="ko-KR" sz="1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/</a:t>
            </a:r>
            <a:r>
              <a:rPr lang="ko-KR" altLang="en-US" sz="1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시간 절약</a:t>
            </a:r>
            <a:endParaRPr lang="en-US" altLang="ko-KR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 </a:t>
            </a:r>
            <a:r>
              <a:rPr lang="en-US" altLang="ko-KR" sz="1400" b="1" dirty="0">
                <a:solidFill>
                  <a:srgbClr val="FFFF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“</a:t>
            </a:r>
            <a:r>
              <a:rPr lang="ko-KR" altLang="en-US" sz="1400" b="1" dirty="0">
                <a:solidFill>
                  <a:srgbClr val="FFFF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크리에이티브 회의 솔루션</a:t>
            </a:r>
            <a:r>
              <a:rPr lang="en-US" altLang="ko-KR" sz="1400" b="1" dirty="0">
                <a:solidFill>
                  <a:srgbClr val="FFFF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”</a:t>
            </a:r>
            <a:r>
              <a:rPr lang="ko-KR" altLang="en-US" sz="1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으로의 패러다임 전환 </a:t>
            </a:r>
            <a:r>
              <a:rPr lang="en-US" altLang="ko-KR" sz="1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(D</a:t>
            </a:r>
            <a:r>
              <a:rPr lang="ko-KR" altLang="en-US" sz="1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보드</a:t>
            </a:r>
            <a:r>
              <a:rPr lang="en-US" altLang="ko-KR" sz="1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+Work</a:t>
            </a:r>
            <a:r>
              <a:rPr lang="ko-KR" altLang="en-US" sz="1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Space1)</a:t>
            </a:r>
            <a:endParaRPr lang="en-US" altLang="ko-KR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pic>
        <p:nvPicPr>
          <p:cNvPr id="22" name="그림 21" descr="텍스트, 바닥, 실내, 가구이(가) 표시된 사진&#10;&#10;자동 생성된 설명">
            <a:extLst>
              <a:ext uri="{FF2B5EF4-FFF2-40B4-BE49-F238E27FC236}">
                <a16:creationId xmlns:a16="http://schemas.microsoft.com/office/drawing/2014/main" id="{3159840F-057E-4D06-97E8-5FA203C7C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744" y="1252945"/>
            <a:ext cx="4456241" cy="26801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734066E-298A-4B8D-B389-4A6E19C39A86}"/>
              </a:ext>
            </a:extLst>
          </p:cNvPr>
          <p:cNvSpPr txBox="1"/>
          <p:nvPr/>
        </p:nvSpPr>
        <p:spPr>
          <a:xfrm>
            <a:off x="5270189" y="4005064"/>
            <a:ext cx="1507604" cy="642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기업</a:t>
            </a:r>
            <a:endParaRPr lang="en-US" altLang="ko-KR" b="1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4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SMB/</a:t>
            </a:r>
            <a:r>
              <a:rPr lang="ko-KR" altLang="en-US" sz="14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학원</a:t>
            </a:r>
            <a:endParaRPr lang="en-US" altLang="ko-KR" sz="1400" b="1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0B4AFC-AB42-4921-8EDF-B126C2CDB61E}"/>
              </a:ext>
            </a:extLst>
          </p:cNvPr>
          <p:cNvSpPr txBox="1"/>
          <p:nvPr/>
        </p:nvSpPr>
        <p:spPr>
          <a:xfrm>
            <a:off x="3292391" y="4729136"/>
            <a:ext cx="5607218" cy="283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400" dirty="0">
                <a:solidFill>
                  <a:schemeClr val="tx2"/>
                </a:solidFill>
                <a:sym typeface="Wingdings" panose="05000000000000000000" pitchFamily="2" charset="2"/>
              </a:rPr>
              <a:t>기업 회의 문화 혁신을 위한</a:t>
            </a:r>
            <a:r>
              <a:rPr lang="en-US" altLang="ko-KR" sz="1400" dirty="0">
                <a:solidFill>
                  <a:schemeClr val="tx2"/>
                </a:solidFill>
              </a:rPr>
              <a:t> </a:t>
            </a:r>
            <a:r>
              <a:rPr lang="en-US" altLang="ko-KR" sz="1400" b="1" dirty="0">
                <a:solidFill>
                  <a:schemeClr val="tx2"/>
                </a:solidFill>
              </a:rPr>
              <a:t>Smart Communicator</a:t>
            </a:r>
            <a:endParaRPr lang="ko-KR" altLang="en-US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7893F3-FCB6-4A59-A7AD-1F66A346019E}"/>
              </a:ext>
            </a:extLst>
          </p:cNvPr>
          <p:cNvSpPr txBox="1"/>
          <p:nvPr/>
        </p:nvSpPr>
        <p:spPr>
          <a:xfrm>
            <a:off x="162769" y="1007234"/>
            <a:ext cx="2260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16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Creative D-</a:t>
            </a:r>
            <a:r>
              <a:rPr lang="ko-KR" altLang="en-US" sz="16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보드</a:t>
            </a:r>
            <a:endParaRPr lang="en-US" altLang="ko-KR" sz="1600" b="1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94328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직사각형 75">
            <a:extLst>
              <a:ext uri="{FF2B5EF4-FFF2-40B4-BE49-F238E27FC236}">
                <a16:creationId xmlns:a16="http://schemas.microsoft.com/office/drawing/2014/main" id="{7ABEF38B-FA81-4F9A-A59B-4CDCCD6CF434}"/>
              </a:ext>
            </a:extLst>
          </p:cNvPr>
          <p:cNvSpPr/>
          <p:nvPr/>
        </p:nvSpPr>
        <p:spPr>
          <a:xfrm>
            <a:off x="1839124" y="2885681"/>
            <a:ext cx="895014" cy="150521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18B24AC7-A3B2-4228-9BE1-048085645082}"/>
              </a:ext>
            </a:extLst>
          </p:cNvPr>
          <p:cNvSpPr/>
          <p:nvPr/>
        </p:nvSpPr>
        <p:spPr>
          <a:xfrm>
            <a:off x="1661240" y="2666354"/>
            <a:ext cx="1082967" cy="1505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D5344D-87D0-4B94-83C5-511AAD7DC3CA}"/>
              </a:ext>
            </a:extLst>
          </p:cNvPr>
          <p:cNvSpPr txBox="1"/>
          <p:nvPr/>
        </p:nvSpPr>
        <p:spPr>
          <a:xfrm>
            <a:off x="1716295" y="2611106"/>
            <a:ext cx="1552008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브랜딩 캠페인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“Be Creative”</a:t>
            </a: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-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홈페이지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-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보도자료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-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옥외광고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(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오피스단지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-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온라인 네이티브 광고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09D33D3D-07E9-4348-B23C-13A33D118DD7}"/>
              </a:ext>
            </a:extLst>
          </p:cNvPr>
          <p:cNvSpPr/>
          <p:nvPr/>
        </p:nvSpPr>
        <p:spPr>
          <a:xfrm>
            <a:off x="9217745" y="2666354"/>
            <a:ext cx="641225" cy="1578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28EBEF08-4CB1-45D0-ACB0-2D883CB1D8DE}"/>
              </a:ext>
            </a:extLst>
          </p:cNvPr>
          <p:cNvSpPr/>
          <p:nvPr/>
        </p:nvSpPr>
        <p:spPr>
          <a:xfrm>
            <a:off x="5062760" y="5480978"/>
            <a:ext cx="1918542" cy="150521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CCBF8AE6-C08C-4928-8CEA-0275A016E810}"/>
              </a:ext>
            </a:extLst>
          </p:cNvPr>
          <p:cNvSpPr/>
          <p:nvPr/>
        </p:nvSpPr>
        <p:spPr>
          <a:xfrm>
            <a:off x="9435760" y="3356992"/>
            <a:ext cx="1990550" cy="157888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882E9BC-1FFD-4B5F-BE8B-BDC969EF7DA6}"/>
              </a:ext>
            </a:extLst>
          </p:cNvPr>
          <p:cNvSpPr txBox="1"/>
          <p:nvPr/>
        </p:nvSpPr>
        <p:spPr>
          <a:xfrm>
            <a:off x="9241604" y="2611106"/>
            <a:ext cx="25430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바이럴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-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온라인 서포터즈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“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멘토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 Q&amp;A”</a:t>
            </a: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- User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좌담회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(Feedback)</a:t>
            </a: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- Creative Communication Award</a:t>
            </a: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   (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제품 활용 아이디어 공모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)</a:t>
            </a: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7BEB3B3D-7F3F-4C82-B4B3-B119C1B22F22}"/>
              </a:ext>
            </a:extLst>
          </p:cNvPr>
          <p:cNvSpPr/>
          <p:nvPr/>
        </p:nvSpPr>
        <p:spPr>
          <a:xfrm>
            <a:off x="3860360" y="2888766"/>
            <a:ext cx="984515" cy="150521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화살표: 오각형 73">
            <a:extLst>
              <a:ext uri="{FF2B5EF4-FFF2-40B4-BE49-F238E27FC236}">
                <a16:creationId xmlns:a16="http://schemas.microsoft.com/office/drawing/2014/main" id="{18AD91DB-CD8B-41AE-B962-7E37291E5736}"/>
              </a:ext>
            </a:extLst>
          </p:cNvPr>
          <p:cNvSpPr/>
          <p:nvPr/>
        </p:nvSpPr>
        <p:spPr>
          <a:xfrm>
            <a:off x="8640650" y="4437112"/>
            <a:ext cx="3318744" cy="420627"/>
          </a:xfrm>
          <a:prstGeom prst="homePlate">
            <a:avLst>
              <a:gd name="adj" fmla="val 84881"/>
            </a:avLst>
          </a:prstGeom>
          <a:solidFill>
            <a:srgbClr val="5183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화살표: 오각형 72">
            <a:extLst>
              <a:ext uri="{FF2B5EF4-FFF2-40B4-BE49-F238E27FC236}">
                <a16:creationId xmlns:a16="http://schemas.microsoft.com/office/drawing/2014/main" id="{F5D08307-3336-46C3-BB9E-578E1EC553B0}"/>
              </a:ext>
            </a:extLst>
          </p:cNvPr>
          <p:cNvSpPr/>
          <p:nvPr/>
        </p:nvSpPr>
        <p:spPr>
          <a:xfrm>
            <a:off x="6528048" y="4435871"/>
            <a:ext cx="2708537" cy="420627"/>
          </a:xfrm>
          <a:prstGeom prst="homePlate">
            <a:avLst>
              <a:gd name="adj" fmla="val 84881"/>
            </a:avLst>
          </a:prstGeom>
          <a:solidFill>
            <a:srgbClr val="7A9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화살표: 오각형 17">
            <a:extLst>
              <a:ext uri="{FF2B5EF4-FFF2-40B4-BE49-F238E27FC236}">
                <a16:creationId xmlns:a16="http://schemas.microsoft.com/office/drawing/2014/main" id="{8EBA0DE9-8BFA-40E6-B8F5-6CC9DA5FE35B}"/>
              </a:ext>
            </a:extLst>
          </p:cNvPr>
          <p:cNvSpPr/>
          <p:nvPr/>
        </p:nvSpPr>
        <p:spPr>
          <a:xfrm>
            <a:off x="3359695" y="4436584"/>
            <a:ext cx="3551043" cy="420627"/>
          </a:xfrm>
          <a:prstGeom prst="homePlate">
            <a:avLst>
              <a:gd name="adj" fmla="val 84881"/>
            </a:avLst>
          </a:prstGeom>
          <a:solidFill>
            <a:srgbClr val="95B3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화살표: 오각형 70">
            <a:extLst>
              <a:ext uri="{FF2B5EF4-FFF2-40B4-BE49-F238E27FC236}">
                <a16:creationId xmlns:a16="http://schemas.microsoft.com/office/drawing/2014/main" id="{74CD94DD-991E-40EC-857C-9886B6666B36}"/>
              </a:ext>
            </a:extLst>
          </p:cNvPr>
          <p:cNvSpPr/>
          <p:nvPr/>
        </p:nvSpPr>
        <p:spPr>
          <a:xfrm>
            <a:off x="1343472" y="4436440"/>
            <a:ext cx="2448272" cy="420627"/>
          </a:xfrm>
          <a:prstGeom prst="homePlate">
            <a:avLst>
              <a:gd name="adj" fmla="val 84881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화살표: 오각형 71">
            <a:extLst>
              <a:ext uri="{FF2B5EF4-FFF2-40B4-BE49-F238E27FC236}">
                <a16:creationId xmlns:a16="http://schemas.microsoft.com/office/drawing/2014/main" id="{45225A50-C0D6-4C92-B197-D4D4B39286B4}"/>
              </a:ext>
            </a:extLst>
          </p:cNvPr>
          <p:cNvSpPr/>
          <p:nvPr/>
        </p:nvSpPr>
        <p:spPr>
          <a:xfrm>
            <a:off x="232606" y="4436200"/>
            <a:ext cx="1483155" cy="420627"/>
          </a:xfrm>
          <a:prstGeom prst="homePlate">
            <a:avLst>
              <a:gd name="adj" fmla="val 84881"/>
            </a:avLst>
          </a:prstGeom>
          <a:solidFill>
            <a:srgbClr val="DCE6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EDF16F78-A024-4BF3-876E-D6E79F7CD37C}"/>
              </a:ext>
            </a:extLst>
          </p:cNvPr>
          <p:cNvSpPr/>
          <p:nvPr/>
        </p:nvSpPr>
        <p:spPr>
          <a:xfrm>
            <a:off x="6816080" y="2666354"/>
            <a:ext cx="1082967" cy="1505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BD63C0-669C-4E9A-8CDC-A4EBC60E4587}"/>
              </a:ext>
            </a:extLst>
          </p:cNvPr>
          <p:cNvSpPr txBox="1"/>
          <p:nvPr/>
        </p:nvSpPr>
        <p:spPr>
          <a:xfrm>
            <a:off x="6838730" y="2611106"/>
            <a:ext cx="215397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홍보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&amp;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프로모션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Trial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&amp;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Testimonial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이벤트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>
              <a:spcAft>
                <a:spcPts val="600"/>
              </a:spcAft>
            </a:pP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컨퍼런스 세션 참가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- D-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보드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시연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- Booth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체험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데모 행사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 marL="171450" indent="-171450">
              <a:spcAft>
                <a:spcPts val="600"/>
              </a:spcAft>
              <a:buFontTx/>
              <a:buChar char="-"/>
            </a:pPr>
            <a:r>
              <a:rPr lang="ko-KR" altLang="en-US" sz="1000" dirty="0" err="1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웨비나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 장비 지원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F8CE24DB-ED10-434C-8C8D-15AC19065370}"/>
              </a:ext>
            </a:extLst>
          </p:cNvPr>
          <p:cNvSpPr/>
          <p:nvPr/>
        </p:nvSpPr>
        <p:spPr>
          <a:xfrm>
            <a:off x="3771176" y="2666354"/>
            <a:ext cx="813649" cy="1505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CF952B39-E601-49C7-913F-40E3789FF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E08D-594D-442E-89F1-CB2677095ACB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B08EB43B-26E8-4FEF-87C5-69FA0BC7D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/>
              <a:t>출시</a:t>
            </a:r>
            <a:r>
              <a:rPr lang="en-US" altLang="ko-KR" b="1" dirty="0"/>
              <a:t> </a:t>
            </a:r>
            <a:r>
              <a:rPr lang="ko-KR" altLang="en-US" b="1" dirty="0"/>
              <a:t>및 마케팅 실행 계획</a:t>
            </a:r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1AAF68-3BF2-49A1-885A-33F6E713C7F6}"/>
              </a:ext>
            </a:extLst>
          </p:cNvPr>
          <p:cNvSpPr txBox="1"/>
          <p:nvPr/>
        </p:nvSpPr>
        <p:spPr>
          <a:xfrm>
            <a:off x="3791744" y="2618797"/>
            <a:ext cx="273630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마케팅 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PR </a:t>
            </a:r>
          </a:p>
          <a:p>
            <a:pPr>
              <a:spcAft>
                <a:spcPts val="600"/>
              </a:spcAft>
            </a:pP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브랜드 </a:t>
            </a:r>
            <a:r>
              <a:rPr lang="ko-KR" altLang="en-US" sz="1000" dirty="0" err="1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엠버서더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: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오피니언 리더 그룹 형성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-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기업 원격회의 퀄리티 향상 사례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- D-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보드 설치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활용 사례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-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기획기사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332472-7D2F-487C-AB93-4DAEADB77F29}"/>
              </a:ext>
            </a:extLst>
          </p:cNvPr>
          <p:cNvSpPr txBox="1"/>
          <p:nvPr/>
        </p:nvSpPr>
        <p:spPr>
          <a:xfrm>
            <a:off x="156544" y="2616482"/>
            <a:ext cx="129554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1000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채널개발</a:t>
            </a:r>
            <a:endParaRPr lang="en-US" altLang="ko-KR" sz="1000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 algn="l"/>
            <a:r>
              <a:rPr lang="en-US" altLang="ko-KR" sz="1000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- </a:t>
            </a:r>
            <a:r>
              <a:rPr lang="ko-KR" altLang="en-US" sz="1000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온라인</a:t>
            </a:r>
            <a:endParaRPr lang="en-US" altLang="ko-KR" sz="1000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 algn="l"/>
            <a:r>
              <a:rPr lang="en-US" altLang="ko-KR" sz="1000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- </a:t>
            </a:r>
            <a:r>
              <a:rPr lang="ko-KR" altLang="en-US" sz="1000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직납</a:t>
            </a:r>
            <a:endParaRPr lang="en-US" altLang="ko-KR" sz="1000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 algn="l"/>
            <a:endParaRPr lang="en-US" altLang="ko-KR" sz="1000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 algn="l"/>
            <a:r>
              <a:rPr lang="ko-KR" altLang="en-US" sz="1000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파트너 교육</a:t>
            </a:r>
            <a:endParaRPr lang="en-US" altLang="ko-KR" sz="1000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 algn="l"/>
            <a:r>
              <a:rPr lang="en-US" altLang="ko-KR" sz="1000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Press Conference</a:t>
            </a:r>
          </a:p>
          <a:p>
            <a:pPr algn="l"/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 algn="l"/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제품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DB</a:t>
            </a:r>
            <a:endParaRPr lang="en-US" altLang="ko-KR" sz="1000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9D2857-3A1C-4301-A6A4-B98B013DF056}"/>
              </a:ext>
            </a:extLst>
          </p:cNvPr>
          <p:cNvSpPr txBox="1"/>
          <p:nvPr/>
        </p:nvSpPr>
        <p:spPr>
          <a:xfrm>
            <a:off x="156544" y="1873598"/>
            <a:ext cx="4844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D-30</a:t>
            </a:r>
            <a:endParaRPr lang="ko-KR" altLang="en-US" sz="1000" b="1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E4E02EB-D2C4-4CC5-B4E7-A69ACC8857EC}"/>
              </a:ext>
            </a:extLst>
          </p:cNvPr>
          <p:cNvSpPr txBox="1"/>
          <p:nvPr/>
        </p:nvSpPr>
        <p:spPr>
          <a:xfrm>
            <a:off x="1715761" y="1884116"/>
            <a:ext cx="6062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Launch</a:t>
            </a:r>
            <a:endParaRPr lang="ko-KR" altLang="en-US" sz="1000" b="1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AD45848-C232-4FE2-96BD-794B8B995BB8}"/>
              </a:ext>
            </a:extLst>
          </p:cNvPr>
          <p:cNvGrpSpPr/>
          <p:nvPr/>
        </p:nvGrpSpPr>
        <p:grpSpPr>
          <a:xfrm>
            <a:off x="466117" y="2125021"/>
            <a:ext cx="11462531" cy="444167"/>
            <a:chOff x="466117" y="1316940"/>
            <a:chExt cx="11462531" cy="825927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8B37E035-C3B9-4E29-8B33-1E8006CAC06A}"/>
                </a:ext>
              </a:extLst>
            </p:cNvPr>
            <p:cNvSpPr/>
            <p:nvPr/>
          </p:nvSpPr>
          <p:spPr>
            <a:xfrm>
              <a:off x="466117" y="1316940"/>
              <a:ext cx="11462531" cy="8254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038915F-3ADA-483F-9D6C-BFE10CE955B7}"/>
                </a:ext>
              </a:extLst>
            </p:cNvPr>
            <p:cNvSpPr/>
            <p:nvPr/>
          </p:nvSpPr>
          <p:spPr>
            <a:xfrm>
              <a:off x="466117" y="1317386"/>
              <a:ext cx="1381411" cy="8254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7" name="타원 26">
            <a:extLst>
              <a:ext uri="{FF2B5EF4-FFF2-40B4-BE49-F238E27FC236}">
                <a16:creationId xmlns:a16="http://schemas.microsoft.com/office/drawing/2014/main" id="{DB458767-6C55-42D2-A489-099858C553D3}"/>
              </a:ext>
            </a:extLst>
          </p:cNvPr>
          <p:cNvSpPr/>
          <p:nvPr/>
        </p:nvSpPr>
        <p:spPr>
          <a:xfrm>
            <a:off x="3791744" y="2124655"/>
            <a:ext cx="448541" cy="44854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614F80C5-E079-4093-9416-F6A251DBB54B}"/>
              </a:ext>
            </a:extLst>
          </p:cNvPr>
          <p:cNvSpPr/>
          <p:nvPr/>
        </p:nvSpPr>
        <p:spPr>
          <a:xfrm>
            <a:off x="6910738" y="2120407"/>
            <a:ext cx="448541" cy="44854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04690488-45B2-46C8-ADAE-CD5826E23231}"/>
              </a:ext>
            </a:extLst>
          </p:cNvPr>
          <p:cNvSpPr/>
          <p:nvPr/>
        </p:nvSpPr>
        <p:spPr>
          <a:xfrm>
            <a:off x="9236585" y="2118670"/>
            <a:ext cx="448541" cy="44854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8DC4950-0138-4968-B106-C6AB1A02E9C0}"/>
              </a:ext>
            </a:extLst>
          </p:cNvPr>
          <p:cNvGrpSpPr/>
          <p:nvPr/>
        </p:nvGrpSpPr>
        <p:grpSpPr>
          <a:xfrm>
            <a:off x="1524100" y="4924265"/>
            <a:ext cx="8767107" cy="747352"/>
            <a:chOff x="1524100" y="3888793"/>
            <a:chExt cx="8767107" cy="747352"/>
          </a:xfrm>
        </p:grpSpPr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623BB645-1F0F-4B82-B33B-83DE8057C068}"/>
                </a:ext>
              </a:extLst>
            </p:cNvPr>
            <p:cNvSpPr/>
            <p:nvPr/>
          </p:nvSpPr>
          <p:spPr>
            <a:xfrm>
              <a:off x="9192344" y="3948708"/>
              <a:ext cx="981049" cy="15404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55F44A8-205C-4F49-AE74-FD5007FD2FA9}"/>
                </a:ext>
              </a:extLst>
            </p:cNvPr>
            <p:cNvSpPr txBox="1"/>
            <p:nvPr/>
          </p:nvSpPr>
          <p:spPr>
            <a:xfrm>
              <a:off x="9236937" y="3893561"/>
              <a:ext cx="1054270" cy="24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altLang="ko-KR" sz="10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  <a:sym typeface="Wingdings" panose="05000000000000000000" pitchFamily="2" charset="2"/>
                </a:rPr>
                <a:t>User</a:t>
              </a:r>
              <a:r>
                <a:rPr lang="ko-KR" altLang="en-US" sz="10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  <a:sym typeface="Wingdings" panose="05000000000000000000" pitchFamily="2" charset="2"/>
                </a:rPr>
                <a:t> 피드백</a:t>
              </a:r>
              <a:endPara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endParaRPr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BF933E32-F655-44A6-8D97-EDBCF38E1D7E}"/>
                </a:ext>
              </a:extLst>
            </p:cNvPr>
            <p:cNvSpPr/>
            <p:nvPr/>
          </p:nvSpPr>
          <p:spPr>
            <a:xfrm>
              <a:off x="1524100" y="3947801"/>
              <a:ext cx="1632226" cy="15495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CBB412D-EF23-47DE-9FEB-EAFFF561AF7F}"/>
                </a:ext>
              </a:extLst>
            </p:cNvPr>
            <p:cNvSpPr txBox="1"/>
            <p:nvPr/>
          </p:nvSpPr>
          <p:spPr>
            <a:xfrm>
              <a:off x="1590775" y="3888793"/>
              <a:ext cx="172138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altLang="ko-KR" sz="10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  <a:sym typeface="Wingdings" panose="05000000000000000000" pitchFamily="2" charset="2"/>
                </a:rPr>
                <a:t>SW </a:t>
              </a:r>
              <a:r>
                <a:rPr lang="ko-KR" altLang="en-US" sz="10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  <a:sym typeface="Wingdings" panose="05000000000000000000" pitchFamily="2" charset="2"/>
                </a:rPr>
                <a:t>버전 업데이트 출시</a:t>
              </a:r>
              <a:endPara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endParaRPr>
            </a:p>
          </p:txBody>
        </p:sp>
        <p:cxnSp>
          <p:nvCxnSpPr>
            <p:cNvPr id="31" name="연결선: 꺾임 30">
              <a:extLst>
                <a:ext uri="{FF2B5EF4-FFF2-40B4-BE49-F238E27FC236}">
                  <a16:creationId xmlns:a16="http://schemas.microsoft.com/office/drawing/2014/main" id="{EDC60000-80C2-443A-9B69-64269602344E}"/>
                </a:ext>
              </a:extLst>
            </p:cNvPr>
            <p:cNvCxnSpPr>
              <a:cxnSpLocks/>
              <a:stCxn id="15" idx="2"/>
              <a:endCxn id="20" idx="2"/>
            </p:cNvCxnSpPr>
            <p:nvPr/>
          </p:nvCxnSpPr>
          <p:spPr>
            <a:xfrm rot="5400000">
              <a:off x="6107414" y="486051"/>
              <a:ext cx="712" cy="7312604"/>
            </a:xfrm>
            <a:prstGeom prst="bentConnector3">
              <a:avLst>
                <a:gd name="adj1" fmla="val 32206742"/>
              </a:avLst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A901489-9458-4B5C-8122-86AD2C0DA033}"/>
                </a:ext>
              </a:extLst>
            </p:cNvPr>
            <p:cNvSpPr txBox="1"/>
            <p:nvPr/>
          </p:nvSpPr>
          <p:spPr>
            <a:xfrm>
              <a:off x="4851929" y="4389924"/>
              <a:ext cx="23042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ko-KR" altLang="en-US" sz="10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  <a:sym typeface="Wingdings" panose="05000000000000000000" pitchFamily="2" charset="2"/>
                </a:rPr>
                <a:t>업데이트에 </a:t>
              </a:r>
              <a:r>
                <a:rPr lang="en-US" altLang="ko-KR" sz="10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  <a:sym typeface="Wingdings" panose="05000000000000000000" pitchFamily="2" charset="2"/>
                </a:rPr>
                <a:t>User Needs </a:t>
              </a:r>
              <a:r>
                <a:rPr lang="ko-KR" altLang="en-US" sz="10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  <a:sym typeface="Wingdings" panose="05000000000000000000" pitchFamily="2" charset="2"/>
                </a:rPr>
                <a:t>반영</a:t>
              </a:r>
              <a:endPara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8D55E014-9D2C-46B5-84E5-05D83E995881}"/>
              </a:ext>
            </a:extLst>
          </p:cNvPr>
          <p:cNvSpPr txBox="1"/>
          <p:nvPr/>
        </p:nvSpPr>
        <p:spPr>
          <a:xfrm>
            <a:off x="3791744" y="1873597"/>
            <a:ext cx="7473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+2 Month</a:t>
            </a:r>
            <a:endParaRPr lang="ko-KR" altLang="en-US" sz="1000" b="1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9790AAE-FA9D-43B3-A607-DAD7501474F8}"/>
              </a:ext>
            </a:extLst>
          </p:cNvPr>
          <p:cNvSpPr txBox="1"/>
          <p:nvPr/>
        </p:nvSpPr>
        <p:spPr>
          <a:xfrm>
            <a:off x="6841054" y="1873596"/>
            <a:ext cx="7729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+5 Month</a:t>
            </a:r>
            <a:endParaRPr lang="ko-KR" altLang="en-US" sz="1000" b="1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B6D4177-72CB-4FF8-9F16-A218F322EBCD}"/>
              </a:ext>
            </a:extLst>
          </p:cNvPr>
          <p:cNvSpPr txBox="1"/>
          <p:nvPr/>
        </p:nvSpPr>
        <p:spPr>
          <a:xfrm>
            <a:off x="9236585" y="1878800"/>
            <a:ext cx="7425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+6 Month</a:t>
            </a:r>
            <a:endParaRPr lang="ko-KR" altLang="en-US" sz="1000" b="1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57C9A553-D9DC-4B66-B7AA-AE7BD741DDD9}"/>
              </a:ext>
            </a:extLst>
          </p:cNvPr>
          <p:cNvGrpSpPr/>
          <p:nvPr/>
        </p:nvGrpSpPr>
        <p:grpSpPr>
          <a:xfrm>
            <a:off x="1716294" y="2120407"/>
            <a:ext cx="448541" cy="448541"/>
            <a:chOff x="1614550" y="1312326"/>
            <a:chExt cx="448541" cy="448541"/>
          </a:xfrm>
        </p:grpSpPr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948DAC27-A8DB-46F5-8E44-EB594D69F953}"/>
                </a:ext>
              </a:extLst>
            </p:cNvPr>
            <p:cNvSpPr/>
            <p:nvPr/>
          </p:nvSpPr>
          <p:spPr>
            <a:xfrm>
              <a:off x="1614550" y="1312326"/>
              <a:ext cx="448541" cy="44854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BCECB554-9034-4678-9479-3A018CE00C99}"/>
                </a:ext>
              </a:extLst>
            </p:cNvPr>
            <p:cNvSpPr/>
            <p:nvPr/>
          </p:nvSpPr>
          <p:spPr>
            <a:xfrm>
              <a:off x="1661670" y="1351418"/>
              <a:ext cx="362220" cy="362220"/>
            </a:xfrm>
            <a:prstGeom prst="ellipse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BBEE1FD1-D205-461D-9667-870F701C2B2B}"/>
              </a:ext>
            </a:extLst>
          </p:cNvPr>
          <p:cNvSpPr txBox="1"/>
          <p:nvPr/>
        </p:nvSpPr>
        <p:spPr>
          <a:xfrm>
            <a:off x="256592" y="452771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사전준비</a:t>
            </a:r>
            <a:endParaRPr lang="en-US" altLang="ko-KR" sz="1000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527F96E-1AD1-492D-A2D4-5C7F89D01A0B}"/>
              </a:ext>
            </a:extLst>
          </p:cNvPr>
          <p:cNvSpPr txBox="1"/>
          <p:nvPr/>
        </p:nvSpPr>
        <p:spPr>
          <a:xfrm>
            <a:off x="1715761" y="4521459"/>
            <a:ext cx="8691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브랜드 인식</a:t>
            </a:r>
            <a:endParaRPr lang="en-US" altLang="ko-KR" sz="1000" dirty="0">
              <a:solidFill>
                <a:schemeClr val="tx1">
                  <a:lumMod val="65000"/>
                  <a:lumOff val="3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1CBF6D0-CEC0-4FC2-907A-302D1B5BB3C2}"/>
              </a:ext>
            </a:extLst>
          </p:cNvPr>
          <p:cNvSpPr txBox="1"/>
          <p:nvPr/>
        </p:nvSpPr>
        <p:spPr>
          <a:xfrm>
            <a:off x="3790236" y="4508879"/>
            <a:ext cx="12971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긍정적 활용성 인식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8759567-C91E-430C-A924-2522481E076C}"/>
              </a:ext>
            </a:extLst>
          </p:cNvPr>
          <p:cNvSpPr txBox="1"/>
          <p:nvPr/>
        </p:nvSpPr>
        <p:spPr>
          <a:xfrm>
            <a:off x="6910059" y="4508879"/>
            <a:ext cx="7248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MOT</a:t>
            </a:r>
            <a:r>
              <a:rPr lang="ko-KR" altLang="en-US" sz="1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확대</a:t>
            </a:r>
            <a:endParaRPr lang="en-US" altLang="ko-KR" sz="1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87C8A25-3755-4C5D-81AC-5E6BB2EF2503}"/>
              </a:ext>
            </a:extLst>
          </p:cNvPr>
          <p:cNvSpPr txBox="1"/>
          <p:nvPr/>
        </p:nvSpPr>
        <p:spPr>
          <a:xfrm>
            <a:off x="9236585" y="4508286"/>
            <a:ext cx="12795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Engagement</a:t>
            </a:r>
            <a:r>
              <a:rPr lang="ko-KR" altLang="en-US" sz="1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확대</a:t>
            </a:r>
            <a:endParaRPr lang="en-US" altLang="ko-KR" sz="1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8C67B8F4-6EBA-44C0-BA46-548E2182D3EE}"/>
              </a:ext>
            </a:extLst>
          </p:cNvPr>
          <p:cNvSpPr/>
          <p:nvPr/>
        </p:nvSpPr>
        <p:spPr>
          <a:xfrm>
            <a:off x="240245" y="2125021"/>
            <a:ext cx="448541" cy="44854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4570F77-F718-4FA5-A60B-40527B340959}"/>
              </a:ext>
            </a:extLst>
          </p:cNvPr>
          <p:cNvSpPr txBox="1"/>
          <p:nvPr/>
        </p:nvSpPr>
        <p:spPr>
          <a:xfrm>
            <a:off x="162769" y="1007234"/>
            <a:ext cx="2260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16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Creative D-</a:t>
            </a:r>
            <a:r>
              <a:rPr lang="ko-KR" altLang="en-US" sz="16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보드</a:t>
            </a:r>
            <a:endParaRPr lang="en-US" altLang="ko-KR" sz="1600" b="1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95380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연결선: 꺾임 56">
            <a:extLst>
              <a:ext uri="{FF2B5EF4-FFF2-40B4-BE49-F238E27FC236}">
                <a16:creationId xmlns:a16="http://schemas.microsoft.com/office/drawing/2014/main" id="{EF3F0F01-9C4F-4137-B2F9-3A8F6F4DA7DF}"/>
              </a:ext>
            </a:extLst>
          </p:cNvPr>
          <p:cNvCxnSpPr>
            <a:cxnSpLocks/>
            <a:stCxn id="54" idx="2"/>
            <a:endCxn id="56" idx="2"/>
          </p:cNvCxnSpPr>
          <p:nvPr/>
        </p:nvCxnSpPr>
        <p:spPr>
          <a:xfrm rot="5400000">
            <a:off x="5471907" y="1634541"/>
            <a:ext cx="712" cy="8583618"/>
          </a:xfrm>
          <a:prstGeom prst="bentConnector3">
            <a:avLst>
              <a:gd name="adj1" fmla="val 32206742"/>
            </a:avLst>
          </a:prstGeom>
          <a:ln w="127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1E1D415-BA24-4595-B0CD-5457A8F7A83B}"/>
              </a:ext>
            </a:extLst>
          </p:cNvPr>
          <p:cNvSpPr/>
          <p:nvPr/>
        </p:nvSpPr>
        <p:spPr>
          <a:xfrm>
            <a:off x="5999436" y="3940113"/>
            <a:ext cx="1082967" cy="150521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FBB437CD-05D1-4E9F-B1F4-CC88244AEA7E}"/>
              </a:ext>
            </a:extLst>
          </p:cNvPr>
          <p:cNvSpPr/>
          <p:nvPr/>
        </p:nvSpPr>
        <p:spPr>
          <a:xfrm>
            <a:off x="6000453" y="3717701"/>
            <a:ext cx="984515" cy="1505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90CE4A-0340-4C9E-B6BA-5E813F481E27}"/>
              </a:ext>
            </a:extLst>
          </p:cNvPr>
          <p:cNvSpPr txBox="1"/>
          <p:nvPr/>
        </p:nvSpPr>
        <p:spPr>
          <a:xfrm>
            <a:off x="6006327" y="3670144"/>
            <a:ext cx="2736304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교육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프로그램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>
              <a:spcAft>
                <a:spcPts val="600"/>
              </a:spcAft>
            </a:pP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브랜드 </a:t>
            </a:r>
            <a:r>
              <a:rPr lang="ko-KR" altLang="en-US" sz="1000" dirty="0" err="1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엠버서더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: D-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보드 활용 교사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- D-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보드 커리큘럼 활용 사례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-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기획기사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8345865D-9790-4A5D-9299-C219808DDE6B}"/>
              </a:ext>
            </a:extLst>
          </p:cNvPr>
          <p:cNvSpPr/>
          <p:nvPr/>
        </p:nvSpPr>
        <p:spPr>
          <a:xfrm>
            <a:off x="3269453" y="3940113"/>
            <a:ext cx="895014" cy="150521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1DCD4DC-EAC4-4A69-A2E3-4FC014048EBE}"/>
              </a:ext>
            </a:extLst>
          </p:cNvPr>
          <p:cNvSpPr/>
          <p:nvPr/>
        </p:nvSpPr>
        <p:spPr>
          <a:xfrm>
            <a:off x="3081500" y="3717701"/>
            <a:ext cx="1082967" cy="1505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6C6C1F-07A8-4F11-B324-637817F43C32}"/>
              </a:ext>
            </a:extLst>
          </p:cNvPr>
          <p:cNvSpPr txBox="1"/>
          <p:nvPr/>
        </p:nvSpPr>
        <p:spPr>
          <a:xfrm>
            <a:off x="3128088" y="3662453"/>
            <a:ext cx="1552008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홍보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&amp;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프로모션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“Creative Edu”</a:t>
            </a: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-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웹사이트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-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보도자료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-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옥외광고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(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오피스단지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- TVC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882FE29-CD6F-41EC-88E2-A3A0386891E3}"/>
              </a:ext>
            </a:extLst>
          </p:cNvPr>
          <p:cNvSpPr/>
          <p:nvPr/>
        </p:nvSpPr>
        <p:spPr>
          <a:xfrm>
            <a:off x="8871213" y="3717701"/>
            <a:ext cx="641225" cy="1578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7F795DC-0859-498F-996D-F635BDDE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E08D-594D-442E-89F1-CB2677095ACB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84703A14-6C22-46BB-BD83-7C638BBD2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/>
              <a:t>출시</a:t>
            </a:r>
            <a:r>
              <a:rPr lang="en-US" altLang="ko-KR" b="1" dirty="0"/>
              <a:t> </a:t>
            </a:r>
            <a:r>
              <a:rPr lang="ko-KR" altLang="en-US" b="1" dirty="0"/>
              <a:t>및 마케팅 실행 계획</a:t>
            </a:r>
            <a:endParaRPr lang="ko-KR" altLang="en-US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CD24BA7-E358-4B80-B65D-9A63BF0B108B}"/>
              </a:ext>
            </a:extLst>
          </p:cNvPr>
          <p:cNvGrpSpPr/>
          <p:nvPr/>
        </p:nvGrpSpPr>
        <p:grpSpPr>
          <a:xfrm>
            <a:off x="3403080" y="1284746"/>
            <a:ext cx="4997176" cy="1296124"/>
            <a:chOff x="3139138" y="1376358"/>
            <a:chExt cx="4997176" cy="1296124"/>
          </a:xfrm>
        </p:grpSpPr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8FE3CE85-2583-423C-AD96-5B24D00FD07A}"/>
                </a:ext>
              </a:extLst>
            </p:cNvPr>
            <p:cNvSpPr/>
            <p:nvPr/>
          </p:nvSpPr>
          <p:spPr>
            <a:xfrm>
              <a:off x="3139138" y="1376358"/>
              <a:ext cx="4787857" cy="1296124"/>
            </a:xfrm>
            <a:prstGeom prst="rect">
              <a:avLst/>
            </a:prstGeom>
            <a:solidFill>
              <a:srgbClr val="ECF1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51B5D0E-1B8A-491F-B4A1-4C5268774386}"/>
                </a:ext>
              </a:extLst>
            </p:cNvPr>
            <p:cNvSpPr txBox="1"/>
            <p:nvPr/>
          </p:nvSpPr>
          <p:spPr>
            <a:xfrm>
              <a:off x="3348457" y="1395209"/>
              <a:ext cx="478785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ko-KR" altLang="en-US" sz="14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특판 </a:t>
              </a:r>
              <a:r>
                <a:rPr lang="en-US" altLang="ko-KR" sz="14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: </a:t>
              </a:r>
              <a:r>
                <a:rPr lang="ko-KR" altLang="en-US" sz="14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번들</a:t>
              </a:r>
              <a:r>
                <a:rPr lang="en-US" altLang="ko-KR" sz="14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/</a:t>
              </a:r>
              <a:r>
                <a:rPr lang="ko-KR" altLang="en-US" sz="1400" dirty="0" err="1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렌탈</a:t>
              </a:r>
              <a:endParaRPr lang="en-US" altLang="ko-KR" sz="14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endParaRPr>
            </a:p>
            <a:p>
              <a:pPr indent="-17145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endPara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endParaRPr>
            </a:p>
            <a:p>
              <a:pPr indent="-17145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ko-KR" altLang="en-US" sz="11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유치원</a:t>
              </a:r>
              <a:r>
                <a:rPr lang="en-US" altLang="ko-KR" sz="11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/</a:t>
              </a:r>
              <a:r>
                <a:rPr lang="ko-KR" altLang="en-US" sz="11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미술학원</a:t>
              </a:r>
              <a:r>
                <a:rPr lang="en-US" altLang="ko-KR" sz="11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 : </a:t>
              </a:r>
              <a:r>
                <a:rPr lang="ko-KR" altLang="en-US" sz="11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학습 컨텐츠와 결합한 교육 스크린으로 활용</a:t>
              </a:r>
              <a:endParaRPr lang="en-US" altLang="ko-KR" sz="11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endParaRPr>
            </a:p>
            <a:p>
              <a:pPr indent="-17145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ko-KR" altLang="en-US" sz="11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인터렉티브 기반 교육 컨텐츠 기업 제휴</a:t>
              </a:r>
              <a:r>
                <a:rPr lang="en-US" altLang="ko-KR" sz="11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(</a:t>
              </a:r>
              <a:r>
                <a:rPr lang="ko-KR" altLang="en-US" sz="1100" dirty="0" err="1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월정액</a:t>
              </a:r>
              <a:r>
                <a:rPr lang="en-US" altLang="ko-KR" sz="11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)</a:t>
              </a:r>
            </a:p>
            <a:p>
              <a:pPr>
                <a:spcAft>
                  <a:spcPts val="600"/>
                </a:spcAft>
              </a:pPr>
              <a:r>
                <a:rPr lang="en-US" altLang="ko-KR" sz="11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    Ex. </a:t>
              </a:r>
              <a:r>
                <a:rPr lang="ko-KR" altLang="en-US" sz="11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시공미디어 아이스크림</a:t>
              </a:r>
              <a:r>
                <a:rPr lang="en-US" altLang="ko-KR" sz="11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, </a:t>
              </a:r>
              <a:r>
                <a:rPr lang="ko-KR" altLang="en-US" sz="1100" dirty="0" err="1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구몬</a:t>
              </a:r>
              <a:r>
                <a:rPr lang="en-US" altLang="ko-KR" sz="1100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, </a:t>
              </a:r>
              <a:r>
                <a:rPr lang="ko-KR" altLang="en-US" sz="1100" dirty="0" err="1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밀크티</a:t>
              </a:r>
              <a:endParaRPr lang="en-US" altLang="ko-KR" sz="11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23C12870-2D8C-4155-BF92-8DA50382872C}"/>
              </a:ext>
            </a:extLst>
          </p:cNvPr>
          <p:cNvGrpSpPr/>
          <p:nvPr/>
        </p:nvGrpSpPr>
        <p:grpSpPr>
          <a:xfrm>
            <a:off x="239443" y="989688"/>
            <a:ext cx="1944216" cy="276999"/>
            <a:chOff x="407368" y="1008431"/>
            <a:chExt cx="1944216" cy="276999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AA8122A1-7C8C-4099-91F1-47929DAB0DC4}"/>
                </a:ext>
              </a:extLst>
            </p:cNvPr>
            <p:cNvSpPr/>
            <p:nvPr/>
          </p:nvSpPr>
          <p:spPr>
            <a:xfrm>
              <a:off x="407368" y="1046838"/>
              <a:ext cx="1944216" cy="23859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C60F937-76CD-483A-BA87-F30298DF8658}"/>
                </a:ext>
              </a:extLst>
            </p:cNvPr>
            <p:cNvSpPr txBox="1"/>
            <p:nvPr/>
          </p:nvSpPr>
          <p:spPr>
            <a:xfrm>
              <a:off x="479376" y="1008431"/>
              <a:ext cx="1810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ko-KR" sz="1200" b="1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New Market Challenge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43461AE-646E-4F97-A8DB-A59103EB487F}"/>
              </a:ext>
            </a:extLst>
          </p:cNvPr>
          <p:cNvSpPr txBox="1"/>
          <p:nvPr/>
        </p:nvSpPr>
        <p:spPr>
          <a:xfrm>
            <a:off x="162769" y="1276519"/>
            <a:ext cx="2660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6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크리에이티브</a:t>
            </a:r>
            <a:r>
              <a:rPr lang="en-US" altLang="ko-KR" sz="16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Edu</a:t>
            </a:r>
            <a:r>
              <a:rPr lang="ko-KR" altLang="en-US" sz="16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</a:t>
            </a:r>
            <a:r>
              <a:rPr lang="en-US" altLang="ko-KR" sz="16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D-</a:t>
            </a:r>
            <a:r>
              <a:rPr lang="ko-KR" altLang="en-US" sz="16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보드</a:t>
            </a:r>
            <a:endParaRPr lang="en-US" altLang="ko-KR" sz="1600" b="1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6B1C5E-56B2-444E-A69E-CE32A60EFCD1}"/>
              </a:ext>
            </a:extLst>
          </p:cNvPr>
          <p:cNvSpPr txBox="1"/>
          <p:nvPr/>
        </p:nvSpPr>
        <p:spPr>
          <a:xfrm>
            <a:off x="8899235" y="3662453"/>
            <a:ext cx="255157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바이럴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-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체험단 이벤트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 :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교사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/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학원 강사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-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온라인 교육 플랫폼 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: D-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보드 도입 지원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</a:pP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81658C-7B32-46C0-968C-76485050B617}"/>
              </a:ext>
            </a:extLst>
          </p:cNvPr>
          <p:cNvSpPr txBox="1"/>
          <p:nvPr/>
        </p:nvSpPr>
        <p:spPr>
          <a:xfrm>
            <a:off x="156544" y="3667829"/>
            <a:ext cx="211468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1000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유치원</a:t>
            </a:r>
            <a:r>
              <a:rPr lang="en-US" altLang="ko-KR" sz="1000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/</a:t>
            </a:r>
            <a:r>
              <a:rPr lang="ko-KR" altLang="en-US" sz="1000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미술학원 프랜차이즈 </a:t>
            </a:r>
            <a:r>
              <a:rPr lang="ko-KR" altLang="en-US" sz="1000" dirty="0" err="1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컨텍</a:t>
            </a:r>
            <a:endParaRPr lang="en-US" altLang="ko-KR" sz="1000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 algn="l"/>
            <a:r>
              <a:rPr lang="ko-KR" altLang="en-US" sz="1000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컨텐츠 기업 제휴</a:t>
            </a:r>
            <a:endParaRPr lang="en-US" altLang="ko-KR" sz="1000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 algn="l"/>
            <a:endParaRPr lang="en-US" altLang="ko-KR" sz="1000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 algn="l"/>
            <a:r>
              <a:rPr lang="en-US" altLang="ko-KR" sz="1000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D-</a:t>
            </a:r>
            <a:r>
              <a:rPr lang="ko-KR" altLang="en-US" sz="1000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보드 활용 커리큘럼 개발</a:t>
            </a:r>
            <a:endParaRPr lang="en-US" altLang="ko-KR" sz="1000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r>
              <a:rPr lang="en-US" altLang="ko-KR" sz="1000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Press Conference</a:t>
            </a:r>
          </a:p>
          <a:p>
            <a:pPr algn="l"/>
            <a:endParaRPr lang="en-US" altLang="ko-KR" sz="1000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  <a:p>
            <a:pPr algn="l"/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제품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DB</a:t>
            </a:r>
            <a:endParaRPr lang="en-US" altLang="ko-KR" sz="1000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F9F006A-C062-4B88-9123-415B6493A54D}"/>
              </a:ext>
            </a:extLst>
          </p:cNvPr>
          <p:cNvSpPr txBox="1"/>
          <p:nvPr/>
        </p:nvSpPr>
        <p:spPr>
          <a:xfrm>
            <a:off x="156544" y="2924945"/>
            <a:ext cx="4844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D-30</a:t>
            </a:r>
            <a:endParaRPr lang="ko-KR" altLang="en-US" sz="1000" b="1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8562655-B7E5-4EFE-9D12-81C127327076}"/>
              </a:ext>
            </a:extLst>
          </p:cNvPr>
          <p:cNvSpPr txBox="1"/>
          <p:nvPr/>
        </p:nvSpPr>
        <p:spPr>
          <a:xfrm>
            <a:off x="3127554" y="2935463"/>
            <a:ext cx="6062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Launch</a:t>
            </a:r>
            <a:endParaRPr lang="ko-KR" altLang="en-US" sz="1000" b="1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C2CCC3B4-4378-4AD4-AE44-5C929EE4A039}"/>
              </a:ext>
            </a:extLst>
          </p:cNvPr>
          <p:cNvGrpSpPr/>
          <p:nvPr/>
        </p:nvGrpSpPr>
        <p:grpSpPr>
          <a:xfrm>
            <a:off x="479376" y="3176368"/>
            <a:ext cx="11449272" cy="444167"/>
            <a:chOff x="479376" y="1316940"/>
            <a:chExt cx="11449272" cy="825927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4E85EAC-51AE-40D3-AA6F-52760BC63D93}"/>
                </a:ext>
              </a:extLst>
            </p:cNvPr>
            <p:cNvSpPr/>
            <p:nvPr/>
          </p:nvSpPr>
          <p:spPr>
            <a:xfrm>
              <a:off x="479376" y="1316940"/>
              <a:ext cx="11449272" cy="8254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EB01A66-3CDF-493D-A70C-4F01885A0436}"/>
                </a:ext>
              </a:extLst>
            </p:cNvPr>
            <p:cNvSpPr/>
            <p:nvPr/>
          </p:nvSpPr>
          <p:spPr>
            <a:xfrm>
              <a:off x="479376" y="1317386"/>
              <a:ext cx="2813509" cy="8254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0" name="타원 29">
            <a:extLst>
              <a:ext uri="{FF2B5EF4-FFF2-40B4-BE49-F238E27FC236}">
                <a16:creationId xmlns:a16="http://schemas.microsoft.com/office/drawing/2014/main" id="{B07EFD61-0094-4C51-B74E-05E52B52EF24}"/>
              </a:ext>
            </a:extLst>
          </p:cNvPr>
          <p:cNvSpPr/>
          <p:nvPr/>
        </p:nvSpPr>
        <p:spPr>
          <a:xfrm>
            <a:off x="6013661" y="3176002"/>
            <a:ext cx="448541" cy="44854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5A0B7F8-208B-4C0E-9832-B7E3D3D20E1F}"/>
              </a:ext>
            </a:extLst>
          </p:cNvPr>
          <p:cNvSpPr txBox="1"/>
          <p:nvPr/>
        </p:nvSpPr>
        <p:spPr>
          <a:xfrm>
            <a:off x="6006327" y="2924944"/>
            <a:ext cx="7473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+1 Month</a:t>
            </a:r>
            <a:endParaRPr lang="ko-KR" altLang="en-US" sz="1000" b="1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5F12C9D-21E1-4FAA-AB48-DD1A9E6B9B68}"/>
              </a:ext>
            </a:extLst>
          </p:cNvPr>
          <p:cNvSpPr txBox="1"/>
          <p:nvPr/>
        </p:nvSpPr>
        <p:spPr>
          <a:xfrm>
            <a:off x="8899235" y="2930147"/>
            <a:ext cx="7425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+6 Month</a:t>
            </a:r>
            <a:endParaRPr lang="ko-KR" altLang="en-US" sz="1000" b="1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7FC7F98D-6F22-44E1-949F-C31298C56CCF}"/>
              </a:ext>
            </a:extLst>
          </p:cNvPr>
          <p:cNvGrpSpPr/>
          <p:nvPr/>
        </p:nvGrpSpPr>
        <p:grpSpPr>
          <a:xfrm>
            <a:off x="3128087" y="3171754"/>
            <a:ext cx="448541" cy="448541"/>
            <a:chOff x="1614550" y="1312326"/>
            <a:chExt cx="448541" cy="448541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B85B9D6E-CDBF-4748-A446-9BAB6DFA2D57}"/>
                </a:ext>
              </a:extLst>
            </p:cNvPr>
            <p:cNvSpPr/>
            <p:nvPr/>
          </p:nvSpPr>
          <p:spPr>
            <a:xfrm>
              <a:off x="1614550" y="1312326"/>
              <a:ext cx="448541" cy="44854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67D23999-05E8-4D07-8301-DCFD0F52140D}"/>
                </a:ext>
              </a:extLst>
            </p:cNvPr>
            <p:cNvSpPr/>
            <p:nvPr/>
          </p:nvSpPr>
          <p:spPr>
            <a:xfrm>
              <a:off x="1653203" y="1359885"/>
              <a:ext cx="362220" cy="362220"/>
            </a:xfrm>
            <a:prstGeom prst="ellipse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9" name="타원 38">
            <a:extLst>
              <a:ext uri="{FF2B5EF4-FFF2-40B4-BE49-F238E27FC236}">
                <a16:creationId xmlns:a16="http://schemas.microsoft.com/office/drawing/2014/main" id="{C5EEC6F4-C217-49F2-877A-F38294964E3A}"/>
              </a:ext>
            </a:extLst>
          </p:cNvPr>
          <p:cNvSpPr/>
          <p:nvPr/>
        </p:nvSpPr>
        <p:spPr>
          <a:xfrm>
            <a:off x="240245" y="3176368"/>
            <a:ext cx="448541" cy="44854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91FC6361-870C-4BA1-85E0-5FFA208F3C98}"/>
              </a:ext>
            </a:extLst>
          </p:cNvPr>
          <p:cNvSpPr/>
          <p:nvPr/>
        </p:nvSpPr>
        <p:spPr>
          <a:xfrm>
            <a:off x="8900818" y="3176368"/>
            <a:ext cx="448541" cy="44854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36708BE5-6366-4540-BFA3-03A7A3A5C1FC}"/>
              </a:ext>
            </a:extLst>
          </p:cNvPr>
          <p:cNvSpPr/>
          <p:nvPr/>
        </p:nvSpPr>
        <p:spPr>
          <a:xfrm>
            <a:off x="4506631" y="6078548"/>
            <a:ext cx="1918542" cy="150521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화살표: 오각형 46">
            <a:extLst>
              <a:ext uri="{FF2B5EF4-FFF2-40B4-BE49-F238E27FC236}">
                <a16:creationId xmlns:a16="http://schemas.microsoft.com/office/drawing/2014/main" id="{9435C8FD-C15C-429C-A7AC-2B7F3647D4C6}"/>
              </a:ext>
            </a:extLst>
          </p:cNvPr>
          <p:cNvSpPr/>
          <p:nvPr/>
        </p:nvSpPr>
        <p:spPr>
          <a:xfrm>
            <a:off x="8544272" y="5185637"/>
            <a:ext cx="3415121" cy="420627"/>
          </a:xfrm>
          <a:prstGeom prst="homePlate">
            <a:avLst>
              <a:gd name="adj" fmla="val 84881"/>
            </a:avLst>
          </a:prstGeom>
          <a:solidFill>
            <a:srgbClr val="5183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화살표: 오각형 47">
            <a:extLst>
              <a:ext uri="{FF2B5EF4-FFF2-40B4-BE49-F238E27FC236}">
                <a16:creationId xmlns:a16="http://schemas.microsoft.com/office/drawing/2014/main" id="{E8C28BC6-FDAF-43A8-872D-297C01520BF2}"/>
              </a:ext>
            </a:extLst>
          </p:cNvPr>
          <p:cNvSpPr/>
          <p:nvPr/>
        </p:nvSpPr>
        <p:spPr>
          <a:xfrm>
            <a:off x="5735961" y="5184396"/>
            <a:ext cx="3163274" cy="420627"/>
          </a:xfrm>
          <a:prstGeom prst="homePlate">
            <a:avLst>
              <a:gd name="adj" fmla="val 84881"/>
            </a:avLst>
          </a:prstGeom>
          <a:solidFill>
            <a:srgbClr val="7A9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화살표: 오각형 49">
            <a:extLst>
              <a:ext uri="{FF2B5EF4-FFF2-40B4-BE49-F238E27FC236}">
                <a16:creationId xmlns:a16="http://schemas.microsoft.com/office/drawing/2014/main" id="{65DA3B80-E614-414C-A9E7-4AAEE84A9632}"/>
              </a:ext>
            </a:extLst>
          </p:cNvPr>
          <p:cNvSpPr/>
          <p:nvPr/>
        </p:nvSpPr>
        <p:spPr>
          <a:xfrm>
            <a:off x="2675803" y="5184965"/>
            <a:ext cx="3408471" cy="420627"/>
          </a:xfrm>
          <a:prstGeom prst="homePlate">
            <a:avLst>
              <a:gd name="adj" fmla="val 84881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화살표: 오각형 50">
            <a:extLst>
              <a:ext uri="{FF2B5EF4-FFF2-40B4-BE49-F238E27FC236}">
                <a16:creationId xmlns:a16="http://schemas.microsoft.com/office/drawing/2014/main" id="{BD3E9257-5D1B-4769-99DD-11A73C0EB6B9}"/>
              </a:ext>
            </a:extLst>
          </p:cNvPr>
          <p:cNvSpPr/>
          <p:nvPr/>
        </p:nvSpPr>
        <p:spPr>
          <a:xfrm>
            <a:off x="232606" y="5184725"/>
            <a:ext cx="2894947" cy="420627"/>
          </a:xfrm>
          <a:prstGeom prst="homePlate">
            <a:avLst>
              <a:gd name="adj" fmla="val 84881"/>
            </a:avLst>
          </a:prstGeom>
          <a:solidFill>
            <a:srgbClr val="DCE6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60346B0-6362-4C3C-A353-8E28331ACBAE}"/>
              </a:ext>
            </a:extLst>
          </p:cNvPr>
          <p:cNvSpPr/>
          <p:nvPr/>
        </p:nvSpPr>
        <p:spPr>
          <a:xfrm>
            <a:off x="9192344" y="5732705"/>
            <a:ext cx="981049" cy="154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C1DA22A-EC37-44BD-9CA9-4E0938231695}"/>
              </a:ext>
            </a:extLst>
          </p:cNvPr>
          <p:cNvSpPr txBox="1"/>
          <p:nvPr/>
        </p:nvSpPr>
        <p:spPr>
          <a:xfrm>
            <a:off x="9236937" y="5677558"/>
            <a:ext cx="1054270" cy="248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User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 피드백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74C2E0CD-859F-41AB-A3B3-1BD47FB1F370}"/>
              </a:ext>
            </a:extLst>
          </p:cNvPr>
          <p:cNvSpPr/>
          <p:nvPr/>
        </p:nvSpPr>
        <p:spPr>
          <a:xfrm>
            <a:off x="261553" y="5723331"/>
            <a:ext cx="1632226" cy="154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D452BD6-72F8-4F76-B6A8-788C57E34BD3}"/>
              </a:ext>
            </a:extLst>
          </p:cNvPr>
          <p:cNvSpPr txBox="1"/>
          <p:nvPr/>
        </p:nvSpPr>
        <p:spPr>
          <a:xfrm>
            <a:off x="319761" y="5672790"/>
            <a:ext cx="17213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SW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버전 업데이트 출시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</p:txBody>
      </p: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7613FC50-4BFD-4A43-9F54-2BDD1DACBF1B}"/>
              </a:ext>
            </a:extLst>
          </p:cNvPr>
          <p:cNvGrpSpPr/>
          <p:nvPr/>
        </p:nvGrpSpPr>
        <p:grpSpPr>
          <a:xfrm>
            <a:off x="239443" y="5256811"/>
            <a:ext cx="9939309" cy="265650"/>
            <a:chOff x="239443" y="3472814"/>
            <a:chExt cx="9939309" cy="265650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F8CB120-FA7E-4B24-A2CB-094C98985A48}"/>
                </a:ext>
              </a:extLst>
            </p:cNvPr>
            <p:cNvSpPr txBox="1"/>
            <p:nvPr/>
          </p:nvSpPr>
          <p:spPr>
            <a:xfrm>
              <a:off x="239443" y="349224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사전준비</a:t>
              </a:r>
              <a:endParaRPr lang="en-US" altLang="ko-KR" sz="1000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D7E3DCB-2A7F-4B90-B0AB-A89DB5AB00E5}"/>
                </a:ext>
              </a:extLst>
            </p:cNvPr>
            <p:cNvSpPr txBox="1"/>
            <p:nvPr/>
          </p:nvSpPr>
          <p:spPr>
            <a:xfrm>
              <a:off x="3128052" y="3485987"/>
              <a:ext cx="8691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  <a:sym typeface="Wingdings" panose="05000000000000000000" pitchFamily="2" charset="2"/>
                </a:rPr>
                <a:t>브랜드 인식</a:t>
              </a:r>
              <a:endPara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C11F52D-9606-4B71-B4F1-2E41889D00F1}"/>
                </a:ext>
              </a:extLst>
            </p:cNvPr>
            <p:cNvSpPr txBox="1"/>
            <p:nvPr/>
          </p:nvSpPr>
          <p:spPr>
            <a:xfrm>
              <a:off x="6101897" y="3473407"/>
              <a:ext cx="7248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MOT</a:t>
              </a:r>
              <a:r>
                <a:rPr lang="ko-KR" altLang="en-US" sz="1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 확대</a:t>
              </a:r>
              <a:endParaRPr lang="en-US" altLang="ko-KR" sz="1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9486833-726F-4488-9E6D-E8B772CAF9BC}"/>
                </a:ext>
              </a:extLst>
            </p:cNvPr>
            <p:cNvSpPr txBox="1"/>
            <p:nvPr/>
          </p:nvSpPr>
          <p:spPr>
            <a:xfrm>
              <a:off x="8899235" y="3472814"/>
              <a:ext cx="12795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Engagement</a:t>
              </a:r>
              <a:r>
                <a:rPr lang="ko-KR" altLang="en-US" sz="1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+mj-cs"/>
                </a:rPr>
                <a:t> 확대</a:t>
              </a:r>
              <a:endParaRPr lang="en-US" altLang="ko-KR" sz="1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1301DBC8-33DC-4F6C-BAB9-576D81BF4719}"/>
              </a:ext>
            </a:extLst>
          </p:cNvPr>
          <p:cNvSpPr txBox="1"/>
          <p:nvPr/>
        </p:nvSpPr>
        <p:spPr>
          <a:xfrm>
            <a:off x="4295800" y="6022966"/>
            <a:ext cx="2304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업데이트에 </a:t>
            </a:r>
            <a:r>
              <a:rPr lang="en-US" altLang="ko-KR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User Needs </a:t>
            </a:r>
            <a:r>
              <a:rPr lang="ko-KR" altLang="en-US" sz="10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  <a:sym typeface="Wingdings" panose="05000000000000000000" pitchFamily="2" charset="2"/>
              </a:rPr>
              <a:t>반영</a:t>
            </a:r>
            <a:endParaRPr lang="en-US" altLang="ko-KR" sz="1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39676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">
            <a:extLst>
              <a:ext uri="{FF2B5EF4-FFF2-40B4-BE49-F238E27FC236}">
                <a16:creationId xmlns:a16="http://schemas.microsoft.com/office/drawing/2014/main" id="{1098E7C8-05A8-45FE-AEA9-606A0F348EE4}"/>
              </a:ext>
            </a:extLst>
          </p:cNvPr>
          <p:cNvSpPr/>
          <p:nvPr/>
        </p:nvSpPr>
        <p:spPr>
          <a:xfrm>
            <a:off x="0" y="4227070"/>
            <a:ext cx="12192000" cy="2586306"/>
          </a:xfrm>
          <a:prstGeom prst="rect">
            <a:avLst/>
          </a:prstGeom>
          <a:solidFill>
            <a:srgbClr val="001F5F"/>
          </a:solidFill>
          <a:ln w="12700">
            <a:miter lim="400000"/>
          </a:ln>
        </p:spPr>
        <p:txBody>
          <a:bodyPr lIns="29021" tIns="29021" rIns="29021" bIns="29021" anchor="ctr"/>
          <a:lstStyle/>
          <a:p>
            <a:pPr algn="ctr" defTabSz="333788">
              <a:defRPr sz="3000" b="0" baseline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19" kern="0">
              <a:solidFill>
                <a:srgbClr val="FFFFFF"/>
              </a:solidFill>
              <a:latin typeface="본고딕 Regular" panose="020B0500000000000000" pitchFamily="34" charset="-127"/>
              <a:ea typeface="본고딕 Regular" panose="020B0500000000000000" pitchFamily="34" charset="-127"/>
              <a:cs typeface="Helvetica Neue Medium"/>
              <a:sym typeface="Helvetica Neue Medium"/>
            </a:endParaRPr>
          </a:p>
        </p:txBody>
      </p:sp>
      <p:sp>
        <p:nvSpPr>
          <p:cNvPr id="15" name="Rechteck">
            <a:extLst>
              <a:ext uri="{FF2B5EF4-FFF2-40B4-BE49-F238E27FC236}">
                <a16:creationId xmlns:a16="http://schemas.microsoft.com/office/drawing/2014/main" id="{8761630A-25A3-4EC7-9DD2-E18C327422F6}"/>
              </a:ext>
            </a:extLst>
          </p:cNvPr>
          <p:cNvSpPr/>
          <p:nvPr/>
        </p:nvSpPr>
        <p:spPr>
          <a:xfrm>
            <a:off x="263352" y="2789791"/>
            <a:ext cx="1401762" cy="92075"/>
          </a:xfrm>
          <a:prstGeom prst="rect">
            <a:avLst/>
          </a:prstGeom>
          <a:solidFill>
            <a:srgbClr val="001F5F"/>
          </a:solidFill>
          <a:ln w="12700">
            <a:miter lim="400000"/>
          </a:ln>
        </p:spPr>
        <p:txBody>
          <a:bodyPr lIns="29021" tIns="29021" rIns="29021" bIns="29021" anchor="ctr"/>
          <a:lstStyle/>
          <a:p>
            <a:pPr algn="ctr" defTabSz="333788">
              <a:defRPr sz="3000" b="0" baseline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19" kern="0">
              <a:solidFill>
                <a:srgbClr val="FFFFFF"/>
              </a:solidFill>
              <a:latin typeface="본고딕 Regular" panose="020B0500000000000000" pitchFamily="34" charset="-127"/>
              <a:ea typeface="본고딕 Regular" panose="020B0500000000000000" pitchFamily="34" charset="-127"/>
              <a:cs typeface="Helvetica Neue Medium"/>
              <a:sym typeface="Helvetica Neue Medium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52B7E66B-C84F-4F4F-A80B-9508AD0D3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52" y="2237362"/>
            <a:ext cx="100811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5pPr>
            <a:lvl6pPr marL="2514600" indent="-228600" defTabSz="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6pPr>
            <a:lvl7pPr marL="2971800" indent="-228600" defTabSz="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7pPr>
            <a:lvl8pPr marL="3429000" indent="-228600" defTabSz="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8pPr>
            <a:lvl9pPr marL="3886200" indent="-228600" defTabSz="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Montserrat Bold" panose="00000800000000000000" pitchFamily="2" charset="0"/>
              </a:defRPr>
            </a:lvl9pPr>
          </a:lstStyle>
          <a:p>
            <a:pPr defTabSz="333788">
              <a:defRPr sz="7000" b="0" cap="all" spc="140" baseline="0">
                <a:latin typeface="+mn-lt"/>
                <a:ea typeface="+mn-ea"/>
                <a:cs typeface="+mn-cs"/>
                <a:sym typeface="Montserrat Bold"/>
              </a:defRPr>
            </a:pPr>
            <a:r>
              <a:rPr lang="ko-KR" altLang="en-US" sz="2400" b="1" kern="0" cap="all" spc="57" dirty="0">
                <a:solidFill>
                  <a:srgbClr val="000000"/>
                </a:solidFill>
                <a:latin typeface="+mj-lt"/>
                <a:sym typeface="Montserrat Bold"/>
              </a:rPr>
              <a:t>감사합니다</a:t>
            </a:r>
            <a:r>
              <a:rPr lang="en-US" altLang="ko-KR" sz="2400" b="1" kern="0" cap="all" spc="57" dirty="0">
                <a:solidFill>
                  <a:srgbClr val="000000"/>
                </a:solidFill>
                <a:latin typeface="+mj-lt"/>
                <a:sym typeface="Montserrat Bold"/>
              </a:rPr>
              <a:t>.</a:t>
            </a:r>
            <a:endParaRPr lang="ko-KR" altLang="en-US" sz="2400" b="1" kern="0" cap="all" spc="57" dirty="0">
              <a:solidFill>
                <a:srgbClr val="000000"/>
              </a:solidFill>
              <a:latin typeface="+mj-lt"/>
              <a:sym typeface="Montserrat 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F77E96-6CE9-453E-AAD4-3856DA27540D}"/>
              </a:ext>
            </a:extLst>
          </p:cNvPr>
          <p:cNvSpPr txBox="1"/>
          <p:nvPr/>
        </p:nvSpPr>
        <p:spPr>
          <a:xfrm>
            <a:off x="-168333" y="5726866"/>
            <a:ext cx="60871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800" i="1" dirty="0">
                <a:solidFill>
                  <a:schemeClr val="bg1"/>
                </a:solidFill>
                <a:latin typeface="Abadi" panose="020B0604020104020204" pitchFamily="34" charset="0"/>
              </a:rPr>
              <a:t>DWCTS</a:t>
            </a:r>
            <a:endParaRPr lang="ko-KR" altLang="en-US" sz="1200" i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481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171450" indent="-171450" algn="l">
          <a:buFont typeface="Wingdings" panose="05000000000000000000" pitchFamily="2" charset="2"/>
          <a:buChar char="v"/>
          <a:defRPr sz="1100"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45071</TotalTime>
  <Words>1232</Words>
  <Application>Microsoft Office PowerPoint</Application>
  <PresentationFormat>와이드스크린</PresentationFormat>
  <Paragraphs>347</Paragraphs>
  <Slides>12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9" baseType="lpstr">
      <vt:lpstr>HY헤드라인M</vt:lpstr>
      <vt:lpstr>맑은 고딕</vt:lpstr>
      <vt:lpstr>본고딕 Regular</vt:lpstr>
      <vt:lpstr>Abadi</vt:lpstr>
      <vt:lpstr>Arial</vt:lpstr>
      <vt:lpstr>Wingdings</vt:lpstr>
      <vt:lpstr>Office 테마</vt:lpstr>
      <vt:lpstr>PowerPoint 프레젠테이션</vt:lpstr>
      <vt:lpstr>전자칠판 시장 환경 분석 </vt:lpstr>
      <vt:lpstr>전자칠판 경쟁 브랜드 시장성 비교 분석 </vt:lpstr>
      <vt:lpstr>제품 비교분석</vt:lpstr>
      <vt:lpstr>제품 차별화 포인트</vt:lpstr>
      <vt:lpstr>제품 Positioning</vt:lpstr>
      <vt:lpstr>주요 고객의 Pain Points와 주요 Needs</vt:lpstr>
      <vt:lpstr>고객 Benefits</vt:lpstr>
      <vt:lpstr>출시 및 마케팅 실행 계획</vt:lpstr>
      <vt:lpstr>출시 및 마케팅 실행 계획</vt:lpstr>
      <vt:lpstr>출시 및 마케팅 실행 계획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elllll</dc:creator>
  <cp:lastModifiedBy>안영환</cp:lastModifiedBy>
  <cp:revision>2339</cp:revision>
  <cp:lastPrinted>2017-01-12T10:47:50Z</cp:lastPrinted>
  <dcterms:created xsi:type="dcterms:W3CDTF">2013-03-22T01:31:09Z</dcterms:created>
  <dcterms:modified xsi:type="dcterms:W3CDTF">2022-01-27T00:36:41Z</dcterms:modified>
</cp:coreProperties>
</file>