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35999738"/>
  <p:notesSz cx="6858000" cy="9144000"/>
  <p:embeddedFontLst>
    <p:embeddedFont>
      <p:font typeface="等线" panose="02010600030101010101" pitchFamily="2" charset="-122"/>
      <p:regular r:id="rId5"/>
      <p:bold r:id="rId6"/>
    </p:embeddedFont>
    <p:embeddedFont>
      <p:font typeface="Century Gothic" panose="020B0502020202020204" pitchFamily="34" charset="0"/>
      <p:regular r:id="rId7"/>
      <p:bold r:id="rId8"/>
      <p:italic r:id="rId9"/>
      <p:boldItalic r:id="rId10"/>
    </p:embeddedFont>
    <p:embeddedFont>
      <p:font typeface="等线 Light" panose="02010600030101010101" pitchFamily="2" charset="-122"/>
      <p:regular r:id="rId11"/>
    </p:embeddedFont>
    <p:embeddedFont>
      <p:font typeface="微软雅黑" panose="020B0503020204020204" pitchFamily="34" charset="-122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664" userDrawn="1">
          <p15:clr>
            <a:srgbClr val="A4A3A4"/>
          </p15:clr>
        </p15:guide>
        <p15:guide id="4" pos="7378" userDrawn="1">
          <p15:clr>
            <a:srgbClr val="A4A3A4"/>
          </p15:clr>
        </p15:guide>
        <p15:guide id="5" pos="3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5189F0"/>
    <a:srgbClr val="3E8EF2"/>
    <a:srgbClr val="E10517"/>
    <a:srgbClr val="333333"/>
    <a:srgbClr val="000000"/>
    <a:srgbClr val="474747"/>
    <a:srgbClr val="404040"/>
    <a:srgbClr val="85A9EC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26" autoAdjust="0"/>
    <p:restoredTop sz="93963" autoAdjust="0"/>
  </p:normalViewPr>
  <p:slideViewPr>
    <p:cSldViewPr snapToGrid="0">
      <p:cViewPr>
        <p:scale>
          <a:sx n="66" d="100"/>
          <a:sy n="66" d="100"/>
        </p:scale>
        <p:origin x="1908" y="-7296"/>
      </p:cViewPr>
      <p:guideLst>
        <p:guide orient="horz" pos="11339"/>
        <p:guide pos="3840"/>
        <p:guide orient="horz" pos="7664"/>
        <p:guide pos="7378"/>
        <p:guide pos="3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AD7CA-701D-412E-B8CC-FFD50E0141B7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06713" y="1143000"/>
            <a:ext cx="104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44029-5DF2-435C-9155-4372D5131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71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44029-5DF2-435C-9155-4372D513152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30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891626"/>
            <a:ext cx="10363200" cy="1253324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908198"/>
            <a:ext cx="9144000" cy="8691601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91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6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8974945"/>
            <a:ext cx="10515600" cy="1497488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4091502"/>
            <a:ext cx="10515600" cy="787494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92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9583264"/>
            <a:ext cx="5181600" cy="2284150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583264"/>
            <a:ext cx="5181600" cy="2284150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2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916661"/>
            <a:ext cx="10515600" cy="695828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8824938"/>
            <a:ext cx="5157787" cy="432496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3149904"/>
            <a:ext cx="5157787" cy="1934152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8824938"/>
            <a:ext cx="5183188" cy="432496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3149904"/>
            <a:ext cx="5183188" cy="1934152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13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19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66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99982"/>
            <a:ext cx="3932237" cy="839993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5183304"/>
            <a:ext cx="6172200" cy="2558314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0799922"/>
            <a:ext cx="3932237" cy="2000819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71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99982"/>
            <a:ext cx="3932237" cy="839993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183304"/>
            <a:ext cx="6172200" cy="2558314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0799922"/>
            <a:ext cx="3932237" cy="2000819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3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95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916653"/>
            <a:ext cx="2628900" cy="3050811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916653"/>
            <a:ext cx="7734300" cy="3050811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1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16661"/>
            <a:ext cx="10515600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583264"/>
            <a:ext cx="10515600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33366432"/>
            <a:ext cx="274320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1A895-2230-48E2-AF4F-6E1B51265343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33366432"/>
            <a:ext cx="411480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33366432"/>
            <a:ext cx="274320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A85E2-1BB2-4884-8449-F6DB137405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56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emf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10.emf"/><Relationship Id="rId17" Type="http://schemas.openxmlformats.org/officeDocument/2006/relationships/image" Target="../media/image14.jpeg"/><Relationship Id="rId2" Type="http://schemas.openxmlformats.org/officeDocument/2006/relationships/image" Target="../media/image1.jpeg"/><Relationship Id="rId16" Type="http://schemas.microsoft.com/office/2007/relationships/hdphoto" Target="../media/hdphoto2.wdp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emf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图片 2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6" r="9604" b="19448"/>
          <a:stretch>
            <a:fillRect/>
          </a:stretch>
        </p:blipFill>
        <p:spPr>
          <a:xfrm>
            <a:off x="-5740262" y="1610490"/>
            <a:ext cx="17548346" cy="8357442"/>
          </a:xfrm>
          <a:custGeom>
            <a:avLst/>
            <a:gdLst>
              <a:gd name="connsiteX0" fmla="*/ 2767552 w 17548346"/>
              <a:gd name="connsiteY0" fmla="*/ 0 h 8357442"/>
              <a:gd name="connsiteX1" fmla="*/ 13369624 w 17548346"/>
              <a:gd name="connsiteY1" fmla="*/ 0 h 8357442"/>
              <a:gd name="connsiteX2" fmla="*/ 17548346 w 17548346"/>
              <a:gd name="connsiteY2" fmla="*/ 4178721 h 8357442"/>
              <a:gd name="connsiteX3" fmla="*/ 17548344 w 17548346"/>
              <a:gd name="connsiteY3" fmla="*/ 4178721 h 8357442"/>
              <a:gd name="connsiteX4" fmla="*/ 13369623 w 17548346"/>
              <a:gd name="connsiteY4" fmla="*/ 8357442 h 8357442"/>
              <a:gd name="connsiteX5" fmla="*/ 2767552 w 17548346"/>
              <a:gd name="connsiteY5" fmla="*/ 8357441 h 8357442"/>
              <a:gd name="connsiteX6" fmla="*/ 109497 w 17548346"/>
              <a:gd name="connsiteY6" fmla="*/ 7403224 h 8357442"/>
              <a:gd name="connsiteX7" fmla="*/ 0 w 17548346"/>
              <a:gd name="connsiteY7" fmla="*/ 7303706 h 8357442"/>
              <a:gd name="connsiteX8" fmla="*/ 0 w 17548346"/>
              <a:gd name="connsiteY8" fmla="*/ 1053735 h 8357442"/>
              <a:gd name="connsiteX9" fmla="*/ 109497 w 17548346"/>
              <a:gd name="connsiteY9" fmla="*/ 954217 h 8357442"/>
              <a:gd name="connsiteX10" fmla="*/ 2767552 w 17548346"/>
              <a:gd name="connsiteY10" fmla="*/ 0 h 8357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548346" h="8357442">
                <a:moveTo>
                  <a:pt x="2767552" y="0"/>
                </a:moveTo>
                <a:lnTo>
                  <a:pt x="13369624" y="0"/>
                </a:lnTo>
                <a:cubicBezTo>
                  <a:pt x="15677468" y="0"/>
                  <a:pt x="17548346" y="1870877"/>
                  <a:pt x="17548346" y="4178721"/>
                </a:cubicBezTo>
                <a:lnTo>
                  <a:pt x="17548344" y="4178721"/>
                </a:lnTo>
                <a:cubicBezTo>
                  <a:pt x="17548344" y="6486565"/>
                  <a:pt x="15677466" y="8357442"/>
                  <a:pt x="13369623" y="8357442"/>
                </a:cubicBezTo>
                <a:lnTo>
                  <a:pt x="2767552" y="8357441"/>
                </a:lnTo>
                <a:cubicBezTo>
                  <a:pt x="1757870" y="8357441"/>
                  <a:pt x="831826" y="7999344"/>
                  <a:pt x="109497" y="7403224"/>
                </a:cubicBezTo>
                <a:lnTo>
                  <a:pt x="0" y="7303706"/>
                </a:lnTo>
                <a:lnTo>
                  <a:pt x="0" y="1053735"/>
                </a:lnTo>
                <a:lnTo>
                  <a:pt x="109497" y="954217"/>
                </a:lnTo>
                <a:cubicBezTo>
                  <a:pt x="831826" y="358098"/>
                  <a:pt x="1757870" y="0"/>
                  <a:pt x="2767552" y="0"/>
                </a:cubicBez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420" y="563880"/>
            <a:ext cx="2835594" cy="490557"/>
          </a:xfrm>
          <a:prstGeom prst="rect">
            <a:avLst/>
          </a:prstGeom>
        </p:spPr>
      </p:pic>
      <p:sp>
        <p:nvSpPr>
          <p:cNvPr id="15" name="同心圆 14"/>
          <p:cNvSpPr/>
          <p:nvPr/>
        </p:nvSpPr>
        <p:spPr>
          <a:xfrm>
            <a:off x="-1468448" y="-502920"/>
            <a:ext cx="2995318" cy="2995318"/>
          </a:xfrm>
          <a:prstGeom prst="donut">
            <a:avLst>
              <a:gd name="adj" fmla="val 25453"/>
            </a:avLst>
          </a:prstGeom>
          <a:solidFill>
            <a:srgbClr val="BFBFB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 rot="5198568">
            <a:off x="-1627168" y="-690881"/>
            <a:ext cx="3371240" cy="3371240"/>
            <a:chOff x="-5810865" y="-2258541"/>
            <a:chExt cx="10763865" cy="10763865"/>
          </a:xfrm>
        </p:grpSpPr>
        <p:sp>
          <p:nvSpPr>
            <p:cNvPr id="17" name="弧形 16"/>
            <p:cNvSpPr/>
            <p:nvPr/>
          </p:nvSpPr>
          <p:spPr>
            <a:xfrm>
              <a:off x="-5810865" y="-2258541"/>
              <a:ext cx="10763865" cy="10763865"/>
            </a:xfrm>
            <a:prstGeom prst="arc">
              <a:avLst>
                <a:gd name="adj1" fmla="val 20772719"/>
                <a:gd name="adj2" fmla="val 20367877"/>
              </a:avLst>
            </a:prstGeom>
            <a:noFill/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491373" y="1206690"/>
              <a:ext cx="337810" cy="337810"/>
            </a:xfrm>
            <a:prstGeom prst="ellipse">
              <a:avLst/>
            </a:prstGeom>
            <a:solidFill>
              <a:srgbClr val="BFBFBF">
                <a:alpha val="7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25563" y="10479258"/>
            <a:ext cx="10529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400" b="1" dirty="0" err="1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Hikvision</a:t>
            </a:r>
            <a:r>
              <a:rPr lang="ko-KR" altLang="en-US" sz="24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의 </a:t>
            </a:r>
            <a:r>
              <a:rPr lang="en-US" altLang="ko-KR" sz="24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Smart Managed Switch</a:t>
            </a:r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는 네트워크 관리를 소프트웨어와 통합하고 </a:t>
            </a:r>
            <a:r>
              <a:rPr lang="en-US" altLang="ko-KR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IP </a:t>
            </a:r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장치를 위한 시각화된 중앙 관리를 생성하는 비디오 전송 시스템을 사용자에게 제공합니다</a:t>
            </a:r>
            <a:r>
              <a:rPr lang="en-US" altLang="ko-KR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.</a:t>
            </a:r>
            <a:endParaRPr lang="en-US" altLang="zh-CN" sz="2400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 rot="17002747">
            <a:off x="-2608048" y="16853274"/>
            <a:ext cx="4069021" cy="4069022"/>
            <a:chOff x="-17639653" y="-690881"/>
            <a:chExt cx="3371240" cy="3371240"/>
          </a:xfrm>
        </p:grpSpPr>
        <p:sp>
          <p:nvSpPr>
            <p:cNvPr id="81" name="同心圆 80"/>
            <p:cNvSpPr/>
            <p:nvPr/>
          </p:nvSpPr>
          <p:spPr>
            <a:xfrm>
              <a:off x="-17480938" y="-502920"/>
              <a:ext cx="2995318" cy="2995318"/>
            </a:xfrm>
            <a:prstGeom prst="donut">
              <a:avLst>
                <a:gd name="adj" fmla="val 25453"/>
              </a:avLst>
            </a:prstGeom>
            <a:solidFill>
              <a:srgbClr val="656D7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 rot="5198568">
              <a:off x="-17639653" y="-690881"/>
              <a:ext cx="3371240" cy="3371240"/>
              <a:chOff x="-5810865" y="-2258541"/>
              <a:chExt cx="10763865" cy="10763865"/>
            </a:xfrm>
          </p:grpSpPr>
          <p:sp>
            <p:nvSpPr>
              <p:cNvPr id="83" name="弧形 82"/>
              <p:cNvSpPr/>
              <p:nvPr/>
            </p:nvSpPr>
            <p:spPr>
              <a:xfrm>
                <a:off x="-5810865" y="-2258541"/>
                <a:ext cx="10763865" cy="10763865"/>
              </a:xfrm>
              <a:prstGeom prst="arc">
                <a:avLst>
                  <a:gd name="adj1" fmla="val 20772719"/>
                  <a:gd name="adj2" fmla="val 20367877"/>
                </a:avLst>
              </a:prstGeom>
              <a:noFill/>
              <a:ln w="9525">
                <a:solidFill>
                  <a:srgbClr val="656D7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4491373" y="1206690"/>
                <a:ext cx="337810" cy="337810"/>
              </a:xfrm>
              <a:prstGeom prst="ellipse">
                <a:avLst/>
              </a:prstGeom>
              <a:solidFill>
                <a:srgbClr val="DEDF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9B9B9B">
                      <a:alpha val="70000"/>
                    </a:srgbClr>
                  </a:solidFill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7" name="同心圆 106"/>
          <p:cNvSpPr/>
          <p:nvPr/>
        </p:nvSpPr>
        <p:spPr>
          <a:xfrm rot="17002747">
            <a:off x="11599639" y="26706349"/>
            <a:ext cx="1973268" cy="1973268"/>
          </a:xfrm>
          <a:prstGeom prst="donut">
            <a:avLst>
              <a:gd name="adj" fmla="val 40787"/>
            </a:avLst>
          </a:prstGeom>
          <a:solidFill>
            <a:srgbClr val="E0E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6147" y="13369443"/>
            <a:ext cx="10359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NAT</a:t>
            </a:r>
            <a:r>
              <a:rPr lang="ko-KR" altLang="en-US" sz="2000" dirty="0" smtClean="0"/>
              <a:t>의 </a:t>
            </a:r>
            <a:r>
              <a:rPr lang="ko-KR" altLang="en-US" sz="2000" dirty="0"/>
              <a:t>스마트 관리 스위치는 </a:t>
            </a:r>
            <a:r>
              <a:rPr lang="en-US" altLang="ko-KR" sz="2000" dirty="0" err="1"/>
              <a:t>Hik-ProConnect</a:t>
            </a:r>
            <a:r>
              <a:rPr lang="en-US" altLang="ko-KR" sz="2000" dirty="0"/>
              <a:t> </a:t>
            </a:r>
            <a:r>
              <a:rPr lang="ko-KR" altLang="en-US" sz="2000" dirty="0"/>
              <a:t>계정에 쉽게 추가되어 설치 관리자의 유지 관리 효율성을 높입니다</a:t>
            </a:r>
            <a:r>
              <a:rPr lang="en-US" altLang="ko-KR" sz="2000" dirty="0" smtClean="0"/>
              <a:t>.</a:t>
            </a:r>
            <a:endParaRPr lang="en-US" altLang="zh-CN" sz="2000" dirty="0"/>
          </a:p>
        </p:txBody>
      </p:sp>
      <p:pic>
        <p:nvPicPr>
          <p:cNvPr id="176" name="图片 1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795" y="21204519"/>
            <a:ext cx="4529580" cy="2231299"/>
          </a:xfrm>
          <a:prstGeom prst="rect">
            <a:avLst/>
          </a:prstGeom>
          <a:ln w="12700">
            <a:solidFill>
              <a:sysClr val="window" lastClr="FFFFFF">
                <a:lumMod val="75000"/>
              </a:sysClr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6310663" y="24929494"/>
            <a:ext cx="3885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Helvetica Now Text" panose="020B0504030202020204" pitchFamily="34" charset="0"/>
              <a:buChar char="–"/>
              <a:defRPr>
                <a:solidFill>
                  <a:srgbClr val="474747"/>
                </a:solidFill>
              </a:defRPr>
            </a:lvl1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</a:rPr>
              <a:t>링크 </a:t>
            </a:r>
            <a:r>
              <a:rPr lang="ko-KR" altLang="en-US" dirty="0">
                <a:solidFill>
                  <a:schemeClr val="tx1"/>
                </a:solidFill>
              </a:rPr>
              <a:t>대역폭 표시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네트워크 트래픽 상태 알림</a:t>
            </a: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177" name="图片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63" y="24936603"/>
            <a:ext cx="4531003" cy="2232000"/>
          </a:xfrm>
          <a:prstGeom prst="rect">
            <a:avLst/>
          </a:prstGeom>
          <a:ln w="12700">
            <a:solidFill>
              <a:sysClr val="window" lastClr="FFFFFF">
                <a:lumMod val="75000"/>
              </a:sysClr>
            </a:solidFill>
          </a:ln>
        </p:spPr>
      </p:pic>
      <p:sp>
        <p:nvSpPr>
          <p:cNvPr id="179" name="文本框 178"/>
          <p:cNvSpPr txBox="1"/>
          <p:nvPr/>
        </p:nvSpPr>
        <p:spPr>
          <a:xfrm>
            <a:off x="6310662" y="21207201"/>
            <a:ext cx="48748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거의 </a:t>
            </a:r>
            <a:r>
              <a:rPr lang="ko-KR" altLang="en-US" dirty="0"/>
              <a:t>모든 </a:t>
            </a:r>
            <a:r>
              <a:rPr lang="en-US" altLang="ko-KR" dirty="0" err="1"/>
              <a:t>Hikvision</a:t>
            </a:r>
            <a:r>
              <a:rPr lang="en-US" altLang="ko-KR" dirty="0"/>
              <a:t> IP </a:t>
            </a:r>
            <a:r>
              <a:rPr lang="ko-KR" altLang="en-US" dirty="0"/>
              <a:t>장치가 </a:t>
            </a:r>
            <a:r>
              <a:rPr lang="ko-KR" altLang="en-US" dirty="0" smtClean="0"/>
              <a:t>인식됩니다</a:t>
            </a:r>
            <a:r>
              <a:rPr lang="en-US" altLang="ko-KR" dirty="0" smtClean="0"/>
              <a:t>.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토폴로지를 자동으로 생성하여 시스템 연결을 시각적으로 보여줄 수 있습니다</a:t>
            </a:r>
            <a:r>
              <a:rPr lang="en-US" altLang="zh-CN" dirty="0" smtClean="0"/>
              <a:t>.</a:t>
            </a:r>
            <a:endParaRPr lang="en-US" altLang="zh-CN" dirty="0" smtClean="0"/>
          </a:p>
        </p:txBody>
      </p:sp>
      <p:pic>
        <p:nvPicPr>
          <p:cNvPr id="182" name="图片 1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11" y="28700126"/>
            <a:ext cx="4532400" cy="2298117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sp>
        <p:nvSpPr>
          <p:cNvPr id="183" name="文本框 182"/>
          <p:cNvSpPr txBox="1"/>
          <p:nvPr/>
        </p:nvSpPr>
        <p:spPr>
          <a:xfrm>
            <a:off x="6453573" y="28683827"/>
            <a:ext cx="4758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스위치 예외는 </a:t>
            </a:r>
            <a:r>
              <a:rPr lang="en-US" altLang="ko-KR" dirty="0" err="1"/>
              <a:t>Hik-ProConnect</a:t>
            </a:r>
            <a:r>
              <a:rPr lang="ko-KR" altLang="en-US" dirty="0"/>
              <a:t>의 설치 관리자에게 전송됩니다</a:t>
            </a:r>
            <a:r>
              <a:rPr lang="en-US" altLang="ko-KR" dirty="0" smtClean="0"/>
              <a:t>.</a:t>
            </a:r>
            <a:endParaRPr lang="en-US" altLang="zh-CN" dirty="0"/>
          </a:p>
        </p:txBody>
      </p:sp>
      <p:sp>
        <p:nvSpPr>
          <p:cNvPr id="180" name="圆角矩形 179"/>
          <p:cNvSpPr/>
          <p:nvPr/>
        </p:nvSpPr>
        <p:spPr>
          <a:xfrm>
            <a:off x="2482160" y="12360510"/>
            <a:ext cx="7227681" cy="614952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800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303" name="图片 30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8646" y="28651492"/>
            <a:ext cx="2296800" cy="2296800"/>
          </a:xfrm>
          <a:custGeom>
            <a:avLst/>
            <a:gdLst>
              <a:gd name="connsiteX0" fmla="*/ 769144 w 1538288"/>
              <a:gd name="connsiteY0" fmla="*/ 0 h 1538288"/>
              <a:gd name="connsiteX1" fmla="*/ 1538288 w 1538288"/>
              <a:gd name="connsiteY1" fmla="*/ 769144 h 1538288"/>
              <a:gd name="connsiteX2" fmla="*/ 769144 w 1538288"/>
              <a:gd name="connsiteY2" fmla="*/ 1538288 h 1538288"/>
              <a:gd name="connsiteX3" fmla="*/ 0 w 1538288"/>
              <a:gd name="connsiteY3" fmla="*/ 769144 h 1538288"/>
              <a:gd name="connsiteX4" fmla="*/ 769144 w 1538288"/>
              <a:gd name="connsiteY4" fmla="*/ 0 h 15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288" h="1538288">
                <a:moveTo>
                  <a:pt x="769144" y="0"/>
                </a:moveTo>
                <a:cubicBezTo>
                  <a:pt x="1193931" y="0"/>
                  <a:pt x="1538288" y="344357"/>
                  <a:pt x="1538288" y="769144"/>
                </a:cubicBezTo>
                <a:cubicBezTo>
                  <a:pt x="1538288" y="1193931"/>
                  <a:pt x="1193931" y="1538288"/>
                  <a:pt x="769144" y="1538288"/>
                </a:cubicBezTo>
                <a:cubicBezTo>
                  <a:pt x="344357" y="1538288"/>
                  <a:pt x="0" y="1193931"/>
                  <a:pt x="0" y="769144"/>
                </a:cubicBezTo>
                <a:cubicBezTo>
                  <a:pt x="0" y="344357"/>
                  <a:pt x="344357" y="0"/>
                  <a:pt x="769144" y="0"/>
                </a:cubicBezTo>
                <a:close/>
              </a:path>
            </a:pathLst>
          </a:custGeom>
        </p:spPr>
      </p:pic>
      <p:sp>
        <p:nvSpPr>
          <p:cNvPr id="304" name="椭圆 303"/>
          <p:cNvSpPr/>
          <p:nvPr/>
        </p:nvSpPr>
        <p:spPr>
          <a:xfrm>
            <a:off x="2732280" y="28635126"/>
            <a:ext cx="2296800" cy="2296800"/>
          </a:xfrm>
          <a:prstGeom prst="ellipse">
            <a:avLst/>
          </a:prstGeom>
          <a:noFill/>
          <a:ln w="50800">
            <a:gradFill flip="none" rotWithShape="1">
              <a:gsLst>
                <a:gs pos="0">
                  <a:srgbClr val="398EF2"/>
                </a:gs>
                <a:gs pos="100000">
                  <a:srgbClr val="8357D0">
                    <a:alpha val="92000"/>
                  </a:srgbClr>
                </a:gs>
              </a:gsLst>
              <a:lin ang="10800000" scaled="1"/>
              <a:tileRect/>
            </a:gra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15939" y="20731754"/>
            <a:ext cx="11196636" cy="2984691"/>
          </a:xfrm>
          <a:prstGeom prst="roundRect">
            <a:avLst>
              <a:gd name="adj" fmla="val 8542"/>
            </a:avLst>
          </a:prstGeom>
          <a:noFill/>
          <a:ln w="19050">
            <a:solidFill>
              <a:srgbClr val="5189F0"/>
            </a:solidFill>
            <a:prstDash val="sysDash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207394" y="20515006"/>
            <a:ext cx="7777212" cy="511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97317" y="20403098"/>
            <a:ext cx="6797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5189F0"/>
                </a:solidFill>
              </a:rPr>
              <a:t>기능</a:t>
            </a:r>
            <a:r>
              <a:rPr lang="en-US" altLang="zh-CN" sz="2400" dirty="0" smtClean="0">
                <a:solidFill>
                  <a:srgbClr val="5189F0"/>
                </a:solidFill>
              </a:rPr>
              <a:t> </a:t>
            </a:r>
            <a:r>
              <a:rPr lang="en-US" altLang="zh-CN" sz="2800" dirty="0" smtClean="0">
                <a:solidFill>
                  <a:srgbClr val="5189F0"/>
                </a:solidFill>
              </a:rPr>
              <a:t>1</a:t>
            </a:r>
            <a:r>
              <a:rPr lang="en-US" altLang="zh-CN" sz="2400" dirty="0" smtClean="0">
                <a:solidFill>
                  <a:srgbClr val="5189F0"/>
                </a:solidFill>
              </a:rPr>
              <a:t>: </a:t>
            </a:r>
            <a:r>
              <a:rPr lang="ko-KR" altLang="en-US" sz="2400" dirty="0" smtClean="0">
                <a:solidFill>
                  <a:srgbClr val="5189F0"/>
                </a:solidFill>
              </a:rPr>
              <a:t>시각화된 </a:t>
            </a:r>
            <a:r>
              <a:rPr lang="ko-KR" altLang="en-US" sz="2400" dirty="0">
                <a:solidFill>
                  <a:srgbClr val="5189F0"/>
                </a:solidFill>
              </a:rPr>
              <a:t>토폴로지 </a:t>
            </a:r>
            <a:r>
              <a:rPr lang="ko-KR" altLang="en-US" sz="2400" dirty="0" smtClean="0">
                <a:solidFill>
                  <a:srgbClr val="5189F0"/>
                </a:solidFill>
              </a:rPr>
              <a:t>관리</a:t>
            </a:r>
            <a:endParaRPr lang="zh-CN" altLang="en-US" sz="2400" dirty="0">
              <a:solidFill>
                <a:srgbClr val="5189F0"/>
              </a:solidFill>
            </a:endParaRPr>
          </a:p>
        </p:txBody>
      </p:sp>
      <p:sp>
        <p:nvSpPr>
          <p:cNvPr id="239" name="圆角矩形 238"/>
          <p:cNvSpPr/>
          <p:nvPr/>
        </p:nvSpPr>
        <p:spPr>
          <a:xfrm>
            <a:off x="525563" y="24473613"/>
            <a:ext cx="11187011" cy="2984691"/>
          </a:xfrm>
          <a:prstGeom prst="roundRect">
            <a:avLst>
              <a:gd name="adj" fmla="val 6607"/>
            </a:avLst>
          </a:prstGeom>
          <a:noFill/>
          <a:ln w="19050">
            <a:solidFill>
              <a:srgbClr val="5189F0"/>
            </a:solidFill>
            <a:prstDash val="sysDash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9" name="圆角矩形 268"/>
          <p:cNvSpPr/>
          <p:nvPr/>
        </p:nvSpPr>
        <p:spPr>
          <a:xfrm>
            <a:off x="515938" y="28242540"/>
            <a:ext cx="11188381" cy="2984691"/>
          </a:xfrm>
          <a:prstGeom prst="roundRect">
            <a:avLst>
              <a:gd name="adj" fmla="val 7575"/>
            </a:avLst>
          </a:prstGeom>
          <a:noFill/>
          <a:ln w="19050">
            <a:solidFill>
              <a:srgbClr val="5189F0"/>
            </a:solidFill>
            <a:prstDash val="sysDash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同侧圆角矩形 13"/>
          <p:cNvSpPr/>
          <p:nvPr/>
        </p:nvSpPr>
        <p:spPr>
          <a:xfrm rot="5400000">
            <a:off x="-1191085" y="-2974664"/>
            <a:ext cx="8398127" cy="17587086"/>
          </a:xfrm>
          <a:prstGeom prst="round2SameRect">
            <a:avLst>
              <a:gd name="adj1" fmla="val 47572"/>
              <a:gd name="adj2" fmla="val 11711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515939" y="14289674"/>
            <a:ext cx="11160124" cy="5868152"/>
          </a:xfrm>
          <a:prstGeom prst="roundRect">
            <a:avLst>
              <a:gd name="adj" fmla="val 7906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矩形 211"/>
          <p:cNvSpPr/>
          <p:nvPr/>
        </p:nvSpPr>
        <p:spPr>
          <a:xfrm>
            <a:off x="3288585" y="14683394"/>
            <a:ext cx="2257111" cy="1292528"/>
          </a:xfrm>
          <a:prstGeom prst="rect">
            <a:avLst/>
          </a:prstGeom>
          <a:noFill/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1" name="Freeform 53"/>
          <p:cNvSpPr>
            <a:spLocks/>
          </p:cNvSpPr>
          <p:nvPr/>
        </p:nvSpPr>
        <p:spPr bwMode="auto">
          <a:xfrm>
            <a:off x="5171331" y="15105598"/>
            <a:ext cx="1343922" cy="996513"/>
          </a:xfrm>
          <a:custGeom>
            <a:avLst/>
            <a:gdLst>
              <a:gd name="T0" fmla="*/ 647747708 w 68"/>
              <a:gd name="T1" fmla="*/ 598836067 h 50"/>
              <a:gd name="T2" fmla="*/ 188436383 w 68"/>
              <a:gd name="T3" fmla="*/ 598836067 h 50"/>
              <a:gd name="T4" fmla="*/ 0 w 68"/>
              <a:gd name="T5" fmla="*/ 407207972 h 50"/>
              <a:gd name="T6" fmla="*/ 105994393 w 68"/>
              <a:gd name="T7" fmla="*/ 239535119 h 50"/>
              <a:gd name="T8" fmla="*/ 105994393 w 68"/>
              <a:gd name="T9" fmla="*/ 215579877 h 50"/>
              <a:gd name="T10" fmla="*/ 317983179 w 68"/>
              <a:gd name="T11" fmla="*/ 0 h 50"/>
              <a:gd name="T12" fmla="*/ 518197480 w 68"/>
              <a:gd name="T13" fmla="*/ 131743450 h 50"/>
              <a:gd name="T14" fmla="*/ 588861553 w 68"/>
              <a:gd name="T15" fmla="*/ 107791669 h 50"/>
              <a:gd name="T16" fmla="*/ 694855946 w 68"/>
              <a:gd name="T17" fmla="*/ 215579877 h 50"/>
              <a:gd name="T18" fmla="*/ 683078028 w 68"/>
              <a:gd name="T19" fmla="*/ 275464522 h 50"/>
              <a:gd name="T20" fmla="*/ 800850339 w 68"/>
              <a:gd name="T21" fmla="*/ 431163214 h 50"/>
              <a:gd name="T22" fmla="*/ 647747708 w 68"/>
              <a:gd name="T23" fmla="*/ 598836067 h 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59AAF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6" name="圆角矩形 195"/>
          <p:cNvSpPr/>
          <p:nvPr/>
        </p:nvSpPr>
        <p:spPr>
          <a:xfrm>
            <a:off x="1637259" y="16280575"/>
            <a:ext cx="1979637" cy="3310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98EF2"/>
              </a:gs>
              <a:gs pos="100000">
                <a:srgbClr val="8357D0"/>
              </a:gs>
            </a:gsLst>
            <a:lin ang="10800000" scaled="1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err="1"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Hik-ProConnect</a:t>
            </a:r>
            <a:endParaRPr lang="zh-CN" altLang="en-US" sz="1400" dirty="0"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5267671" y="16286064"/>
            <a:ext cx="1311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클라우드 서버</a:t>
            </a:r>
            <a:endParaRPr lang="zh-CN" altLang="en-US" sz="14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9" name="图片 19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608" y="15279175"/>
            <a:ext cx="450687" cy="450687"/>
          </a:xfrm>
          <a:prstGeom prst="rect">
            <a:avLst/>
          </a:prstGeom>
        </p:spPr>
      </p:pic>
      <p:sp>
        <p:nvSpPr>
          <p:cNvPr id="200" name="圆角矩形 199"/>
          <p:cNvSpPr/>
          <p:nvPr/>
        </p:nvSpPr>
        <p:spPr>
          <a:xfrm>
            <a:off x="916146" y="14657355"/>
            <a:ext cx="6206009" cy="2121903"/>
          </a:xfrm>
          <a:prstGeom prst="roundRect">
            <a:avLst/>
          </a:prstGeom>
          <a:noFill/>
          <a:ln w="19050">
            <a:solidFill>
              <a:srgbClr val="5189F0"/>
            </a:solidFill>
            <a:prstDash val="sys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55" name="图片 25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0166" y="18634770"/>
            <a:ext cx="1004200" cy="675782"/>
          </a:xfrm>
          <a:prstGeom prst="rect">
            <a:avLst/>
          </a:prstGeom>
        </p:spPr>
      </p:pic>
      <p:sp>
        <p:nvSpPr>
          <p:cNvPr id="256" name="文本框 255"/>
          <p:cNvSpPr txBox="1"/>
          <p:nvPr/>
        </p:nvSpPr>
        <p:spPr>
          <a:xfrm>
            <a:off x="1138224" y="19406968"/>
            <a:ext cx="768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IPC</a:t>
            </a:r>
            <a:endParaRPr lang="zh-CN" altLang="en-US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1" name="文本框 250"/>
          <p:cNvSpPr txBox="1"/>
          <p:nvPr/>
        </p:nvSpPr>
        <p:spPr>
          <a:xfrm>
            <a:off x="2536201" y="19406968"/>
            <a:ext cx="768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NVR</a:t>
            </a:r>
            <a:endParaRPr lang="zh-CN" altLang="en-US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2" name="图片 2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6901" y="18737585"/>
            <a:ext cx="1006685" cy="470150"/>
          </a:xfrm>
          <a:prstGeom prst="rect">
            <a:avLst/>
          </a:prstGeom>
        </p:spPr>
      </p:pic>
      <p:pic>
        <p:nvPicPr>
          <p:cNvPr id="249" name="图片 2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0545" y="18737585"/>
            <a:ext cx="999017" cy="546507"/>
          </a:xfrm>
          <a:prstGeom prst="rect">
            <a:avLst/>
          </a:prstGeom>
        </p:spPr>
      </p:pic>
      <p:sp>
        <p:nvSpPr>
          <p:cNvPr id="250" name="文本框 249"/>
          <p:cNvSpPr txBox="1"/>
          <p:nvPr/>
        </p:nvSpPr>
        <p:spPr>
          <a:xfrm>
            <a:off x="4056011" y="19445146"/>
            <a:ext cx="768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DVR</a:t>
            </a:r>
            <a:endParaRPr lang="zh-CN" altLang="en-US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3" name="肘形连接符 242"/>
          <p:cNvCxnSpPr/>
          <p:nvPr/>
        </p:nvCxnSpPr>
        <p:spPr>
          <a:xfrm rot="5400000" flipH="1" flipV="1">
            <a:off x="3684989" y="16002349"/>
            <a:ext cx="329490" cy="4655892"/>
          </a:xfrm>
          <a:prstGeom prst="bentConnector3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肘形连接符 243"/>
          <p:cNvCxnSpPr/>
          <p:nvPr/>
        </p:nvCxnSpPr>
        <p:spPr>
          <a:xfrm rot="5400000" flipH="1" flipV="1">
            <a:off x="4423149" y="16744706"/>
            <a:ext cx="340640" cy="316937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肘形连接符 245"/>
          <p:cNvCxnSpPr/>
          <p:nvPr/>
        </p:nvCxnSpPr>
        <p:spPr>
          <a:xfrm rot="16200000" flipV="1">
            <a:off x="8344862" y="15991164"/>
            <a:ext cx="339032" cy="467244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肘形连接符 246"/>
          <p:cNvCxnSpPr/>
          <p:nvPr/>
        </p:nvCxnSpPr>
        <p:spPr>
          <a:xfrm rot="16200000" flipV="1">
            <a:off x="6750507" y="17585612"/>
            <a:ext cx="337681" cy="148237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8" name="图片 25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0533" y="18665874"/>
            <a:ext cx="443040" cy="659401"/>
          </a:xfrm>
          <a:prstGeom prst="rect">
            <a:avLst/>
          </a:prstGeom>
        </p:spPr>
      </p:pic>
      <p:sp>
        <p:nvSpPr>
          <p:cNvPr id="259" name="文本框 258"/>
          <p:cNvSpPr txBox="1"/>
          <p:nvPr/>
        </p:nvSpPr>
        <p:spPr>
          <a:xfrm>
            <a:off x="5771159" y="19446687"/>
            <a:ext cx="921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출입 통제</a:t>
            </a:r>
            <a:endParaRPr lang="en-US" altLang="ko-KR" sz="1200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9170"/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컨트롤러</a:t>
            </a:r>
            <a:endParaRPr lang="zh-CN" altLang="en-US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1" name="图片 2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2155" y="18675765"/>
            <a:ext cx="1042874" cy="575556"/>
          </a:xfrm>
          <a:prstGeom prst="rect">
            <a:avLst/>
          </a:prstGeom>
        </p:spPr>
      </p:pic>
      <p:sp>
        <p:nvSpPr>
          <p:cNvPr id="262" name="文本框 261"/>
          <p:cNvSpPr txBox="1"/>
          <p:nvPr/>
        </p:nvSpPr>
        <p:spPr>
          <a:xfrm>
            <a:off x="7154459" y="19447332"/>
            <a:ext cx="971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알람</a:t>
            </a:r>
            <a:endParaRPr lang="en-US" altLang="ko-KR" sz="1200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9170"/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판넬</a:t>
            </a:r>
            <a:endParaRPr lang="zh-CN" altLang="en-US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4" name="图片 26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15014" y="18660815"/>
            <a:ext cx="645782" cy="656698"/>
          </a:xfrm>
          <a:prstGeom prst="rect">
            <a:avLst/>
          </a:prstGeom>
        </p:spPr>
      </p:pic>
      <p:sp>
        <p:nvSpPr>
          <p:cNvPr id="265" name="文本框 264"/>
          <p:cNvSpPr txBox="1"/>
          <p:nvPr/>
        </p:nvSpPr>
        <p:spPr>
          <a:xfrm>
            <a:off x="8729821" y="19425293"/>
            <a:ext cx="971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비디오</a:t>
            </a:r>
            <a:endParaRPr lang="en-US" altLang="ko-KR" sz="1200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9170"/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인터콤</a:t>
            </a:r>
            <a:endParaRPr lang="zh-CN" altLang="en-US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6178158" y="16781945"/>
            <a:ext cx="6914" cy="46279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319997" y="14960535"/>
            <a:ext cx="2530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ko-KR" altLang="en-US" sz="1600" dirty="0"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거의 모든 </a:t>
            </a:r>
            <a:r>
              <a:rPr lang="en-US" altLang="ko-KR" sz="1600" dirty="0" err="1"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Hikvision</a:t>
            </a:r>
            <a:r>
              <a:rPr lang="en-US" altLang="ko-KR" sz="1600" dirty="0"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IP </a:t>
            </a:r>
            <a:r>
              <a:rPr lang="ko-KR" altLang="en-US" sz="1600" dirty="0"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장치와 호환 가능</a:t>
            </a:r>
            <a:endParaRPr lang="en-US" altLang="zh-CN" sz="1600" dirty="0"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50712" y="15857460"/>
            <a:ext cx="3047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elvetica Now Text" panose="020B050403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통합 토폴로지를 기반으로 하는 포괄적인 운영 및 유지보수 기능</a:t>
            </a:r>
            <a:endParaRPr lang="zh-CN" altLang="en-US" sz="1600" dirty="0">
              <a:latin typeface="Helvetica Now Text" panose="020B050403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353317" y="17259932"/>
            <a:ext cx="2147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5189F0"/>
                </a:solidFill>
              </a:rPr>
              <a:t>스마트 관리 스위치</a:t>
            </a:r>
            <a:endParaRPr lang="zh-CN" altLang="en-US" sz="1400" b="1" dirty="0">
              <a:solidFill>
                <a:srgbClr val="5189F0"/>
              </a:solidFill>
            </a:endParaRPr>
          </a:p>
        </p:txBody>
      </p:sp>
      <p:sp>
        <p:nvSpPr>
          <p:cNvPr id="287" name="Freeform 83"/>
          <p:cNvSpPr>
            <a:spLocks/>
          </p:cNvSpPr>
          <p:nvPr/>
        </p:nvSpPr>
        <p:spPr bwMode="auto">
          <a:xfrm>
            <a:off x="7874200" y="15224720"/>
            <a:ext cx="293894" cy="140367"/>
          </a:xfrm>
          <a:custGeom>
            <a:avLst/>
            <a:gdLst>
              <a:gd name="T0" fmla="*/ 0 w 201"/>
              <a:gd name="T1" fmla="*/ 22 h 96"/>
              <a:gd name="T2" fmla="*/ 63 w 201"/>
              <a:gd name="T3" fmla="*/ 96 h 96"/>
              <a:gd name="T4" fmla="*/ 201 w 201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6">
                <a:moveTo>
                  <a:pt x="0" y="22"/>
                </a:moveTo>
                <a:lnTo>
                  <a:pt x="63" y="96"/>
                </a:lnTo>
                <a:lnTo>
                  <a:pt x="201" y="0"/>
                </a:lnTo>
              </a:path>
            </a:pathLst>
          </a:custGeom>
          <a:noFill/>
          <a:ln w="76200" cap="rnd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zh-CN" altLang="en-US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04" name="Freeform 83"/>
          <p:cNvSpPr>
            <a:spLocks/>
          </p:cNvSpPr>
          <p:nvPr/>
        </p:nvSpPr>
        <p:spPr bwMode="auto">
          <a:xfrm>
            <a:off x="7874200" y="16236807"/>
            <a:ext cx="293894" cy="140367"/>
          </a:xfrm>
          <a:custGeom>
            <a:avLst/>
            <a:gdLst>
              <a:gd name="T0" fmla="*/ 0 w 201"/>
              <a:gd name="T1" fmla="*/ 22 h 96"/>
              <a:gd name="T2" fmla="*/ 63 w 201"/>
              <a:gd name="T3" fmla="*/ 96 h 96"/>
              <a:gd name="T4" fmla="*/ 201 w 201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6">
                <a:moveTo>
                  <a:pt x="0" y="22"/>
                </a:moveTo>
                <a:lnTo>
                  <a:pt x="63" y="96"/>
                </a:lnTo>
                <a:lnTo>
                  <a:pt x="201" y="0"/>
                </a:lnTo>
              </a:path>
            </a:pathLst>
          </a:custGeom>
          <a:noFill/>
          <a:ln w="76200" cap="rnd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zh-CN" altLang="en-US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510134" y="29744302"/>
            <a:ext cx="5019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400" dirty="0">
                <a:solidFill>
                  <a:srgbClr val="5189F0"/>
                </a:solidFill>
              </a:rPr>
              <a:t>7</a:t>
            </a:r>
            <a:r>
              <a:rPr lang="ko-KR" altLang="en-US" sz="1400" dirty="0">
                <a:solidFill>
                  <a:srgbClr val="5189F0"/>
                </a:solidFill>
              </a:rPr>
              <a:t>개의 예외가 </a:t>
            </a:r>
            <a:r>
              <a:rPr lang="ko-KR" altLang="en-US" sz="1400" dirty="0" smtClean="0">
                <a:solidFill>
                  <a:srgbClr val="5189F0"/>
                </a:solidFill>
              </a:rPr>
              <a:t>탐지 가능</a:t>
            </a:r>
            <a:r>
              <a:rPr lang="en-US" altLang="zh-CN" sz="1400" dirty="0" smtClean="0">
                <a:solidFill>
                  <a:srgbClr val="5189F0"/>
                </a:solidFill>
              </a:rPr>
              <a:t>:</a:t>
            </a:r>
            <a:endParaRPr lang="en-US" altLang="zh-CN" sz="1400" dirty="0" smtClean="0">
              <a:solidFill>
                <a:srgbClr val="5189F0"/>
              </a:solidFill>
            </a:endParaRPr>
          </a:p>
          <a:p>
            <a:pPr>
              <a:spcAft>
                <a:spcPts val="600"/>
              </a:spcAft>
            </a:pPr>
            <a:r>
              <a:rPr lang="ko-KR" altLang="en-US" sz="1400" dirty="0"/>
              <a:t>포트 차단</a:t>
            </a:r>
            <a:r>
              <a:rPr lang="en-US" altLang="ko-KR" sz="1400" dirty="0"/>
              <a:t>, </a:t>
            </a:r>
            <a:r>
              <a:rPr lang="ko-KR" altLang="en-US" sz="1400" dirty="0"/>
              <a:t>포트 사용 중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PoE</a:t>
            </a:r>
            <a:r>
              <a:rPr lang="en-US" altLang="ko-KR" sz="1400" dirty="0"/>
              <a:t> </a:t>
            </a:r>
            <a:r>
              <a:rPr lang="ko-KR" altLang="en-US" sz="1400" dirty="0"/>
              <a:t>포트 전원 끄기</a:t>
            </a:r>
            <a:r>
              <a:rPr lang="en-US" altLang="ko-KR" sz="1400" dirty="0"/>
              <a:t>, RJ45 </a:t>
            </a:r>
            <a:r>
              <a:rPr lang="ko-KR" altLang="en-US" sz="1400" dirty="0"/>
              <a:t>포트 연결 끊김</a:t>
            </a:r>
            <a:r>
              <a:rPr lang="en-US" altLang="ko-KR" sz="1400" dirty="0"/>
              <a:t>, SFP </a:t>
            </a:r>
            <a:r>
              <a:rPr lang="ko-KR" altLang="en-US" sz="1400" dirty="0"/>
              <a:t>포트 연결 끊김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PoE</a:t>
            </a:r>
            <a:r>
              <a:rPr lang="en-US" altLang="ko-KR" sz="1400" dirty="0"/>
              <a:t> </a:t>
            </a:r>
            <a:r>
              <a:rPr lang="ko-KR" altLang="en-US" sz="1400" dirty="0"/>
              <a:t>전원이 제한을 초과하고 장치가 오프라인 </a:t>
            </a:r>
            <a:r>
              <a:rPr lang="ko-KR" altLang="en-US" sz="1400" dirty="0" smtClean="0"/>
              <a:t>상태 등</a:t>
            </a:r>
            <a:endParaRPr lang="zh-CN" altLang="en-US" sz="14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-7233984" y="2933723"/>
            <a:ext cx="19010105" cy="7081977"/>
            <a:chOff x="-7246985" y="2935049"/>
            <a:chExt cx="19010105" cy="7081977"/>
          </a:xfrm>
        </p:grpSpPr>
        <p:sp>
          <p:nvSpPr>
            <p:cNvPr id="93" name="任意多边形 92"/>
            <p:cNvSpPr/>
            <p:nvPr/>
          </p:nvSpPr>
          <p:spPr>
            <a:xfrm>
              <a:off x="-7246985" y="2935049"/>
              <a:ext cx="19010105" cy="7081977"/>
            </a:xfrm>
            <a:custGeom>
              <a:avLst/>
              <a:gdLst>
                <a:gd name="connsiteX0" fmla="*/ 0 w 19010105"/>
                <a:gd name="connsiteY0" fmla="*/ 2881735 h 7081977"/>
                <a:gd name="connsiteX1" fmla="*/ 0 w 19010105"/>
                <a:gd name="connsiteY1" fmla="*/ 2881736 h 7081977"/>
                <a:gd name="connsiteX2" fmla="*/ 0 w 19010105"/>
                <a:gd name="connsiteY2" fmla="*/ 2881736 h 7081977"/>
                <a:gd name="connsiteX3" fmla="*/ 1149986 w 19010105"/>
                <a:gd name="connsiteY3" fmla="*/ 0 h 7081977"/>
                <a:gd name="connsiteX4" fmla="*/ 1124623 w 19010105"/>
                <a:gd name="connsiteY4" fmla="*/ 166189 h 7081977"/>
                <a:gd name="connsiteX5" fmla="*/ 1102938 w 19010105"/>
                <a:gd name="connsiteY5" fmla="*/ 595639 h 7081977"/>
                <a:gd name="connsiteX6" fmla="*/ 1102937 w 19010105"/>
                <a:gd name="connsiteY6" fmla="*/ 595638 h 7081977"/>
                <a:gd name="connsiteX7" fmla="*/ 1102937 w 19010105"/>
                <a:gd name="connsiteY7" fmla="*/ 595639 h 7081977"/>
                <a:gd name="connsiteX8" fmla="*/ 1102938 w 19010105"/>
                <a:gd name="connsiteY8" fmla="*/ 595639 h 7081977"/>
                <a:gd name="connsiteX9" fmla="*/ 1124623 w 19010105"/>
                <a:gd name="connsiteY9" fmla="*/ 1025089 h 7081977"/>
                <a:gd name="connsiteX10" fmla="*/ 5303178 w 19010105"/>
                <a:gd name="connsiteY10" fmla="*/ 4795879 h 7081977"/>
                <a:gd name="connsiteX11" fmla="*/ 15959850 w 19010105"/>
                <a:gd name="connsiteY11" fmla="*/ 4795880 h 7081977"/>
                <a:gd name="connsiteX12" fmla="*/ 18929869 w 19010105"/>
                <a:gd name="connsiteY12" fmla="*/ 3565658 h 7081977"/>
                <a:gd name="connsiteX13" fmla="*/ 19010105 w 19010105"/>
                <a:gd name="connsiteY13" fmla="*/ 3477376 h 7081977"/>
                <a:gd name="connsiteX14" fmla="*/ 18971820 w 19010105"/>
                <a:gd name="connsiteY14" fmla="*/ 3728231 h 7081977"/>
                <a:gd name="connsiteX15" fmla="*/ 14856913 w 19010105"/>
                <a:gd name="connsiteY15" fmla="*/ 7081977 h 7081977"/>
                <a:gd name="connsiteX16" fmla="*/ 4200242 w 19010105"/>
                <a:gd name="connsiteY16" fmla="*/ 7081976 h 7081977"/>
                <a:gd name="connsiteX17" fmla="*/ 21686 w 19010105"/>
                <a:gd name="connsiteY17" fmla="*/ 3311186 h 7081977"/>
                <a:gd name="connsiteX18" fmla="*/ 0 w 19010105"/>
                <a:gd name="connsiteY18" fmla="*/ 2881736 h 7081977"/>
                <a:gd name="connsiteX19" fmla="*/ 21686 w 19010105"/>
                <a:gd name="connsiteY19" fmla="*/ 2452286 h 7081977"/>
                <a:gd name="connsiteX20" fmla="*/ 959131 w 19010105"/>
                <a:gd name="connsiteY20" fmla="*/ 209993 h 708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10105" h="7081977">
                  <a:moveTo>
                    <a:pt x="0" y="2881735"/>
                  </a:moveTo>
                  <a:lnTo>
                    <a:pt x="0" y="2881736"/>
                  </a:lnTo>
                  <a:lnTo>
                    <a:pt x="0" y="2881736"/>
                  </a:lnTo>
                  <a:close/>
                  <a:moveTo>
                    <a:pt x="1149986" y="0"/>
                  </a:moveTo>
                  <a:lnTo>
                    <a:pt x="1124623" y="166189"/>
                  </a:lnTo>
                  <a:lnTo>
                    <a:pt x="1102938" y="595639"/>
                  </a:lnTo>
                  <a:lnTo>
                    <a:pt x="1102937" y="595638"/>
                  </a:lnTo>
                  <a:lnTo>
                    <a:pt x="1102937" y="595639"/>
                  </a:lnTo>
                  <a:lnTo>
                    <a:pt x="1102938" y="595639"/>
                  </a:lnTo>
                  <a:lnTo>
                    <a:pt x="1124623" y="1025089"/>
                  </a:lnTo>
                  <a:cubicBezTo>
                    <a:pt x="1339717" y="3143086"/>
                    <a:pt x="3128433" y="4795879"/>
                    <a:pt x="5303178" y="4795879"/>
                  </a:cubicBezTo>
                  <a:lnTo>
                    <a:pt x="15959850" y="4795880"/>
                  </a:lnTo>
                  <a:cubicBezTo>
                    <a:pt x="17119714" y="4795880"/>
                    <a:pt x="18169775" y="4325752"/>
                    <a:pt x="18929869" y="3565658"/>
                  </a:cubicBezTo>
                  <a:lnTo>
                    <a:pt x="19010105" y="3477376"/>
                  </a:lnTo>
                  <a:lnTo>
                    <a:pt x="18971820" y="3728231"/>
                  </a:lnTo>
                  <a:cubicBezTo>
                    <a:pt x="18580163" y="5642210"/>
                    <a:pt x="16886676" y="7081977"/>
                    <a:pt x="14856913" y="7081977"/>
                  </a:cubicBezTo>
                  <a:lnTo>
                    <a:pt x="4200242" y="7081976"/>
                  </a:lnTo>
                  <a:cubicBezTo>
                    <a:pt x="2025496" y="7081976"/>
                    <a:pt x="236780" y="5429183"/>
                    <a:pt x="21686" y="3311186"/>
                  </a:cubicBezTo>
                  <a:lnTo>
                    <a:pt x="0" y="2881736"/>
                  </a:lnTo>
                  <a:lnTo>
                    <a:pt x="21686" y="2452286"/>
                  </a:lnTo>
                  <a:cubicBezTo>
                    <a:pt x="107724" y="1605087"/>
                    <a:pt x="445541" y="832321"/>
                    <a:pt x="959131" y="209993"/>
                  </a:cubicBezTo>
                  <a:close/>
                </a:path>
              </a:pathLst>
            </a:custGeom>
            <a:gradFill>
              <a:gsLst>
                <a:gs pos="0">
                  <a:srgbClr val="8357D0">
                    <a:alpha val="80000"/>
                  </a:srgbClr>
                </a:gs>
                <a:gs pos="89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768465" y="8773084"/>
              <a:ext cx="566180" cy="56618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732515" y="8737134"/>
              <a:ext cx="638079" cy="638079"/>
              <a:chOff x="-3494079" y="8844331"/>
              <a:chExt cx="3371240" cy="3371240"/>
            </a:xfrm>
          </p:grpSpPr>
          <p:sp>
            <p:nvSpPr>
              <p:cNvPr id="23" name="弧形 22"/>
              <p:cNvSpPr/>
              <p:nvPr/>
            </p:nvSpPr>
            <p:spPr>
              <a:xfrm rot="5198568">
                <a:off x="-3494079" y="8844331"/>
                <a:ext cx="3371240" cy="3371240"/>
              </a:xfrm>
              <a:prstGeom prst="arc">
                <a:avLst>
                  <a:gd name="adj1" fmla="val 20772719"/>
                  <a:gd name="adj2" fmla="val 20367877"/>
                </a:avLst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 rot="5198568">
                <a:off x="-1221548" y="12036197"/>
                <a:ext cx="105802" cy="10580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9B9B9B">
                      <a:alpha val="70000"/>
                    </a:srgbClr>
                  </a:solidFill>
                  <a:latin typeface="Helvetica Now Text" panose="020B050403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椭圆 25"/>
            <p:cNvSpPr/>
            <p:nvPr/>
          </p:nvSpPr>
          <p:spPr>
            <a:xfrm>
              <a:off x="10904215" y="9333846"/>
              <a:ext cx="393590" cy="393590"/>
            </a:xfrm>
            <a:prstGeom prst="ellipse">
              <a:avLst/>
            </a:prstGeom>
            <a:solidFill>
              <a:srgbClr val="518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1151950" y="8064499"/>
              <a:ext cx="291709" cy="291709"/>
            </a:xfrm>
            <a:prstGeom prst="ellipse">
              <a:avLst/>
            </a:prstGeom>
            <a:solidFill>
              <a:srgbClr val="8357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54622" y="8189462"/>
              <a:ext cx="6529352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58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스마트 관리 스위치</a:t>
              </a:r>
              <a:endParaRPr lang="zh-CN" altLang="en-US" sz="58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95861" y="9178151"/>
              <a:ext cx="399981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EI </a:t>
              </a:r>
              <a:r>
                <a:rPr lang="ko-KR" altLang="en-US" sz="3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시리즈</a:t>
              </a:r>
              <a:r>
                <a:rPr lang="en-US" altLang="zh-CN" sz="3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: </a:t>
              </a:r>
              <a:r>
                <a:rPr lang="en-US" altLang="zh-CN" sz="3000" b="1" dirty="0" err="1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PoE</a:t>
              </a:r>
              <a:r>
                <a:rPr lang="en-US" altLang="zh-CN" sz="3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 </a:t>
              </a:r>
              <a:r>
                <a:rPr lang="ko-KR" altLang="en-US" sz="3000" b="1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스위치</a:t>
              </a:r>
              <a:endParaRPr lang="zh-CN" altLang="en-US" sz="30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5192762" y="14981908"/>
            <a:ext cx="546988" cy="546988"/>
            <a:chOff x="486383" y="5830667"/>
            <a:chExt cx="546988" cy="546988"/>
          </a:xfrm>
        </p:grpSpPr>
        <p:sp>
          <p:nvSpPr>
            <p:cNvPr id="155" name="Oval 154"/>
            <p:cNvSpPr>
              <a:spLocks noChangeArrowheads="1"/>
            </p:cNvSpPr>
            <p:nvPr/>
          </p:nvSpPr>
          <p:spPr bwMode="auto">
            <a:xfrm>
              <a:off x="486383" y="5830667"/>
              <a:ext cx="546988" cy="546988"/>
            </a:xfrm>
            <a:prstGeom prst="ellipse">
              <a:avLst/>
            </a:prstGeom>
            <a:noFill/>
            <a:ln w="23813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auto">
            <a:xfrm>
              <a:off x="610426" y="5830667"/>
              <a:ext cx="297406" cy="546988"/>
            </a:xfrm>
            <a:prstGeom prst="ellipse">
              <a:avLst/>
            </a:prstGeom>
            <a:noFill/>
            <a:ln w="23813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Line 156"/>
            <p:cNvSpPr>
              <a:spLocks noChangeShapeType="1"/>
            </p:cNvSpPr>
            <p:nvPr/>
          </p:nvSpPr>
          <p:spPr bwMode="auto">
            <a:xfrm>
              <a:off x="759877" y="5841128"/>
              <a:ext cx="0" cy="526065"/>
            </a:xfrm>
            <a:prstGeom prst="line">
              <a:avLst/>
            </a:prstGeom>
            <a:noFill/>
            <a:ln w="23813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Line 157"/>
            <p:cNvSpPr>
              <a:spLocks noChangeShapeType="1"/>
            </p:cNvSpPr>
            <p:nvPr/>
          </p:nvSpPr>
          <p:spPr bwMode="auto">
            <a:xfrm flipH="1">
              <a:off x="486383" y="6104160"/>
              <a:ext cx="546988" cy="0"/>
            </a:xfrm>
            <a:prstGeom prst="line">
              <a:avLst/>
            </a:prstGeom>
            <a:noFill/>
            <a:ln w="23813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Line 158"/>
            <p:cNvSpPr>
              <a:spLocks noChangeShapeType="1"/>
            </p:cNvSpPr>
            <p:nvPr/>
          </p:nvSpPr>
          <p:spPr bwMode="auto">
            <a:xfrm flipH="1">
              <a:off x="519262" y="5972644"/>
              <a:ext cx="479735" cy="0"/>
            </a:xfrm>
            <a:prstGeom prst="line">
              <a:avLst/>
            </a:prstGeom>
            <a:noFill/>
            <a:ln w="23813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Line 159"/>
            <p:cNvSpPr>
              <a:spLocks noChangeShapeType="1"/>
            </p:cNvSpPr>
            <p:nvPr/>
          </p:nvSpPr>
          <p:spPr bwMode="auto">
            <a:xfrm flipH="1">
              <a:off x="519262" y="6238666"/>
              <a:ext cx="479735" cy="0"/>
            </a:xfrm>
            <a:prstGeom prst="line">
              <a:avLst/>
            </a:prstGeom>
            <a:noFill/>
            <a:ln w="23813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6" name="矩形 165"/>
          <p:cNvSpPr/>
          <p:nvPr/>
        </p:nvSpPr>
        <p:spPr>
          <a:xfrm>
            <a:off x="2161331" y="24084225"/>
            <a:ext cx="7777212" cy="511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文本框 180"/>
          <p:cNvSpPr txBox="1"/>
          <p:nvPr/>
        </p:nvSpPr>
        <p:spPr>
          <a:xfrm>
            <a:off x="2829639" y="24133741"/>
            <a:ext cx="6715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5189F0"/>
                </a:solidFill>
              </a:rPr>
              <a:t>기능</a:t>
            </a:r>
            <a:r>
              <a:rPr lang="en-US" altLang="zh-CN" sz="2400" dirty="0" smtClean="0">
                <a:solidFill>
                  <a:srgbClr val="5189F0"/>
                </a:solidFill>
              </a:rPr>
              <a:t> </a:t>
            </a:r>
            <a:r>
              <a:rPr lang="en-US" altLang="zh-CN" sz="2400" dirty="0" smtClean="0">
                <a:solidFill>
                  <a:srgbClr val="5189F0"/>
                </a:solidFill>
              </a:rPr>
              <a:t>2</a:t>
            </a:r>
            <a:r>
              <a:rPr lang="en-US" altLang="zh-CN" sz="2400" dirty="0" smtClean="0">
                <a:solidFill>
                  <a:srgbClr val="5189F0"/>
                </a:solidFill>
              </a:rPr>
              <a:t>:</a:t>
            </a:r>
            <a:r>
              <a:rPr lang="ko-KR" altLang="en-US" sz="2400" dirty="0">
                <a:solidFill>
                  <a:srgbClr val="5189F0"/>
                </a:solidFill>
              </a:rPr>
              <a:t>네트워크 트래픽 상태 알림</a:t>
            </a:r>
            <a:endParaRPr lang="zh-CN" altLang="en-US" sz="2400" dirty="0">
              <a:solidFill>
                <a:srgbClr val="5189F0"/>
              </a:solidFill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2207393" y="27868075"/>
            <a:ext cx="7889507" cy="511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文本框 177"/>
          <p:cNvSpPr txBox="1"/>
          <p:nvPr/>
        </p:nvSpPr>
        <p:spPr>
          <a:xfrm>
            <a:off x="2187188" y="27895114"/>
            <a:ext cx="8160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5189F0"/>
                </a:solidFill>
              </a:defRPr>
            </a:lvl1pPr>
          </a:lstStyle>
          <a:p>
            <a:r>
              <a:rPr lang="ko-KR" altLang="en-US" sz="2400" b="0" dirty="0" smtClean="0"/>
              <a:t>기능</a:t>
            </a:r>
            <a:r>
              <a:rPr lang="en-US" altLang="zh-CN" sz="2400" b="0" dirty="0" smtClean="0"/>
              <a:t> </a:t>
            </a:r>
            <a:r>
              <a:rPr lang="en-US" altLang="zh-CN" sz="2400" b="0" dirty="0" smtClean="0"/>
              <a:t>3</a:t>
            </a:r>
            <a:r>
              <a:rPr lang="en-US" altLang="zh-CN" sz="2400" b="0" dirty="0" smtClean="0"/>
              <a:t>:</a:t>
            </a:r>
            <a:r>
              <a:rPr lang="ko-KR" altLang="en-US" sz="2400" b="0" dirty="0"/>
              <a:t>장치 및 네트워크 예외 알림</a:t>
            </a:r>
            <a:endParaRPr lang="zh-CN" altLang="en-US" sz="2400" b="0" dirty="0"/>
          </a:p>
        </p:txBody>
      </p:sp>
      <p:pic>
        <p:nvPicPr>
          <p:cNvPr id="168" name="图片 167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7981" r="95055">
                        <a14:backgroundMark x1="10095" y1="5952" x2="10095" y2="5952"/>
                        <a14:backgroundMark x1="98124" y1="38254" x2="98124" y2="382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9" t="25908" r="4027" b="13426"/>
          <a:stretch/>
        </p:blipFill>
        <p:spPr>
          <a:xfrm>
            <a:off x="5069839" y="17271999"/>
            <a:ext cx="2336801" cy="690881"/>
          </a:xfrm>
          <a:prstGeom prst="rect">
            <a:avLst/>
          </a:prstGeom>
        </p:spPr>
      </p:pic>
      <p:sp>
        <p:nvSpPr>
          <p:cNvPr id="169" name="文本框 168"/>
          <p:cNvSpPr txBox="1"/>
          <p:nvPr/>
        </p:nvSpPr>
        <p:spPr>
          <a:xfrm>
            <a:off x="10311614" y="18825374"/>
            <a:ext cx="900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91">
              <a:defRPr/>
            </a:pPr>
            <a:r>
              <a:rPr lang="en-US" altLang="zh-CN" sz="1600" b="1" dirty="0" smtClean="0">
                <a:solidFill>
                  <a:srgbClr val="3B3838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</a:t>
            </a:r>
            <a:endParaRPr lang="zh-CN" altLang="en-US" sz="1600" b="1" dirty="0">
              <a:solidFill>
                <a:srgbClr val="3B3838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76370" y="17962880"/>
            <a:ext cx="3176" cy="56037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3926489" y="12441050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Helvetica Now Text" panose="020B0504030202020204" pitchFamily="34" charset="0"/>
                <a:cs typeface="Arial" panose="020B0604020202020204" pitchFamily="34" charset="0"/>
              </a:rPr>
              <a:t>시스템 구조 및 주요 기능</a:t>
            </a:r>
            <a:endParaRPr lang="en-US" altLang="zh-CN" sz="2800" dirty="0" smtClean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圆角矩形 194"/>
          <p:cNvSpPr/>
          <p:nvPr/>
        </p:nvSpPr>
        <p:spPr>
          <a:xfrm>
            <a:off x="525564" y="31939953"/>
            <a:ext cx="11187011" cy="3564592"/>
          </a:xfrm>
          <a:prstGeom prst="roundRect">
            <a:avLst>
              <a:gd name="adj" fmla="val 7676"/>
            </a:avLst>
          </a:prstGeom>
          <a:noFill/>
          <a:ln w="19050">
            <a:solidFill>
              <a:srgbClr val="5189F0"/>
            </a:solidFill>
            <a:prstDash val="sysDash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231164" y="31535888"/>
            <a:ext cx="7777212" cy="511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文本框 208"/>
          <p:cNvSpPr txBox="1"/>
          <p:nvPr/>
        </p:nvSpPr>
        <p:spPr>
          <a:xfrm>
            <a:off x="3096956" y="31581435"/>
            <a:ext cx="6045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5189F0"/>
                </a:solidFill>
              </a:defRPr>
            </a:lvl1pPr>
          </a:lstStyle>
          <a:p>
            <a:r>
              <a:rPr lang="ko-KR" altLang="en-US" sz="2400" b="0" dirty="0" smtClean="0"/>
              <a:t>기능</a:t>
            </a:r>
            <a:r>
              <a:rPr lang="en-US" altLang="zh-CN" sz="2400" b="0" dirty="0" smtClean="0"/>
              <a:t>4:</a:t>
            </a:r>
            <a:r>
              <a:rPr lang="ko-KR" altLang="en-US" sz="2400" b="0" dirty="0"/>
              <a:t>포트 상태 및 데이터 표시</a:t>
            </a:r>
            <a:endParaRPr lang="zh-CN" altLang="en-US" sz="2400" b="0" dirty="0"/>
          </a:p>
        </p:txBody>
      </p:sp>
      <p:grpSp>
        <p:nvGrpSpPr>
          <p:cNvPr id="144" name="组合 143"/>
          <p:cNvGrpSpPr/>
          <p:nvPr/>
        </p:nvGrpSpPr>
        <p:grpSpPr>
          <a:xfrm>
            <a:off x="7601300" y="15082270"/>
            <a:ext cx="452107" cy="452107"/>
            <a:chOff x="14538029" y="16059952"/>
            <a:chExt cx="452107" cy="452107"/>
          </a:xfrm>
        </p:grpSpPr>
        <p:sp>
          <p:nvSpPr>
            <p:cNvPr id="145" name="Oval 82">
              <a:extLst>
                <a:ext uri="{FF2B5EF4-FFF2-40B4-BE49-F238E27FC236}">
                  <a16:creationId xmlns:a16="http://schemas.microsoft.com/office/drawing/2014/main" id="{5D4600C4-6719-6B47-A2B4-05204E6FD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38029" y="16059952"/>
              <a:ext cx="452107" cy="452107"/>
            </a:xfrm>
            <a:prstGeom prst="ellipse">
              <a:avLst/>
            </a:prstGeom>
            <a:gradFill>
              <a:gsLst>
                <a:gs pos="0">
                  <a:srgbClr val="8357D0">
                    <a:alpha val="80000"/>
                  </a:srgbClr>
                </a:gs>
                <a:gs pos="100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83">
              <a:extLst>
                <a:ext uri="{FF2B5EF4-FFF2-40B4-BE49-F238E27FC236}">
                  <a16:creationId xmlns:a16="http://schemas.microsoft.com/office/drawing/2014/main" id="{C5D41A99-1E4B-B944-B28D-2C2E2C1A19E1}"/>
                </a:ext>
              </a:extLst>
            </p:cNvPr>
            <p:cNvSpPr>
              <a:spLocks/>
            </p:cNvSpPr>
            <p:nvPr/>
          </p:nvSpPr>
          <p:spPr bwMode="auto">
            <a:xfrm rot="20950865">
              <a:off x="14654844" y="16241256"/>
              <a:ext cx="234240" cy="111876"/>
            </a:xfrm>
            <a:custGeom>
              <a:avLst/>
              <a:gdLst>
                <a:gd name="T0" fmla="*/ 0 w 201"/>
                <a:gd name="T1" fmla="*/ 22 h 96"/>
                <a:gd name="T2" fmla="*/ 63 w 201"/>
                <a:gd name="T3" fmla="*/ 96 h 96"/>
                <a:gd name="T4" fmla="*/ 201 w 201"/>
                <a:gd name="T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96">
                  <a:moveTo>
                    <a:pt x="0" y="22"/>
                  </a:moveTo>
                  <a:lnTo>
                    <a:pt x="63" y="96"/>
                  </a:lnTo>
                  <a:lnTo>
                    <a:pt x="201" y="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7601300" y="16059669"/>
            <a:ext cx="452107" cy="452107"/>
            <a:chOff x="14538029" y="16059952"/>
            <a:chExt cx="452107" cy="452107"/>
          </a:xfrm>
        </p:grpSpPr>
        <p:sp>
          <p:nvSpPr>
            <p:cNvPr id="150" name="Oval 82">
              <a:extLst>
                <a:ext uri="{FF2B5EF4-FFF2-40B4-BE49-F238E27FC236}">
                  <a16:creationId xmlns:a16="http://schemas.microsoft.com/office/drawing/2014/main" id="{5D4600C4-6719-6B47-A2B4-05204E6FD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38029" y="16059952"/>
              <a:ext cx="452107" cy="452107"/>
            </a:xfrm>
            <a:prstGeom prst="ellipse">
              <a:avLst/>
            </a:prstGeom>
            <a:gradFill>
              <a:gsLst>
                <a:gs pos="0">
                  <a:srgbClr val="8357D0">
                    <a:alpha val="80000"/>
                  </a:srgbClr>
                </a:gs>
                <a:gs pos="100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83">
              <a:extLst>
                <a:ext uri="{FF2B5EF4-FFF2-40B4-BE49-F238E27FC236}">
                  <a16:creationId xmlns:a16="http://schemas.microsoft.com/office/drawing/2014/main" id="{C5D41A99-1E4B-B944-B28D-2C2E2C1A19E1}"/>
                </a:ext>
              </a:extLst>
            </p:cNvPr>
            <p:cNvSpPr>
              <a:spLocks/>
            </p:cNvSpPr>
            <p:nvPr/>
          </p:nvSpPr>
          <p:spPr bwMode="auto">
            <a:xfrm rot="20950865">
              <a:off x="14654844" y="16241256"/>
              <a:ext cx="234240" cy="111876"/>
            </a:xfrm>
            <a:custGeom>
              <a:avLst/>
              <a:gdLst>
                <a:gd name="T0" fmla="*/ 0 w 201"/>
                <a:gd name="T1" fmla="*/ 22 h 96"/>
                <a:gd name="T2" fmla="*/ 63 w 201"/>
                <a:gd name="T3" fmla="*/ 96 h 96"/>
                <a:gd name="T4" fmla="*/ 201 w 201"/>
                <a:gd name="T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96">
                  <a:moveTo>
                    <a:pt x="0" y="22"/>
                  </a:moveTo>
                  <a:lnTo>
                    <a:pt x="63" y="96"/>
                  </a:lnTo>
                  <a:lnTo>
                    <a:pt x="201" y="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152" name="Grupo 34">
            <a:extLst>
              <a:ext uri="{FF2B5EF4-FFF2-40B4-BE49-F238E27FC236}">
                <a16:creationId xmlns:a16="http://schemas.microsoft.com/office/drawing/2014/main" id="{827AF1C7-914C-FB41-B12D-B12FBBD82A71}"/>
              </a:ext>
            </a:extLst>
          </p:cNvPr>
          <p:cNvGrpSpPr/>
          <p:nvPr/>
        </p:nvGrpSpPr>
        <p:grpSpPr>
          <a:xfrm>
            <a:off x="1477315" y="14842896"/>
            <a:ext cx="2256813" cy="1347952"/>
            <a:chOff x="-3594933" y="15797560"/>
            <a:chExt cx="2256813" cy="1347952"/>
          </a:xfrm>
        </p:grpSpPr>
        <p:grpSp>
          <p:nvGrpSpPr>
            <p:cNvPr id="153" name="组合 230">
              <a:extLst>
                <a:ext uri="{FF2B5EF4-FFF2-40B4-BE49-F238E27FC236}">
                  <a16:creationId xmlns:a16="http://schemas.microsoft.com/office/drawing/2014/main" id="{85CE4BF0-8E76-7C44-BB78-1070008728E4}"/>
                </a:ext>
              </a:extLst>
            </p:cNvPr>
            <p:cNvGrpSpPr/>
            <p:nvPr/>
          </p:nvGrpSpPr>
          <p:grpSpPr>
            <a:xfrm>
              <a:off x="-3594933" y="15797560"/>
              <a:ext cx="2256813" cy="1347952"/>
              <a:chOff x="1874414" y="3753853"/>
              <a:chExt cx="4069505" cy="2430637"/>
            </a:xfrm>
          </p:grpSpPr>
          <p:grpSp>
            <p:nvGrpSpPr>
              <p:cNvPr id="161" name="Group 98">
                <a:extLst>
                  <a:ext uri="{FF2B5EF4-FFF2-40B4-BE49-F238E27FC236}">
                    <a16:creationId xmlns:a16="http://schemas.microsoft.com/office/drawing/2014/main" id="{C9568B6F-B20C-254A-AD74-CF19EC84B197}"/>
                  </a:ext>
                </a:extLst>
              </p:cNvPr>
              <p:cNvGrpSpPr/>
              <p:nvPr/>
            </p:nvGrpSpPr>
            <p:grpSpPr>
              <a:xfrm>
                <a:off x="1874414" y="3753853"/>
                <a:ext cx="4069505" cy="2430637"/>
                <a:chOff x="5898415" y="1976415"/>
                <a:chExt cx="5654530" cy="3255020"/>
              </a:xfrm>
            </p:grpSpPr>
            <p:sp>
              <p:nvSpPr>
                <p:cNvPr id="165" name="Freeform 45">
                  <a:extLst>
                    <a:ext uri="{FF2B5EF4-FFF2-40B4-BE49-F238E27FC236}">
                      <a16:creationId xmlns:a16="http://schemas.microsoft.com/office/drawing/2014/main" id="{86E40800-A61D-8247-A349-BD6D03316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8415" y="5105745"/>
                  <a:ext cx="2848207" cy="125690"/>
                </a:xfrm>
                <a:custGeom>
                  <a:avLst/>
                  <a:gdLst>
                    <a:gd name="T0" fmla="*/ 0 w 885"/>
                    <a:gd name="T1" fmla="*/ 16 h 39"/>
                    <a:gd name="T2" fmla="*/ 78 w 885"/>
                    <a:gd name="T3" fmla="*/ 39 h 39"/>
                    <a:gd name="T4" fmla="*/ 885 w 885"/>
                    <a:gd name="T5" fmla="*/ 39 h 39"/>
                    <a:gd name="T6" fmla="*/ 885 w 885"/>
                    <a:gd name="T7" fmla="*/ 0 h 39"/>
                    <a:gd name="T8" fmla="*/ 0 w 885"/>
                    <a:gd name="T9" fmla="*/ 0 h 39"/>
                    <a:gd name="T10" fmla="*/ 0 w 885"/>
                    <a:gd name="T11" fmla="*/ 1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5" h="39">
                      <a:moveTo>
                        <a:pt x="0" y="16"/>
                      </a:moveTo>
                      <a:cubicBezTo>
                        <a:pt x="0" y="23"/>
                        <a:pt x="30" y="39"/>
                        <a:pt x="78" y="39"/>
                      </a:cubicBezTo>
                      <a:cubicBezTo>
                        <a:pt x="126" y="39"/>
                        <a:pt x="885" y="39"/>
                        <a:pt x="885" y="39"/>
                      </a:cubicBezTo>
                      <a:cubicBezTo>
                        <a:pt x="885" y="0"/>
                        <a:pt x="885" y="0"/>
                        <a:pt x="88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Freeform 46">
                  <a:extLst>
                    <a:ext uri="{FF2B5EF4-FFF2-40B4-BE49-F238E27FC236}">
                      <a16:creationId xmlns:a16="http://schemas.microsoft.com/office/drawing/2014/main" id="{3C65EC25-966A-2744-AD8B-B88DD76969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04736" y="5105745"/>
                  <a:ext cx="2848207" cy="125690"/>
                </a:xfrm>
                <a:custGeom>
                  <a:avLst/>
                  <a:gdLst>
                    <a:gd name="T0" fmla="*/ 884 w 884"/>
                    <a:gd name="T1" fmla="*/ 16 h 39"/>
                    <a:gd name="T2" fmla="*/ 806 w 884"/>
                    <a:gd name="T3" fmla="*/ 39 h 39"/>
                    <a:gd name="T4" fmla="*/ 0 w 884"/>
                    <a:gd name="T5" fmla="*/ 39 h 39"/>
                    <a:gd name="T6" fmla="*/ 0 w 884"/>
                    <a:gd name="T7" fmla="*/ 0 h 39"/>
                    <a:gd name="T8" fmla="*/ 884 w 884"/>
                    <a:gd name="T9" fmla="*/ 0 h 39"/>
                    <a:gd name="T10" fmla="*/ 884 w 884"/>
                    <a:gd name="T11" fmla="*/ 1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4" h="39">
                      <a:moveTo>
                        <a:pt x="884" y="16"/>
                      </a:moveTo>
                      <a:cubicBezTo>
                        <a:pt x="884" y="23"/>
                        <a:pt x="854" y="39"/>
                        <a:pt x="806" y="39"/>
                      </a:cubicBezTo>
                      <a:cubicBezTo>
                        <a:pt x="758" y="39"/>
                        <a:pt x="0" y="39"/>
                        <a:pt x="0" y="3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84" y="0"/>
                        <a:pt x="884" y="0"/>
                        <a:pt x="884" y="0"/>
                      </a:cubicBezTo>
                      <a:lnTo>
                        <a:pt x="884" y="16"/>
                      </a:lnTo>
                      <a:close/>
                    </a:path>
                  </a:pathLst>
                </a:custGeom>
                <a:solidFill>
                  <a:srgbClr val="B3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Freeform 47">
                  <a:extLst>
                    <a:ext uri="{FF2B5EF4-FFF2-40B4-BE49-F238E27FC236}">
                      <a16:creationId xmlns:a16="http://schemas.microsoft.com/office/drawing/2014/main" id="{35297E27-EFC5-9544-B0E4-F04D9826A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5812" y="1976415"/>
                  <a:ext cx="4581618" cy="3138999"/>
                </a:xfrm>
                <a:custGeom>
                  <a:avLst/>
                  <a:gdLst>
                    <a:gd name="T0" fmla="*/ 1378 w 1423"/>
                    <a:gd name="T1" fmla="*/ 0 h 974"/>
                    <a:gd name="T2" fmla="*/ 45 w 1423"/>
                    <a:gd name="T3" fmla="*/ 0 h 974"/>
                    <a:gd name="T4" fmla="*/ 0 w 1423"/>
                    <a:gd name="T5" fmla="*/ 45 h 974"/>
                    <a:gd name="T6" fmla="*/ 0 w 1423"/>
                    <a:gd name="T7" fmla="*/ 218 h 974"/>
                    <a:gd name="T8" fmla="*/ 0 w 1423"/>
                    <a:gd name="T9" fmla="*/ 929 h 974"/>
                    <a:gd name="T10" fmla="*/ 45 w 1423"/>
                    <a:gd name="T11" fmla="*/ 974 h 974"/>
                    <a:gd name="T12" fmla="*/ 1378 w 1423"/>
                    <a:gd name="T13" fmla="*/ 974 h 974"/>
                    <a:gd name="T14" fmla="*/ 1423 w 1423"/>
                    <a:gd name="T15" fmla="*/ 929 h 974"/>
                    <a:gd name="T16" fmla="*/ 1423 w 1423"/>
                    <a:gd name="T17" fmla="*/ 45 h 974"/>
                    <a:gd name="T18" fmla="*/ 1378 w 1423"/>
                    <a:gd name="T19" fmla="*/ 0 h 9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23" h="974">
                      <a:moveTo>
                        <a:pt x="1378" y="0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cubicBezTo>
                        <a:pt x="0" y="218"/>
                        <a:pt x="0" y="218"/>
                        <a:pt x="0" y="218"/>
                      </a:cubicBezTo>
                      <a:cubicBezTo>
                        <a:pt x="0" y="929"/>
                        <a:pt x="0" y="929"/>
                        <a:pt x="0" y="929"/>
                      </a:cubicBezTo>
                      <a:cubicBezTo>
                        <a:pt x="0" y="954"/>
                        <a:pt x="20" y="974"/>
                        <a:pt x="45" y="974"/>
                      </a:cubicBezTo>
                      <a:cubicBezTo>
                        <a:pt x="1378" y="974"/>
                        <a:pt x="1378" y="974"/>
                        <a:pt x="1378" y="974"/>
                      </a:cubicBezTo>
                      <a:cubicBezTo>
                        <a:pt x="1403" y="974"/>
                        <a:pt x="1423" y="954"/>
                        <a:pt x="1423" y="929"/>
                      </a:cubicBezTo>
                      <a:cubicBezTo>
                        <a:pt x="1423" y="45"/>
                        <a:pt x="1423" y="45"/>
                        <a:pt x="1423" y="45"/>
                      </a:cubicBezTo>
                      <a:cubicBezTo>
                        <a:pt x="1423" y="20"/>
                        <a:pt x="1403" y="0"/>
                        <a:pt x="1378" y="0"/>
                      </a:cubicBezTo>
                      <a:close/>
                    </a:path>
                  </a:pathLst>
                </a:custGeom>
                <a:solidFill>
                  <a:srgbClr val="D2D3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2" name="Freeform 48">
                  <a:extLst>
                    <a:ext uri="{FF2B5EF4-FFF2-40B4-BE49-F238E27FC236}">
                      <a16:creationId xmlns:a16="http://schemas.microsoft.com/office/drawing/2014/main" id="{9667C89C-6A4D-5C4E-8161-8389005C05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1923" y="1992528"/>
                  <a:ext cx="4552622" cy="3106772"/>
                </a:xfrm>
                <a:custGeom>
                  <a:avLst/>
                  <a:gdLst>
                    <a:gd name="T0" fmla="*/ 40 w 1414"/>
                    <a:gd name="T1" fmla="*/ 964 h 964"/>
                    <a:gd name="T2" fmla="*/ 0 w 1414"/>
                    <a:gd name="T3" fmla="*/ 924 h 964"/>
                    <a:gd name="T4" fmla="*/ 0 w 1414"/>
                    <a:gd name="T5" fmla="*/ 40 h 964"/>
                    <a:gd name="T6" fmla="*/ 40 w 1414"/>
                    <a:gd name="T7" fmla="*/ 0 h 964"/>
                    <a:gd name="T8" fmla="*/ 1373 w 1414"/>
                    <a:gd name="T9" fmla="*/ 0 h 964"/>
                    <a:gd name="T10" fmla="*/ 1414 w 1414"/>
                    <a:gd name="T11" fmla="*/ 40 h 964"/>
                    <a:gd name="T12" fmla="*/ 1414 w 1414"/>
                    <a:gd name="T13" fmla="*/ 924 h 964"/>
                    <a:gd name="T14" fmla="*/ 1373 w 1414"/>
                    <a:gd name="T15" fmla="*/ 964 h 964"/>
                    <a:gd name="T16" fmla="*/ 40 w 1414"/>
                    <a:gd name="T17" fmla="*/ 964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14" h="964">
                      <a:moveTo>
                        <a:pt x="40" y="964"/>
                      </a:moveTo>
                      <a:cubicBezTo>
                        <a:pt x="18" y="964"/>
                        <a:pt x="0" y="946"/>
                        <a:pt x="0" y="924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8"/>
                        <a:pt x="18" y="0"/>
                        <a:pt x="40" y="0"/>
                      </a:cubicBezTo>
                      <a:cubicBezTo>
                        <a:pt x="1373" y="0"/>
                        <a:pt x="1373" y="0"/>
                        <a:pt x="1373" y="0"/>
                      </a:cubicBezTo>
                      <a:cubicBezTo>
                        <a:pt x="1396" y="0"/>
                        <a:pt x="1414" y="18"/>
                        <a:pt x="1414" y="40"/>
                      </a:cubicBezTo>
                      <a:cubicBezTo>
                        <a:pt x="1414" y="924"/>
                        <a:pt x="1414" y="924"/>
                        <a:pt x="1414" y="924"/>
                      </a:cubicBezTo>
                      <a:cubicBezTo>
                        <a:pt x="1414" y="946"/>
                        <a:pt x="1396" y="964"/>
                        <a:pt x="1373" y="964"/>
                      </a:cubicBezTo>
                      <a:lnTo>
                        <a:pt x="40" y="964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Rectangle 50">
                  <a:extLst>
                    <a:ext uri="{FF2B5EF4-FFF2-40B4-BE49-F238E27FC236}">
                      <a16:creationId xmlns:a16="http://schemas.microsoft.com/office/drawing/2014/main" id="{F736CEA6-8484-174C-98D6-2A05BA8998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98415" y="5054180"/>
                  <a:ext cx="5654530" cy="103129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Freeform 51">
                  <a:extLst>
                    <a:ext uri="{FF2B5EF4-FFF2-40B4-BE49-F238E27FC236}">
                      <a16:creationId xmlns:a16="http://schemas.microsoft.com/office/drawing/2014/main" id="{C287F58D-9C3F-3C48-A542-47652CBBBA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8101" y="5054180"/>
                  <a:ext cx="811932" cy="58010"/>
                </a:xfrm>
                <a:custGeom>
                  <a:avLst/>
                  <a:gdLst>
                    <a:gd name="T0" fmla="*/ 0 w 252"/>
                    <a:gd name="T1" fmla="*/ 0 h 18"/>
                    <a:gd name="T2" fmla="*/ 22 w 252"/>
                    <a:gd name="T3" fmla="*/ 18 h 18"/>
                    <a:gd name="T4" fmla="*/ 230 w 252"/>
                    <a:gd name="T5" fmla="*/ 18 h 18"/>
                    <a:gd name="T6" fmla="*/ 252 w 252"/>
                    <a:gd name="T7" fmla="*/ 0 h 18"/>
                    <a:gd name="T8" fmla="*/ 0 w 25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18">
                      <a:moveTo>
                        <a:pt x="0" y="0"/>
                      </a:moveTo>
                      <a:cubicBezTo>
                        <a:pt x="2" y="10"/>
                        <a:pt x="11" y="18"/>
                        <a:pt x="22" y="18"/>
                      </a:cubicBezTo>
                      <a:cubicBezTo>
                        <a:pt x="230" y="18"/>
                        <a:pt x="230" y="18"/>
                        <a:pt x="230" y="18"/>
                      </a:cubicBezTo>
                      <a:cubicBezTo>
                        <a:pt x="241" y="18"/>
                        <a:pt x="250" y="10"/>
                        <a:pt x="25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3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Rectangle 52">
                  <a:extLst>
                    <a:ext uri="{FF2B5EF4-FFF2-40B4-BE49-F238E27FC236}">
                      <a16:creationId xmlns:a16="http://schemas.microsoft.com/office/drawing/2014/main" id="{2A840D85-25E3-3849-8A05-3626BC9A39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23354" y="2189119"/>
                  <a:ext cx="4249758" cy="2684587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Oval 54">
                  <a:extLst>
                    <a:ext uri="{FF2B5EF4-FFF2-40B4-BE49-F238E27FC236}">
                      <a16:creationId xmlns:a16="http://schemas.microsoft.com/office/drawing/2014/main" id="{3C504FC3-651B-7545-99A6-555AB542AC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20847" y="2076321"/>
                  <a:ext cx="48330" cy="48343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" name="Oval 55">
                  <a:extLst>
                    <a:ext uri="{FF2B5EF4-FFF2-40B4-BE49-F238E27FC236}">
                      <a16:creationId xmlns:a16="http://schemas.microsoft.com/office/drawing/2014/main" id="{0CEF826B-CA01-0941-807D-298F818F1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20847" y="2073099"/>
                  <a:ext cx="48330" cy="45119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Oval 56">
                  <a:extLst>
                    <a:ext uri="{FF2B5EF4-FFF2-40B4-BE49-F238E27FC236}">
                      <a16:creationId xmlns:a16="http://schemas.microsoft.com/office/drawing/2014/main" id="{B056B252-8C41-E942-AB6C-89D869D441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0511" y="2079544"/>
                  <a:ext cx="28999" cy="3222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Oval 57">
                  <a:extLst>
                    <a:ext uri="{FF2B5EF4-FFF2-40B4-BE49-F238E27FC236}">
                      <a16:creationId xmlns:a16="http://schemas.microsoft.com/office/drawing/2014/main" id="{5488F904-B057-704F-977B-2738A4DE67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6955" y="2089212"/>
                  <a:ext cx="16111" cy="16115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Freeform 58">
                  <a:extLst>
                    <a:ext uri="{FF2B5EF4-FFF2-40B4-BE49-F238E27FC236}">
                      <a16:creationId xmlns:a16="http://schemas.microsoft.com/office/drawing/2014/main" id="{D8116128-15DF-9C47-9B5E-03728C99B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43399" y="2092436"/>
                  <a:ext cx="3223" cy="6446"/>
                </a:xfrm>
                <a:custGeom>
                  <a:avLst/>
                  <a:gdLst>
                    <a:gd name="T0" fmla="*/ 1 w 1"/>
                    <a:gd name="T1" fmla="*/ 1 h 2"/>
                    <a:gd name="T2" fmla="*/ 1 w 1"/>
                    <a:gd name="T3" fmla="*/ 2 h 2"/>
                    <a:gd name="T4" fmla="*/ 0 w 1"/>
                    <a:gd name="T5" fmla="*/ 1 h 2"/>
                    <a:gd name="T6" fmla="*/ 1 w 1"/>
                    <a:gd name="T7" fmla="*/ 0 h 2"/>
                    <a:gd name="T8" fmla="*/ 1 w 1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20" tIns="22860" rIns="45720" bIns="228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16">
                    <a:defRPr/>
                  </a:pPr>
                  <a:endParaRPr lang="id-ID" sz="900" kern="0">
                    <a:solidFill>
                      <a:srgbClr val="7F7F7F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63" name="图片 232">
                <a:extLst>
                  <a:ext uri="{FF2B5EF4-FFF2-40B4-BE49-F238E27FC236}">
                    <a16:creationId xmlns:a16="http://schemas.microsoft.com/office/drawing/2014/main" id="{E31E4B46-A783-C741-A0CB-E1740613CC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572"/>
              <a:stretch/>
            </p:blipFill>
            <p:spPr>
              <a:xfrm>
                <a:off x="2345993" y="3850116"/>
                <a:ext cx="3133299" cy="211004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0"/>
                  </a:srgbClr>
                </a:outerShdw>
              </a:effectLst>
            </p:spPr>
          </p:pic>
        </p:grpSp>
        <p:sp>
          <p:nvSpPr>
            <p:cNvPr id="156" name="Rectángulo 33">
              <a:extLst>
                <a:ext uri="{FF2B5EF4-FFF2-40B4-BE49-F238E27FC236}">
                  <a16:creationId xmlns:a16="http://schemas.microsoft.com/office/drawing/2014/main" id="{EA61CBDB-D260-7B4D-B795-B102C8253498}"/>
                </a:ext>
              </a:extLst>
            </p:cNvPr>
            <p:cNvSpPr/>
            <p:nvPr/>
          </p:nvSpPr>
          <p:spPr>
            <a:xfrm>
              <a:off x="-3333411" y="15844849"/>
              <a:ext cx="1748793" cy="1138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59" name="Picture 2" descr="Hik ProConnect HPC-DEVICE-001/1Y Licentie Monitoring op afstand 1 apparaat  voor 1 jaar">
              <a:extLst>
                <a:ext uri="{FF2B5EF4-FFF2-40B4-BE49-F238E27FC236}">
                  <a16:creationId xmlns:a16="http://schemas.microsoft.com/office/drawing/2014/main" id="{45DA34AD-D98B-F646-A6FC-37400F03F0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529" r="78819" b="41190"/>
            <a:stretch/>
          </p:blipFill>
          <p:spPr bwMode="auto">
            <a:xfrm>
              <a:off x="-2927739" y="16027470"/>
              <a:ext cx="857146" cy="780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8" name="直接连接符 47"/>
          <p:cNvCxnSpPr/>
          <p:nvPr/>
        </p:nvCxnSpPr>
        <p:spPr>
          <a:xfrm>
            <a:off x="4458368" y="18338305"/>
            <a:ext cx="0" cy="16181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9186550" y="18335375"/>
            <a:ext cx="0" cy="16474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文本框 9">
            <a:extLst>
              <a:ext uri="{FF2B5EF4-FFF2-40B4-BE49-F238E27FC236}">
                <a16:creationId xmlns:a16="http://schemas.microsoft.com/office/drawing/2014/main" id="{4B0FDFF9-CECE-2C4F-B1CE-1B4340D1C6AA}"/>
              </a:ext>
            </a:extLst>
          </p:cNvPr>
          <p:cNvSpPr txBox="1"/>
          <p:nvPr/>
        </p:nvSpPr>
        <p:spPr>
          <a:xfrm>
            <a:off x="6579216" y="25941836"/>
            <a:ext cx="321552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Helvetica Now Text" panose="020B0504030202020204" pitchFamily="34" charset="0"/>
              <a:buChar char="–"/>
              <a:defRPr>
                <a:solidFill>
                  <a:srgbClr val="474747"/>
                </a:solidFill>
              </a:defRPr>
            </a:lvl1pPr>
          </a:lstStyle>
          <a:p>
            <a:pPr marL="0" indent="0" algn="ctr">
              <a:lnSpc>
                <a:spcPct val="150000"/>
              </a:lnSpc>
              <a:buNone/>
            </a:pPr>
            <a:r>
              <a:rPr lang="ko-KR" altLang="en-US" sz="1400" dirty="0" smtClean="0">
                <a:solidFill>
                  <a:schemeClr val="tx1"/>
                </a:solidFill>
              </a:rPr>
              <a:t>대역폭 소비</a:t>
            </a:r>
            <a:r>
              <a:rPr lang="en-US" altLang="zh-CN" sz="1400" dirty="0" smtClean="0">
                <a:solidFill>
                  <a:schemeClr val="tx1"/>
                </a:solidFill>
              </a:rPr>
              <a:t>(</a:t>
            </a:r>
            <a:r>
              <a:rPr lang="en-US" altLang="zh-CN" sz="1400" dirty="0">
                <a:solidFill>
                  <a:schemeClr val="tx1"/>
                </a:solidFill>
              </a:rPr>
              <a:t>BC)</a:t>
            </a:r>
          </a:p>
        </p:txBody>
      </p:sp>
      <p:sp>
        <p:nvSpPr>
          <p:cNvPr id="203" name="文本框 297">
            <a:extLst>
              <a:ext uri="{FF2B5EF4-FFF2-40B4-BE49-F238E27FC236}">
                <a16:creationId xmlns:a16="http://schemas.microsoft.com/office/drawing/2014/main" id="{E126B5FA-BF55-1443-A3D7-5F77E5148CD9}"/>
              </a:ext>
            </a:extLst>
          </p:cNvPr>
          <p:cNvSpPr txBox="1"/>
          <p:nvPr/>
        </p:nvSpPr>
        <p:spPr>
          <a:xfrm>
            <a:off x="6198058" y="26480326"/>
            <a:ext cx="1235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2191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altLang="zh-CN" sz="1400" b="1" noProof="0" dirty="0" smtClean="0">
                <a:solidFill>
                  <a:srgbClr val="7685A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Normal</a:t>
            </a:r>
            <a:r>
              <a:rPr lang="en-US" altLang="zh-CN" sz="1400" b="1" noProof="0" dirty="0">
                <a:solidFill>
                  <a:srgbClr val="7685A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/>
            </a:r>
            <a:br>
              <a:rPr lang="en-US" altLang="zh-CN" sz="1400" b="1" noProof="0" dirty="0">
                <a:solidFill>
                  <a:srgbClr val="7685A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</a:br>
            <a:r>
              <a:rPr lang="en-US" altLang="zh-CN" sz="1400" b="1" dirty="0">
                <a:solidFill>
                  <a:srgbClr val="7685A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BC &lt; 60%</a:t>
            </a:r>
          </a:p>
        </p:txBody>
      </p:sp>
      <p:sp>
        <p:nvSpPr>
          <p:cNvPr id="214" name="文本框 297">
            <a:extLst>
              <a:ext uri="{FF2B5EF4-FFF2-40B4-BE49-F238E27FC236}">
                <a16:creationId xmlns:a16="http://schemas.microsoft.com/office/drawing/2014/main" id="{725A1D79-0A48-EB43-A9BB-6A2CE9AF8080}"/>
              </a:ext>
            </a:extLst>
          </p:cNvPr>
          <p:cNvSpPr txBox="1"/>
          <p:nvPr/>
        </p:nvSpPr>
        <p:spPr>
          <a:xfrm>
            <a:off x="7778886" y="26480326"/>
            <a:ext cx="1235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2191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altLang="zh-CN" sz="1400" b="1" dirty="0" smtClean="0">
                <a:solidFill>
                  <a:srgbClr val="EF9C32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Busy</a:t>
            </a:r>
            <a:r>
              <a:rPr lang="en-US" altLang="zh-CN" sz="1400" b="1" dirty="0">
                <a:solidFill>
                  <a:srgbClr val="EF9C32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/>
            </a:r>
            <a:br>
              <a:rPr lang="en-US" altLang="zh-CN" sz="1400" b="1" dirty="0">
                <a:solidFill>
                  <a:srgbClr val="EF9C32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</a:br>
            <a:r>
              <a:rPr lang="en-US" altLang="zh-CN" sz="1400" b="1" dirty="0">
                <a:solidFill>
                  <a:srgbClr val="EF9C32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BC &lt; 80%</a:t>
            </a:r>
          </a:p>
        </p:txBody>
      </p:sp>
      <p:sp>
        <p:nvSpPr>
          <p:cNvPr id="215" name="文本框 297">
            <a:extLst>
              <a:ext uri="{FF2B5EF4-FFF2-40B4-BE49-F238E27FC236}">
                <a16:creationId xmlns:a16="http://schemas.microsoft.com/office/drawing/2014/main" id="{3F0CC390-2F5C-0448-9E0B-FADDCE11D2D4}"/>
              </a:ext>
            </a:extLst>
          </p:cNvPr>
          <p:cNvSpPr txBox="1"/>
          <p:nvPr/>
        </p:nvSpPr>
        <p:spPr>
          <a:xfrm>
            <a:off x="9204730" y="26480326"/>
            <a:ext cx="1235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91">
              <a:spcAft>
                <a:spcPts val="600"/>
              </a:spcAft>
              <a:defRPr/>
            </a:pPr>
            <a:r>
              <a:rPr lang="en-US" altLang="zh-CN" sz="1400" b="1" dirty="0" smtClean="0">
                <a:solidFill>
                  <a:srgbClr val="E10517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Blocked</a:t>
            </a:r>
            <a:br>
              <a:rPr lang="en-US" altLang="zh-CN" sz="1400" b="1" dirty="0" smtClean="0">
                <a:solidFill>
                  <a:srgbClr val="E10517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</a:br>
            <a:r>
              <a:rPr lang="en-US" altLang="zh-CN" sz="1400" b="1" dirty="0" smtClean="0">
                <a:solidFill>
                  <a:srgbClr val="E10517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BC </a:t>
            </a:r>
            <a:r>
              <a:rPr lang="zh-CN" altLang="en-US" sz="1400" b="1" dirty="0">
                <a:solidFill>
                  <a:srgbClr val="E10517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≥ </a:t>
            </a:r>
            <a:r>
              <a:rPr lang="en-US" altLang="zh-CN" sz="1400" b="1" dirty="0">
                <a:solidFill>
                  <a:srgbClr val="E10517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80%</a:t>
            </a:r>
          </a:p>
        </p:txBody>
      </p:sp>
      <p:sp>
        <p:nvSpPr>
          <p:cNvPr id="217" name="文本框 9">
            <a:extLst>
              <a:ext uri="{FF2B5EF4-FFF2-40B4-BE49-F238E27FC236}">
                <a16:creationId xmlns:a16="http://schemas.microsoft.com/office/drawing/2014/main" id="{E688676C-DE38-4F4A-954B-BD6608E9D200}"/>
              </a:ext>
            </a:extLst>
          </p:cNvPr>
          <p:cNvSpPr txBox="1"/>
          <p:nvPr/>
        </p:nvSpPr>
        <p:spPr>
          <a:xfrm>
            <a:off x="6166291" y="26972429"/>
            <a:ext cx="3885573" cy="387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Helvetica Now Text" panose="020B0504030202020204" pitchFamily="34" charset="0"/>
              <a:buChar char="–"/>
              <a:defRPr>
                <a:solidFill>
                  <a:srgbClr val="474747"/>
                </a:solidFill>
              </a:defRPr>
            </a:lvl1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3B3838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*</a:t>
            </a:r>
            <a:r>
              <a:rPr lang="en-US" altLang="zh-CN" sz="1400" dirty="0">
                <a:solidFill>
                  <a:srgbClr val="3B3838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 </a:t>
            </a:r>
            <a:r>
              <a:rPr lang="en-US" altLang="ko-KR" sz="1400" dirty="0">
                <a:solidFill>
                  <a:srgbClr val="3B3838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HPC</a:t>
            </a:r>
            <a:r>
              <a:rPr lang="ko-KR" altLang="en-US" sz="1400" dirty="0">
                <a:solidFill>
                  <a:srgbClr val="3B3838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에서 두 개의 임계값 수치는 고정됩니다</a:t>
            </a:r>
            <a:endParaRPr lang="en-US" altLang="zh-CN" sz="1400" dirty="0">
              <a:solidFill>
                <a:schemeClr val="tx1"/>
              </a:solidFill>
            </a:endParaRPr>
          </a:p>
        </p:txBody>
      </p:sp>
      <p:pic>
        <p:nvPicPr>
          <p:cNvPr id="314" name="图片 209">
            <a:extLst>
              <a:ext uri="{FF2B5EF4-FFF2-40B4-BE49-F238E27FC236}">
                <a16:creationId xmlns:a16="http://schemas.microsoft.com/office/drawing/2014/main" id="{F72651E4-FE46-6741-A350-45D26E71D294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6" t="69424" r="627" b="13692"/>
          <a:stretch/>
        </p:blipFill>
        <p:spPr>
          <a:xfrm>
            <a:off x="2934558" y="33337886"/>
            <a:ext cx="5661218" cy="2001782"/>
          </a:xfrm>
          <a:prstGeom prst="rect">
            <a:avLst/>
          </a:prstGeom>
          <a:ln w="12700">
            <a:noFill/>
          </a:ln>
        </p:spPr>
      </p:pic>
      <p:pic>
        <p:nvPicPr>
          <p:cNvPr id="315" name="图片 210">
            <a:extLst>
              <a:ext uri="{FF2B5EF4-FFF2-40B4-BE49-F238E27FC236}">
                <a16:creationId xmlns:a16="http://schemas.microsoft.com/office/drawing/2014/main" id="{E4BBB492-E4B5-5040-8487-B6C95EFEBAB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37667" y="32450008"/>
            <a:ext cx="5490004" cy="707929"/>
          </a:xfrm>
          <a:prstGeom prst="rect">
            <a:avLst/>
          </a:prstGeom>
        </p:spPr>
      </p:pic>
      <p:sp>
        <p:nvSpPr>
          <p:cNvPr id="316" name="Arco 1023">
            <a:extLst>
              <a:ext uri="{FF2B5EF4-FFF2-40B4-BE49-F238E27FC236}">
                <a16:creationId xmlns:a16="http://schemas.microsoft.com/office/drawing/2014/main" id="{6AAC3291-02E5-EC41-887E-9EC6FCF7C212}"/>
              </a:ext>
            </a:extLst>
          </p:cNvPr>
          <p:cNvSpPr/>
          <p:nvPr/>
        </p:nvSpPr>
        <p:spPr>
          <a:xfrm rot="5400000">
            <a:off x="8285972" y="33707758"/>
            <a:ext cx="1088108" cy="1293260"/>
          </a:xfrm>
          <a:prstGeom prst="arc">
            <a:avLst>
              <a:gd name="adj1" fmla="val 16630188"/>
              <a:gd name="adj2" fmla="val 1216683"/>
            </a:avLst>
          </a:prstGeom>
          <a:ln w="31750">
            <a:solidFill>
              <a:srgbClr val="398E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" name="Elipse 1024">
            <a:extLst>
              <a:ext uri="{FF2B5EF4-FFF2-40B4-BE49-F238E27FC236}">
                <a16:creationId xmlns:a16="http://schemas.microsoft.com/office/drawing/2014/main" id="{153457D8-1929-EA49-ADD9-53C3AE7AE3AE}"/>
              </a:ext>
            </a:extLst>
          </p:cNvPr>
          <p:cNvSpPr/>
          <p:nvPr/>
        </p:nvSpPr>
        <p:spPr>
          <a:xfrm>
            <a:off x="8144702" y="34591184"/>
            <a:ext cx="506975" cy="506975"/>
          </a:xfrm>
          <a:prstGeom prst="ellipse">
            <a:avLst/>
          </a:prstGeom>
          <a:ln w="31750">
            <a:solidFill>
              <a:srgbClr val="398E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318" name="图片 212">
            <a:extLst>
              <a:ext uri="{FF2B5EF4-FFF2-40B4-BE49-F238E27FC236}">
                <a16:creationId xmlns:a16="http://schemas.microsoft.com/office/drawing/2014/main" id="{1D923169-6BAE-4744-AC84-8AAF4D655842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7249" t="37061" r="5055" b="14514"/>
          <a:stretch/>
        </p:blipFill>
        <p:spPr>
          <a:xfrm>
            <a:off x="9545464" y="33579734"/>
            <a:ext cx="1549858" cy="787354"/>
          </a:xfrm>
          <a:prstGeom prst="rect">
            <a:avLst/>
          </a:prstGeom>
          <a:ln w="25400">
            <a:noFill/>
          </a:ln>
        </p:spPr>
      </p:pic>
      <p:sp>
        <p:nvSpPr>
          <p:cNvPr id="319" name="Rectángulo redondeado 1026">
            <a:extLst>
              <a:ext uri="{FF2B5EF4-FFF2-40B4-BE49-F238E27FC236}">
                <a16:creationId xmlns:a16="http://schemas.microsoft.com/office/drawing/2014/main" id="{4C132BCE-305E-D34F-B7E9-A446BEFD7B88}"/>
              </a:ext>
            </a:extLst>
          </p:cNvPr>
          <p:cNvSpPr/>
          <p:nvPr/>
        </p:nvSpPr>
        <p:spPr>
          <a:xfrm>
            <a:off x="9420755" y="33492646"/>
            <a:ext cx="1764743" cy="971702"/>
          </a:xfrm>
          <a:prstGeom prst="roundRect">
            <a:avLst/>
          </a:prstGeom>
          <a:ln w="31750">
            <a:solidFill>
              <a:srgbClr val="398E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320" name="Grupo 1029">
            <a:extLst>
              <a:ext uri="{FF2B5EF4-FFF2-40B4-BE49-F238E27FC236}">
                <a16:creationId xmlns:a16="http://schemas.microsoft.com/office/drawing/2014/main" id="{D3EE98A8-5281-5F40-B9C5-E82E2429BABD}"/>
              </a:ext>
            </a:extLst>
          </p:cNvPr>
          <p:cNvGrpSpPr/>
          <p:nvPr/>
        </p:nvGrpSpPr>
        <p:grpSpPr>
          <a:xfrm>
            <a:off x="996163" y="32384878"/>
            <a:ext cx="1962549" cy="851138"/>
            <a:chOff x="-3070023" y="36460012"/>
            <a:chExt cx="2159837" cy="936700"/>
          </a:xfrm>
        </p:grpSpPr>
        <p:sp>
          <p:nvSpPr>
            <p:cNvPr id="327" name="文本框 2">
              <a:extLst>
                <a:ext uri="{FF2B5EF4-FFF2-40B4-BE49-F238E27FC236}">
                  <a16:creationId xmlns:a16="http://schemas.microsoft.com/office/drawing/2014/main" id="{C6D68734-1584-E247-9C26-609E0623BD8E}"/>
                </a:ext>
              </a:extLst>
            </p:cNvPr>
            <p:cNvSpPr txBox="1"/>
            <p:nvPr/>
          </p:nvSpPr>
          <p:spPr>
            <a:xfrm>
              <a:off x="-2887046" y="36670824"/>
              <a:ext cx="1976860" cy="406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포트 연결</a:t>
              </a:r>
              <a:endParaRPr lang="zh-CN" altLang="en-US" dirty="0"/>
            </a:p>
          </p:txBody>
        </p:sp>
        <p:sp>
          <p:nvSpPr>
            <p:cNvPr id="328" name="Rectángulo redondeado 391">
              <a:extLst>
                <a:ext uri="{FF2B5EF4-FFF2-40B4-BE49-F238E27FC236}">
                  <a16:creationId xmlns:a16="http://schemas.microsoft.com/office/drawing/2014/main" id="{7F79812C-8912-8845-A393-73DD1280D893}"/>
                </a:ext>
              </a:extLst>
            </p:cNvPr>
            <p:cNvSpPr/>
            <p:nvPr/>
          </p:nvSpPr>
          <p:spPr>
            <a:xfrm>
              <a:off x="-3070023" y="36460012"/>
              <a:ext cx="1742496" cy="936700"/>
            </a:xfrm>
            <a:prstGeom prst="roundRect">
              <a:avLst/>
            </a:prstGeom>
            <a:ln w="31750">
              <a:solidFill>
                <a:srgbClr val="8357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321" name="Rectángulo redondeado 393">
            <a:extLst>
              <a:ext uri="{FF2B5EF4-FFF2-40B4-BE49-F238E27FC236}">
                <a16:creationId xmlns:a16="http://schemas.microsoft.com/office/drawing/2014/main" id="{F325589D-4DD6-8249-8C52-EAC125479F67}"/>
              </a:ext>
            </a:extLst>
          </p:cNvPr>
          <p:cNvSpPr/>
          <p:nvPr/>
        </p:nvSpPr>
        <p:spPr>
          <a:xfrm>
            <a:off x="2884629" y="32298799"/>
            <a:ext cx="5823378" cy="1010359"/>
          </a:xfrm>
          <a:prstGeom prst="roundRect">
            <a:avLst/>
          </a:prstGeom>
          <a:ln w="31750">
            <a:solidFill>
              <a:srgbClr val="8357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22" name="Rectángulo redondeado 381">
            <a:extLst>
              <a:ext uri="{FF2B5EF4-FFF2-40B4-BE49-F238E27FC236}">
                <a16:creationId xmlns:a16="http://schemas.microsoft.com/office/drawing/2014/main" id="{EECD11AB-804F-0E4D-AEA1-F57ECFF6B14E}"/>
              </a:ext>
            </a:extLst>
          </p:cNvPr>
          <p:cNvSpPr/>
          <p:nvPr/>
        </p:nvSpPr>
        <p:spPr>
          <a:xfrm>
            <a:off x="2884629" y="33650341"/>
            <a:ext cx="5823378" cy="857678"/>
          </a:xfrm>
          <a:prstGeom prst="roundRect">
            <a:avLst/>
          </a:prstGeom>
          <a:noFill/>
          <a:ln w="31750">
            <a:solidFill>
              <a:srgbClr val="85A9E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s-ES" dirty="0">
              <a:solidFill>
                <a:prstClr val="white"/>
              </a:solidFill>
              <a:latin typeface="Helvetica Now Text" panose="020B050403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3" name="Rectángulo redondeado 394">
            <a:extLst>
              <a:ext uri="{FF2B5EF4-FFF2-40B4-BE49-F238E27FC236}">
                <a16:creationId xmlns:a16="http://schemas.microsoft.com/office/drawing/2014/main" id="{A47F720B-E09E-C644-B0B0-157E4B61D66D}"/>
              </a:ext>
            </a:extLst>
          </p:cNvPr>
          <p:cNvSpPr/>
          <p:nvPr/>
        </p:nvSpPr>
        <p:spPr>
          <a:xfrm>
            <a:off x="1001442" y="33633152"/>
            <a:ext cx="1583330" cy="1427240"/>
          </a:xfrm>
          <a:prstGeom prst="roundRect">
            <a:avLst>
              <a:gd name="adj" fmla="val 8729"/>
            </a:avLst>
          </a:prstGeom>
          <a:noFill/>
          <a:ln w="31750">
            <a:solidFill>
              <a:srgbClr val="85A9E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s-ES">
              <a:solidFill>
                <a:prstClr val="white"/>
              </a:solidFill>
              <a:latin typeface="Helvetica Now Text" panose="020B050403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4" name="文本框 140">
            <a:extLst>
              <a:ext uri="{FF2B5EF4-FFF2-40B4-BE49-F238E27FC236}">
                <a16:creationId xmlns:a16="http://schemas.microsoft.com/office/drawing/2014/main" id="{39EC9108-0610-7042-8CE3-57B36655F59D}"/>
              </a:ext>
            </a:extLst>
          </p:cNvPr>
          <p:cNvSpPr txBox="1"/>
          <p:nvPr/>
        </p:nvSpPr>
        <p:spPr>
          <a:xfrm>
            <a:off x="1155002" y="33810334"/>
            <a:ext cx="1666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실시간 비트 </a:t>
            </a:r>
            <a:r>
              <a:rPr lang="ko-KR" altLang="en-US" dirty="0" smtClean="0"/>
              <a:t>레이트 </a:t>
            </a:r>
            <a:r>
              <a:rPr lang="ko-KR" altLang="en-US" dirty="0"/>
              <a:t>및 대역폭 사용</a:t>
            </a:r>
            <a:endParaRPr lang="zh-CN" altLang="en-US" dirty="0"/>
          </a:p>
        </p:txBody>
      </p:sp>
      <p:cxnSp>
        <p:nvCxnSpPr>
          <p:cNvPr id="325" name="Conector recto 1032">
            <a:extLst>
              <a:ext uri="{FF2B5EF4-FFF2-40B4-BE49-F238E27FC236}">
                <a16:creationId xmlns:a16="http://schemas.microsoft.com/office/drawing/2014/main" id="{C39E477D-063A-F94C-8BE1-A4A17CD97CBF}"/>
              </a:ext>
            </a:extLst>
          </p:cNvPr>
          <p:cNvCxnSpPr>
            <a:stCxn id="328" idx="3"/>
            <a:endCxn id="321" idx="1"/>
          </p:cNvCxnSpPr>
          <p:nvPr/>
        </p:nvCxnSpPr>
        <p:spPr>
          <a:xfrm flipV="1">
            <a:off x="2579493" y="32803979"/>
            <a:ext cx="305136" cy="6468"/>
          </a:xfrm>
          <a:prstGeom prst="line">
            <a:avLst/>
          </a:prstGeom>
          <a:ln w="31750">
            <a:solidFill>
              <a:srgbClr val="8357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Conector recto 1034">
            <a:extLst>
              <a:ext uri="{FF2B5EF4-FFF2-40B4-BE49-F238E27FC236}">
                <a16:creationId xmlns:a16="http://schemas.microsoft.com/office/drawing/2014/main" id="{869056EA-8534-7D44-9FE2-864F51EE3277}"/>
              </a:ext>
            </a:extLst>
          </p:cNvPr>
          <p:cNvCxnSpPr>
            <a:cxnSpLocks/>
          </p:cNvCxnSpPr>
          <p:nvPr/>
        </p:nvCxnSpPr>
        <p:spPr>
          <a:xfrm>
            <a:off x="2591426" y="34129211"/>
            <a:ext cx="276417" cy="0"/>
          </a:xfrm>
          <a:prstGeom prst="line">
            <a:avLst/>
          </a:prstGeom>
          <a:ln w="31750">
            <a:solidFill>
              <a:srgbClr val="85A9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椭圆 293"/>
          <p:cNvSpPr/>
          <p:nvPr/>
        </p:nvSpPr>
        <p:spPr>
          <a:xfrm>
            <a:off x="2000439" y="20977064"/>
            <a:ext cx="2307024" cy="2307024"/>
          </a:xfrm>
          <a:prstGeom prst="ellipse">
            <a:avLst/>
          </a:prstGeom>
          <a:noFill/>
          <a:ln w="50800">
            <a:gradFill flip="none" rotWithShape="1">
              <a:gsLst>
                <a:gs pos="0">
                  <a:srgbClr val="398EF2"/>
                </a:gs>
                <a:gs pos="100000">
                  <a:srgbClr val="8357D0">
                    <a:alpha val="92000"/>
                  </a:srgbClr>
                </a:gs>
              </a:gsLst>
              <a:lin ang="10800000" scaled="1"/>
              <a:tileRect/>
            </a:gra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0" name="图片 209"/>
          <p:cNvPicPr>
            <a:picLocks noChangeAspect="1"/>
          </p:cNvPicPr>
          <p:nvPr/>
        </p:nvPicPr>
        <p:blipFill>
          <a:blip r:embed="rId4"/>
          <a:srcRect l="22209" t="9763" r="42545" b="18685"/>
          <a:stretch>
            <a:fillRect/>
          </a:stretch>
        </p:blipFill>
        <p:spPr>
          <a:xfrm>
            <a:off x="2036462" y="21011015"/>
            <a:ext cx="2228400" cy="2228403"/>
          </a:xfrm>
          <a:custGeom>
            <a:avLst/>
            <a:gdLst>
              <a:gd name="connsiteX0" fmla="*/ 798261 w 1596522"/>
              <a:gd name="connsiteY0" fmla="*/ 0 h 1596524"/>
              <a:gd name="connsiteX1" fmla="*/ 1596522 w 1596522"/>
              <a:gd name="connsiteY1" fmla="*/ 798262 h 1596524"/>
              <a:gd name="connsiteX2" fmla="*/ 798261 w 1596522"/>
              <a:gd name="connsiteY2" fmla="*/ 1596524 h 1596524"/>
              <a:gd name="connsiteX3" fmla="*/ 0 w 1596522"/>
              <a:gd name="connsiteY3" fmla="*/ 798262 h 1596524"/>
              <a:gd name="connsiteX4" fmla="*/ 798261 w 1596522"/>
              <a:gd name="connsiteY4" fmla="*/ 0 h 159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6522" h="1596524">
                <a:moveTo>
                  <a:pt x="798261" y="0"/>
                </a:moveTo>
                <a:cubicBezTo>
                  <a:pt x="1239128" y="0"/>
                  <a:pt x="1596522" y="357396"/>
                  <a:pt x="1596522" y="798262"/>
                </a:cubicBezTo>
                <a:cubicBezTo>
                  <a:pt x="1596522" y="1239128"/>
                  <a:pt x="1239128" y="1596524"/>
                  <a:pt x="798261" y="1596524"/>
                </a:cubicBezTo>
                <a:cubicBezTo>
                  <a:pt x="357394" y="1596524"/>
                  <a:pt x="0" y="1239128"/>
                  <a:pt x="0" y="798262"/>
                </a:cubicBezTo>
                <a:cubicBezTo>
                  <a:pt x="0" y="357396"/>
                  <a:pt x="357394" y="0"/>
                  <a:pt x="798261" y="0"/>
                </a:cubicBezTo>
                <a:close/>
              </a:path>
            </a:pathLst>
          </a:custGeom>
          <a:ln w="12700">
            <a:solidFill>
              <a:sysClr val="window" lastClr="FFFFFF">
                <a:lumMod val="75000"/>
              </a:sysClr>
            </a:solidFill>
          </a:ln>
        </p:spPr>
      </p:pic>
      <p:sp>
        <p:nvSpPr>
          <p:cNvPr id="220" name="椭圆 219"/>
          <p:cNvSpPr/>
          <p:nvPr/>
        </p:nvSpPr>
        <p:spPr>
          <a:xfrm>
            <a:off x="2240368" y="24685435"/>
            <a:ext cx="2307024" cy="2307024"/>
          </a:xfrm>
          <a:prstGeom prst="ellipse">
            <a:avLst/>
          </a:prstGeom>
          <a:noFill/>
          <a:ln w="50800">
            <a:gradFill flip="none" rotWithShape="1">
              <a:gsLst>
                <a:gs pos="0">
                  <a:srgbClr val="398EF2"/>
                </a:gs>
                <a:gs pos="100000">
                  <a:srgbClr val="8357D0">
                    <a:alpha val="92000"/>
                  </a:srgbClr>
                </a:gs>
              </a:gsLst>
              <a:lin ang="10800000" scaled="1"/>
              <a:tileRect/>
            </a:gra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8" name="图片 217"/>
          <p:cNvPicPr>
            <a:picLocks noChangeAspect="1"/>
          </p:cNvPicPr>
          <p:nvPr/>
        </p:nvPicPr>
        <p:blipFill>
          <a:blip r:embed="rId4"/>
          <a:srcRect l="52327" t="18867" r="30180" b="45622"/>
          <a:stretch>
            <a:fillRect/>
          </a:stretch>
        </p:blipFill>
        <p:spPr>
          <a:xfrm>
            <a:off x="2280010" y="24722562"/>
            <a:ext cx="2228400" cy="2228400"/>
          </a:xfrm>
          <a:custGeom>
            <a:avLst/>
            <a:gdLst>
              <a:gd name="connsiteX0" fmla="*/ 396297 w 792594"/>
              <a:gd name="connsiteY0" fmla="*/ 0 h 792594"/>
              <a:gd name="connsiteX1" fmla="*/ 792594 w 792594"/>
              <a:gd name="connsiteY1" fmla="*/ 396296 h 792594"/>
              <a:gd name="connsiteX2" fmla="*/ 396297 w 792594"/>
              <a:gd name="connsiteY2" fmla="*/ 792594 h 792594"/>
              <a:gd name="connsiteX3" fmla="*/ 0 w 792594"/>
              <a:gd name="connsiteY3" fmla="*/ 396296 h 792594"/>
              <a:gd name="connsiteX4" fmla="*/ 396297 w 792594"/>
              <a:gd name="connsiteY4" fmla="*/ 0 h 79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594" h="792594">
                <a:moveTo>
                  <a:pt x="396297" y="0"/>
                </a:moveTo>
                <a:cubicBezTo>
                  <a:pt x="615166" y="0"/>
                  <a:pt x="792594" y="177428"/>
                  <a:pt x="792594" y="396296"/>
                </a:cubicBezTo>
                <a:cubicBezTo>
                  <a:pt x="792594" y="615166"/>
                  <a:pt x="615166" y="792594"/>
                  <a:pt x="396297" y="792594"/>
                </a:cubicBezTo>
                <a:cubicBezTo>
                  <a:pt x="177428" y="792594"/>
                  <a:pt x="0" y="615166"/>
                  <a:pt x="0" y="396296"/>
                </a:cubicBezTo>
                <a:cubicBezTo>
                  <a:pt x="0" y="177428"/>
                  <a:pt x="177428" y="0"/>
                  <a:pt x="396297" y="0"/>
                </a:cubicBezTo>
                <a:close/>
              </a:path>
            </a:pathLst>
          </a:custGeom>
          <a:ln w="12700">
            <a:solidFill>
              <a:sysClr val="window" lastClr="FFFFFF">
                <a:lumMod val="7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32491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圆角矩形 76"/>
          <p:cNvSpPr/>
          <p:nvPr/>
        </p:nvSpPr>
        <p:spPr>
          <a:xfrm>
            <a:off x="597493" y="17300259"/>
            <a:ext cx="11053145" cy="4823141"/>
          </a:xfrm>
          <a:prstGeom prst="roundRect">
            <a:avLst>
              <a:gd name="adj" fmla="val 7906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mtClean="0"/>
              <a:t>DS-3E1105P-EI</a:t>
            </a:r>
            <a:endParaRPr lang="en-US" altLang="zh-CN" dirty="0"/>
          </a:p>
        </p:txBody>
      </p:sp>
      <p:sp>
        <p:nvSpPr>
          <p:cNvPr id="125" name="圆角矩形 124"/>
          <p:cNvSpPr/>
          <p:nvPr/>
        </p:nvSpPr>
        <p:spPr>
          <a:xfrm>
            <a:off x="3860503" y="16211671"/>
            <a:ext cx="4404337" cy="67778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4897895" y="16300169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제품 쇼케이스 </a:t>
            </a:r>
            <a:endParaRPr lang="zh-CN" altLang="en-US" sz="28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93832" y="11726763"/>
            <a:ext cx="4404337" cy="677788"/>
            <a:chOff x="3893832" y="11879164"/>
            <a:chExt cx="4404337" cy="677788"/>
          </a:xfrm>
        </p:grpSpPr>
        <p:sp>
          <p:nvSpPr>
            <p:cNvPr id="73" name="圆角矩形 72"/>
            <p:cNvSpPr/>
            <p:nvPr/>
          </p:nvSpPr>
          <p:spPr>
            <a:xfrm>
              <a:off x="3893832" y="11879164"/>
              <a:ext cx="4404337" cy="677788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07668" y="11956494"/>
              <a:ext cx="17171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latin typeface="Helvetica Now Text" panose="020B0504030202020204" pitchFamily="34" charset="0"/>
                  <a:cs typeface="Arial" panose="020B0604020202020204" pitchFamily="34" charset="0"/>
                </a:rPr>
                <a:t>기타 기능</a:t>
              </a:r>
              <a:endParaRPr lang="en-US" altLang="zh-CN" sz="2800" dirty="0" smtClean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1667176" y="14496962"/>
            <a:ext cx="3401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333333"/>
                </a:solidFill>
              </a:rPr>
              <a:t>6 KV </a:t>
            </a:r>
            <a:r>
              <a:rPr lang="ko-KR" altLang="en-US" sz="2000" b="1" dirty="0" smtClean="0">
                <a:solidFill>
                  <a:srgbClr val="333333"/>
                </a:solidFill>
              </a:rPr>
              <a:t>서지 보호 </a:t>
            </a:r>
            <a:endParaRPr lang="zh-CN" altLang="en-US" sz="2000" b="1" dirty="0">
              <a:solidFill>
                <a:srgbClr val="333333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7534562" y="13058582"/>
            <a:ext cx="411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333333"/>
                </a:solidFill>
              </a:rPr>
              <a:t>지능형 </a:t>
            </a:r>
            <a:r>
              <a:rPr lang="en-US" altLang="zh-CN" sz="2000" b="1" dirty="0" err="1">
                <a:solidFill>
                  <a:srgbClr val="333333"/>
                </a:solidFill>
              </a:rPr>
              <a:t>PoE</a:t>
            </a:r>
            <a:r>
              <a:rPr lang="en-US" altLang="zh-CN" sz="2000" b="1" dirty="0">
                <a:solidFill>
                  <a:srgbClr val="333333"/>
                </a:solidFill>
              </a:rPr>
              <a:t> </a:t>
            </a:r>
            <a:r>
              <a:rPr lang="ko-KR" altLang="en-US" sz="2000" b="1" dirty="0">
                <a:solidFill>
                  <a:srgbClr val="333333"/>
                </a:solidFill>
              </a:rPr>
              <a:t>관리</a:t>
            </a:r>
            <a:endParaRPr lang="zh-CN" altLang="en-US" sz="2000" b="1" dirty="0">
              <a:solidFill>
                <a:srgbClr val="333333"/>
              </a:solidFill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7553921" y="14489538"/>
            <a:ext cx="4028316" cy="414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333333"/>
                </a:solidFill>
              </a:rPr>
              <a:t>장거리 </a:t>
            </a:r>
            <a:r>
              <a:rPr lang="ko-KR" altLang="en-US" sz="2000" b="1" dirty="0" smtClean="0">
                <a:solidFill>
                  <a:srgbClr val="333333"/>
                </a:solidFill>
              </a:rPr>
              <a:t>데이터 전송</a:t>
            </a:r>
            <a:endParaRPr lang="zh-CN" altLang="en-US" sz="2000" b="1" dirty="0">
              <a:solidFill>
                <a:srgbClr val="333333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664682" y="13058582"/>
            <a:ext cx="2498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solidFill>
                  <a:srgbClr val="333333"/>
                </a:solidFill>
              </a:rPr>
              <a:t>PoE</a:t>
            </a:r>
            <a:r>
              <a:rPr lang="en-US" altLang="zh-CN" sz="2000" b="1" dirty="0">
                <a:solidFill>
                  <a:srgbClr val="333333"/>
                </a:solidFill>
              </a:rPr>
              <a:t> </a:t>
            </a:r>
            <a:r>
              <a:rPr lang="ko-KR" altLang="en-US" sz="2000" b="1" dirty="0" smtClean="0">
                <a:solidFill>
                  <a:srgbClr val="333333"/>
                </a:solidFill>
              </a:rPr>
              <a:t>전원 공급</a:t>
            </a:r>
            <a:endParaRPr lang="zh-CN" altLang="en-US" sz="2000" b="1" dirty="0">
              <a:solidFill>
                <a:srgbClr val="333333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27464" y="13238720"/>
            <a:ext cx="665254" cy="665257"/>
            <a:chOff x="727185" y="12488763"/>
            <a:chExt cx="665254" cy="665257"/>
          </a:xfrm>
        </p:grpSpPr>
        <p:sp>
          <p:nvSpPr>
            <p:cNvPr id="99" name="ïŝḷíďê">
              <a:extLst>
                <a:ext uri="{FF2B5EF4-FFF2-40B4-BE49-F238E27FC236}">
                  <a16:creationId xmlns:a16="http://schemas.microsoft.com/office/drawing/2014/main" id="{94418379-E471-491D-AF81-87D5E450A8AA}"/>
                </a:ext>
              </a:extLst>
            </p:cNvPr>
            <p:cNvSpPr/>
            <p:nvPr/>
          </p:nvSpPr>
          <p:spPr>
            <a:xfrm rot="18379124">
              <a:off x="727183" y="12488765"/>
              <a:ext cx="665257" cy="665254"/>
            </a:xfrm>
            <a:prstGeom prst="ellipse">
              <a:avLst/>
            </a:prstGeom>
            <a:gradFill>
              <a:gsLst>
                <a:gs pos="0">
                  <a:srgbClr val="8357D0">
                    <a:alpha val="80000"/>
                  </a:srgbClr>
                </a:gs>
                <a:gs pos="100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2800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0" name="Freeform 120"/>
            <p:cNvSpPr>
              <a:spLocks/>
            </p:cNvSpPr>
            <p:nvPr/>
          </p:nvSpPr>
          <p:spPr bwMode="auto">
            <a:xfrm>
              <a:off x="845202" y="12671360"/>
              <a:ext cx="423814" cy="283692"/>
            </a:xfrm>
            <a:custGeom>
              <a:avLst/>
              <a:gdLst>
                <a:gd name="T0" fmla="*/ 176 w 192"/>
                <a:gd name="T1" fmla="*/ 86 h 128"/>
                <a:gd name="T2" fmla="*/ 125 w 192"/>
                <a:gd name="T3" fmla="*/ 86 h 128"/>
                <a:gd name="T4" fmla="*/ 125 w 192"/>
                <a:gd name="T5" fmla="*/ 64 h 128"/>
                <a:gd name="T6" fmla="*/ 125 w 192"/>
                <a:gd name="T7" fmla="*/ 43 h 128"/>
                <a:gd name="T8" fmla="*/ 176 w 192"/>
                <a:gd name="T9" fmla="*/ 43 h 128"/>
                <a:gd name="T10" fmla="*/ 192 w 192"/>
                <a:gd name="T11" fmla="*/ 32 h 128"/>
                <a:gd name="T12" fmla="*/ 176 w 192"/>
                <a:gd name="T13" fmla="*/ 21 h 128"/>
                <a:gd name="T14" fmla="*/ 125 w 192"/>
                <a:gd name="T15" fmla="*/ 21 h 128"/>
                <a:gd name="T16" fmla="*/ 125 w 192"/>
                <a:gd name="T17" fmla="*/ 0 h 128"/>
                <a:gd name="T18" fmla="*/ 81 w 192"/>
                <a:gd name="T19" fmla="*/ 0 h 128"/>
                <a:gd name="T20" fmla="*/ 42 w 192"/>
                <a:gd name="T21" fmla="*/ 40 h 128"/>
                <a:gd name="T22" fmla="*/ 0 w 192"/>
                <a:gd name="T23" fmla="*/ 40 h 128"/>
                <a:gd name="T24" fmla="*/ 0 w 192"/>
                <a:gd name="T25" fmla="*/ 89 h 128"/>
                <a:gd name="T26" fmla="*/ 42 w 192"/>
                <a:gd name="T27" fmla="*/ 89 h 128"/>
                <a:gd name="T28" fmla="*/ 81 w 192"/>
                <a:gd name="T29" fmla="*/ 128 h 128"/>
                <a:gd name="T30" fmla="*/ 125 w 192"/>
                <a:gd name="T31" fmla="*/ 128 h 128"/>
                <a:gd name="T32" fmla="*/ 125 w 192"/>
                <a:gd name="T33" fmla="*/ 108 h 128"/>
                <a:gd name="T34" fmla="*/ 176 w 192"/>
                <a:gd name="T35" fmla="*/ 108 h 128"/>
                <a:gd name="T36" fmla="*/ 192 w 192"/>
                <a:gd name="T37" fmla="*/ 97 h 128"/>
                <a:gd name="T38" fmla="*/ 176 w 192"/>
                <a:gd name="T39" fmla="*/ 8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128">
                  <a:moveTo>
                    <a:pt x="176" y="86"/>
                  </a:moveTo>
                  <a:cubicBezTo>
                    <a:pt x="125" y="86"/>
                    <a:pt x="125" y="86"/>
                    <a:pt x="125" y="86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85" y="43"/>
                    <a:pt x="192" y="38"/>
                    <a:pt x="192" y="32"/>
                  </a:cubicBezTo>
                  <a:cubicBezTo>
                    <a:pt x="192" y="26"/>
                    <a:pt x="185" y="21"/>
                    <a:pt x="176" y="21"/>
                  </a:cubicBezTo>
                  <a:cubicBezTo>
                    <a:pt x="125" y="21"/>
                    <a:pt x="125" y="21"/>
                    <a:pt x="125" y="21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125" y="128"/>
                    <a:pt x="125" y="128"/>
                    <a:pt x="125" y="128"/>
                  </a:cubicBezTo>
                  <a:cubicBezTo>
                    <a:pt x="125" y="108"/>
                    <a:pt x="125" y="108"/>
                    <a:pt x="125" y="108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85" y="108"/>
                    <a:pt x="192" y="103"/>
                    <a:pt x="192" y="97"/>
                  </a:cubicBezTo>
                  <a:cubicBezTo>
                    <a:pt x="192" y="91"/>
                    <a:pt x="185" y="86"/>
                    <a:pt x="176" y="86"/>
                  </a:cubicBezTo>
                  <a:close/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29321" y="13238616"/>
            <a:ext cx="665465" cy="665465"/>
            <a:chOff x="6163625" y="12497249"/>
            <a:chExt cx="665465" cy="665465"/>
          </a:xfrm>
        </p:grpSpPr>
        <p:sp>
          <p:nvSpPr>
            <p:cNvPr id="102" name="ïŝḷíďê">
              <a:extLst>
                <a:ext uri="{FF2B5EF4-FFF2-40B4-BE49-F238E27FC236}">
                  <a16:creationId xmlns:a16="http://schemas.microsoft.com/office/drawing/2014/main" id="{94418379-E471-491D-AF81-87D5E450A8AA}"/>
                </a:ext>
              </a:extLst>
            </p:cNvPr>
            <p:cNvSpPr/>
            <p:nvPr/>
          </p:nvSpPr>
          <p:spPr>
            <a:xfrm rot="18379124">
              <a:off x="6163625" y="12497249"/>
              <a:ext cx="665465" cy="665465"/>
            </a:xfrm>
            <a:prstGeom prst="ellipse">
              <a:avLst/>
            </a:prstGeom>
            <a:gradFill>
              <a:gsLst>
                <a:gs pos="0">
                  <a:srgbClr val="8357D0">
                    <a:alpha val="80000"/>
                  </a:srgbClr>
                </a:gs>
                <a:gs pos="100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2800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6305236" y="12609236"/>
              <a:ext cx="388295" cy="410944"/>
              <a:chOff x="3170028" y="13349299"/>
              <a:chExt cx="440110" cy="465781"/>
            </a:xfrm>
            <a:noFill/>
          </p:grpSpPr>
          <p:sp>
            <p:nvSpPr>
              <p:cNvPr id="104" name="Oval 6"/>
              <p:cNvSpPr>
                <a:spLocks noChangeArrowheads="1"/>
              </p:cNvSpPr>
              <p:nvPr/>
            </p:nvSpPr>
            <p:spPr bwMode="auto">
              <a:xfrm>
                <a:off x="3170028" y="13349299"/>
                <a:ext cx="369135" cy="371613"/>
              </a:xfrm>
              <a:prstGeom prst="ellipse">
                <a:avLst/>
              </a:prstGeom>
              <a:grp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Line 7"/>
              <p:cNvSpPr>
                <a:spLocks noChangeShapeType="1"/>
              </p:cNvSpPr>
              <p:nvPr/>
            </p:nvSpPr>
            <p:spPr bwMode="auto">
              <a:xfrm>
                <a:off x="3460913" y="13667442"/>
                <a:ext cx="149225" cy="147638"/>
              </a:xfrm>
              <a:prstGeom prst="line">
                <a:avLst/>
              </a:prstGeom>
              <a:grp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736760" y="14621132"/>
            <a:ext cx="650226" cy="665465"/>
            <a:chOff x="8609082" y="15235023"/>
            <a:chExt cx="1267200" cy="1267200"/>
          </a:xfrm>
          <a:noFill/>
        </p:grpSpPr>
        <p:sp>
          <p:nvSpPr>
            <p:cNvPr id="107" name="ïŝḷíďê">
              <a:extLst>
                <a:ext uri="{FF2B5EF4-FFF2-40B4-BE49-F238E27FC236}">
                  <a16:creationId xmlns:a16="http://schemas.microsoft.com/office/drawing/2014/main" id="{94418379-E471-491D-AF81-87D5E450A8AA}"/>
                </a:ext>
              </a:extLst>
            </p:cNvPr>
            <p:cNvSpPr/>
            <p:nvPr/>
          </p:nvSpPr>
          <p:spPr>
            <a:xfrm rot="18379124">
              <a:off x="8609082" y="15235023"/>
              <a:ext cx="1267200" cy="1267200"/>
            </a:xfrm>
            <a:prstGeom prst="ellipse">
              <a:avLst/>
            </a:prstGeom>
            <a:gradFill>
              <a:gsLst>
                <a:gs pos="0">
                  <a:srgbClr val="8357D0">
                    <a:alpha val="80000"/>
                  </a:srgbClr>
                </a:gs>
                <a:gs pos="100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2800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8" name="Freeform 193"/>
            <p:cNvSpPr>
              <a:spLocks noEditPoints="1"/>
            </p:cNvSpPr>
            <p:nvPr/>
          </p:nvSpPr>
          <p:spPr bwMode="auto">
            <a:xfrm>
              <a:off x="8959647" y="15480288"/>
              <a:ext cx="566068" cy="869143"/>
            </a:xfrm>
            <a:custGeom>
              <a:avLst/>
              <a:gdLst>
                <a:gd name="T0" fmla="*/ 19 w 125"/>
                <a:gd name="T1" fmla="*/ 192 h 192"/>
                <a:gd name="T2" fmla="*/ 14 w 125"/>
                <a:gd name="T3" fmla="*/ 191 h 192"/>
                <a:gd name="T4" fmla="*/ 10 w 125"/>
                <a:gd name="T5" fmla="*/ 179 h 192"/>
                <a:gd name="T6" fmla="*/ 32 w 125"/>
                <a:gd name="T7" fmla="*/ 114 h 192"/>
                <a:gd name="T8" fmla="*/ 10 w 125"/>
                <a:gd name="T9" fmla="*/ 114 h 192"/>
                <a:gd name="T10" fmla="*/ 2 w 125"/>
                <a:gd name="T11" fmla="*/ 110 h 192"/>
                <a:gd name="T12" fmla="*/ 1 w 125"/>
                <a:gd name="T13" fmla="*/ 101 h 192"/>
                <a:gd name="T14" fmla="*/ 36 w 125"/>
                <a:gd name="T15" fmla="*/ 6 h 192"/>
                <a:gd name="T16" fmla="*/ 45 w 125"/>
                <a:gd name="T17" fmla="*/ 0 h 192"/>
                <a:gd name="T18" fmla="*/ 116 w 125"/>
                <a:gd name="T19" fmla="*/ 0 h 192"/>
                <a:gd name="T20" fmla="*/ 125 w 125"/>
                <a:gd name="T21" fmla="*/ 10 h 192"/>
                <a:gd name="T22" fmla="*/ 124 w 125"/>
                <a:gd name="T23" fmla="*/ 15 h 192"/>
                <a:gd name="T24" fmla="*/ 88 w 125"/>
                <a:gd name="T25" fmla="*/ 67 h 192"/>
                <a:gd name="T26" fmla="*/ 105 w 125"/>
                <a:gd name="T27" fmla="*/ 67 h 192"/>
                <a:gd name="T28" fmla="*/ 114 w 125"/>
                <a:gd name="T29" fmla="*/ 73 h 192"/>
                <a:gd name="T30" fmla="*/ 113 w 125"/>
                <a:gd name="T31" fmla="*/ 83 h 192"/>
                <a:gd name="T32" fmla="*/ 26 w 125"/>
                <a:gd name="T33" fmla="*/ 189 h 192"/>
                <a:gd name="T34" fmla="*/ 19 w 125"/>
                <a:gd name="T35" fmla="*/ 192 h 192"/>
                <a:gd name="T36" fmla="*/ 45 w 125"/>
                <a:gd name="T37" fmla="*/ 8 h 192"/>
                <a:gd name="T38" fmla="*/ 44 w 125"/>
                <a:gd name="T39" fmla="*/ 9 h 192"/>
                <a:gd name="T40" fmla="*/ 9 w 125"/>
                <a:gd name="T41" fmla="*/ 104 h 192"/>
                <a:gd name="T42" fmla="*/ 9 w 125"/>
                <a:gd name="T43" fmla="*/ 105 h 192"/>
                <a:gd name="T44" fmla="*/ 10 w 125"/>
                <a:gd name="T45" fmla="*/ 106 h 192"/>
                <a:gd name="T46" fmla="*/ 43 w 125"/>
                <a:gd name="T47" fmla="*/ 106 h 192"/>
                <a:gd name="T48" fmla="*/ 18 w 125"/>
                <a:gd name="T49" fmla="*/ 182 h 192"/>
                <a:gd name="T50" fmla="*/ 18 w 125"/>
                <a:gd name="T51" fmla="*/ 184 h 192"/>
                <a:gd name="T52" fmla="*/ 20 w 125"/>
                <a:gd name="T53" fmla="*/ 183 h 192"/>
                <a:gd name="T54" fmla="*/ 106 w 125"/>
                <a:gd name="T55" fmla="*/ 78 h 192"/>
                <a:gd name="T56" fmla="*/ 107 w 125"/>
                <a:gd name="T57" fmla="*/ 76 h 192"/>
                <a:gd name="T58" fmla="*/ 105 w 125"/>
                <a:gd name="T59" fmla="*/ 75 h 192"/>
                <a:gd name="T60" fmla="*/ 73 w 125"/>
                <a:gd name="T61" fmla="*/ 75 h 192"/>
                <a:gd name="T62" fmla="*/ 117 w 125"/>
                <a:gd name="T63" fmla="*/ 11 h 192"/>
                <a:gd name="T64" fmla="*/ 117 w 125"/>
                <a:gd name="T65" fmla="*/ 10 h 192"/>
                <a:gd name="T66" fmla="*/ 116 w 125"/>
                <a:gd name="T67" fmla="*/ 8 h 192"/>
                <a:gd name="T68" fmla="*/ 45 w 125"/>
                <a:gd name="T69" fmla="*/ 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92">
                  <a:moveTo>
                    <a:pt x="19" y="192"/>
                  </a:moveTo>
                  <a:cubicBezTo>
                    <a:pt x="17" y="192"/>
                    <a:pt x="16" y="192"/>
                    <a:pt x="14" y="191"/>
                  </a:cubicBezTo>
                  <a:cubicBezTo>
                    <a:pt x="10" y="188"/>
                    <a:pt x="9" y="184"/>
                    <a:pt x="10" y="179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14"/>
                    <a:pt x="4" y="113"/>
                    <a:pt x="2" y="110"/>
                  </a:cubicBezTo>
                  <a:cubicBezTo>
                    <a:pt x="1" y="107"/>
                    <a:pt x="0" y="104"/>
                    <a:pt x="1" y="101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8" y="2"/>
                    <a:pt x="41" y="0"/>
                    <a:pt x="4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21" y="0"/>
                    <a:pt x="125" y="4"/>
                    <a:pt x="125" y="10"/>
                  </a:cubicBezTo>
                  <a:cubicBezTo>
                    <a:pt x="125" y="12"/>
                    <a:pt x="125" y="14"/>
                    <a:pt x="124" y="15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9" y="67"/>
                    <a:pt x="112" y="70"/>
                    <a:pt x="114" y="73"/>
                  </a:cubicBezTo>
                  <a:cubicBezTo>
                    <a:pt x="115" y="76"/>
                    <a:pt x="115" y="80"/>
                    <a:pt x="113" y="83"/>
                  </a:cubicBezTo>
                  <a:cubicBezTo>
                    <a:pt x="26" y="189"/>
                    <a:pt x="26" y="189"/>
                    <a:pt x="26" y="189"/>
                  </a:cubicBezTo>
                  <a:cubicBezTo>
                    <a:pt x="25" y="191"/>
                    <a:pt x="22" y="192"/>
                    <a:pt x="19" y="192"/>
                  </a:cubicBezTo>
                  <a:close/>
                  <a:moveTo>
                    <a:pt x="45" y="8"/>
                  </a:moveTo>
                  <a:cubicBezTo>
                    <a:pt x="45" y="8"/>
                    <a:pt x="44" y="8"/>
                    <a:pt x="44" y="9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9" y="104"/>
                    <a:pt x="9" y="105"/>
                    <a:pt x="9" y="105"/>
                  </a:cubicBezTo>
                  <a:cubicBezTo>
                    <a:pt x="9" y="106"/>
                    <a:pt x="10" y="106"/>
                    <a:pt x="10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17" y="183"/>
                    <a:pt x="18" y="183"/>
                    <a:pt x="18" y="184"/>
                  </a:cubicBezTo>
                  <a:cubicBezTo>
                    <a:pt x="19" y="184"/>
                    <a:pt x="20" y="184"/>
                    <a:pt x="20" y="183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7"/>
                    <a:pt x="107" y="76"/>
                  </a:cubicBezTo>
                  <a:cubicBezTo>
                    <a:pt x="106" y="76"/>
                    <a:pt x="106" y="75"/>
                    <a:pt x="105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7" y="9"/>
                    <a:pt x="117" y="8"/>
                    <a:pt x="116" y="8"/>
                  </a:cubicBezTo>
                  <a:lnTo>
                    <a:pt x="45" y="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2" name="文本框 111"/>
          <p:cNvSpPr txBox="1"/>
          <p:nvPr/>
        </p:nvSpPr>
        <p:spPr>
          <a:xfrm>
            <a:off x="1690196" y="13623263"/>
            <a:ext cx="3973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프론트 엔드 제품에 전원 공급</a:t>
            </a:r>
            <a:endParaRPr lang="zh-CN" altLang="en-US" sz="1600" dirty="0"/>
          </a:p>
        </p:txBody>
      </p:sp>
      <p:sp>
        <p:nvSpPr>
          <p:cNvPr id="113" name="文本框 112"/>
          <p:cNvSpPr txBox="1"/>
          <p:nvPr/>
        </p:nvSpPr>
        <p:spPr>
          <a:xfrm>
            <a:off x="7542473" y="13500153"/>
            <a:ext cx="4039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/>
              <a:t>PoE</a:t>
            </a:r>
            <a:r>
              <a:rPr lang="en-US" altLang="ko-KR" sz="1600" dirty="0"/>
              <a:t> </a:t>
            </a:r>
            <a:r>
              <a:rPr lang="ko-KR" altLang="en-US" sz="1600" dirty="0"/>
              <a:t>장치를 자동으로 감지하여 필요 시 전원 공급</a:t>
            </a:r>
            <a:endParaRPr lang="en-US" altLang="zh-CN" sz="1600" dirty="0" smtClean="0"/>
          </a:p>
        </p:txBody>
      </p:sp>
      <p:sp>
        <p:nvSpPr>
          <p:cNvPr id="114" name="文本框 113"/>
          <p:cNvSpPr txBox="1"/>
          <p:nvPr/>
        </p:nvSpPr>
        <p:spPr>
          <a:xfrm>
            <a:off x="1690196" y="14963318"/>
            <a:ext cx="3992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순간 고전압 펄스 에너지가 스위치를 파괴하는 것을 </a:t>
            </a:r>
            <a:r>
              <a:rPr lang="ko-KR" altLang="en-US" sz="1600" dirty="0" smtClean="0"/>
              <a:t>방지</a:t>
            </a:r>
            <a:endParaRPr lang="zh-CN" altLang="en-US" sz="1600" dirty="0"/>
          </a:p>
        </p:txBody>
      </p:sp>
      <p:sp>
        <p:nvSpPr>
          <p:cNvPr id="115" name="文本框 114"/>
          <p:cNvSpPr txBox="1"/>
          <p:nvPr/>
        </p:nvSpPr>
        <p:spPr>
          <a:xfrm>
            <a:off x="7599998" y="14953676"/>
            <a:ext cx="4002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확장 </a:t>
            </a:r>
            <a:r>
              <a:rPr lang="ko-KR" altLang="en-US" sz="1600" dirty="0"/>
              <a:t>모드에서 </a:t>
            </a:r>
            <a:r>
              <a:rPr lang="ko-KR" altLang="en-US" sz="1600" dirty="0" smtClean="0"/>
              <a:t>최대 전송 </a:t>
            </a:r>
            <a:r>
              <a:rPr lang="ko-KR" altLang="en-US" sz="1600" dirty="0"/>
              <a:t>거리 </a:t>
            </a:r>
            <a:r>
              <a:rPr lang="en-US" altLang="ko-KR" sz="1600" dirty="0" smtClean="0"/>
              <a:t>300m</a:t>
            </a:r>
            <a:endParaRPr lang="zh-CN" altLang="en-US" sz="1600" dirty="0"/>
          </a:p>
        </p:txBody>
      </p:sp>
      <p:grpSp>
        <p:nvGrpSpPr>
          <p:cNvPr id="133" name="组合 132"/>
          <p:cNvGrpSpPr/>
          <p:nvPr/>
        </p:nvGrpSpPr>
        <p:grpSpPr>
          <a:xfrm>
            <a:off x="3893832" y="6811534"/>
            <a:ext cx="4404337" cy="677788"/>
            <a:chOff x="-7820223" y="16721660"/>
            <a:chExt cx="4404337" cy="677788"/>
          </a:xfrm>
        </p:grpSpPr>
        <p:sp>
          <p:nvSpPr>
            <p:cNvPr id="134" name="圆角矩形 133"/>
            <p:cNvSpPr/>
            <p:nvPr/>
          </p:nvSpPr>
          <p:spPr>
            <a:xfrm>
              <a:off x="-7820223" y="16721660"/>
              <a:ext cx="4404337" cy="677788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-6332013" y="16801624"/>
              <a:ext cx="17171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solidFill>
                    <a:srgbClr val="333333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등록 방법</a:t>
              </a:r>
              <a:endParaRPr lang="zh-CN" altLang="en-US" sz="28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>
            <a:off x="3493071" y="7910440"/>
            <a:ext cx="609369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dirty="0" err="1">
                <a:solidFill>
                  <a:srgbClr val="333333"/>
                </a:solidFill>
                <a:ea typeface="微软雅黑"/>
              </a:rPr>
              <a:t>Hik-ProConnect</a:t>
            </a:r>
            <a:r>
              <a:rPr lang="ko-KR" altLang="en-US" sz="2000" dirty="0">
                <a:solidFill>
                  <a:srgbClr val="333333"/>
                </a:solidFill>
                <a:ea typeface="微软雅黑"/>
              </a:rPr>
              <a:t>에 새 장치를 추가하는 </a:t>
            </a:r>
            <a:r>
              <a:rPr lang="ko-KR" altLang="en-US" sz="2000" dirty="0" smtClean="0">
                <a:solidFill>
                  <a:srgbClr val="333333"/>
                </a:solidFill>
                <a:ea typeface="微软雅黑"/>
              </a:rPr>
              <a:t>방법</a:t>
            </a:r>
            <a:endParaRPr lang="en-US" altLang="zh-CN" sz="2000" dirty="0">
              <a:solidFill>
                <a:srgbClr val="333333"/>
              </a:solidFill>
              <a:ea typeface="微软雅黑"/>
            </a:endParaRPr>
          </a:p>
        </p:txBody>
      </p:sp>
      <p:pic>
        <p:nvPicPr>
          <p:cNvPr id="137" name="图片 1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976" y="7691953"/>
            <a:ext cx="661847" cy="6618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3806" y="5844288"/>
            <a:ext cx="8847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주의</a:t>
            </a:r>
            <a:r>
              <a:rPr lang="en-US" altLang="zh-CN" sz="1400" dirty="0" smtClean="0"/>
              <a:t>:</a:t>
            </a:r>
            <a:r>
              <a:rPr lang="ko-KR" altLang="en-US" sz="1400" dirty="0" smtClean="0"/>
              <a:t>알람 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개 경보</a:t>
            </a:r>
            <a:r>
              <a:rPr lang="en-US" altLang="ko-KR" sz="1400" dirty="0"/>
              <a:t>-</a:t>
            </a:r>
            <a:r>
              <a:rPr lang="ko-KR" altLang="en-US" sz="1400" dirty="0" smtClean="0"/>
              <a:t>포트 </a:t>
            </a:r>
            <a:r>
              <a:rPr lang="ko-KR" altLang="en-US" sz="1400" dirty="0"/>
              <a:t>링크 업 또는 다운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PoE</a:t>
            </a:r>
            <a:r>
              <a:rPr lang="en-US" altLang="ko-KR" sz="1400" dirty="0"/>
              <a:t> </a:t>
            </a:r>
            <a:r>
              <a:rPr lang="ko-KR" altLang="en-US" sz="1400" dirty="0"/>
              <a:t>전원 켜기</a:t>
            </a:r>
            <a:r>
              <a:rPr lang="en-US" altLang="ko-KR" sz="1400" dirty="0"/>
              <a:t>/</a:t>
            </a:r>
            <a:r>
              <a:rPr lang="ko-KR" altLang="en-US" sz="1400" dirty="0"/>
              <a:t>끄기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PoE</a:t>
            </a:r>
            <a:r>
              <a:rPr lang="en-US" altLang="ko-KR" sz="1400" dirty="0"/>
              <a:t>-max </a:t>
            </a:r>
            <a:r>
              <a:rPr lang="ko-KR" altLang="en-US" sz="1400" dirty="0"/>
              <a:t>및 </a:t>
            </a:r>
            <a:r>
              <a:rPr lang="en-US" altLang="ko-KR" sz="1400" dirty="0" err="1"/>
              <a:t>PoE</a:t>
            </a:r>
            <a:r>
              <a:rPr lang="en-US" altLang="ko-KR" sz="1400" dirty="0"/>
              <a:t>-max </a:t>
            </a:r>
            <a:r>
              <a:rPr lang="ko-KR" altLang="en-US" sz="1400" dirty="0"/>
              <a:t>복구가 </a:t>
            </a:r>
            <a:r>
              <a:rPr lang="ko-KR" altLang="en-US" sz="1400" dirty="0" smtClean="0"/>
              <a:t>포함</a:t>
            </a:r>
            <a:endParaRPr lang="en-US" altLang="zh-CN" sz="1400" dirty="0"/>
          </a:p>
        </p:txBody>
      </p:sp>
      <p:graphicFrame>
        <p:nvGraphicFramePr>
          <p:cNvPr id="93" name="表格 120">
            <a:extLst>
              <a:ext uri="{FF2B5EF4-FFF2-40B4-BE49-F238E27FC236}">
                <a16:creationId xmlns:a16="http://schemas.microsoft.com/office/drawing/2014/main" id="{7134DEF1-D3CE-064D-83D4-BDA26ACCD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188787"/>
              </p:ext>
            </p:extLst>
          </p:nvPr>
        </p:nvGraphicFramePr>
        <p:xfrm>
          <a:off x="874045" y="1748541"/>
          <a:ext cx="10579163" cy="362862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19000"/>
                    </a:prstClr>
                  </a:outerShdw>
                </a:effectLst>
                <a:tableStyleId>{5C22544A-7EE6-4342-B048-85BDC9FD1C3A}</a:tableStyleId>
              </a:tblPr>
              <a:tblGrid>
                <a:gridCol w="3338390">
                  <a:extLst>
                    <a:ext uri="{9D8B030D-6E8A-4147-A177-3AD203B41FA5}">
                      <a16:colId xmlns:a16="http://schemas.microsoft.com/office/drawing/2014/main" val="1033001390"/>
                    </a:ext>
                  </a:extLst>
                </a:gridCol>
                <a:gridCol w="3243878">
                  <a:extLst>
                    <a:ext uri="{9D8B030D-6E8A-4147-A177-3AD203B41FA5}">
                      <a16:colId xmlns:a16="http://schemas.microsoft.com/office/drawing/2014/main" val="2441666557"/>
                    </a:ext>
                  </a:extLst>
                </a:gridCol>
                <a:gridCol w="3996895">
                  <a:extLst>
                    <a:ext uri="{9D8B030D-6E8A-4147-A177-3AD203B41FA5}">
                      <a16:colId xmlns:a16="http://schemas.microsoft.com/office/drawing/2014/main" val="2589084021"/>
                    </a:ext>
                  </a:extLst>
                </a:gridCol>
              </a:tblGrid>
              <a:tr h="39675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토폴로지 시각화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240386"/>
                  </a:ext>
                </a:extLst>
              </a:tr>
              <a:tr h="6299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링크 대역폭 표시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  <a:r>
                        <a:rPr lang="zh-CN" altLang="en-US" sz="1400" b="0" baseline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 </a:t>
                      </a:r>
                      <a:endParaRPr lang="en-US" altLang="zh-CN" sz="1400" b="0" baseline="0" dirty="0">
                        <a:solidFill>
                          <a:schemeClr val="accent6"/>
                        </a:solidFill>
                        <a:latin typeface="Helvetica Now Text" panose="020B050403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임계값 조정 가능</a:t>
                      </a:r>
                      <a:endParaRPr lang="zh-CN" altLang="en-US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elvetica Now Text" panose="020B0504030202020204" pitchFamily="34" charset="0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915355"/>
                  </a:ext>
                </a:extLst>
              </a:tr>
              <a:tr h="3967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포트 상태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322277"/>
                  </a:ext>
                </a:extLst>
              </a:tr>
              <a:tr h="6299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예외</a:t>
                      </a:r>
                      <a:r>
                        <a:rPr lang="en-US" altLang="ko-K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알람 리마인더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  <a:endParaRPr lang="en-US" altLang="zh-CN" sz="1400" dirty="0">
                        <a:solidFill>
                          <a:schemeClr val="accent6"/>
                        </a:solidFill>
                        <a:latin typeface="Helvetica Now Text" panose="020B050403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설치자용 </a:t>
                      </a:r>
                      <a:r>
                        <a:rPr lang="en-US" altLang="ko-KR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7</a:t>
                      </a:r>
                      <a:r>
                        <a:rPr lang="ko-KR" altLang="en-US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가지 예외 알람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elvetica Now Text" panose="020B0504030202020204" pitchFamily="34" charset="0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  <a:endParaRPr lang="en-US" altLang="zh-CN" sz="1400" b="0" dirty="0">
                        <a:solidFill>
                          <a:schemeClr val="accent6"/>
                        </a:solidFill>
                        <a:latin typeface="Helvetica Now Text" panose="020B050403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엔드유저용 </a:t>
                      </a:r>
                      <a:r>
                        <a:rPr lang="en-US" altLang="ko-KR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Helvetica Now Text" panose="020B0504030202020204" pitchFamily="34" charset="0"/>
                        </a:rPr>
                        <a:t>가지 예외 알람</a:t>
                      </a:r>
                      <a:endParaRPr lang="zh-CN" altLang="en-US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Helvetica Now Text" panose="020B0504030202020204" pitchFamily="34" charset="0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744284"/>
                  </a:ext>
                </a:extLst>
              </a:tr>
              <a:tr h="4866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알람 핸들링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450579"/>
                  </a:ext>
                </a:extLst>
              </a:tr>
              <a:tr h="5155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포트 재시작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88038"/>
                  </a:ext>
                </a:extLst>
              </a:tr>
              <a:tr h="572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Helvetica Now Text" panose="020B0504030202020204" pitchFamily="34" charset="0"/>
                          <a:ea typeface="+mn-ea"/>
                          <a:cs typeface="+mn-ea"/>
                          <a:sym typeface="+mn-lt"/>
                        </a:rPr>
                        <a:t>비디오 제어 및 미리 보기</a:t>
                      </a:r>
                      <a:endParaRPr lang="zh-CN" altLang="en-US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Helvetica Now Text" panose="020B0504030202020204" pitchFamily="34" charset="0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Helvetica Now Text" panose="020B0504030202020204" pitchFamily="34" charset="0"/>
                        </a:rPr>
                        <a:t>×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Helvetica Now Text" panose="020B0504030202020204" pitchFamily="34" charset="0"/>
                      </a:endParaRP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accent6"/>
                          </a:solidFill>
                          <a:latin typeface="Helvetica Now Text" panose="020B0504030202020204" pitchFamily="34" charset="0"/>
                        </a:rPr>
                        <a:t>√</a:t>
                      </a:r>
                    </a:p>
                  </a:txBody>
                  <a:tcPr marL="149607" marR="149607" marT="74804" marB="748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739216"/>
                  </a:ext>
                </a:extLst>
              </a:tr>
            </a:tbl>
          </a:graphicData>
        </a:graphic>
      </p:graphicFrame>
      <p:sp>
        <p:nvSpPr>
          <p:cNvPr id="94" name="Rectángulo 13">
            <a:extLst>
              <a:ext uri="{FF2B5EF4-FFF2-40B4-BE49-F238E27FC236}">
                <a16:creationId xmlns:a16="http://schemas.microsoft.com/office/drawing/2014/main" id="{720EF79F-5C4A-4D4E-84DB-E88AE04420EC}"/>
              </a:ext>
            </a:extLst>
          </p:cNvPr>
          <p:cNvSpPr/>
          <p:nvPr/>
        </p:nvSpPr>
        <p:spPr>
          <a:xfrm>
            <a:off x="874045" y="948760"/>
            <a:ext cx="10579163" cy="799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Rectángulo redondeado 186">
            <a:extLst>
              <a:ext uri="{FF2B5EF4-FFF2-40B4-BE49-F238E27FC236}">
                <a16:creationId xmlns:a16="http://schemas.microsoft.com/office/drawing/2014/main" id="{B48FF27A-4215-3F4B-885E-85124077A790}"/>
              </a:ext>
            </a:extLst>
          </p:cNvPr>
          <p:cNvSpPr/>
          <p:nvPr/>
        </p:nvSpPr>
        <p:spPr>
          <a:xfrm>
            <a:off x="1014031" y="1131721"/>
            <a:ext cx="3168395" cy="4338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357D0">
                  <a:alpha val="80000"/>
                </a:srgbClr>
              </a:gs>
              <a:gs pos="89000">
                <a:srgbClr val="5189F0">
                  <a:alpha val="8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기능</a:t>
            </a:r>
            <a:endParaRPr lang="en-US" altLang="zh-CN" sz="1400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Rectángulo redondeado 187">
            <a:extLst>
              <a:ext uri="{FF2B5EF4-FFF2-40B4-BE49-F238E27FC236}">
                <a16:creationId xmlns:a16="http://schemas.microsoft.com/office/drawing/2014/main" id="{9701F710-1303-A544-90CD-535D1B1FB688}"/>
              </a:ext>
            </a:extLst>
          </p:cNvPr>
          <p:cNvSpPr/>
          <p:nvPr/>
        </p:nvSpPr>
        <p:spPr>
          <a:xfrm>
            <a:off x="4443031" y="1131721"/>
            <a:ext cx="3168395" cy="4338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357D0">
                  <a:alpha val="80000"/>
                </a:srgbClr>
              </a:gs>
              <a:gs pos="89000">
                <a:srgbClr val="5189F0">
                  <a:alpha val="8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400" dirty="0" err="1">
                <a:solidFill>
                  <a:schemeClr val="bg1"/>
                </a:solidFill>
              </a:rPr>
              <a:t>Hik-ProConnect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8" name="Rectángulo redondeado 188">
            <a:extLst>
              <a:ext uri="{FF2B5EF4-FFF2-40B4-BE49-F238E27FC236}">
                <a16:creationId xmlns:a16="http://schemas.microsoft.com/office/drawing/2014/main" id="{FAB449D7-DA57-7443-813E-1B8A10B2D6B2}"/>
              </a:ext>
            </a:extLst>
          </p:cNvPr>
          <p:cNvSpPr/>
          <p:nvPr/>
        </p:nvSpPr>
        <p:spPr>
          <a:xfrm>
            <a:off x="7872031" y="1131721"/>
            <a:ext cx="3168395" cy="4338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357D0">
                  <a:alpha val="80000"/>
                </a:srgbClr>
              </a:gs>
              <a:gs pos="89000">
                <a:srgbClr val="5189F0">
                  <a:alpha val="8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400" dirty="0" err="1">
                <a:solidFill>
                  <a:schemeClr val="bg1"/>
                </a:solidFill>
              </a:rPr>
              <a:t>HikCentral</a:t>
            </a:r>
            <a:r>
              <a:rPr lang="en-US" altLang="zh-CN" sz="1400" dirty="0">
                <a:solidFill>
                  <a:schemeClr val="bg1"/>
                </a:solidFill>
              </a:rPr>
              <a:t> Professional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19" name="Grupo 4">
            <a:extLst>
              <a:ext uri="{FF2B5EF4-FFF2-40B4-BE49-F238E27FC236}">
                <a16:creationId xmlns:a16="http://schemas.microsoft.com/office/drawing/2014/main" id="{2EF98679-38D7-0F4E-BA13-1E5A0F1AB9C4}"/>
              </a:ext>
            </a:extLst>
          </p:cNvPr>
          <p:cNvGrpSpPr/>
          <p:nvPr/>
        </p:nvGrpSpPr>
        <p:grpSpPr>
          <a:xfrm>
            <a:off x="6752221" y="14621132"/>
            <a:ext cx="665465" cy="665465"/>
            <a:chOff x="14373597" y="15124113"/>
            <a:chExt cx="665465" cy="665465"/>
          </a:xfrm>
        </p:grpSpPr>
        <p:sp>
          <p:nvSpPr>
            <p:cNvPr id="122" name="ïŝḷíďê">
              <a:extLst>
                <a:ext uri="{FF2B5EF4-FFF2-40B4-BE49-F238E27FC236}">
                  <a16:creationId xmlns:a16="http://schemas.microsoft.com/office/drawing/2014/main" id="{9F45C64D-949E-7A47-A2C2-AF82E867250F}"/>
                </a:ext>
              </a:extLst>
            </p:cNvPr>
            <p:cNvSpPr/>
            <p:nvPr/>
          </p:nvSpPr>
          <p:spPr>
            <a:xfrm rot="18379124">
              <a:off x="14373597" y="15124113"/>
              <a:ext cx="665465" cy="665465"/>
            </a:xfrm>
            <a:prstGeom prst="ellipse">
              <a:avLst/>
            </a:prstGeom>
            <a:gradFill>
              <a:gsLst>
                <a:gs pos="0">
                  <a:srgbClr val="8357D0">
                    <a:alpha val="80000"/>
                  </a:srgbClr>
                </a:gs>
                <a:gs pos="100000">
                  <a:srgbClr val="5189F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2800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3" name="虚尾箭头 110">
              <a:extLst>
                <a:ext uri="{FF2B5EF4-FFF2-40B4-BE49-F238E27FC236}">
                  <a16:creationId xmlns:a16="http://schemas.microsoft.com/office/drawing/2014/main" id="{61ACEEBD-234F-4D4A-B84C-A6D1652D42F1}"/>
                </a:ext>
              </a:extLst>
            </p:cNvPr>
            <p:cNvSpPr/>
            <p:nvPr/>
          </p:nvSpPr>
          <p:spPr>
            <a:xfrm>
              <a:off x="14516450" y="15368552"/>
              <a:ext cx="398531" cy="197403"/>
            </a:xfrm>
            <a:prstGeom prst="stripedRightArrow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/>
                <a:cs typeface="+mn-cs"/>
              </a:endParaRPr>
            </a:p>
          </p:txBody>
        </p:sp>
      </p:grpSp>
      <p:sp>
        <p:nvSpPr>
          <p:cNvPr id="208" name="圆角矩形 131">
            <a:extLst>
              <a:ext uri="{FF2B5EF4-FFF2-40B4-BE49-F238E27FC236}">
                <a16:creationId xmlns:a16="http://schemas.microsoft.com/office/drawing/2014/main" id="{886DF187-88DF-F44B-AC6C-677E42FEBBB5}"/>
              </a:ext>
            </a:extLst>
          </p:cNvPr>
          <p:cNvSpPr/>
          <p:nvPr/>
        </p:nvSpPr>
        <p:spPr>
          <a:xfrm>
            <a:off x="6137151" y="9069380"/>
            <a:ext cx="5513487" cy="1943006"/>
          </a:xfrm>
          <a:prstGeom prst="roundRect">
            <a:avLst>
              <a:gd name="adj" fmla="val 7906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" name="图片 137">
            <a:extLst>
              <a:ext uri="{FF2B5EF4-FFF2-40B4-BE49-F238E27FC236}">
                <a16:creationId xmlns:a16="http://schemas.microsoft.com/office/drawing/2014/main" id="{7FCD5400-C80D-8E42-8D70-0FE8A69A05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13577" y="9810132"/>
            <a:ext cx="1932921" cy="552683"/>
          </a:xfrm>
          <a:custGeom>
            <a:avLst/>
            <a:gdLst>
              <a:gd name="connsiteX0" fmla="*/ 3092642 w 66674998"/>
              <a:gd name="connsiteY0" fmla="*/ 76200 h 18287999"/>
              <a:gd name="connsiteX1" fmla="*/ 61493398 w 66674998"/>
              <a:gd name="connsiteY1" fmla="*/ 76200 h 18287999"/>
              <a:gd name="connsiteX2" fmla="*/ 61798198 w 66674998"/>
              <a:gd name="connsiteY2" fmla="*/ 152400 h 18287999"/>
              <a:gd name="connsiteX3" fmla="*/ 66598798 w 66674998"/>
              <a:gd name="connsiteY3" fmla="*/ 7620000 h 18287999"/>
              <a:gd name="connsiteX4" fmla="*/ 66674998 w 66674998"/>
              <a:gd name="connsiteY4" fmla="*/ 17525999 h 18287999"/>
              <a:gd name="connsiteX5" fmla="*/ 66522598 w 66674998"/>
              <a:gd name="connsiteY5" fmla="*/ 17983199 h 18287999"/>
              <a:gd name="connsiteX6" fmla="*/ 66217798 w 66674998"/>
              <a:gd name="connsiteY6" fmla="*/ 18287999 h 18287999"/>
              <a:gd name="connsiteX7" fmla="*/ 685800 w 66674998"/>
              <a:gd name="connsiteY7" fmla="*/ 18287999 h 18287999"/>
              <a:gd name="connsiteX8" fmla="*/ 0 w 66674998"/>
              <a:gd name="connsiteY8" fmla="*/ 17678399 h 18287999"/>
              <a:gd name="connsiteX9" fmla="*/ 0 w 66674998"/>
              <a:gd name="connsiteY9" fmla="*/ 7543800 h 18287999"/>
              <a:gd name="connsiteX10" fmla="*/ 3092706 w 66674998"/>
              <a:gd name="connsiteY10" fmla="*/ 76043 h 18287999"/>
              <a:gd name="connsiteX11" fmla="*/ 3092642 w 66674998"/>
              <a:gd name="connsiteY11" fmla="*/ 76200 h 18287999"/>
              <a:gd name="connsiteX12" fmla="*/ 2971800 w 66674998"/>
              <a:gd name="connsiteY12" fmla="*/ 76200 h 18287999"/>
              <a:gd name="connsiteX13" fmla="*/ 3124200 w 66674998"/>
              <a:gd name="connsiteY13" fmla="*/ 0 h 18287999"/>
              <a:gd name="connsiteX14" fmla="*/ 61798198 w 66674998"/>
              <a:gd name="connsiteY14" fmla="*/ 0 h 18287999"/>
              <a:gd name="connsiteX15" fmla="*/ 3092706 w 66674998"/>
              <a:gd name="connsiteY15" fmla="*/ 76043 h 18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74998" h="18287999">
                <a:moveTo>
                  <a:pt x="3092642" y="76200"/>
                </a:moveTo>
                <a:lnTo>
                  <a:pt x="61493398" y="76200"/>
                </a:lnTo>
                <a:lnTo>
                  <a:pt x="61798198" y="152400"/>
                </a:lnTo>
                <a:lnTo>
                  <a:pt x="66598798" y="7620000"/>
                </a:lnTo>
                <a:lnTo>
                  <a:pt x="66674998" y="17525999"/>
                </a:lnTo>
                <a:lnTo>
                  <a:pt x="66522598" y="17983199"/>
                </a:lnTo>
                <a:lnTo>
                  <a:pt x="66217798" y="18287999"/>
                </a:lnTo>
                <a:lnTo>
                  <a:pt x="685800" y="18287999"/>
                </a:lnTo>
                <a:lnTo>
                  <a:pt x="0" y="17678399"/>
                </a:lnTo>
                <a:lnTo>
                  <a:pt x="0" y="7543800"/>
                </a:lnTo>
                <a:close/>
                <a:moveTo>
                  <a:pt x="3092706" y="76043"/>
                </a:moveTo>
                <a:lnTo>
                  <a:pt x="3092642" y="76200"/>
                </a:lnTo>
                <a:lnTo>
                  <a:pt x="2971800" y="76200"/>
                </a:lnTo>
                <a:close/>
                <a:moveTo>
                  <a:pt x="3124200" y="0"/>
                </a:moveTo>
                <a:lnTo>
                  <a:pt x="61798198" y="0"/>
                </a:lnTo>
                <a:lnTo>
                  <a:pt x="3092706" y="76043"/>
                </a:lnTo>
                <a:close/>
              </a:path>
            </a:pathLst>
          </a:custGeom>
        </p:spPr>
      </p:pic>
      <p:sp>
        <p:nvSpPr>
          <p:cNvPr id="210" name="任意多边形 157">
            <a:extLst>
              <a:ext uri="{FF2B5EF4-FFF2-40B4-BE49-F238E27FC236}">
                <a16:creationId xmlns:a16="http://schemas.microsoft.com/office/drawing/2014/main" id="{C17634B6-34D6-C040-BD6B-23B3B8E0A8C1}"/>
              </a:ext>
            </a:extLst>
          </p:cNvPr>
          <p:cNvSpPr/>
          <p:nvPr/>
        </p:nvSpPr>
        <p:spPr>
          <a:xfrm rot="10800000">
            <a:off x="10025234" y="8594290"/>
            <a:ext cx="909607" cy="1031286"/>
          </a:xfrm>
          <a:custGeom>
            <a:avLst/>
            <a:gdLst>
              <a:gd name="connsiteX0" fmla="*/ 706036 w 1544662"/>
              <a:gd name="connsiteY0" fmla="*/ 1677063 h 1679959"/>
              <a:gd name="connsiteX1" fmla="*/ 2896 w 1544662"/>
              <a:gd name="connsiteY1" fmla="*/ 841333 h 1679959"/>
              <a:gd name="connsiteX2" fmla="*/ 533917 w 1544662"/>
              <a:gd name="connsiteY2" fmla="*/ 172853 h 1679959"/>
              <a:gd name="connsiteX3" fmla="*/ 645995 w 1544662"/>
              <a:gd name="connsiteY3" fmla="*/ 148374 h 1679959"/>
              <a:gd name="connsiteX4" fmla="*/ 783725 w 1544662"/>
              <a:gd name="connsiteY4" fmla="*/ 0 h 1679959"/>
              <a:gd name="connsiteX5" fmla="*/ 927577 w 1544662"/>
              <a:gd name="connsiteY5" fmla="*/ 154969 h 1679959"/>
              <a:gd name="connsiteX6" fmla="*/ 992348 w 1544662"/>
              <a:gd name="connsiteY6" fmla="*/ 167185 h 1679959"/>
              <a:gd name="connsiteX7" fmla="*/ 1541766 w 1544662"/>
              <a:gd name="connsiteY7" fmla="*/ 973923 h 1679959"/>
              <a:gd name="connsiteX8" fmla="*/ 706036 w 1544662"/>
              <a:gd name="connsiteY8" fmla="*/ 1677063 h 16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4662" h="1679959">
                <a:moveTo>
                  <a:pt x="706036" y="1677063"/>
                </a:moveTo>
                <a:cubicBezTo>
                  <a:pt x="281088" y="1640449"/>
                  <a:pt x="-33718" y="1266280"/>
                  <a:pt x="2896" y="841333"/>
                </a:cubicBezTo>
                <a:cubicBezTo>
                  <a:pt x="30356" y="522622"/>
                  <a:pt x="247691" y="265866"/>
                  <a:pt x="533917" y="172853"/>
                </a:cubicBezTo>
                <a:lnTo>
                  <a:pt x="645995" y="148374"/>
                </a:lnTo>
                <a:lnTo>
                  <a:pt x="783725" y="0"/>
                </a:lnTo>
                <a:lnTo>
                  <a:pt x="927577" y="154969"/>
                </a:lnTo>
                <a:lnTo>
                  <a:pt x="992348" y="167185"/>
                </a:lnTo>
                <a:cubicBezTo>
                  <a:pt x="1336784" y="269142"/>
                  <a:pt x="1573803" y="602094"/>
                  <a:pt x="1541766" y="973923"/>
                </a:cubicBezTo>
                <a:cubicBezTo>
                  <a:pt x="1505152" y="1398870"/>
                  <a:pt x="1130983" y="1713677"/>
                  <a:pt x="706036" y="167706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Helvetica Now Text" panose="020B0504030202020204" pitchFamily="34" charset="0"/>
            </a:endParaRPr>
          </a:p>
        </p:txBody>
      </p:sp>
      <p:pic>
        <p:nvPicPr>
          <p:cNvPr id="211" name="图片 158">
            <a:extLst>
              <a:ext uri="{FF2B5EF4-FFF2-40B4-BE49-F238E27FC236}">
                <a16:creationId xmlns:a16="http://schemas.microsoft.com/office/drawing/2014/main" id="{4658EBFD-302B-3448-937A-DD2C466B9E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6713" y="8825045"/>
            <a:ext cx="496059" cy="517122"/>
          </a:xfrm>
          <a:prstGeom prst="rect">
            <a:avLst/>
          </a:prstGeom>
        </p:spPr>
      </p:pic>
      <p:sp>
        <p:nvSpPr>
          <p:cNvPr id="212" name="矩形 160">
            <a:extLst>
              <a:ext uri="{FF2B5EF4-FFF2-40B4-BE49-F238E27FC236}">
                <a16:creationId xmlns:a16="http://schemas.microsoft.com/office/drawing/2014/main" id="{0AD434C7-2C1C-2B4F-BC05-57BEC989833B}"/>
              </a:ext>
            </a:extLst>
          </p:cNvPr>
          <p:cNvSpPr/>
          <p:nvPr/>
        </p:nvSpPr>
        <p:spPr>
          <a:xfrm>
            <a:off x="6281723" y="9783791"/>
            <a:ext cx="3229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err="1">
                <a:solidFill>
                  <a:srgbClr val="000002"/>
                </a:solidFill>
                <a:latin typeface="Helvetica Now Text" panose="020B0504030202020204" pitchFamily="34" charset="0"/>
              </a:rPr>
              <a:t>Hik-ProConnect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 App</a:t>
            </a:r>
            <a:r>
              <a:rPr lang="ko-KR" altLang="en-US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을 통해 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QR</a:t>
            </a:r>
            <a:r>
              <a:rPr lang="ko-KR" altLang="en-US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코드 스캔만으로 기기 추가</a:t>
            </a:r>
            <a:endParaRPr lang="en-US" altLang="zh-CN" sz="1400" dirty="0" smtClean="0">
              <a:solidFill>
                <a:srgbClr val="000002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213" name="矩形 163">
            <a:extLst>
              <a:ext uri="{FF2B5EF4-FFF2-40B4-BE49-F238E27FC236}">
                <a16:creationId xmlns:a16="http://schemas.microsoft.com/office/drawing/2014/main" id="{70DC398E-70DD-B54F-A75E-C52DBA70DF4A}"/>
              </a:ext>
            </a:extLst>
          </p:cNvPr>
          <p:cNvSpPr/>
          <p:nvPr/>
        </p:nvSpPr>
        <p:spPr>
          <a:xfrm>
            <a:off x="6281724" y="9144566"/>
            <a:ext cx="384427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ea typeface="微软雅黑"/>
              </a:rPr>
              <a:t>OPTION 2</a:t>
            </a:r>
          </a:p>
          <a:p>
            <a:pPr defTabSz="914400"/>
            <a:r>
              <a:rPr lang="ko-KR" altLang="en-US" sz="2000" dirty="0">
                <a:solidFill>
                  <a:srgbClr val="8357D0"/>
                </a:solidFill>
                <a:ea typeface="微软雅黑"/>
              </a:rPr>
              <a:t>휴대폰에 추가</a:t>
            </a:r>
            <a:endParaRPr lang="en-US" altLang="zh-CN" sz="2800" dirty="0">
              <a:solidFill>
                <a:srgbClr val="8357D0"/>
              </a:solidFill>
              <a:ea typeface="微软雅黑"/>
            </a:endParaRPr>
          </a:p>
        </p:txBody>
      </p:sp>
      <p:sp>
        <p:nvSpPr>
          <p:cNvPr id="215" name="圆角矩形 131">
            <a:extLst>
              <a:ext uri="{FF2B5EF4-FFF2-40B4-BE49-F238E27FC236}">
                <a16:creationId xmlns:a16="http://schemas.microsoft.com/office/drawing/2014/main" id="{886DF187-88DF-F44B-AC6C-677E42FEBBB5}"/>
              </a:ext>
            </a:extLst>
          </p:cNvPr>
          <p:cNvSpPr/>
          <p:nvPr/>
        </p:nvSpPr>
        <p:spPr>
          <a:xfrm>
            <a:off x="602848" y="9064725"/>
            <a:ext cx="5413490" cy="1955414"/>
          </a:xfrm>
          <a:prstGeom prst="roundRect">
            <a:avLst>
              <a:gd name="adj" fmla="val 7906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160">
            <a:extLst>
              <a:ext uri="{FF2B5EF4-FFF2-40B4-BE49-F238E27FC236}">
                <a16:creationId xmlns:a16="http://schemas.microsoft.com/office/drawing/2014/main" id="{0AD434C7-2C1C-2B4F-BC05-57BEC989833B}"/>
              </a:ext>
            </a:extLst>
          </p:cNvPr>
          <p:cNvSpPr/>
          <p:nvPr/>
        </p:nvSpPr>
        <p:spPr>
          <a:xfrm>
            <a:off x="744799" y="9839514"/>
            <a:ext cx="32203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err="1">
                <a:solidFill>
                  <a:srgbClr val="000002"/>
                </a:solidFill>
                <a:latin typeface="Helvetica Now Text" panose="020B0504030202020204" pitchFamily="34" charset="0"/>
              </a:rPr>
              <a:t>Hik-ProConnect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 </a:t>
            </a:r>
            <a:r>
              <a:rPr lang="ko-KR" altLang="en-US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포털에서 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"</a:t>
            </a:r>
            <a:r>
              <a:rPr lang="ko-KR" altLang="en-US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온라인 장치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", "</a:t>
            </a:r>
            <a:r>
              <a:rPr lang="en-US" altLang="ko-KR" sz="1400" dirty="0" err="1">
                <a:solidFill>
                  <a:srgbClr val="000002"/>
                </a:solidFill>
                <a:latin typeface="Helvetica Now Text" panose="020B0504030202020204" pitchFamily="34" charset="0"/>
              </a:rPr>
              <a:t>Hik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-Connect", "IP/</a:t>
            </a:r>
            <a:r>
              <a:rPr lang="ko-KR" altLang="en-US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도메인</a:t>
            </a:r>
            <a:r>
              <a:rPr lang="en-US" altLang="ko-KR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"</a:t>
            </a:r>
            <a:r>
              <a:rPr lang="ko-KR" altLang="en-US" sz="1400" dirty="0">
                <a:solidFill>
                  <a:srgbClr val="000002"/>
                </a:solidFill>
                <a:latin typeface="Helvetica Now Text" panose="020B0504030202020204" pitchFamily="34" charset="0"/>
              </a:rPr>
              <a:t>으로 이동하여 장치 추가</a:t>
            </a:r>
            <a:endParaRPr lang="en-US" altLang="zh-CN" sz="1200" dirty="0">
              <a:solidFill>
                <a:srgbClr val="000002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220" name="矩形 163">
            <a:extLst>
              <a:ext uri="{FF2B5EF4-FFF2-40B4-BE49-F238E27FC236}">
                <a16:creationId xmlns:a16="http://schemas.microsoft.com/office/drawing/2014/main" id="{70DC398E-70DD-B54F-A75E-C52DBA70DF4A}"/>
              </a:ext>
            </a:extLst>
          </p:cNvPr>
          <p:cNvSpPr/>
          <p:nvPr/>
        </p:nvSpPr>
        <p:spPr>
          <a:xfrm>
            <a:off x="744799" y="9200289"/>
            <a:ext cx="217862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ea typeface="微软雅黑"/>
              </a:rPr>
              <a:t>OPTION 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ea typeface="微软雅黑"/>
              </a:rPr>
              <a:t>1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a typeface="微软雅黑"/>
            </a:endParaRPr>
          </a:p>
          <a:p>
            <a:pPr defTabSz="914400"/>
            <a:r>
              <a:rPr lang="ko-KR" altLang="en-US" sz="2000" dirty="0" smtClean="0">
                <a:solidFill>
                  <a:srgbClr val="5189F0"/>
                </a:solidFill>
                <a:ea typeface="微软雅黑"/>
              </a:rPr>
              <a:t>포털에서 추가</a:t>
            </a:r>
            <a:endParaRPr lang="en-US" altLang="zh-CN" sz="2800" dirty="0">
              <a:solidFill>
                <a:srgbClr val="5189F0"/>
              </a:solidFill>
              <a:ea typeface="微软雅黑"/>
            </a:endParaRPr>
          </a:p>
        </p:txBody>
      </p:sp>
      <p:grpSp>
        <p:nvGrpSpPr>
          <p:cNvPr id="165" name="组合 164"/>
          <p:cNvGrpSpPr/>
          <p:nvPr/>
        </p:nvGrpSpPr>
        <p:grpSpPr>
          <a:xfrm>
            <a:off x="3677046" y="8753523"/>
            <a:ext cx="2247297" cy="1121495"/>
            <a:chOff x="9639300" y="7263131"/>
            <a:chExt cx="1798527" cy="897540"/>
          </a:xfrm>
        </p:grpSpPr>
        <p:grpSp>
          <p:nvGrpSpPr>
            <p:cNvPr id="166" name="Group 98">
              <a:extLst>
                <a:ext uri="{FF2B5EF4-FFF2-40B4-BE49-F238E27FC236}">
                  <a16:creationId xmlns:a16="http://schemas.microsoft.com/office/drawing/2014/main" id="{49FA497C-2DE0-4D4F-974D-0F1BAC5846C2}"/>
                </a:ext>
              </a:extLst>
            </p:cNvPr>
            <p:cNvGrpSpPr/>
            <p:nvPr/>
          </p:nvGrpSpPr>
          <p:grpSpPr>
            <a:xfrm>
              <a:off x="9639300" y="7263131"/>
              <a:ext cx="1798527" cy="897540"/>
              <a:chOff x="5898415" y="1976415"/>
              <a:chExt cx="5654530" cy="3255020"/>
            </a:xfrm>
          </p:grpSpPr>
          <p:sp>
            <p:nvSpPr>
              <p:cNvPr id="168" name="Freeform 45">
                <a:extLst>
                  <a:ext uri="{FF2B5EF4-FFF2-40B4-BE49-F238E27FC236}">
                    <a16:creationId xmlns:a16="http://schemas.microsoft.com/office/drawing/2014/main" id="{DCA683A4-D651-4FFF-AB93-BF791DA7E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8415" y="5105745"/>
                <a:ext cx="2848207" cy="125690"/>
              </a:xfrm>
              <a:custGeom>
                <a:avLst/>
                <a:gdLst>
                  <a:gd name="T0" fmla="*/ 0 w 885"/>
                  <a:gd name="T1" fmla="*/ 16 h 39"/>
                  <a:gd name="T2" fmla="*/ 78 w 885"/>
                  <a:gd name="T3" fmla="*/ 39 h 39"/>
                  <a:gd name="T4" fmla="*/ 885 w 885"/>
                  <a:gd name="T5" fmla="*/ 39 h 39"/>
                  <a:gd name="T6" fmla="*/ 885 w 885"/>
                  <a:gd name="T7" fmla="*/ 0 h 39"/>
                  <a:gd name="T8" fmla="*/ 0 w 885"/>
                  <a:gd name="T9" fmla="*/ 0 h 39"/>
                  <a:gd name="T10" fmla="*/ 0 w 885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69" name="Freeform 46">
                <a:extLst>
                  <a:ext uri="{FF2B5EF4-FFF2-40B4-BE49-F238E27FC236}">
                    <a16:creationId xmlns:a16="http://schemas.microsoft.com/office/drawing/2014/main" id="{5BC86B2F-06A8-4EB1-B8BA-AD8C65DDD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4736" y="5105745"/>
                <a:ext cx="2848207" cy="125690"/>
              </a:xfrm>
              <a:custGeom>
                <a:avLst/>
                <a:gdLst>
                  <a:gd name="T0" fmla="*/ 884 w 884"/>
                  <a:gd name="T1" fmla="*/ 16 h 39"/>
                  <a:gd name="T2" fmla="*/ 806 w 884"/>
                  <a:gd name="T3" fmla="*/ 39 h 39"/>
                  <a:gd name="T4" fmla="*/ 0 w 884"/>
                  <a:gd name="T5" fmla="*/ 39 h 39"/>
                  <a:gd name="T6" fmla="*/ 0 w 884"/>
                  <a:gd name="T7" fmla="*/ 0 h 39"/>
                  <a:gd name="T8" fmla="*/ 884 w 884"/>
                  <a:gd name="T9" fmla="*/ 0 h 39"/>
                  <a:gd name="T10" fmla="*/ 884 w 884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0" name="Freeform 47">
                <a:extLst>
                  <a:ext uri="{FF2B5EF4-FFF2-40B4-BE49-F238E27FC236}">
                    <a16:creationId xmlns:a16="http://schemas.microsoft.com/office/drawing/2014/main" id="{3F374CF9-9881-4AD4-B972-1C04250C8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5812" y="1976415"/>
                <a:ext cx="4581618" cy="3138999"/>
              </a:xfrm>
              <a:custGeom>
                <a:avLst/>
                <a:gdLst>
                  <a:gd name="T0" fmla="*/ 1378 w 1423"/>
                  <a:gd name="T1" fmla="*/ 0 h 974"/>
                  <a:gd name="T2" fmla="*/ 45 w 1423"/>
                  <a:gd name="T3" fmla="*/ 0 h 974"/>
                  <a:gd name="T4" fmla="*/ 0 w 1423"/>
                  <a:gd name="T5" fmla="*/ 45 h 974"/>
                  <a:gd name="T6" fmla="*/ 0 w 1423"/>
                  <a:gd name="T7" fmla="*/ 218 h 974"/>
                  <a:gd name="T8" fmla="*/ 0 w 1423"/>
                  <a:gd name="T9" fmla="*/ 929 h 974"/>
                  <a:gd name="T10" fmla="*/ 45 w 1423"/>
                  <a:gd name="T11" fmla="*/ 974 h 974"/>
                  <a:gd name="T12" fmla="*/ 1378 w 1423"/>
                  <a:gd name="T13" fmla="*/ 974 h 974"/>
                  <a:gd name="T14" fmla="*/ 1423 w 1423"/>
                  <a:gd name="T15" fmla="*/ 929 h 974"/>
                  <a:gd name="T16" fmla="*/ 1423 w 1423"/>
                  <a:gd name="T17" fmla="*/ 45 h 974"/>
                  <a:gd name="T18" fmla="*/ 1378 w 1423"/>
                  <a:gd name="T1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3" h="974">
                    <a:moveTo>
                      <a:pt x="1378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929"/>
                      <a:pt x="0" y="929"/>
                      <a:pt x="0" y="929"/>
                    </a:cubicBezTo>
                    <a:cubicBezTo>
                      <a:pt x="0" y="954"/>
                      <a:pt x="20" y="974"/>
                      <a:pt x="45" y="974"/>
                    </a:cubicBezTo>
                    <a:cubicBezTo>
                      <a:pt x="1378" y="974"/>
                      <a:pt x="1378" y="974"/>
                      <a:pt x="1378" y="974"/>
                    </a:cubicBezTo>
                    <a:cubicBezTo>
                      <a:pt x="1403" y="974"/>
                      <a:pt x="1423" y="954"/>
                      <a:pt x="1423" y="929"/>
                    </a:cubicBezTo>
                    <a:cubicBezTo>
                      <a:pt x="1423" y="45"/>
                      <a:pt x="1423" y="45"/>
                      <a:pt x="1423" y="45"/>
                    </a:cubicBezTo>
                    <a:cubicBezTo>
                      <a:pt x="1423" y="20"/>
                      <a:pt x="1403" y="0"/>
                      <a:pt x="1378" y="0"/>
                    </a:cubicBez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1" name="Freeform 48">
                <a:extLst>
                  <a:ext uri="{FF2B5EF4-FFF2-40B4-BE49-F238E27FC236}">
                    <a16:creationId xmlns:a16="http://schemas.microsoft.com/office/drawing/2014/main" id="{4FDF16B9-0DBD-43DE-85A0-E621E680D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1924" y="1992528"/>
                <a:ext cx="4552622" cy="3106772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2" name="Rectangle 50">
                <a:extLst>
                  <a:ext uri="{FF2B5EF4-FFF2-40B4-BE49-F238E27FC236}">
                    <a16:creationId xmlns:a16="http://schemas.microsoft.com/office/drawing/2014/main" id="{F090C5C1-ED14-48C2-A0C8-DFEA07C874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8415" y="5054180"/>
                <a:ext cx="5654530" cy="103129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3" name="Freeform 51">
                <a:extLst>
                  <a:ext uri="{FF2B5EF4-FFF2-40B4-BE49-F238E27FC236}">
                    <a16:creationId xmlns:a16="http://schemas.microsoft.com/office/drawing/2014/main" id="{DB97A4B8-0420-40C3-A739-D1409C607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8101" y="5054180"/>
                <a:ext cx="811932" cy="58010"/>
              </a:xfrm>
              <a:custGeom>
                <a:avLst/>
                <a:gdLst>
                  <a:gd name="T0" fmla="*/ 0 w 252"/>
                  <a:gd name="T1" fmla="*/ 0 h 18"/>
                  <a:gd name="T2" fmla="*/ 22 w 252"/>
                  <a:gd name="T3" fmla="*/ 18 h 18"/>
                  <a:gd name="T4" fmla="*/ 230 w 252"/>
                  <a:gd name="T5" fmla="*/ 18 h 18"/>
                  <a:gd name="T6" fmla="*/ 252 w 252"/>
                  <a:gd name="T7" fmla="*/ 0 h 18"/>
                  <a:gd name="T8" fmla="*/ 0 w 25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4" name="Rectangle 52">
                <a:extLst>
                  <a:ext uri="{FF2B5EF4-FFF2-40B4-BE49-F238E27FC236}">
                    <a16:creationId xmlns:a16="http://schemas.microsoft.com/office/drawing/2014/main" id="{A11CBA78-D0A9-4E58-901C-FE2B2F235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3354" y="2189119"/>
                <a:ext cx="4249758" cy="2684587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5" name="Oval 54">
                <a:extLst>
                  <a:ext uri="{FF2B5EF4-FFF2-40B4-BE49-F238E27FC236}">
                    <a16:creationId xmlns:a16="http://schemas.microsoft.com/office/drawing/2014/main" id="{20C43813-AFF6-4E9B-B689-063FECE56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20847" y="2076321"/>
                <a:ext cx="48330" cy="48343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6" name="Oval 55">
                <a:extLst>
                  <a:ext uri="{FF2B5EF4-FFF2-40B4-BE49-F238E27FC236}">
                    <a16:creationId xmlns:a16="http://schemas.microsoft.com/office/drawing/2014/main" id="{688ACD07-292E-4894-B6B3-4B9147790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20847" y="2073099"/>
                <a:ext cx="48330" cy="45119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7" name="Oval 56">
                <a:extLst>
                  <a:ext uri="{FF2B5EF4-FFF2-40B4-BE49-F238E27FC236}">
                    <a16:creationId xmlns:a16="http://schemas.microsoft.com/office/drawing/2014/main" id="{B7DF9FA7-120A-4229-99A3-5B86455D3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30511" y="2079544"/>
                <a:ext cx="28999" cy="3222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8" name="Oval 57">
                <a:extLst>
                  <a:ext uri="{FF2B5EF4-FFF2-40B4-BE49-F238E27FC236}">
                    <a16:creationId xmlns:a16="http://schemas.microsoft.com/office/drawing/2014/main" id="{389F3DCB-FA94-4D9E-8310-1C8E63BBF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36955" y="2089212"/>
                <a:ext cx="16111" cy="16115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79" name="Freeform 58">
                <a:extLst>
                  <a:ext uri="{FF2B5EF4-FFF2-40B4-BE49-F238E27FC236}">
                    <a16:creationId xmlns:a16="http://schemas.microsoft.com/office/drawing/2014/main" id="{65603B08-DAED-43DA-A17B-CFF175CE87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3399" y="2092436"/>
                <a:ext cx="3223" cy="6446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  <a:gd name="T8" fmla="*/ 1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914416">
                  <a:defRPr/>
                </a:pPr>
                <a:endParaRPr lang="id-ID" sz="900" kern="0">
                  <a:solidFill>
                    <a:srgbClr val="7F7F7F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67" name="图片 16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9880" y="7326990"/>
              <a:ext cx="1351713" cy="735041"/>
            </a:xfrm>
            <a:prstGeom prst="rect">
              <a:avLst/>
            </a:prstGeom>
          </p:spPr>
        </p:pic>
      </p:grpSp>
      <p:grpSp>
        <p:nvGrpSpPr>
          <p:cNvPr id="222" name="组合 221"/>
          <p:cNvGrpSpPr/>
          <p:nvPr/>
        </p:nvGrpSpPr>
        <p:grpSpPr>
          <a:xfrm>
            <a:off x="9290991" y="8694379"/>
            <a:ext cx="760157" cy="764810"/>
            <a:chOff x="-7181003" y="6848149"/>
            <a:chExt cx="825597" cy="830651"/>
          </a:xfrm>
        </p:grpSpPr>
        <p:grpSp>
          <p:nvGrpSpPr>
            <p:cNvPr id="223" name="组合 222"/>
            <p:cNvGrpSpPr/>
            <p:nvPr/>
          </p:nvGrpSpPr>
          <p:grpSpPr>
            <a:xfrm>
              <a:off x="-6994284" y="6848149"/>
              <a:ext cx="459627" cy="830651"/>
              <a:chOff x="7320149" y="2226071"/>
              <a:chExt cx="731789" cy="1322508"/>
            </a:xfrm>
          </p:grpSpPr>
          <p:sp>
            <p:nvSpPr>
              <p:cNvPr id="225" name="KSO_Shape"/>
              <p:cNvSpPr/>
              <p:nvPr/>
            </p:nvSpPr>
            <p:spPr>
              <a:xfrm>
                <a:off x="7320149" y="2226071"/>
                <a:ext cx="731789" cy="1322508"/>
              </a:xfrm>
              <a:custGeom>
                <a:avLst/>
                <a:gdLst>
                  <a:gd name="connsiteX0" fmla="*/ 1404156 w 2808312"/>
                  <a:gd name="connsiteY0" fmla="*/ 4748597 h 5078692"/>
                  <a:gd name="connsiteX1" fmla="*/ 1260140 w 2808312"/>
                  <a:gd name="connsiteY1" fmla="*/ 4892613 h 5078692"/>
                  <a:gd name="connsiteX2" fmla="*/ 1404156 w 2808312"/>
                  <a:gd name="connsiteY2" fmla="*/ 5036629 h 5078692"/>
                  <a:gd name="connsiteX3" fmla="*/ 1548172 w 2808312"/>
                  <a:gd name="connsiteY3" fmla="*/ 4892613 h 5078692"/>
                  <a:gd name="connsiteX4" fmla="*/ 1404156 w 2808312"/>
                  <a:gd name="connsiteY4" fmla="*/ 4748597 h 5078692"/>
                  <a:gd name="connsiteX5" fmla="*/ 54156 w 2808312"/>
                  <a:gd name="connsiteY5" fmla="*/ 372159 h 5078692"/>
                  <a:gd name="connsiteX6" fmla="*/ 54156 w 2808312"/>
                  <a:gd name="connsiteY6" fmla="*/ 4706534 h 5078692"/>
                  <a:gd name="connsiteX7" fmla="*/ 2754156 w 2808312"/>
                  <a:gd name="connsiteY7" fmla="*/ 4706534 h 5078692"/>
                  <a:gd name="connsiteX8" fmla="*/ 2754156 w 2808312"/>
                  <a:gd name="connsiteY8" fmla="*/ 372159 h 5078692"/>
                  <a:gd name="connsiteX9" fmla="*/ 1158156 w 2808312"/>
                  <a:gd name="connsiteY9" fmla="*/ 168079 h 5078692"/>
                  <a:gd name="connsiteX10" fmla="*/ 1152156 w 2808312"/>
                  <a:gd name="connsiteY10" fmla="*/ 174079 h 5078692"/>
                  <a:gd name="connsiteX11" fmla="*/ 1152156 w 2808312"/>
                  <a:gd name="connsiteY11" fmla="*/ 198079 h 5078692"/>
                  <a:gd name="connsiteX12" fmla="*/ 1158156 w 2808312"/>
                  <a:gd name="connsiteY12" fmla="*/ 204079 h 5078692"/>
                  <a:gd name="connsiteX13" fmla="*/ 1650156 w 2808312"/>
                  <a:gd name="connsiteY13" fmla="*/ 204079 h 5078692"/>
                  <a:gd name="connsiteX14" fmla="*/ 1656156 w 2808312"/>
                  <a:gd name="connsiteY14" fmla="*/ 198079 h 5078692"/>
                  <a:gd name="connsiteX15" fmla="*/ 1656156 w 2808312"/>
                  <a:gd name="connsiteY15" fmla="*/ 174079 h 5078692"/>
                  <a:gd name="connsiteX16" fmla="*/ 1650156 w 2808312"/>
                  <a:gd name="connsiteY16" fmla="*/ 168079 h 5078692"/>
                  <a:gd name="connsiteX17" fmla="*/ 319782 w 2808312"/>
                  <a:gd name="connsiteY17" fmla="*/ 0 h 5078692"/>
                  <a:gd name="connsiteX18" fmla="*/ 2488530 w 2808312"/>
                  <a:gd name="connsiteY18" fmla="*/ 0 h 5078692"/>
                  <a:gd name="connsiteX19" fmla="*/ 2808312 w 2808312"/>
                  <a:gd name="connsiteY19" fmla="*/ 319782 h 5078692"/>
                  <a:gd name="connsiteX20" fmla="*/ 2808312 w 2808312"/>
                  <a:gd name="connsiteY20" fmla="*/ 4758910 h 5078692"/>
                  <a:gd name="connsiteX21" fmla="*/ 2488530 w 2808312"/>
                  <a:gd name="connsiteY21" fmla="*/ 5078692 h 5078692"/>
                  <a:gd name="connsiteX22" fmla="*/ 319782 w 2808312"/>
                  <a:gd name="connsiteY22" fmla="*/ 5078692 h 5078692"/>
                  <a:gd name="connsiteX23" fmla="*/ 0 w 2808312"/>
                  <a:gd name="connsiteY23" fmla="*/ 4758910 h 5078692"/>
                  <a:gd name="connsiteX24" fmla="*/ 0 w 2808312"/>
                  <a:gd name="connsiteY24" fmla="*/ 319782 h 5078692"/>
                  <a:gd name="connsiteX25" fmla="*/ 319782 w 2808312"/>
                  <a:gd name="connsiteY25" fmla="*/ 0 h 507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808312" h="5078692">
                    <a:moveTo>
                      <a:pt x="1404156" y="4748597"/>
                    </a:moveTo>
                    <a:cubicBezTo>
                      <a:pt x="1324618" y="4748597"/>
                      <a:pt x="1260140" y="4813075"/>
                      <a:pt x="1260140" y="4892613"/>
                    </a:cubicBezTo>
                    <a:cubicBezTo>
                      <a:pt x="1260140" y="4972151"/>
                      <a:pt x="1324618" y="5036629"/>
                      <a:pt x="1404156" y="5036629"/>
                    </a:cubicBezTo>
                    <a:cubicBezTo>
                      <a:pt x="1483694" y="5036629"/>
                      <a:pt x="1548172" y="4972151"/>
                      <a:pt x="1548172" y="4892613"/>
                    </a:cubicBezTo>
                    <a:cubicBezTo>
                      <a:pt x="1548172" y="4813075"/>
                      <a:pt x="1483694" y="4748597"/>
                      <a:pt x="1404156" y="4748597"/>
                    </a:cubicBezTo>
                    <a:close/>
                    <a:moveTo>
                      <a:pt x="54156" y="372159"/>
                    </a:moveTo>
                    <a:lnTo>
                      <a:pt x="54156" y="4706534"/>
                    </a:lnTo>
                    <a:lnTo>
                      <a:pt x="2754156" y="4706534"/>
                    </a:lnTo>
                    <a:lnTo>
                      <a:pt x="2754156" y="372159"/>
                    </a:lnTo>
                    <a:close/>
                    <a:moveTo>
                      <a:pt x="1158156" y="168079"/>
                    </a:moveTo>
                    <a:cubicBezTo>
                      <a:pt x="1154842" y="168079"/>
                      <a:pt x="1152156" y="170765"/>
                      <a:pt x="1152156" y="174079"/>
                    </a:cubicBezTo>
                    <a:lnTo>
                      <a:pt x="1152156" y="198079"/>
                    </a:lnTo>
                    <a:cubicBezTo>
                      <a:pt x="1152156" y="201393"/>
                      <a:pt x="1154842" y="204079"/>
                      <a:pt x="1158156" y="204079"/>
                    </a:cubicBezTo>
                    <a:lnTo>
                      <a:pt x="1650156" y="204079"/>
                    </a:lnTo>
                    <a:cubicBezTo>
                      <a:pt x="1653470" y="204079"/>
                      <a:pt x="1656156" y="201393"/>
                      <a:pt x="1656156" y="198079"/>
                    </a:cubicBezTo>
                    <a:lnTo>
                      <a:pt x="1656156" y="174079"/>
                    </a:lnTo>
                    <a:cubicBezTo>
                      <a:pt x="1656156" y="170765"/>
                      <a:pt x="1653470" y="168079"/>
                      <a:pt x="1650156" y="168079"/>
                    </a:cubicBezTo>
                    <a:close/>
                    <a:moveTo>
                      <a:pt x="319782" y="0"/>
                    </a:moveTo>
                    <a:lnTo>
                      <a:pt x="2488530" y="0"/>
                    </a:lnTo>
                    <a:cubicBezTo>
                      <a:pt x="2665141" y="0"/>
                      <a:pt x="2808312" y="143171"/>
                      <a:pt x="2808312" y="319782"/>
                    </a:cubicBezTo>
                    <a:lnTo>
                      <a:pt x="2808312" y="4758910"/>
                    </a:lnTo>
                    <a:cubicBezTo>
                      <a:pt x="2808312" y="4935521"/>
                      <a:pt x="2665141" y="5078692"/>
                      <a:pt x="2488530" y="5078692"/>
                    </a:cubicBezTo>
                    <a:lnTo>
                      <a:pt x="319782" y="5078692"/>
                    </a:lnTo>
                    <a:cubicBezTo>
                      <a:pt x="143171" y="5078692"/>
                      <a:pt x="0" y="4935521"/>
                      <a:pt x="0" y="4758910"/>
                    </a:cubicBezTo>
                    <a:lnTo>
                      <a:pt x="0" y="319782"/>
                    </a:lnTo>
                    <a:cubicBezTo>
                      <a:pt x="0" y="143171"/>
                      <a:pt x="143171" y="0"/>
                      <a:pt x="31978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/>
                  </a:solidFill>
                  <a:latin typeface="Helvetica Now Text" panose="020B0504030202020204" pitchFamily="34" charset="0"/>
                </a:endParaRPr>
              </a:p>
            </p:txBody>
          </p:sp>
          <p:grpSp>
            <p:nvGrpSpPr>
              <p:cNvPr id="226" name="组合 225"/>
              <p:cNvGrpSpPr/>
              <p:nvPr/>
            </p:nvGrpSpPr>
            <p:grpSpPr>
              <a:xfrm>
                <a:off x="7375414" y="2639962"/>
                <a:ext cx="621233" cy="576439"/>
                <a:chOff x="7441559" y="2666633"/>
                <a:chExt cx="498481" cy="462538"/>
              </a:xfrm>
            </p:grpSpPr>
            <p:sp>
              <p:nvSpPr>
                <p:cNvPr id="227" name="矩形 226"/>
                <p:cNvSpPr/>
                <p:nvPr/>
              </p:nvSpPr>
              <p:spPr>
                <a:xfrm>
                  <a:off x="7461879" y="2675435"/>
                  <a:ext cx="448302" cy="44830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latin typeface="Helvetica Now Text" panose="020B0504030202020204" pitchFamily="34" charset="0"/>
                  </a:endParaRPr>
                </a:p>
              </p:txBody>
            </p:sp>
            <p:cxnSp>
              <p:nvCxnSpPr>
                <p:cNvPr id="228" name="直接连接符 227"/>
                <p:cNvCxnSpPr/>
                <p:nvPr/>
              </p:nvCxnSpPr>
              <p:spPr>
                <a:xfrm>
                  <a:off x="7441559" y="2899586"/>
                  <a:ext cx="498481" cy="0"/>
                </a:xfrm>
                <a:prstGeom prst="line">
                  <a:avLst/>
                </a:prstGeom>
                <a:ln w="31750">
                  <a:gradFill>
                    <a:gsLst>
                      <a:gs pos="0">
                        <a:srgbClr val="398EF2"/>
                      </a:gs>
                      <a:gs pos="100000">
                        <a:srgbClr val="835AD2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229" name="组合 228"/>
                <p:cNvGrpSpPr/>
                <p:nvPr/>
              </p:nvGrpSpPr>
              <p:grpSpPr>
                <a:xfrm>
                  <a:off x="7455396" y="2666633"/>
                  <a:ext cx="111264" cy="111264"/>
                  <a:chOff x="6941603" y="2413268"/>
                  <a:chExt cx="216024" cy="216024"/>
                </a:xfrm>
              </p:grpSpPr>
              <p:cxnSp>
                <p:nvCxnSpPr>
                  <p:cNvPr id="239" name="直接连接符 238"/>
                  <p:cNvCxnSpPr/>
                  <p:nvPr/>
                </p:nvCxnSpPr>
                <p:spPr>
                  <a:xfrm>
                    <a:off x="6960096" y="2413268"/>
                    <a:ext cx="0" cy="216024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40" name="直接连接符 239"/>
                  <p:cNvCxnSpPr/>
                  <p:nvPr/>
                </p:nvCxnSpPr>
                <p:spPr>
                  <a:xfrm>
                    <a:off x="6941603" y="2431984"/>
                    <a:ext cx="216024" cy="0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230" name="组合 229"/>
                <p:cNvGrpSpPr/>
                <p:nvPr/>
              </p:nvGrpSpPr>
              <p:grpSpPr>
                <a:xfrm rot="5400000">
                  <a:off x="7808952" y="2666633"/>
                  <a:ext cx="111264" cy="111264"/>
                  <a:chOff x="6941603" y="2413268"/>
                  <a:chExt cx="216024" cy="216024"/>
                </a:xfrm>
              </p:grpSpPr>
              <p:cxnSp>
                <p:nvCxnSpPr>
                  <p:cNvPr id="237" name="直接连接符 236"/>
                  <p:cNvCxnSpPr/>
                  <p:nvPr/>
                </p:nvCxnSpPr>
                <p:spPr>
                  <a:xfrm>
                    <a:off x="6960096" y="2413268"/>
                    <a:ext cx="0" cy="216024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38" name="直接连接符 237"/>
                  <p:cNvCxnSpPr/>
                  <p:nvPr/>
                </p:nvCxnSpPr>
                <p:spPr>
                  <a:xfrm>
                    <a:off x="6941603" y="2431984"/>
                    <a:ext cx="216024" cy="0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231" name="组合 230"/>
                <p:cNvGrpSpPr/>
                <p:nvPr/>
              </p:nvGrpSpPr>
              <p:grpSpPr>
                <a:xfrm flipV="1">
                  <a:off x="7455396" y="3017907"/>
                  <a:ext cx="111264" cy="111264"/>
                  <a:chOff x="6941603" y="2413268"/>
                  <a:chExt cx="216024" cy="216024"/>
                </a:xfrm>
              </p:grpSpPr>
              <p:cxnSp>
                <p:nvCxnSpPr>
                  <p:cNvPr id="235" name="直接连接符 234"/>
                  <p:cNvCxnSpPr/>
                  <p:nvPr/>
                </p:nvCxnSpPr>
                <p:spPr>
                  <a:xfrm>
                    <a:off x="6960096" y="2413268"/>
                    <a:ext cx="0" cy="216024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36" name="直接连接符 235"/>
                  <p:cNvCxnSpPr/>
                  <p:nvPr/>
                </p:nvCxnSpPr>
                <p:spPr>
                  <a:xfrm>
                    <a:off x="6941603" y="2431984"/>
                    <a:ext cx="216024" cy="0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232" name="组合 231"/>
                <p:cNvGrpSpPr/>
                <p:nvPr/>
              </p:nvGrpSpPr>
              <p:grpSpPr>
                <a:xfrm rot="16200000" flipV="1">
                  <a:off x="7808952" y="3017907"/>
                  <a:ext cx="111264" cy="111264"/>
                  <a:chOff x="6941603" y="2413268"/>
                  <a:chExt cx="216024" cy="216024"/>
                </a:xfrm>
              </p:grpSpPr>
              <p:cxnSp>
                <p:nvCxnSpPr>
                  <p:cNvPr id="233" name="直接连接符 232"/>
                  <p:cNvCxnSpPr/>
                  <p:nvPr/>
                </p:nvCxnSpPr>
                <p:spPr>
                  <a:xfrm>
                    <a:off x="6960096" y="2413268"/>
                    <a:ext cx="0" cy="216024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34" name="直接连接符 233"/>
                  <p:cNvCxnSpPr/>
                  <p:nvPr/>
                </p:nvCxnSpPr>
                <p:spPr>
                  <a:xfrm>
                    <a:off x="6941603" y="2431984"/>
                    <a:ext cx="216024" cy="0"/>
                  </a:xfrm>
                  <a:prstGeom prst="line">
                    <a:avLst/>
                  </a:prstGeom>
                  <a:ln w="19050">
                    <a:gradFill>
                      <a:gsLst>
                        <a:gs pos="0">
                          <a:srgbClr val="398EF2"/>
                        </a:gs>
                        <a:gs pos="100000">
                          <a:srgbClr val="835AD2"/>
                        </a:gs>
                      </a:gsLst>
                      <a:lin ang="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</p:grpSp>
        <p:sp>
          <p:nvSpPr>
            <p:cNvPr id="224" name="矩形 223"/>
            <p:cNvSpPr/>
            <p:nvPr/>
          </p:nvSpPr>
          <p:spPr>
            <a:xfrm>
              <a:off x="-7181003" y="6901443"/>
              <a:ext cx="825597" cy="153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" b="1" dirty="0" err="1">
                  <a:solidFill>
                    <a:srgbClr val="000000"/>
                  </a:solidFill>
                  <a:latin typeface="Helvetica Now Text" panose="020B0504030202020204" pitchFamily="34" charset="0"/>
                </a:rPr>
                <a:t>Hik-ProConnect</a:t>
              </a:r>
              <a:r>
                <a:rPr lang="en-US" altLang="zh-CN" sz="400" b="1" dirty="0">
                  <a:solidFill>
                    <a:srgbClr val="000000"/>
                  </a:solidFill>
                  <a:latin typeface="Helvetica Now Text" panose="020B0504030202020204" pitchFamily="34" charset="0"/>
                </a:rPr>
                <a:t> </a:t>
              </a:r>
              <a:endParaRPr lang="zh-CN" altLang="en-US" sz="400" b="1" dirty="0">
                <a:latin typeface="Helvetica Now Text" panose="020B0504030202020204" pitchFamily="34" charset="0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834111" y="370173"/>
            <a:ext cx="8786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/>
              <a:t>Hik-ProConnect</a:t>
            </a:r>
            <a:r>
              <a:rPr lang="en-US" altLang="zh-CN" dirty="0" smtClean="0"/>
              <a:t> </a:t>
            </a:r>
            <a:r>
              <a:rPr lang="en-US" altLang="zh-CN" dirty="0"/>
              <a:t>vs. </a:t>
            </a:r>
            <a:r>
              <a:rPr lang="en-US" altLang="zh-CN" dirty="0" err="1"/>
              <a:t>HikCentral</a:t>
            </a:r>
            <a:r>
              <a:rPr lang="en-US" altLang="zh-CN" dirty="0"/>
              <a:t> </a:t>
            </a:r>
            <a:r>
              <a:rPr lang="en-US" altLang="zh-CN" dirty="0" smtClean="0"/>
              <a:t>Professional</a:t>
            </a:r>
            <a:r>
              <a:rPr lang="ko-KR" altLang="en-US" dirty="0" smtClean="0"/>
              <a:t>의 스마트 관리 기능 비교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9993" r="94168">
                        <a14:backgroundMark x1="6241" y1="33896" x2="6241" y2="338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98" t="10136" r="6848" b="11302"/>
          <a:stretch/>
        </p:blipFill>
        <p:spPr>
          <a:xfrm>
            <a:off x="852368" y="17709513"/>
            <a:ext cx="2755900" cy="133245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45474" y="19151157"/>
            <a:ext cx="20163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DS-3E1105P-EI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35123" r="2419" b="34877"/>
          <a:stretch/>
        </p:blipFill>
        <p:spPr>
          <a:xfrm>
            <a:off x="4285143" y="17835644"/>
            <a:ext cx="3200449" cy="1010668"/>
          </a:xfrm>
          <a:prstGeom prst="rect">
            <a:avLst/>
          </a:prstGeom>
        </p:spPr>
      </p:pic>
      <p:sp>
        <p:nvSpPr>
          <p:cNvPr id="98" name="文本框 97"/>
          <p:cNvSpPr txBox="1"/>
          <p:nvPr/>
        </p:nvSpPr>
        <p:spPr>
          <a:xfrm>
            <a:off x="4880194" y="19153762"/>
            <a:ext cx="2016370" cy="47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DS-3E1106HP-EI</a:t>
            </a:r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6" b="89944" l="9990" r="98023">
                        <a14:backgroundMark x1="5012" y1="10830" x2="5012" y2="10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14701" r="2199" b="13359"/>
          <a:stretch/>
        </p:blipFill>
        <p:spPr>
          <a:xfrm>
            <a:off x="8030289" y="17590497"/>
            <a:ext cx="3551947" cy="1412220"/>
          </a:xfrm>
          <a:prstGeom prst="rect">
            <a:avLst/>
          </a:prstGeom>
        </p:spPr>
      </p:pic>
      <p:sp>
        <p:nvSpPr>
          <p:cNvPr id="101" name="文本框 100"/>
          <p:cNvSpPr txBox="1"/>
          <p:nvPr/>
        </p:nvSpPr>
        <p:spPr>
          <a:xfrm>
            <a:off x="9205688" y="19169174"/>
            <a:ext cx="2016370" cy="47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DS-3E1309P-EI</a:t>
            </a:r>
            <a:endParaRPr lang="en-US" altLang="zh-CN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7299" r="92019">
                        <a14:backgroundMark x1="4059" y1="31607" x2="4059" y2="31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7" t="23631" r="7326" b="10674"/>
          <a:stretch/>
        </p:blipFill>
        <p:spPr>
          <a:xfrm>
            <a:off x="831973" y="19869102"/>
            <a:ext cx="4654126" cy="1367859"/>
          </a:xfrm>
          <a:prstGeom prst="rect">
            <a:avLst/>
          </a:prstGeom>
        </p:spPr>
      </p:pic>
      <p:sp>
        <p:nvSpPr>
          <p:cNvPr id="109" name="文本框 108"/>
          <p:cNvSpPr txBox="1"/>
          <p:nvPr/>
        </p:nvSpPr>
        <p:spPr>
          <a:xfrm>
            <a:off x="2400217" y="21177192"/>
            <a:ext cx="2016370" cy="47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DS-3E1318P-EI</a:t>
            </a:r>
            <a:endParaRPr lang="en-US" altLang="zh-CN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5935" r="95293">
                        <a14:backgroundMark x1="25102" y1="5079" x2="25102" y2="50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4" t="25484" r="4896" b="12468"/>
          <a:stretch/>
        </p:blipFill>
        <p:spPr>
          <a:xfrm>
            <a:off x="6870932" y="19898012"/>
            <a:ext cx="4675404" cy="1445535"/>
          </a:xfrm>
          <a:prstGeom prst="rect">
            <a:avLst/>
          </a:prstGeom>
        </p:spPr>
      </p:pic>
      <p:sp>
        <p:nvSpPr>
          <p:cNvPr id="110" name="文本框 109"/>
          <p:cNvSpPr txBox="1"/>
          <p:nvPr/>
        </p:nvSpPr>
        <p:spPr>
          <a:xfrm>
            <a:off x="9101985" y="21236961"/>
            <a:ext cx="2016370" cy="47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DS-3E1326P-EI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6299296" y="10598857"/>
            <a:ext cx="5303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Helvetica Now Text" panose="020B0504030202020204" pitchFamily="34" charset="0"/>
              </a:rPr>
              <a:t>주</a:t>
            </a:r>
            <a:r>
              <a:rPr lang="ko-KR" altLang="en-US" sz="1200" dirty="0" smtClean="0">
                <a:latin typeface="Helvetica Now Text" panose="020B0504030202020204" pitchFamily="34" charset="0"/>
              </a:rPr>
              <a:t>의</a:t>
            </a:r>
            <a:r>
              <a:rPr lang="en-US" altLang="ko-KR" sz="1200" dirty="0" smtClean="0">
                <a:latin typeface="Helvetica Now Text" panose="020B0504030202020204" pitchFamily="34" charset="0"/>
              </a:rPr>
              <a:t>: </a:t>
            </a:r>
            <a:r>
              <a:rPr lang="ko-KR" altLang="en-US" sz="1200" dirty="0">
                <a:latin typeface="Helvetica Now Text" panose="020B0504030202020204" pitchFamily="34" charset="0"/>
              </a:rPr>
              <a:t>포털에서 추가하는 방법은 휴대폰에 적용됩니다</a:t>
            </a:r>
            <a:r>
              <a:rPr lang="en-US" altLang="ko-KR" sz="1200" dirty="0">
                <a:latin typeface="Helvetica Now Text" panose="020B0504030202020204" pitchFamily="34" charset="0"/>
              </a:rPr>
              <a:t>.</a:t>
            </a:r>
            <a:endParaRPr lang="en-US" altLang="zh-CN" sz="1200" dirty="0">
              <a:solidFill>
                <a:srgbClr val="000002"/>
              </a:solidFill>
              <a:latin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4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Helvetica Now Text"/>
        <a:ea typeface="等线 Light"/>
        <a:cs typeface=""/>
      </a:majorFont>
      <a:minorFont>
        <a:latin typeface="Helvetica Now Text"/>
        <a:ea typeface="等线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4224</TotalTime>
  <Words>409</Words>
  <Application>Microsoft Office PowerPoint</Application>
  <PresentationFormat>自定义</PresentationFormat>
  <Paragraphs>94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Century Gothic</vt:lpstr>
      <vt:lpstr>Helvetica Now Text</vt:lpstr>
      <vt:lpstr>等线 Light</vt:lpstr>
      <vt:lpstr>微软雅黑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王菲25</dc:creator>
  <cp:lastModifiedBy>Whitby.Piao</cp:lastModifiedBy>
  <cp:revision>232</cp:revision>
  <dcterms:created xsi:type="dcterms:W3CDTF">2020-12-28T06:52:23Z</dcterms:created>
  <dcterms:modified xsi:type="dcterms:W3CDTF">2023-06-25T06:51:58Z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WhereFroms">
    <vt:lpwstr>PpjeLB1gRN0lwrPqMaCTkpcbIy+oeu4KXy/v6YCAktxN+oDggF4ntBG4ghDggXjbLYlRSl5R5YXzcGvCkOyrZd4wiIN/AVk4gCsNTYEL8U+L1Kex5PfDuKQOg5o6epURWa31GI3KyB9eBc8VrNh2VzXkPeXBey6AFTZJNjIBIV4EPn2TXJ+1lnOI7F3j1jbAi8zqe/QarYh3QzUwY1u2J3q+ldvqLwvE85EuuJsJqcQ3k02g72rLinQPLXOsOjJ</vt:lpwstr>
  </property>
</Properties>
</file>