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12192000" cy="35999738"/>
  <p:notesSz cx="6858000" cy="9144000"/>
  <p:embeddedFontLst>
    <p:embeddedFont>
      <p:font typeface="等线" panose="02010600030101010101" pitchFamily="2" charset="-122"/>
      <p:regular r:id="rId3"/>
      <p:bold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等线 Light" panose="02010600030101010101" pitchFamily="2" charset="-122"/>
      <p:regular r:id="rId9"/>
    </p:embeddedFont>
    <p:embeddedFont>
      <p:font typeface="MS PGothic" panose="020B0600070205080204" pitchFamily="34" charset="-128"/>
      <p:regular r:id="rId10"/>
    </p:embeddedFont>
    <p:embeddedFont>
      <p:font typeface="微软雅黑" panose="020B0503020204020204" pitchFamily="34" charset="-122"/>
      <p:regular r:id="rId11"/>
      <p:bold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7664" userDrawn="1">
          <p15:clr>
            <a:srgbClr val="A4A3A4"/>
          </p15:clr>
        </p15:guide>
        <p15:guide id="4" pos="7378" userDrawn="1">
          <p15:clr>
            <a:srgbClr val="A4A3A4"/>
          </p15:clr>
        </p15:guide>
        <p15:guide id="5" pos="325" userDrawn="1">
          <p15:clr>
            <a:srgbClr val="A4A3A4"/>
          </p15:clr>
        </p15:guide>
        <p15:guide id="6" pos="3976" userDrawn="1">
          <p15:clr>
            <a:srgbClr val="A4A3A4"/>
          </p15:clr>
        </p15:guide>
        <p15:guide id="7" orient="horz" pos="135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BCBCBC"/>
    <a:srgbClr val="AFABAB"/>
    <a:srgbClr val="FFFFFF"/>
    <a:srgbClr val="5199F3"/>
    <a:srgbClr val="505A66"/>
    <a:srgbClr val="7EA5ED"/>
    <a:srgbClr val="769EF1"/>
    <a:srgbClr val="779DF1"/>
    <a:srgbClr val="898B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172" autoAdjust="0"/>
    <p:restoredTop sz="93963" autoAdjust="0"/>
  </p:normalViewPr>
  <p:slideViewPr>
    <p:cSldViewPr snapToGrid="0">
      <p:cViewPr>
        <p:scale>
          <a:sx n="66" d="100"/>
          <a:sy n="66" d="100"/>
        </p:scale>
        <p:origin x="84" y="-9912"/>
      </p:cViewPr>
      <p:guideLst>
        <p:guide orient="horz" pos="11339"/>
        <p:guide pos="3840"/>
        <p:guide orient="horz" pos="7664"/>
        <p:guide pos="7378"/>
        <p:guide pos="325"/>
        <p:guide pos="3976"/>
        <p:guide orient="horz" pos="1351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5891626"/>
            <a:ext cx="10363200" cy="12533242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908198"/>
            <a:ext cx="9144000" cy="8691601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910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865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8974945"/>
            <a:ext cx="10515600" cy="14974888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4091502"/>
            <a:ext cx="10515600" cy="787494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929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9583264"/>
            <a:ext cx="5181600" cy="2284150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9583264"/>
            <a:ext cx="5181600" cy="2284150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124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916661"/>
            <a:ext cx="10515600" cy="695828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8824938"/>
            <a:ext cx="5157787" cy="432496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3149904"/>
            <a:ext cx="5157787" cy="1934152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8824938"/>
            <a:ext cx="5183188" cy="432496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13149904"/>
            <a:ext cx="5183188" cy="1934152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131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119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66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99982"/>
            <a:ext cx="3932237" cy="8399939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5183304"/>
            <a:ext cx="6172200" cy="2558314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0799922"/>
            <a:ext cx="3932237" cy="20008190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716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99982"/>
            <a:ext cx="3932237" cy="8399939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5183304"/>
            <a:ext cx="6172200" cy="2558314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0799922"/>
            <a:ext cx="3932237" cy="20008190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36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953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1916653"/>
            <a:ext cx="2628900" cy="3050811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1916653"/>
            <a:ext cx="7734300" cy="30508114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1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16661"/>
            <a:ext cx="10515600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583264"/>
            <a:ext cx="10515600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33366432"/>
            <a:ext cx="274320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33366432"/>
            <a:ext cx="411480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33366432"/>
            <a:ext cx="274320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56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4.wdp"/><Relationship Id="rId18" Type="http://schemas.microsoft.com/office/2007/relationships/hdphoto" Target="../media/hdphoto6.wdp"/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17" Type="http://schemas.openxmlformats.org/officeDocument/2006/relationships/image" Target="../media/image11.png"/><Relationship Id="rId2" Type="http://schemas.openxmlformats.org/officeDocument/2006/relationships/image" Target="../media/image1.jpeg"/><Relationship Id="rId16" Type="http://schemas.microsoft.com/office/2007/relationships/hdphoto" Target="../media/hdphoto5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4.jpeg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microsoft.com/office/2007/relationships/hdphoto" Target="../media/hdphoto2.wdp"/><Relationship Id="rId1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圆角矩形 212"/>
          <p:cNvSpPr/>
          <p:nvPr/>
        </p:nvSpPr>
        <p:spPr>
          <a:xfrm>
            <a:off x="508862" y="12623690"/>
            <a:ext cx="11160124" cy="4488602"/>
          </a:xfrm>
          <a:prstGeom prst="roundRect">
            <a:avLst>
              <a:gd name="adj" fmla="val 7906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259" y="25530261"/>
            <a:ext cx="4450823" cy="29669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9" name="图片 2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6" r="9604" b="19448"/>
          <a:stretch>
            <a:fillRect/>
          </a:stretch>
        </p:blipFill>
        <p:spPr>
          <a:xfrm>
            <a:off x="-5740262" y="1610490"/>
            <a:ext cx="17548346" cy="8357442"/>
          </a:xfrm>
          <a:custGeom>
            <a:avLst/>
            <a:gdLst>
              <a:gd name="connsiteX0" fmla="*/ 2767552 w 17548346"/>
              <a:gd name="connsiteY0" fmla="*/ 0 h 8357442"/>
              <a:gd name="connsiteX1" fmla="*/ 13369624 w 17548346"/>
              <a:gd name="connsiteY1" fmla="*/ 0 h 8357442"/>
              <a:gd name="connsiteX2" fmla="*/ 17548346 w 17548346"/>
              <a:gd name="connsiteY2" fmla="*/ 4178721 h 8357442"/>
              <a:gd name="connsiteX3" fmla="*/ 17548344 w 17548346"/>
              <a:gd name="connsiteY3" fmla="*/ 4178721 h 8357442"/>
              <a:gd name="connsiteX4" fmla="*/ 13369623 w 17548346"/>
              <a:gd name="connsiteY4" fmla="*/ 8357442 h 8357442"/>
              <a:gd name="connsiteX5" fmla="*/ 2767552 w 17548346"/>
              <a:gd name="connsiteY5" fmla="*/ 8357441 h 8357442"/>
              <a:gd name="connsiteX6" fmla="*/ 109497 w 17548346"/>
              <a:gd name="connsiteY6" fmla="*/ 7403224 h 8357442"/>
              <a:gd name="connsiteX7" fmla="*/ 0 w 17548346"/>
              <a:gd name="connsiteY7" fmla="*/ 7303706 h 8357442"/>
              <a:gd name="connsiteX8" fmla="*/ 0 w 17548346"/>
              <a:gd name="connsiteY8" fmla="*/ 1053735 h 8357442"/>
              <a:gd name="connsiteX9" fmla="*/ 109497 w 17548346"/>
              <a:gd name="connsiteY9" fmla="*/ 954217 h 8357442"/>
              <a:gd name="connsiteX10" fmla="*/ 2767552 w 17548346"/>
              <a:gd name="connsiteY10" fmla="*/ 0 h 8357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548346" h="8357442">
                <a:moveTo>
                  <a:pt x="2767552" y="0"/>
                </a:moveTo>
                <a:lnTo>
                  <a:pt x="13369624" y="0"/>
                </a:lnTo>
                <a:cubicBezTo>
                  <a:pt x="15677468" y="0"/>
                  <a:pt x="17548346" y="1870877"/>
                  <a:pt x="17548346" y="4178721"/>
                </a:cubicBezTo>
                <a:lnTo>
                  <a:pt x="17548344" y="4178721"/>
                </a:lnTo>
                <a:cubicBezTo>
                  <a:pt x="17548344" y="6486565"/>
                  <a:pt x="15677466" y="8357442"/>
                  <a:pt x="13369623" y="8357442"/>
                </a:cubicBezTo>
                <a:lnTo>
                  <a:pt x="2767552" y="8357441"/>
                </a:lnTo>
                <a:cubicBezTo>
                  <a:pt x="1757870" y="8357441"/>
                  <a:pt x="831826" y="7999344"/>
                  <a:pt x="109497" y="7403224"/>
                </a:cubicBezTo>
                <a:lnTo>
                  <a:pt x="0" y="7303706"/>
                </a:lnTo>
                <a:lnTo>
                  <a:pt x="0" y="1053735"/>
                </a:lnTo>
                <a:lnTo>
                  <a:pt x="109497" y="954217"/>
                </a:lnTo>
                <a:cubicBezTo>
                  <a:pt x="831826" y="358098"/>
                  <a:pt x="1757870" y="0"/>
                  <a:pt x="2767552" y="0"/>
                </a:cubicBez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420" y="563880"/>
            <a:ext cx="2835594" cy="490557"/>
          </a:xfrm>
          <a:prstGeom prst="rect">
            <a:avLst/>
          </a:prstGeom>
        </p:spPr>
      </p:pic>
      <p:sp>
        <p:nvSpPr>
          <p:cNvPr id="15" name="同心圆 14"/>
          <p:cNvSpPr/>
          <p:nvPr/>
        </p:nvSpPr>
        <p:spPr>
          <a:xfrm>
            <a:off x="-1468448" y="-502920"/>
            <a:ext cx="2995318" cy="2995318"/>
          </a:xfrm>
          <a:prstGeom prst="donut">
            <a:avLst>
              <a:gd name="adj" fmla="val 25453"/>
            </a:avLst>
          </a:prstGeom>
          <a:solidFill>
            <a:srgbClr val="BFBFB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 rot="5198568">
            <a:off x="-1627168" y="-690881"/>
            <a:ext cx="3371240" cy="3371240"/>
            <a:chOff x="-5810865" y="-2258541"/>
            <a:chExt cx="10763865" cy="10763865"/>
          </a:xfrm>
        </p:grpSpPr>
        <p:sp>
          <p:nvSpPr>
            <p:cNvPr id="17" name="弧形 16"/>
            <p:cNvSpPr/>
            <p:nvPr/>
          </p:nvSpPr>
          <p:spPr>
            <a:xfrm>
              <a:off x="-5810865" y="-2258541"/>
              <a:ext cx="10763865" cy="10763865"/>
            </a:xfrm>
            <a:prstGeom prst="arc">
              <a:avLst>
                <a:gd name="adj1" fmla="val 20772719"/>
                <a:gd name="adj2" fmla="val 20367877"/>
              </a:avLst>
            </a:prstGeom>
            <a:noFill/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4491373" y="1206690"/>
              <a:ext cx="337810" cy="337810"/>
            </a:xfrm>
            <a:prstGeom prst="ellipse">
              <a:avLst/>
            </a:prstGeom>
            <a:solidFill>
              <a:srgbClr val="BFBFBF">
                <a:alpha val="7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39878" y="10479062"/>
            <a:ext cx="10529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400" b="1" dirty="0" err="1" smtClean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Hikvision</a:t>
            </a:r>
            <a:r>
              <a:rPr lang="ko-KR" altLang="en-US" sz="24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b="1" dirty="0" smtClean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비관리형 기가비트 </a:t>
            </a:r>
            <a:r>
              <a:rPr lang="ko-KR" altLang="en-US" sz="24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스위치는 </a:t>
            </a:r>
            <a:r>
              <a:rPr lang="ko-KR" altLang="en-US" sz="2400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소규모 사무실과 회의실에 쉽고 안정적인 연결을 제공합니다</a:t>
            </a:r>
            <a:r>
              <a:rPr lang="en-US" altLang="ko-KR" sz="2400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.</a:t>
            </a:r>
            <a:endParaRPr lang="en-US" altLang="zh-CN" sz="2400" dirty="0">
              <a:solidFill>
                <a:srgbClr val="333333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组合 79"/>
          <p:cNvGrpSpPr/>
          <p:nvPr/>
        </p:nvGrpSpPr>
        <p:grpSpPr>
          <a:xfrm rot="17002747">
            <a:off x="-2608048" y="19324101"/>
            <a:ext cx="4069021" cy="4069022"/>
            <a:chOff x="-17639653" y="-690881"/>
            <a:chExt cx="3371240" cy="3371240"/>
          </a:xfrm>
        </p:grpSpPr>
        <p:sp>
          <p:nvSpPr>
            <p:cNvPr id="81" name="同心圆 80"/>
            <p:cNvSpPr/>
            <p:nvPr/>
          </p:nvSpPr>
          <p:spPr>
            <a:xfrm>
              <a:off x="-17480938" y="-502920"/>
              <a:ext cx="2995318" cy="2995318"/>
            </a:xfrm>
            <a:prstGeom prst="donut">
              <a:avLst>
                <a:gd name="adj" fmla="val 25453"/>
              </a:avLst>
            </a:prstGeom>
            <a:solidFill>
              <a:srgbClr val="656D7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 rot="5198568">
              <a:off x="-17639653" y="-690881"/>
              <a:ext cx="3371240" cy="3371240"/>
              <a:chOff x="-5810865" y="-2258541"/>
              <a:chExt cx="10763865" cy="10763865"/>
            </a:xfrm>
          </p:grpSpPr>
          <p:sp>
            <p:nvSpPr>
              <p:cNvPr id="83" name="弧形 82"/>
              <p:cNvSpPr/>
              <p:nvPr/>
            </p:nvSpPr>
            <p:spPr>
              <a:xfrm>
                <a:off x="-5810865" y="-2258541"/>
                <a:ext cx="10763865" cy="10763865"/>
              </a:xfrm>
              <a:prstGeom prst="arc">
                <a:avLst>
                  <a:gd name="adj1" fmla="val 20772719"/>
                  <a:gd name="adj2" fmla="val 20367877"/>
                </a:avLst>
              </a:prstGeom>
              <a:noFill/>
              <a:ln w="9525">
                <a:solidFill>
                  <a:srgbClr val="656D78">
                    <a:alpha val="2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latin typeface="Helvetica Now Text" panose="020B050403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4491373" y="1206690"/>
                <a:ext cx="337810" cy="337810"/>
              </a:xfrm>
              <a:prstGeom prst="ellipse">
                <a:avLst/>
              </a:prstGeom>
              <a:solidFill>
                <a:srgbClr val="DEDF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9B9B9B">
                      <a:alpha val="70000"/>
                    </a:srgbClr>
                  </a:solidFill>
                  <a:latin typeface="Helvetica Now Text" panose="020B050403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07" name="同心圆 106"/>
          <p:cNvSpPr/>
          <p:nvPr/>
        </p:nvSpPr>
        <p:spPr>
          <a:xfrm rot="17002747">
            <a:off x="11599639" y="25922579"/>
            <a:ext cx="1973268" cy="1973268"/>
          </a:xfrm>
          <a:prstGeom prst="donut">
            <a:avLst>
              <a:gd name="adj" fmla="val 40787"/>
            </a:avLst>
          </a:prstGeom>
          <a:solidFill>
            <a:srgbClr val="E0E2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同侧圆角矩形 13"/>
          <p:cNvSpPr/>
          <p:nvPr/>
        </p:nvSpPr>
        <p:spPr>
          <a:xfrm rot="5400000">
            <a:off x="-1191085" y="-2974664"/>
            <a:ext cx="8398127" cy="17587086"/>
          </a:xfrm>
          <a:prstGeom prst="round2SameRect">
            <a:avLst>
              <a:gd name="adj1" fmla="val 47572"/>
              <a:gd name="adj2" fmla="val 11711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-7233984" y="2933723"/>
            <a:ext cx="19010105" cy="7081977"/>
            <a:chOff x="-7246985" y="2935049"/>
            <a:chExt cx="19010105" cy="7081977"/>
          </a:xfrm>
        </p:grpSpPr>
        <p:sp>
          <p:nvSpPr>
            <p:cNvPr id="93" name="任意多边形 92"/>
            <p:cNvSpPr/>
            <p:nvPr/>
          </p:nvSpPr>
          <p:spPr>
            <a:xfrm>
              <a:off x="-7246985" y="2935049"/>
              <a:ext cx="19010105" cy="7081977"/>
            </a:xfrm>
            <a:custGeom>
              <a:avLst/>
              <a:gdLst>
                <a:gd name="connsiteX0" fmla="*/ 0 w 19010105"/>
                <a:gd name="connsiteY0" fmla="*/ 2881735 h 7081977"/>
                <a:gd name="connsiteX1" fmla="*/ 0 w 19010105"/>
                <a:gd name="connsiteY1" fmla="*/ 2881736 h 7081977"/>
                <a:gd name="connsiteX2" fmla="*/ 0 w 19010105"/>
                <a:gd name="connsiteY2" fmla="*/ 2881736 h 7081977"/>
                <a:gd name="connsiteX3" fmla="*/ 1149986 w 19010105"/>
                <a:gd name="connsiteY3" fmla="*/ 0 h 7081977"/>
                <a:gd name="connsiteX4" fmla="*/ 1124623 w 19010105"/>
                <a:gd name="connsiteY4" fmla="*/ 166189 h 7081977"/>
                <a:gd name="connsiteX5" fmla="*/ 1102938 w 19010105"/>
                <a:gd name="connsiteY5" fmla="*/ 595639 h 7081977"/>
                <a:gd name="connsiteX6" fmla="*/ 1102937 w 19010105"/>
                <a:gd name="connsiteY6" fmla="*/ 595638 h 7081977"/>
                <a:gd name="connsiteX7" fmla="*/ 1102937 w 19010105"/>
                <a:gd name="connsiteY7" fmla="*/ 595639 h 7081977"/>
                <a:gd name="connsiteX8" fmla="*/ 1102938 w 19010105"/>
                <a:gd name="connsiteY8" fmla="*/ 595639 h 7081977"/>
                <a:gd name="connsiteX9" fmla="*/ 1124623 w 19010105"/>
                <a:gd name="connsiteY9" fmla="*/ 1025089 h 7081977"/>
                <a:gd name="connsiteX10" fmla="*/ 5303178 w 19010105"/>
                <a:gd name="connsiteY10" fmla="*/ 4795879 h 7081977"/>
                <a:gd name="connsiteX11" fmla="*/ 15959850 w 19010105"/>
                <a:gd name="connsiteY11" fmla="*/ 4795880 h 7081977"/>
                <a:gd name="connsiteX12" fmla="*/ 18929869 w 19010105"/>
                <a:gd name="connsiteY12" fmla="*/ 3565658 h 7081977"/>
                <a:gd name="connsiteX13" fmla="*/ 19010105 w 19010105"/>
                <a:gd name="connsiteY13" fmla="*/ 3477376 h 7081977"/>
                <a:gd name="connsiteX14" fmla="*/ 18971820 w 19010105"/>
                <a:gd name="connsiteY14" fmla="*/ 3728231 h 7081977"/>
                <a:gd name="connsiteX15" fmla="*/ 14856913 w 19010105"/>
                <a:gd name="connsiteY15" fmla="*/ 7081977 h 7081977"/>
                <a:gd name="connsiteX16" fmla="*/ 4200242 w 19010105"/>
                <a:gd name="connsiteY16" fmla="*/ 7081976 h 7081977"/>
                <a:gd name="connsiteX17" fmla="*/ 21686 w 19010105"/>
                <a:gd name="connsiteY17" fmla="*/ 3311186 h 7081977"/>
                <a:gd name="connsiteX18" fmla="*/ 0 w 19010105"/>
                <a:gd name="connsiteY18" fmla="*/ 2881736 h 7081977"/>
                <a:gd name="connsiteX19" fmla="*/ 21686 w 19010105"/>
                <a:gd name="connsiteY19" fmla="*/ 2452286 h 7081977"/>
                <a:gd name="connsiteX20" fmla="*/ 959131 w 19010105"/>
                <a:gd name="connsiteY20" fmla="*/ 209993 h 7081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010105" h="7081977">
                  <a:moveTo>
                    <a:pt x="0" y="2881735"/>
                  </a:moveTo>
                  <a:lnTo>
                    <a:pt x="0" y="2881736"/>
                  </a:lnTo>
                  <a:lnTo>
                    <a:pt x="0" y="2881736"/>
                  </a:lnTo>
                  <a:close/>
                  <a:moveTo>
                    <a:pt x="1149986" y="0"/>
                  </a:moveTo>
                  <a:lnTo>
                    <a:pt x="1124623" y="166189"/>
                  </a:lnTo>
                  <a:lnTo>
                    <a:pt x="1102938" y="595639"/>
                  </a:lnTo>
                  <a:lnTo>
                    <a:pt x="1102937" y="595638"/>
                  </a:lnTo>
                  <a:lnTo>
                    <a:pt x="1102937" y="595639"/>
                  </a:lnTo>
                  <a:lnTo>
                    <a:pt x="1102938" y="595639"/>
                  </a:lnTo>
                  <a:lnTo>
                    <a:pt x="1124623" y="1025089"/>
                  </a:lnTo>
                  <a:cubicBezTo>
                    <a:pt x="1339717" y="3143086"/>
                    <a:pt x="3128433" y="4795879"/>
                    <a:pt x="5303178" y="4795879"/>
                  </a:cubicBezTo>
                  <a:lnTo>
                    <a:pt x="15959850" y="4795880"/>
                  </a:lnTo>
                  <a:cubicBezTo>
                    <a:pt x="17119714" y="4795880"/>
                    <a:pt x="18169775" y="4325752"/>
                    <a:pt x="18929869" y="3565658"/>
                  </a:cubicBezTo>
                  <a:lnTo>
                    <a:pt x="19010105" y="3477376"/>
                  </a:lnTo>
                  <a:lnTo>
                    <a:pt x="18971820" y="3728231"/>
                  </a:lnTo>
                  <a:cubicBezTo>
                    <a:pt x="18580163" y="5642210"/>
                    <a:pt x="16886676" y="7081977"/>
                    <a:pt x="14856913" y="7081977"/>
                  </a:cubicBezTo>
                  <a:lnTo>
                    <a:pt x="4200242" y="7081976"/>
                  </a:lnTo>
                  <a:cubicBezTo>
                    <a:pt x="2025496" y="7081976"/>
                    <a:pt x="236780" y="5429183"/>
                    <a:pt x="21686" y="3311186"/>
                  </a:cubicBezTo>
                  <a:lnTo>
                    <a:pt x="0" y="2881736"/>
                  </a:lnTo>
                  <a:lnTo>
                    <a:pt x="21686" y="2452286"/>
                  </a:lnTo>
                  <a:cubicBezTo>
                    <a:pt x="107724" y="1605087"/>
                    <a:pt x="445541" y="832321"/>
                    <a:pt x="959131" y="209993"/>
                  </a:cubicBezTo>
                  <a:close/>
                </a:path>
              </a:pathLst>
            </a:custGeom>
            <a:gradFill>
              <a:gsLst>
                <a:gs pos="0">
                  <a:srgbClr val="8357D0">
                    <a:alpha val="80000"/>
                  </a:srgbClr>
                </a:gs>
                <a:gs pos="89000">
                  <a:srgbClr val="5189F0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9768465" y="8773084"/>
              <a:ext cx="566180" cy="56618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732515" y="8737134"/>
              <a:ext cx="638079" cy="638079"/>
              <a:chOff x="-3494079" y="8844331"/>
              <a:chExt cx="3371240" cy="3371240"/>
            </a:xfrm>
          </p:grpSpPr>
          <p:sp>
            <p:nvSpPr>
              <p:cNvPr id="23" name="弧形 22"/>
              <p:cNvSpPr/>
              <p:nvPr/>
            </p:nvSpPr>
            <p:spPr>
              <a:xfrm rot="5198568">
                <a:off x="-3494079" y="8844331"/>
                <a:ext cx="3371240" cy="3371240"/>
              </a:xfrm>
              <a:prstGeom prst="arc">
                <a:avLst>
                  <a:gd name="adj1" fmla="val 20772719"/>
                  <a:gd name="adj2" fmla="val 20367877"/>
                </a:avLst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latin typeface="Helvetica Now Text" panose="020B050403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 rot="5198568">
                <a:off x="-1221548" y="12036197"/>
                <a:ext cx="105802" cy="10580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9B9B9B">
                      <a:alpha val="70000"/>
                    </a:srgbClr>
                  </a:solidFill>
                  <a:latin typeface="Helvetica Now Text" panose="020B050403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" name="椭圆 25"/>
            <p:cNvSpPr/>
            <p:nvPr/>
          </p:nvSpPr>
          <p:spPr>
            <a:xfrm>
              <a:off x="10904215" y="9333846"/>
              <a:ext cx="393590" cy="393590"/>
            </a:xfrm>
            <a:prstGeom prst="ellipse">
              <a:avLst/>
            </a:prstGeom>
            <a:solidFill>
              <a:srgbClr val="518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1151950" y="8064499"/>
              <a:ext cx="291709" cy="291709"/>
            </a:xfrm>
            <a:prstGeom prst="ellipse">
              <a:avLst/>
            </a:prstGeom>
            <a:solidFill>
              <a:srgbClr val="8357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27298" y="8365412"/>
              <a:ext cx="704728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 err="1" smtClean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Hikvision</a:t>
              </a:r>
              <a:r>
                <a:rPr lang="en-US" altLang="zh-CN" sz="6000" b="1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 </a:t>
              </a:r>
              <a:r>
                <a:rPr lang="ko-KR" altLang="en-US" sz="6000" b="1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스위치</a:t>
              </a:r>
              <a:endParaRPr lang="en-US" altLang="zh-CN" sz="6000" b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  <a:p>
              <a:r>
                <a:rPr lang="ko-KR" altLang="en-US" sz="2800" b="1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비관리형 기가비트 스위치</a:t>
              </a:r>
              <a:endParaRPr lang="zh-CN" altLang="en-US" sz="2800" b="1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95861" y="9178151"/>
              <a:ext cx="18473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3000" b="1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17792" y="11687410"/>
            <a:ext cx="3356417" cy="614952"/>
            <a:chOff x="4417792" y="12360510"/>
            <a:chExt cx="3356417" cy="614952"/>
          </a:xfrm>
        </p:grpSpPr>
        <p:sp>
          <p:nvSpPr>
            <p:cNvPr id="180" name="圆角矩形 179"/>
            <p:cNvSpPr/>
            <p:nvPr/>
          </p:nvSpPr>
          <p:spPr>
            <a:xfrm>
              <a:off x="4417792" y="12360510"/>
              <a:ext cx="3356417" cy="614952"/>
            </a:xfrm>
            <a:prstGeom prst="roundRect">
              <a:avLst>
                <a:gd name="adj" fmla="val 50000"/>
              </a:avLst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5282072" y="12424409"/>
              <a:ext cx="17171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solidFill>
                    <a:srgbClr val="333333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주요 기능</a:t>
              </a:r>
              <a:endParaRPr lang="en-US" altLang="zh-CN" sz="2800" b="1" dirty="0" smtClean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785834" y="17545461"/>
            <a:ext cx="4620332" cy="617618"/>
            <a:chOff x="3785834" y="18167761"/>
            <a:chExt cx="4620332" cy="617618"/>
          </a:xfrm>
        </p:grpSpPr>
        <p:sp>
          <p:nvSpPr>
            <p:cNvPr id="72" name="圆角矩形 71"/>
            <p:cNvSpPr/>
            <p:nvPr/>
          </p:nvSpPr>
          <p:spPr>
            <a:xfrm>
              <a:off x="3785834" y="18167761"/>
              <a:ext cx="4620332" cy="614952"/>
            </a:xfrm>
            <a:prstGeom prst="roundRect">
              <a:avLst>
                <a:gd name="adj" fmla="val 50000"/>
              </a:avLst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896615" y="18262159"/>
              <a:ext cx="2435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solidFill>
                    <a:srgbClr val="333333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토폴로지 연결</a:t>
              </a:r>
              <a:endParaRPr lang="en-US" altLang="zh-CN" sz="2800" b="1" dirty="0" smtClean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5" name="文本框 104"/>
          <p:cNvSpPr txBox="1"/>
          <p:nvPr/>
        </p:nvSpPr>
        <p:spPr>
          <a:xfrm>
            <a:off x="1136884" y="18443708"/>
            <a:ext cx="10144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비관리형 기가비트 </a:t>
            </a:r>
            <a:r>
              <a:rPr lang="ko-KR" altLang="en-US" dirty="0"/>
              <a:t>스위치를 사용하면 사무실의 수많은 네트워크 장치에 빠르게 연결할 수 있으며 사용자는 향상된 네트워크 속도로 사무실 네트워크를 쉽게 확장할 수 있습니다</a:t>
            </a:r>
            <a:r>
              <a:rPr lang="en-US" altLang="ko-KR" dirty="0"/>
              <a:t>.</a:t>
            </a:r>
            <a:endParaRPr lang="zh-CN" altLang="en-US" dirty="0"/>
          </a:p>
        </p:txBody>
      </p:sp>
      <p:grpSp>
        <p:nvGrpSpPr>
          <p:cNvPr id="111" name="组合 110"/>
          <p:cNvGrpSpPr/>
          <p:nvPr/>
        </p:nvGrpSpPr>
        <p:grpSpPr>
          <a:xfrm>
            <a:off x="3785834" y="24406176"/>
            <a:ext cx="4620332" cy="615978"/>
            <a:chOff x="3609100" y="20639228"/>
            <a:chExt cx="4620332" cy="615978"/>
          </a:xfrm>
        </p:grpSpPr>
        <p:sp>
          <p:nvSpPr>
            <p:cNvPr id="112" name="圆角矩形 111"/>
            <p:cNvSpPr/>
            <p:nvPr/>
          </p:nvSpPr>
          <p:spPr>
            <a:xfrm>
              <a:off x="3609100" y="20640254"/>
              <a:ext cx="4620332" cy="614952"/>
            </a:xfrm>
            <a:prstGeom prst="roundRect">
              <a:avLst>
                <a:gd name="adj" fmla="val 50000"/>
              </a:avLst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4895566" y="20639228"/>
              <a:ext cx="2435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smtClean="0">
                  <a:solidFill>
                    <a:srgbClr val="333333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응용 시나리요</a:t>
              </a:r>
              <a:endParaRPr lang="en-US" altLang="zh-CN" sz="2800" b="1" dirty="0" smtClean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6" name="图片 10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552" y="25537977"/>
            <a:ext cx="4327951" cy="2935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7824244" y="28302322"/>
            <a:ext cx="2120566" cy="444500"/>
            <a:chOff x="7922419" y="28733428"/>
            <a:chExt cx="2120566" cy="444500"/>
          </a:xfrm>
        </p:grpSpPr>
        <p:sp>
          <p:nvSpPr>
            <p:cNvPr id="120" name="圆角矩形 119"/>
            <p:cNvSpPr/>
            <p:nvPr/>
          </p:nvSpPr>
          <p:spPr>
            <a:xfrm>
              <a:off x="7922419" y="28733428"/>
              <a:ext cx="2120566" cy="444500"/>
            </a:xfrm>
            <a:prstGeom prst="roundRect">
              <a:avLst>
                <a:gd name="adj" fmla="val 50000"/>
              </a:avLst>
            </a:prstGeom>
            <a:solidFill>
              <a:srgbClr val="5199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8577690" y="28771012"/>
              <a:ext cx="951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chemeClr val="bg1"/>
                  </a:solidFill>
                </a:rPr>
                <a:t>오피스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3785834" y="29376166"/>
            <a:ext cx="4620332" cy="614952"/>
            <a:chOff x="3538952" y="20564054"/>
            <a:chExt cx="4620332" cy="614952"/>
          </a:xfrm>
        </p:grpSpPr>
        <p:sp>
          <p:nvSpPr>
            <p:cNvPr id="123" name="圆角矩形 122"/>
            <p:cNvSpPr/>
            <p:nvPr/>
          </p:nvSpPr>
          <p:spPr>
            <a:xfrm>
              <a:off x="3538952" y="20564054"/>
              <a:ext cx="4620332" cy="614952"/>
            </a:xfrm>
            <a:prstGeom prst="roundRect">
              <a:avLst>
                <a:gd name="adj" fmla="val 50000"/>
              </a:avLst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4765899" y="20633699"/>
              <a:ext cx="2435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smtClean="0">
                  <a:solidFill>
                    <a:srgbClr val="333333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제품 쇼케이스</a:t>
              </a:r>
              <a:endParaRPr lang="en-US" altLang="zh-CN" sz="2800" b="1" dirty="0" smtClean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66" name="直接连接符 165"/>
          <p:cNvCxnSpPr/>
          <p:nvPr/>
        </p:nvCxnSpPr>
        <p:spPr>
          <a:xfrm>
            <a:off x="540299" y="33328181"/>
            <a:ext cx="11172276" cy="0"/>
          </a:xfrm>
          <a:prstGeom prst="line">
            <a:avLst/>
          </a:prstGeom>
          <a:ln>
            <a:solidFill>
              <a:srgbClr val="5C67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接连接符 167"/>
          <p:cNvCxnSpPr/>
          <p:nvPr/>
        </p:nvCxnSpPr>
        <p:spPr>
          <a:xfrm>
            <a:off x="531487" y="32556538"/>
            <a:ext cx="11165540" cy="0"/>
          </a:xfrm>
          <a:prstGeom prst="line">
            <a:avLst/>
          </a:prstGeom>
          <a:ln>
            <a:solidFill>
              <a:srgbClr val="5C67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接连接符 168"/>
          <p:cNvCxnSpPr/>
          <p:nvPr/>
        </p:nvCxnSpPr>
        <p:spPr>
          <a:xfrm>
            <a:off x="515938" y="34085912"/>
            <a:ext cx="11181089" cy="0"/>
          </a:xfrm>
          <a:prstGeom prst="line">
            <a:avLst/>
          </a:prstGeom>
          <a:ln>
            <a:solidFill>
              <a:srgbClr val="5C67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直接连接符 169"/>
          <p:cNvCxnSpPr/>
          <p:nvPr/>
        </p:nvCxnSpPr>
        <p:spPr>
          <a:xfrm>
            <a:off x="515938" y="34829900"/>
            <a:ext cx="11181089" cy="0"/>
          </a:xfrm>
          <a:prstGeom prst="line">
            <a:avLst/>
          </a:prstGeom>
          <a:ln>
            <a:solidFill>
              <a:srgbClr val="5C67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直接连接符 170"/>
          <p:cNvCxnSpPr/>
          <p:nvPr/>
        </p:nvCxnSpPr>
        <p:spPr>
          <a:xfrm>
            <a:off x="515938" y="35628736"/>
            <a:ext cx="11181089" cy="0"/>
          </a:xfrm>
          <a:prstGeom prst="line">
            <a:avLst/>
          </a:prstGeom>
          <a:ln>
            <a:solidFill>
              <a:srgbClr val="5C67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713142" y="32018544"/>
            <a:ext cx="789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포트</a:t>
            </a:r>
            <a:endParaRPr lang="zh-CN" altLang="en-US" b="1" dirty="0"/>
          </a:p>
        </p:txBody>
      </p:sp>
      <p:sp>
        <p:nvSpPr>
          <p:cNvPr id="184" name="文本框 183"/>
          <p:cNvSpPr txBox="1"/>
          <p:nvPr/>
        </p:nvSpPr>
        <p:spPr>
          <a:xfrm>
            <a:off x="718788" y="32629925"/>
            <a:ext cx="1769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MAC </a:t>
            </a:r>
            <a:r>
              <a:rPr lang="ko-KR" altLang="en-US" b="1" dirty="0" smtClean="0"/>
              <a:t>주소</a:t>
            </a:r>
            <a:endParaRPr lang="en-US" altLang="ko-KR" b="1" dirty="0" smtClean="0"/>
          </a:p>
          <a:p>
            <a:r>
              <a:rPr lang="ko-KR" altLang="en-US" b="1" dirty="0" smtClean="0"/>
              <a:t>테이블</a:t>
            </a:r>
            <a:endParaRPr lang="zh-CN" altLang="en-US" b="1" dirty="0"/>
          </a:p>
        </p:txBody>
      </p:sp>
      <p:sp>
        <p:nvSpPr>
          <p:cNvPr id="185" name="文本框 184"/>
          <p:cNvSpPr txBox="1"/>
          <p:nvPr/>
        </p:nvSpPr>
        <p:spPr>
          <a:xfrm>
            <a:off x="713142" y="33401542"/>
            <a:ext cx="1326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스위칭</a:t>
            </a:r>
            <a:endParaRPr lang="en-US" altLang="ko-KR" b="1" dirty="0" smtClean="0"/>
          </a:p>
          <a:p>
            <a:r>
              <a:rPr lang="ko-KR" altLang="en-US" b="1" dirty="0" smtClean="0"/>
              <a:t>용량</a:t>
            </a:r>
            <a:endParaRPr lang="zh-CN" altLang="en-US" b="1" dirty="0"/>
          </a:p>
        </p:txBody>
      </p:sp>
      <p:sp>
        <p:nvSpPr>
          <p:cNvPr id="186" name="文本框 185"/>
          <p:cNvSpPr txBox="1"/>
          <p:nvPr/>
        </p:nvSpPr>
        <p:spPr>
          <a:xfrm>
            <a:off x="713142" y="34157398"/>
            <a:ext cx="2051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패킷 전달 </a:t>
            </a:r>
            <a:endParaRPr lang="en-US" altLang="ko-KR" b="1" dirty="0" smtClean="0"/>
          </a:p>
          <a:p>
            <a:r>
              <a:rPr lang="ko-KR" altLang="en-US" b="1" dirty="0" smtClean="0"/>
              <a:t>속도</a:t>
            </a:r>
            <a:endParaRPr lang="zh-CN" altLang="en-US" b="1" dirty="0"/>
          </a:p>
        </p:txBody>
      </p:sp>
      <p:sp>
        <p:nvSpPr>
          <p:cNvPr id="187" name="文本框 186"/>
          <p:cNvSpPr txBox="1"/>
          <p:nvPr/>
        </p:nvSpPr>
        <p:spPr>
          <a:xfrm>
            <a:off x="712518" y="34914547"/>
            <a:ext cx="1581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사용 가능</a:t>
            </a:r>
            <a:endParaRPr lang="en-US" altLang="ko-KR" b="1" dirty="0" smtClean="0"/>
          </a:p>
          <a:p>
            <a:r>
              <a:rPr lang="ko-KR" altLang="en-US" b="1" dirty="0" smtClean="0"/>
              <a:t>온도</a:t>
            </a:r>
            <a:endParaRPr lang="zh-CN" altLang="en-US" b="1" dirty="0"/>
          </a:p>
        </p:txBody>
      </p:sp>
      <p:sp>
        <p:nvSpPr>
          <p:cNvPr id="66" name="文本框 65"/>
          <p:cNvSpPr txBox="1"/>
          <p:nvPr/>
        </p:nvSpPr>
        <p:spPr>
          <a:xfrm>
            <a:off x="2829385" y="31920962"/>
            <a:ext cx="1690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5 * 1000 Mbps RJ45 ports</a:t>
            </a:r>
            <a:endParaRPr lang="zh-CN" altLang="en-US" sz="1600" dirty="0"/>
          </a:p>
        </p:txBody>
      </p:sp>
      <p:sp>
        <p:nvSpPr>
          <p:cNvPr id="194" name="文本框 193"/>
          <p:cNvSpPr txBox="1"/>
          <p:nvPr/>
        </p:nvSpPr>
        <p:spPr>
          <a:xfrm>
            <a:off x="5012781" y="31920962"/>
            <a:ext cx="1630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/>
              <a:t>8 * </a:t>
            </a:r>
            <a:r>
              <a:rPr lang="en-US" altLang="zh-CN" sz="1600" dirty="0"/>
              <a:t>1000 Mbps RJ45 ports</a:t>
            </a:r>
            <a:endParaRPr lang="zh-CN" altLang="en-US" sz="1600" dirty="0"/>
          </a:p>
        </p:txBody>
      </p:sp>
      <p:sp>
        <p:nvSpPr>
          <p:cNvPr id="195" name="文本框 194"/>
          <p:cNvSpPr txBox="1"/>
          <p:nvPr/>
        </p:nvSpPr>
        <p:spPr>
          <a:xfrm>
            <a:off x="7244169" y="31920962"/>
            <a:ext cx="1703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/>
              <a:t>16 * </a:t>
            </a:r>
            <a:r>
              <a:rPr lang="en-US" altLang="zh-CN" sz="1600" dirty="0"/>
              <a:t>1000 Mbps RJ45 ports</a:t>
            </a:r>
            <a:endParaRPr lang="zh-CN" altLang="en-US" sz="1600" dirty="0"/>
          </a:p>
        </p:txBody>
      </p:sp>
      <p:sp>
        <p:nvSpPr>
          <p:cNvPr id="196" name="文本框 195"/>
          <p:cNvSpPr txBox="1"/>
          <p:nvPr/>
        </p:nvSpPr>
        <p:spPr>
          <a:xfrm>
            <a:off x="9442046" y="31920962"/>
            <a:ext cx="1829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/>
              <a:t>24 * </a:t>
            </a:r>
            <a:r>
              <a:rPr lang="en-US" altLang="zh-CN" sz="1600" dirty="0"/>
              <a:t>1000 Mbps RJ45 ports</a:t>
            </a:r>
            <a:endParaRPr lang="zh-CN" altLang="en-US" sz="1600" dirty="0"/>
          </a:p>
        </p:txBody>
      </p:sp>
      <p:sp>
        <p:nvSpPr>
          <p:cNvPr id="67" name="文本框 66"/>
          <p:cNvSpPr txBox="1"/>
          <p:nvPr/>
        </p:nvSpPr>
        <p:spPr>
          <a:xfrm>
            <a:off x="3390894" y="32783813"/>
            <a:ext cx="567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2 K</a:t>
            </a:r>
            <a:endParaRPr lang="zh-CN" altLang="en-US" sz="1600" dirty="0"/>
          </a:p>
        </p:txBody>
      </p:sp>
      <p:sp>
        <p:nvSpPr>
          <p:cNvPr id="197" name="文本框 196"/>
          <p:cNvSpPr txBox="1"/>
          <p:nvPr/>
        </p:nvSpPr>
        <p:spPr>
          <a:xfrm>
            <a:off x="5544088" y="32783813"/>
            <a:ext cx="567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4 K</a:t>
            </a:r>
            <a:endParaRPr lang="zh-CN" altLang="en-US" sz="1600" dirty="0"/>
          </a:p>
        </p:txBody>
      </p:sp>
      <p:sp>
        <p:nvSpPr>
          <p:cNvPr id="198" name="文本框 197"/>
          <p:cNvSpPr txBox="1"/>
          <p:nvPr/>
        </p:nvSpPr>
        <p:spPr>
          <a:xfrm>
            <a:off x="7812013" y="32783813"/>
            <a:ext cx="567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8 K</a:t>
            </a:r>
            <a:endParaRPr lang="zh-CN" altLang="en-US" sz="1600" dirty="0"/>
          </a:p>
        </p:txBody>
      </p:sp>
      <p:sp>
        <p:nvSpPr>
          <p:cNvPr id="199" name="文本框 198"/>
          <p:cNvSpPr txBox="1"/>
          <p:nvPr/>
        </p:nvSpPr>
        <p:spPr>
          <a:xfrm>
            <a:off x="10072738" y="32783813"/>
            <a:ext cx="567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8</a:t>
            </a:r>
            <a:r>
              <a:rPr lang="en-US" altLang="zh-CN" sz="1600" dirty="0" smtClean="0"/>
              <a:t> K</a:t>
            </a:r>
            <a:endParaRPr lang="zh-CN" altLang="en-US" sz="1600" dirty="0"/>
          </a:p>
        </p:txBody>
      </p:sp>
      <p:sp>
        <p:nvSpPr>
          <p:cNvPr id="200" name="文本框 199"/>
          <p:cNvSpPr txBox="1"/>
          <p:nvPr/>
        </p:nvSpPr>
        <p:spPr>
          <a:xfrm>
            <a:off x="3118622" y="33555430"/>
            <a:ext cx="1112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10 </a:t>
            </a:r>
            <a:r>
              <a:rPr lang="en-US" altLang="zh-CN" sz="1600" dirty="0" err="1" smtClean="0"/>
              <a:t>Gbps</a:t>
            </a:r>
            <a:endParaRPr lang="en-US" altLang="zh-CN" sz="1600" dirty="0" smtClean="0"/>
          </a:p>
        </p:txBody>
      </p:sp>
      <p:sp>
        <p:nvSpPr>
          <p:cNvPr id="201" name="文本框 200"/>
          <p:cNvSpPr txBox="1"/>
          <p:nvPr/>
        </p:nvSpPr>
        <p:spPr>
          <a:xfrm>
            <a:off x="5312208" y="33555430"/>
            <a:ext cx="10313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16 </a:t>
            </a:r>
            <a:r>
              <a:rPr lang="en-US" altLang="zh-CN" sz="1600" dirty="0" err="1" smtClean="0"/>
              <a:t>Gbps</a:t>
            </a:r>
            <a:endParaRPr lang="en-US" altLang="zh-CN" sz="1600" dirty="0" smtClean="0"/>
          </a:p>
        </p:txBody>
      </p:sp>
      <p:sp>
        <p:nvSpPr>
          <p:cNvPr id="202" name="文本框 201"/>
          <p:cNvSpPr txBox="1"/>
          <p:nvPr/>
        </p:nvSpPr>
        <p:spPr>
          <a:xfrm>
            <a:off x="7587583" y="33555430"/>
            <a:ext cx="1016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32 </a:t>
            </a:r>
            <a:r>
              <a:rPr lang="en-US" altLang="zh-CN" sz="1600" dirty="0" err="1" smtClean="0"/>
              <a:t>Gbps</a:t>
            </a:r>
            <a:endParaRPr lang="en-US" altLang="zh-CN" sz="1600" dirty="0" smtClean="0"/>
          </a:p>
        </p:txBody>
      </p:sp>
      <p:sp>
        <p:nvSpPr>
          <p:cNvPr id="203" name="文本框 202"/>
          <p:cNvSpPr txBox="1"/>
          <p:nvPr/>
        </p:nvSpPr>
        <p:spPr>
          <a:xfrm>
            <a:off x="9777186" y="33555430"/>
            <a:ext cx="1158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48 </a:t>
            </a:r>
            <a:r>
              <a:rPr lang="en-US" altLang="zh-CN" sz="1600" dirty="0" err="1" smtClean="0"/>
              <a:t>Gbps</a:t>
            </a:r>
            <a:endParaRPr lang="en-US" altLang="zh-CN" sz="1600" dirty="0" smtClean="0"/>
          </a:p>
        </p:txBody>
      </p:sp>
      <p:sp>
        <p:nvSpPr>
          <p:cNvPr id="204" name="文本框 203"/>
          <p:cNvSpPr txBox="1"/>
          <p:nvPr/>
        </p:nvSpPr>
        <p:spPr>
          <a:xfrm>
            <a:off x="2994645" y="34311286"/>
            <a:ext cx="1360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7.44 </a:t>
            </a:r>
            <a:r>
              <a:rPr lang="en-US" altLang="zh-CN" sz="1600" dirty="0" err="1" smtClean="0"/>
              <a:t>Mpps</a:t>
            </a:r>
            <a:endParaRPr lang="en-US" altLang="zh-CN" sz="1600" dirty="0" smtClean="0"/>
          </a:p>
        </p:txBody>
      </p:sp>
      <p:sp>
        <p:nvSpPr>
          <p:cNvPr id="205" name="文本框 204"/>
          <p:cNvSpPr txBox="1"/>
          <p:nvPr/>
        </p:nvSpPr>
        <p:spPr>
          <a:xfrm>
            <a:off x="5092663" y="34311743"/>
            <a:ext cx="1470480" cy="33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11.904 </a:t>
            </a:r>
            <a:r>
              <a:rPr lang="en-US" altLang="zh-CN" sz="1600" dirty="0" err="1" smtClean="0"/>
              <a:t>Mpps</a:t>
            </a:r>
            <a:endParaRPr lang="en-US" altLang="zh-CN" sz="1600" dirty="0" smtClean="0"/>
          </a:p>
        </p:txBody>
      </p:sp>
      <p:sp>
        <p:nvSpPr>
          <p:cNvPr id="206" name="文本框 205"/>
          <p:cNvSpPr txBox="1"/>
          <p:nvPr/>
        </p:nvSpPr>
        <p:spPr>
          <a:xfrm>
            <a:off x="7287891" y="34312199"/>
            <a:ext cx="1615875" cy="33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23.808 </a:t>
            </a:r>
            <a:r>
              <a:rPr lang="en-US" altLang="zh-CN" sz="1600" dirty="0" err="1" smtClean="0"/>
              <a:t>Mpps</a:t>
            </a:r>
            <a:endParaRPr lang="en-US" altLang="zh-CN" sz="1600" dirty="0" smtClean="0"/>
          </a:p>
        </p:txBody>
      </p:sp>
      <p:sp>
        <p:nvSpPr>
          <p:cNvPr id="207" name="文本框 206"/>
          <p:cNvSpPr txBox="1"/>
          <p:nvPr/>
        </p:nvSpPr>
        <p:spPr>
          <a:xfrm>
            <a:off x="9576036" y="34311286"/>
            <a:ext cx="1561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35.712 </a:t>
            </a:r>
            <a:r>
              <a:rPr lang="en-US" altLang="zh-CN" sz="1600" dirty="0" err="1" smtClean="0"/>
              <a:t>Mpps</a:t>
            </a:r>
            <a:endParaRPr lang="en-US" altLang="zh-CN" sz="1600" dirty="0" smtClean="0"/>
          </a:p>
        </p:txBody>
      </p:sp>
      <p:sp>
        <p:nvSpPr>
          <p:cNvPr id="208" name="文本框 207"/>
          <p:cNvSpPr txBox="1"/>
          <p:nvPr/>
        </p:nvSpPr>
        <p:spPr>
          <a:xfrm>
            <a:off x="2696538" y="34980870"/>
            <a:ext cx="1956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0˚C to 40˚C</a:t>
            </a:r>
          </a:p>
          <a:p>
            <a:pPr algn="ctr"/>
            <a:r>
              <a:rPr lang="en-US" altLang="zh-CN" sz="1600" dirty="0"/>
              <a:t>(32˚F to 104˚F) </a:t>
            </a:r>
            <a:endParaRPr lang="zh-CN" altLang="en-US" sz="1600" dirty="0"/>
          </a:p>
        </p:txBody>
      </p:sp>
      <p:sp>
        <p:nvSpPr>
          <p:cNvPr id="209" name="文本框 208"/>
          <p:cNvSpPr txBox="1"/>
          <p:nvPr/>
        </p:nvSpPr>
        <p:spPr>
          <a:xfrm>
            <a:off x="4883598" y="34980870"/>
            <a:ext cx="1888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0˚C to 40˚C</a:t>
            </a:r>
          </a:p>
          <a:p>
            <a:pPr algn="ctr"/>
            <a:r>
              <a:rPr lang="en-US" altLang="zh-CN" sz="1600" dirty="0"/>
              <a:t>(32˚F to 104˚F) </a:t>
            </a:r>
            <a:endParaRPr lang="zh-CN" altLang="en-US" sz="1600" dirty="0"/>
          </a:p>
        </p:txBody>
      </p:sp>
      <p:sp>
        <p:nvSpPr>
          <p:cNvPr id="210" name="文本框 209"/>
          <p:cNvSpPr txBox="1"/>
          <p:nvPr/>
        </p:nvSpPr>
        <p:spPr>
          <a:xfrm>
            <a:off x="7117657" y="34980870"/>
            <a:ext cx="1956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0˚C to 40˚C</a:t>
            </a:r>
          </a:p>
          <a:p>
            <a:pPr algn="ctr"/>
            <a:r>
              <a:rPr lang="en-US" altLang="zh-CN" sz="1600" dirty="0"/>
              <a:t>(32˚F to 104˚F) </a:t>
            </a:r>
            <a:endParaRPr lang="zh-CN" altLang="en-US" sz="1600" dirty="0"/>
          </a:p>
        </p:txBody>
      </p:sp>
      <p:sp>
        <p:nvSpPr>
          <p:cNvPr id="211" name="文本框 210"/>
          <p:cNvSpPr txBox="1"/>
          <p:nvPr/>
        </p:nvSpPr>
        <p:spPr>
          <a:xfrm>
            <a:off x="9378382" y="34980870"/>
            <a:ext cx="1956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0˚C to 40˚C</a:t>
            </a:r>
          </a:p>
          <a:p>
            <a:pPr algn="ctr"/>
            <a:r>
              <a:rPr lang="en-US" altLang="zh-CN" sz="1600" dirty="0"/>
              <a:t>(32˚F to 104˚F) </a:t>
            </a:r>
            <a:endParaRPr lang="zh-CN" altLang="en-US" sz="1600" dirty="0"/>
          </a:p>
        </p:txBody>
      </p:sp>
      <p:grpSp>
        <p:nvGrpSpPr>
          <p:cNvPr id="71" name="组合 70"/>
          <p:cNvGrpSpPr/>
          <p:nvPr/>
        </p:nvGrpSpPr>
        <p:grpSpPr>
          <a:xfrm>
            <a:off x="515938" y="30409375"/>
            <a:ext cx="11196637" cy="1193047"/>
            <a:chOff x="715504" y="30145015"/>
            <a:chExt cx="10906859" cy="881419"/>
          </a:xfrm>
        </p:grpSpPr>
        <p:sp>
          <p:nvSpPr>
            <p:cNvPr id="70" name="圆角矩形 69"/>
            <p:cNvSpPr/>
            <p:nvPr/>
          </p:nvSpPr>
          <p:spPr>
            <a:xfrm>
              <a:off x="730651" y="30145015"/>
              <a:ext cx="10876567" cy="595350"/>
            </a:xfrm>
            <a:prstGeom prst="roundRect">
              <a:avLst>
                <a:gd name="adj" fmla="val 50000"/>
              </a:avLst>
            </a:prstGeom>
            <a:solidFill>
              <a:srgbClr val="5199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715504" y="30465623"/>
              <a:ext cx="10906859" cy="560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2814229" y="30446089"/>
            <a:ext cx="8547420" cy="381705"/>
            <a:chOff x="2950468" y="30678207"/>
            <a:chExt cx="8547420" cy="381705"/>
          </a:xfrm>
        </p:grpSpPr>
        <p:sp>
          <p:nvSpPr>
            <p:cNvPr id="190" name="文本框 189"/>
            <p:cNvSpPr txBox="1"/>
            <p:nvPr/>
          </p:nvSpPr>
          <p:spPr>
            <a:xfrm>
              <a:off x="2950468" y="30678207"/>
              <a:ext cx="17593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</a:rPr>
                <a:t>DS-3E0505-E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91" name="文本框 190"/>
            <p:cNvSpPr txBox="1"/>
            <p:nvPr/>
          </p:nvSpPr>
          <p:spPr>
            <a:xfrm>
              <a:off x="5009428" y="30690580"/>
              <a:ext cx="19963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</a:rPr>
                <a:t>DS-3E0508-E(B)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92" name="文本框 191"/>
            <p:cNvSpPr txBox="1"/>
            <p:nvPr/>
          </p:nvSpPr>
          <p:spPr>
            <a:xfrm>
              <a:off x="7218410" y="30678207"/>
              <a:ext cx="2181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</a:rPr>
                <a:t>DS-3E0516-E(B)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93" name="文本框 192"/>
            <p:cNvSpPr txBox="1"/>
            <p:nvPr/>
          </p:nvSpPr>
          <p:spPr>
            <a:xfrm>
              <a:off x="9441173" y="30690580"/>
              <a:ext cx="20567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</a:rPr>
                <a:t>DS-3E0524-E(B</a:t>
              </a:r>
              <a:r>
                <a:rPr lang="en-US" altLang="zh-CN" b="1" dirty="0">
                  <a:solidFill>
                    <a:schemeClr val="bg1"/>
                  </a:solidFill>
                </a:rPr>
                <a:t>)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2" name="文本框 211"/>
          <p:cNvSpPr txBox="1"/>
          <p:nvPr/>
        </p:nvSpPr>
        <p:spPr>
          <a:xfrm>
            <a:off x="713141" y="31165664"/>
            <a:ext cx="1326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mtClean="0"/>
              <a:t>제품 사진</a:t>
            </a:r>
            <a:endParaRPr lang="zh-CN" altLang="en-US" b="1" dirty="0"/>
          </a:p>
        </p:txBody>
      </p:sp>
      <p:pic>
        <p:nvPicPr>
          <p:cNvPr id="214" name="图片 213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6" b="89864" l="3820" r="97340">
                        <a14:backgroundMark x1="28547" y1="4549" x2="28547" y2="45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0" t="28821" r="4783" b="24241"/>
          <a:stretch/>
        </p:blipFill>
        <p:spPr>
          <a:xfrm>
            <a:off x="9345529" y="31129481"/>
            <a:ext cx="2022048" cy="448533"/>
          </a:xfrm>
          <a:prstGeom prst="rect">
            <a:avLst/>
          </a:prstGeom>
        </p:spPr>
      </p:pic>
      <p:pic>
        <p:nvPicPr>
          <p:cNvPr id="215" name="图片 214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92" b="89981" l="5349" r="92675">
                        <a14:backgroundMark x1="27802" y1="6637" x2="27802" y2="6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03" t="25261" r="8206" b="23123"/>
          <a:stretch/>
        </p:blipFill>
        <p:spPr>
          <a:xfrm>
            <a:off x="7337031" y="31100226"/>
            <a:ext cx="1517595" cy="490858"/>
          </a:xfrm>
          <a:prstGeom prst="rect">
            <a:avLst/>
          </a:prstGeom>
        </p:spPr>
      </p:pic>
      <p:pic>
        <p:nvPicPr>
          <p:cNvPr id="216" name="图片 215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70" b="89955" l="9986" r="94819">
                        <a14:backgroundMark x1="7021" y1="5878" x2="7021" y2="58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02" t="22240" r="5843" b="16901"/>
          <a:stretch/>
        </p:blipFill>
        <p:spPr>
          <a:xfrm>
            <a:off x="5110046" y="31084065"/>
            <a:ext cx="1435715" cy="486635"/>
          </a:xfrm>
          <a:prstGeom prst="rect">
            <a:avLst/>
          </a:prstGeom>
        </p:spPr>
      </p:pic>
      <p:pic>
        <p:nvPicPr>
          <p:cNvPr id="217" name="图片 216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94" b="89945" l="9976" r="92286">
                        <a14:backgroundMark x1="2544" y1="7995" x2="2544" y2="7995"/>
                        <a14:backgroundMark x1="43780" y1="4664" x2="43780" y2="4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84" t="25507" r="7809" b="29566"/>
          <a:stretch/>
        </p:blipFill>
        <p:spPr>
          <a:xfrm>
            <a:off x="3029708" y="31120486"/>
            <a:ext cx="1290002" cy="484141"/>
          </a:xfrm>
          <a:prstGeom prst="rect">
            <a:avLst/>
          </a:prstGeom>
        </p:spPr>
      </p:pic>
      <p:cxnSp>
        <p:nvCxnSpPr>
          <p:cNvPr id="188" name="直接连接符 187"/>
          <p:cNvCxnSpPr/>
          <p:nvPr/>
        </p:nvCxnSpPr>
        <p:spPr>
          <a:xfrm>
            <a:off x="540299" y="31807238"/>
            <a:ext cx="11156728" cy="0"/>
          </a:xfrm>
          <a:prstGeom prst="line">
            <a:avLst/>
          </a:prstGeom>
          <a:ln>
            <a:solidFill>
              <a:srgbClr val="5C67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2349387" y="28289103"/>
            <a:ext cx="2120566" cy="444500"/>
            <a:chOff x="2216286" y="28733428"/>
            <a:chExt cx="2120566" cy="444500"/>
          </a:xfrm>
        </p:grpSpPr>
        <p:sp>
          <p:nvSpPr>
            <p:cNvPr id="110" name="圆角矩形 109"/>
            <p:cNvSpPr/>
            <p:nvPr/>
          </p:nvSpPr>
          <p:spPr>
            <a:xfrm>
              <a:off x="2216286" y="28733428"/>
              <a:ext cx="2120566" cy="444500"/>
            </a:xfrm>
            <a:prstGeom prst="roundRect">
              <a:avLst>
                <a:gd name="adj" fmla="val 50000"/>
              </a:avLst>
            </a:prstGeom>
            <a:solidFill>
              <a:srgbClr val="5199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2885979" y="28777057"/>
              <a:ext cx="8980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chemeClr val="bg1"/>
                  </a:solidFill>
                </a:rPr>
                <a:t>상점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9" name="组合 368"/>
          <p:cNvGrpSpPr/>
          <p:nvPr/>
        </p:nvGrpSpPr>
        <p:grpSpPr>
          <a:xfrm>
            <a:off x="872848" y="12809347"/>
            <a:ext cx="10392545" cy="4099665"/>
            <a:chOff x="419878" y="12885547"/>
            <a:chExt cx="10392545" cy="4099665"/>
          </a:xfrm>
        </p:grpSpPr>
        <p:grpSp>
          <p:nvGrpSpPr>
            <p:cNvPr id="3" name="组合 2"/>
            <p:cNvGrpSpPr/>
            <p:nvPr/>
          </p:nvGrpSpPr>
          <p:grpSpPr>
            <a:xfrm>
              <a:off x="4948427" y="13026150"/>
              <a:ext cx="484625" cy="486000"/>
              <a:chOff x="7202176" y="13542722"/>
              <a:chExt cx="813543" cy="815851"/>
            </a:xfrm>
          </p:grpSpPr>
          <p:sp>
            <p:nvSpPr>
              <p:cNvPr id="39" name="ïŝḷíďê">
                <a:extLst>
                  <a:ext uri="{FF2B5EF4-FFF2-40B4-BE49-F238E27FC236}">
                    <a16:creationId xmlns:a16="http://schemas.microsoft.com/office/drawing/2014/main" id="{94418379-E471-491D-AF81-87D5E450A8AA}"/>
                  </a:ext>
                </a:extLst>
              </p:cNvPr>
              <p:cNvSpPr/>
              <p:nvPr/>
            </p:nvSpPr>
            <p:spPr>
              <a:xfrm rot="18379124">
                <a:off x="7201022" y="13543876"/>
                <a:ext cx="815851" cy="81354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5189F0"/>
                </a:solidFill>
                <a:prstDash val="solid"/>
                <a:miter lim="800000"/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3"/>
              <p:cNvSpPr>
                <a:spLocks noChangeArrowheads="1"/>
              </p:cNvSpPr>
              <p:nvPr/>
            </p:nvSpPr>
            <p:spPr bwMode="auto">
              <a:xfrm>
                <a:off x="7404889" y="13702996"/>
                <a:ext cx="369320" cy="494306"/>
              </a:xfrm>
              <a:custGeom>
                <a:avLst/>
                <a:gdLst>
                  <a:gd name="T0" fmla="*/ 165386 w 467"/>
                  <a:gd name="T1" fmla="*/ 180584 h 609"/>
                  <a:gd name="T2" fmla="*/ 134759 w 467"/>
                  <a:gd name="T3" fmla="*/ 213679 h 609"/>
                  <a:gd name="T4" fmla="*/ 127193 w 467"/>
                  <a:gd name="T5" fmla="*/ 218715 h 609"/>
                  <a:gd name="T6" fmla="*/ 119626 w 467"/>
                  <a:gd name="T7" fmla="*/ 213679 h 609"/>
                  <a:gd name="T8" fmla="*/ 88999 w 467"/>
                  <a:gd name="T9" fmla="*/ 180584 h 609"/>
                  <a:gd name="T10" fmla="*/ 96566 w 467"/>
                  <a:gd name="T11" fmla="*/ 162598 h 609"/>
                  <a:gd name="T12" fmla="*/ 104493 w 467"/>
                  <a:gd name="T13" fmla="*/ 167634 h 609"/>
                  <a:gd name="T14" fmla="*/ 117104 w 467"/>
                  <a:gd name="T15" fmla="*/ 132021 h 609"/>
                  <a:gd name="T16" fmla="*/ 117104 w 467"/>
                  <a:gd name="T17" fmla="*/ 88853 h 609"/>
                  <a:gd name="T18" fmla="*/ 117104 w 467"/>
                  <a:gd name="T19" fmla="*/ 38131 h 609"/>
                  <a:gd name="T20" fmla="*/ 117104 w 467"/>
                  <a:gd name="T21" fmla="*/ 10072 h 609"/>
                  <a:gd name="T22" fmla="*/ 137282 w 467"/>
                  <a:gd name="T23" fmla="*/ 10072 h 609"/>
                  <a:gd name="T24" fmla="*/ 137282 w 467"/>
                  <a:gd name="T25" fmla="*/ 99285 h 609"/>
                  <a:gd name="T26" fmla="*/ 137282 w 467"/>
                  <a:gd name="T27" fmla="*/ 119430 h 609"/>
                  <a:gd name="T28" fmla="*/ 150253 w 467"/>
                  <a:gd name="T29" fmla="*/ 167634 h 609"/>
                  <a:gd name="T30" fmla="*/ 157820 w 467"/>
                  <a:gd name="T31" fmla="*/ 162598 h 609"/>
                  <a:gd name="T32" fmla="*/ 165386 w 467"/>
                  <a:gd name="T33" fmla="*/ 180584 h 609"/>
                  <a:gd name="T34" fmla="*/ 71343 w 467"/>
                  <a:gd name="T35" fmla="*/ 55758 h 609"/>
                  <a:gd name="T36" fmla="*/ 63416 w 467"/>
                  <a:gd name="T37" fmla="*/ 50722 h 609"/>
                  <a:gd name="T38" fmla="*/ 50805 w 467"/>
                  <a:gd name="T39" fmla="*/ 99285 h 609"/>
                  <a:gd name="T40" fmla="*/ 50805 w 467"/>
                  <a:gd name="T41" fmla="*/ 119430 h 609"/>
                  <a:gd name="T42" fmla="*/ 50805 w 467"/>
                  <a:gd name="T43" fmla="*/ 208643 h 609"/>
                  <a:gd name="T44" fmla="*/ 30627 w 467"/>
                  <a:gd name="T45" fmla="*/ 208643 h 609"/>
                  <a:gd name="T46" fmla="*/ 30627 w 467"/>
                  <a:gd name="T47" fmla="*/ 180584 h 609"/>
                  <a:gd name="T48" fmla="*/ 30627 w 467"/>
                  <a:gd name="T49" fmla="*/ 129502 h 609"/>
                  <a:gd name="T50" fmla="*/ 30627 w 467"/>
                  <a:gd name="T51" fmla="*/ 86335 h 609"/>
                  <a:gd name="T52" fmla="*/ 17656 w 467"/>
                  <a:gd name="T53" fmla="*/ 50722 h 609"/>
                  <a:gd name="T54" fmla="*/ 10089 w 467"/>
                  <a:gd name="T55" fmla="*/ 55758 h 609"/>
                  <a:gd name="T56" fmla="*/ 2522 w 467"/>
                  <a:gd name="T57" fmla="*/ 38131 h 609"/>
                  <a:gd name="T58" fmla="*/ 33149 w 467"/>
                  <a:gd name="T59" fmla="*/ 5036 h 609"/>
                  <a:gd name="T60" fmla="*/ 40716 w 467"/>
                  <a:gd name="T61" fmla="*/ 0 h 609"/>
                  <a:gd name="T62" fmla="*/ 48283 w 467"/>
                  <a:gd name="T63" fmla="*/ 5036 h 609"/>
                  <a:gd name="T64" fmla="*/ 78910 w 467"/>
                  <a:gd name="T65" fmla="*/ 38131 h 609"/>
                  <a:gd name="T66" fmla="*/ 71343 w 467"/>
                  <a:gd name="T67" fmla="*/ 55758 h 60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67" h="609">
                    <a:moveTo>
                      <a:pt x="459" y="502"/>
                    </a:moveTo>
                    <a:lnTo>
                      <a:pt x="459" y="502"/>
                    </a:lnTo>
                    <a:cubicBezTo>
                      <a:pt x="374" y="594"/>
                      <a:pt x="374" y="594"/>
                      <a:pt x="374" y="594"/>
                    </a:cubicBezTo>
                    <a:cubicBezTo>
                      <a:pt x="374" y="601"/>
                      <a:pt x="367" y="608"/>
                      <a:pt x="353" y="608"/>
                    </a:cubicBezTo>
                    <a:cubicBezTo>
                      <a:pt x="346" y="608"/>
                      <a:pt x="339" y="601"/>
                      <a:pt x="332" y="594"/>
                    </a:cubicBezTo>
                    <a:cubicBezTo>
                      <a:pt x="247" y="502"/>
                      <a:pt x="247" y="502"/>
                      <a:pt x="247" y="502"/>
                    </a:cubicBezTo>
                    <a:cubicBezTo>
                      <a:pt x="247" y="495"/>
                      <a:pt x="240" y="488"/>
                      <a:pt x="240" y="480"/>
                    </a:cubicBezTo>
                    <a:cubicBezTo>
                      <a:pt x="240" y="466"/>
                      <a:pt x="254" y="452"/>
                      <a:pt x="268" y="452"/>
                    </a:cubicBezTo>
                    <a:cubicBezTo>
                      <a:pt x="283" y="452"/>
                      <a:pt x="290" y="459"/>
                      <a:pt x="290" y="466"/>
                    </a:cubicBezTo>
                    <a:cubicBezTo>
                      <a:pt x="325" y="502"/>
                      <a:pt x="325" y="502"/>
                      <a:pt x="325" y="502"/>
                    </a:cubicBezTo>
                    <a:cubicBezTo>
                      <a:pt x="325" y="367"/>
                      <a:pt x="325" y="367"/>
                      <a:pt x="325" y="367"/>
                    </a:cubicBezTo>
                    <a:cubicBezTo>
                      <a:pt x="325" y="247"/>
                      <a:pt x="325" y="247"/>
                      <a:pt x="325" y="247"/>
                    </a:cubicBezTo>
                    <a:cubicBezTo>
                      <a:pt x="325" y="106"/>
                      <a:pt x="325" y="106"/>
                      <a:pt x="325" y="106"/>
                    </a:cubicBezTo>
                    <a:cubicBezTo>
                      <a:pt x="325" y="28"/>
                      <a:pt x="325" y="28"/>
                      <a:pt x="325" y="28"/>
                    </a:cubicBezTo>
                    <a:cubicBezTo>
                      <a:pt x="325" y="14"/>
                      <a:pt x="339" y="0"/>
                      <a:pt x="353" y="0"/>
                    </a:cubicBezTo>
                    <a:cubicBezTo>
                      <a:pt x="374" y="0"/>
                      <a:pt x="381" y="14"/>
                      <a:pt x="381" y="28"/>
                    </a:cubicBezTo>
                    <a:cubicBezTo>
                      <a:pt x="381" y="212"/>
                      <a:pt x="381" y="212"/>
                      <a:pt x="381" y="212"/>
                    </a:cubicBezTo>
                    <a:cubicBezTo>
                      <a:pt x="381" y="276"/>
                      <a:pt x="381" y="276"/>
                      <a:pt x="381" y="276"/>
                    </a:cubicBezTo>
                    <a:cubicBezTo>
                      <a:pt x="381" y="332"/>
                      <a:pt x="381" y="332"/>
                      <a:pt x="381" y="332"/>
                    </a:cubicBezTo>
                    <a:cubicBezTo>
                      <a:pt x="381" y="502"/>
                      <a:pt x="381" y="502"/>
                      <a:pt x="381" y="502"/>
                    </a:cubicBezTo>
                    <a:cubicBezTo>
                      <a:pt x="417" y="466"/>
                      <a:pt x="417" y="466"/>
                      <a:pt x="417" y="466"/>
                    </a:cubicBezTo>
                    <a:cubicBezTo>
                      <a:pt x="424" y="459"/>
                      <a:pt x="431" y="452"/>
                      <a:pt x="438" y="452"/>
                    </a:cubicBezTo>
                    <a:cubicBezTo>
                      <a:pt x="459" y="452"/>
                      <a:pt x="466" y="466"/>
                      <a:pt x="466" y="480"/>
                    </a:cubicBezTo>
                    <a:cubicBezTo>
                      <a:pt x="466" y="488"/>
                      <a:pt x="466" y="495"/>
                      <a:pt x="459" y="502"/>
                    </a:cubicBezTo>
                    <a:close/>
                    <a:moveTo>
                      <a:pt x="198" y="155"/>
                    </a:moveTo>
                    <a:lnTo>
                      <a:pt x="198" y="155"/>
                    </a:lnTo>
                    <a:cubicBezTo>
                      <a:pt x="183" y="155"/>
                      <a:pt x="176" y="148"/>
                      <a:pt x="176" y="141"/>
                    </a:cubicBezTo>
                    <a:cubicBezTo>
                      <a:pt x="141" y="106"/>
                      <a:pt x="141" y="106"/>
                      <a:pt x="141" y="106"/>
                    </a:cubicBezTo>
                    <a:cubicBezTo>
                      <a:pt x="141" y="276"/>
                      <a:pt x="141" y="276"/>
                      <a:pt x="141" y="276"/>
                    </a:cubicBezTo>
                    <a:cubicBezTo>
                      <a:pt x="141" y="332"/>
                      <a:pt x="141" y="332"/>
                      <a:pt x="141" y="332"/>
                    </a:cubicBezTo>
                    <a:cubicBezTo>
                      <a:pt x="141" y="396"/>
                      <a:pt x="141" y="396"/>
                      <a:pt x="141" y="396"/>
                    </a:cubicBezTo>
                    <a:cubicBezTo>
                      <a:pt x="141" y="580"/>
                      <a:pt x="141" y="580"/>
                      <a:pt x="141" y="580"/>
                    </a:cubicBezTo>
                    <a:cubicBezTo>
                      <a:pt x="141" y="594"/>
                      <a:pt x="127" y="608"/>
                      <a:pt x="113" y="608"/>
                    </a:cubicBezTo>
                    <a:cubicBezTo>
                      <a:pt x="92" y="608"/>
                      <a:pt x="85" y="594"/>
                      <a:pt x="85" y="580"/>
                    </a:cubicBezTo>
                    <a:cubicBezTo>
                      <a:pt x="85" y="502"/>
                      <a:pt x="85" y="502"/>
                      <a:pt x="85" y="502"/>
                    </a:cubicBezTo>
                    <a:cubicBezTo>
                      <a:pt x="85" y="360"/>
                      <a:pt x="85" y="360"/>
                      <a:pt x="85" y="360"/>
                    </a:cubicBezTo>
                    <a:cubicBezTo>
                      <a:pt x="85" y="240"/>
                      <a:pt x="85" y="240"/>
                      <a:pt x="85" y="240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42" y="148"/>
                      <a:pt x="35" y="155"/>
                      <a:pt x="28" y="155"/>
                    </a:cubicBezTo>
                    <a:cubicBezTo>
                      <a:pt x="7" y="155"/>
                      <a:pt x="0" y="141"/>
                      <a:pt x="0" y="127"/>
                    </a:cubicBezTo>
                    <a:cubicBezTo>
                      <a:pt x="0" y="120"/>
                      <a:pt x="0" y="113"/>
                      <a:pt x="7" y="106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7"/>
                      <a:pt x="99" y="0"/>
                      <a:pt x="113" y="0"/>
                    </a:cubicBezTo>
                    <a:cubicBezTo>
                      <a:pt x="120" y="0"/>
                      <a:pt x="127" y="7"/>
                      <a:pt x="134" y="14"/>
                    </a:cubicBezTo>
                    <a:cubicBezTo>
                      <a:pt x="219" y="106"/>
                      <a:pt x="219" y="106"/>
                      <a:pt x="219" y="106"/>
                    </a:cubicBezTo>
                    <a:cubicBezTo>
                      <a:pt x="219" y="113"/>
                      <a:pt x="226" y="120"/>
                      <a:pt x="226" y="127"/>
                    </a:cubicBezTo>
                    <a:cubicBezTo>
                      <a:pt x="226" y="141"/>
                      <a:pt x="212" y="155"/>
                      <a:pt x="198" y="155"/>
                    </a:cubicBezTo>
                    <a:close/>
                  </a:path>
                </a:pathLst>
              </a:custGeom>
              <a:solidFill>
                <a:srgbClr val="5189F0"/>
              </a:solidFill>
              <a:ln>
                <a:solidFill>
                  <a:srgbClr val="5189F0"/>
                </a:solidFill>
              </a:ln>
              <a:effectLst/>
              <a:ex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56967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243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5495431" y="13038309"/>
              <a:ext cx="22921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solidFill>
                    <a:srgbClr val="5189F0"/>
                  </a:solidFill>
                </a:rPr>
                <a:t>풀</a:t>
              </a:r>
              <a:r>
                <a:rPr lang="en-US" altLang="zh-CN" sz="2000" b="1" dirty="0" smtClean="0">
                  <a:solidFill>
                    <a:srgbClr val="5189F0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5189F0"/>
                  </a:solidFill>
                </a:rPr>
                <a:t>기가비트 포트</a:t>
              </a:r>
              <a:endParaRPr lang="zh-CN" altLang="en-US" sz="2000" b="1" dirty="0">
                <a:solidFill>
                  <a:srgbClr val="5189F0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495431" y="13431983"/>
              <a:ext cx="43651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Helvetica Now Text" panose="020B0504030202020204" pitchFamily="34" charset="0"/>
                <a:buChar char="–"/>
              </a:pPr>
              <a:r>
                <a:rPr lang="en-US" altLang="zh-CN" sz="1600" dirty="0" smtClean="0"/>
                <a:t>10/100/1000 </a:t>
              </a:r>
              <a:r>
                <a:rPr lang="en-US" altLang="zh-CN" sz="1600" dirty="0" smtClean="0"/>
                <a:t>Mbps</a:t>
              </a:r>
              <a:r>
                <a:rPr lang="ko-KR" altLang="en-US" sz="1600" dirty="0"/>
                <a:t>적응형 </a:t>
              </a:r>
              <a:r>
                <a:rPr lang="en-US" altLang="zh-CN" sz="1600" dirty="0"/>
                <a:t>RJ45 </a:t>
              </a:r>
              <a:r>
                <a:rPr lang="ko-KR" altLang="en-US" sz="1600" dirty="0"/>
                <a:t>포트</a:t>
              </a:r>
              <a:endParaRPr lang="zh-CN" altLang="en-US" sz="1600" dirty="0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894397" y="14054968"/>
              <a:ext cx="4128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5189F0"/>
                  </a:solidFill>
                </a:rPr>
                <a:t>초고속 전송 성능</a:t>
              </a:r>
              <a:endParaRPr lang="zh-CN" altLang="en-US" sz="2000" b="1" dirty="0">
                <a:solidFill>
                  <a:srgbClr val="5189F0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881700" y="15242093"/>
              <a:ext cx="19058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189F0"/>
                  </a:solidFill>
                </a:rPr>
                <a:t>Plug-and-Play</a:t>
              </a:r>
              <a:endParaRPr lang="zh-CN" altLang="en-US" sz="2000" b="1" dirty="0">
                <a:solidFill>
                  <a:srgbClr val="5189F0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871360" y="14429278"/>
              <a:ext cx="49410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Helvetica Now Text" panose="020B0504030202020204" pitchFamily="34" charset="0"/>
                <a:buChar char="–"/>
              </a:pPr>
              <a:r>
                <a:rPr lang="ko-KR" altLang="en-US" sz="1600" dirty="0" smtClean="0"/>
                <a:t>기가비트급 고속 </a:t>
              </a:r>
              <a:r>
                <a:rPr lang="ko-KR" altLang="en-US" sz="1600" dirty="0"/>
                <a:t>포워딩을 위한 논블로킹 설계</a:t>
              </a:r>
              <a:endParaRPr lang="zh-CN" altLang="en-US" sz="1600" dirty="0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5424118" y="16216064"/>
              <a:ext cx="18124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5189F0"/>
                  </a:solidFill>
                </a:rPr>
                <a:t>메탈 케이스</a:t>
              </a:r>
              <a:endParaRPr lang="zh-CN" altLang="en-US" sz="2000" b="1" dirty="0">
                <a:solidFill>
                  <a:srgbClr val="5189F0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5898147" y="15642203"/>
              <a:ext cx="41721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Helvetica Now Text" panose="020B0504030202020204" pitchFamily="34" charset="0"/>
                <a:buChar char="–"/>
              </a:pPr>
              <a:r>
                <a:rPr lang="ko-KR" altLang="en-US" sz="1600" dirty="0" smtClean="0"/>
                <a:t>설정 </a:t>
              </a:r>
              <a:r>
                <a:rPr lang="ko-KR" altLang="en-US" sz="1600" dirty="0"/>
                <a:t>없이 간편하게 연결</a:t>
              </a:r>
              <a:endParaRPr lang="zh-CN" altLang="en-US" sz="1600" dirty="0"/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5474212" y="16646658"/>
              <a:ext cx="36285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Helvetica Now Text" panose="020B0504030202020204" pitchFamily="34" charset="0"/>
                <a:buChar char="–"/>
              </a:pPr>
              <a:r>
                <a:rPr lang="ko-KR" altLang="en-US" sz="1600" dirty="0"/>
                <a:t>우수한 </a:t>
              </a:r>
              <a:r>
                <a:rPr lang="ko-KR" altLang="en-US" sz="1600" dirty="0" smtClean="0"/>
                <a:t>열 발산</a:t>
              </a:r>
              <a:endParaRPr lang="en-US" altLang="zh-CN" sz="1600" dirty="0" smtClean="0"/>
            </a:p>
          </p:txBody>
        </p:sp>
        <p:grpSp>
          <p:nvGrpSpPr>
            <p:cNvPr id="241" name="组合 240"/>
            <p:cNvGrpSpPr/>
            <p:nvPr/>
          </p:nvGrpSpPr>
          <p:grpSpPr>
            <a:xfrm>
              <a:off x="4865103" y="16181047"/>
              <a:ext cx="484626" cy="486000"/>
              <a:chOff x="5288610" y="16372818"/>
              <a:chExt cx="638089" cy="639898"/>
            </a:xfrm>
          </p:grpSpPr>
          <p:sp>
            <p:nvSpPr>
              <p:cNvPr id="130" name="ïŝḷíďê">
                <a:extLst>
                  <a:ext uri="{FF2B5EF4-FFF2-40B4-BE49-F238E27FC236}">
                    <a16:creationId xmlns:a16="http://schemas.microsoft.com/office/drawing/2014/main" id="{94418379-E471-491D-AF81-87D5E450A8AA}"/>
                  </a:ext>
                </a:extLst>
              </p:cNvPr>
              <p:cNvSpPr/>
              <p:nvPr/>
            </p:nvSpPr>
            <p:spPr>
              <a:xfrm rot="18379124">
                <a:off x="5287706" y="16373722"/>
                <a:ext cx="639898" cy="638089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5189F0"/>
                </a:solidFill>
                <a:prstDash val="solid"/>
                <a:miter lim="800000"/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33" name="组合 132"/>
              <p:cNvGrpSpPr/>
              <p:nvPr/>
            </p:nvGrpSpPr>
            <p:grpSpPr>
              <a:xfrm>
                <a:off x="5311292" y="16545249"/>
                <a:ext cx="583237" cy="277712"/>
                <a:chOff x="11974168" y="4769594"/>
                <a:chExt cx="745467" cy="354959"/>
              </a:xfrm>
            </p:grpSpPr>
            <p:sp>
              <p:nvSpPr>
                <p:cNvPr id="134" name="弧形 133"/>
                <p:cNvSpPr/>
                <p:nvPr/>
              </p:nvSpPr>
              <p:spPr>
                <a:xfrm>
                  <a:off x="11974168" y="4826424"/>
                  <a:ext cx="298129" cy="298129"/>
                </a:xfrm>
                <a:prstGeom prst="arc">
                  <a:avLst/>
                </a:prstGeom>
                <a:noFill/>
                <a:ln w="19050" cap="flat" cmpd="sng" algn="ctr">
                  <a:solidFill>
                    <a:srgbClr val="5189F0"/>
                  </a:solidFill>
                  <a:prstDash val="solid"/>
                  <a:miter lim="800000"/>
                  <a:headEnd type="triangl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5" name="弧形 134"/>
                <p:cNvSpPr/>
                <p:nvPr/>
              </p:nvSpPr>
              <p:spPr>
                <a:xfrm flipH="1">
                  <a:off x="12421506" y="4826424"/>
                  <a:ext cx="298129" cy="298129"/>
                </a:xfrm>
                <a:prstGeom prst="arc">
                  <a:avLst/>
                </a:prstGeom>
                <a:noFill/>
                <a:ln w="19050" cap="flat" cmpd="sng" algn="ctr">
                  <a:solidFill>
                    <a:srgbClr val="5189F0"/>
                  </a:solidFill>
                  <a:prstDash val="solid"/>
                  <a:miter lim="800000"/>
                  <a:headEnd type="triangl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cxnSp>
              <p:nvCxnSpPr>
                <p:cNvPr id="136" name="直接箭头连接符 135"/>
                <p:cNvCxnSpPr/>
                <p:nvPr/>
              </p:nvCxnSpPr>
              <p:spPr>
                <a:xfrm>
                  <a:off x="12346902" y="4769594"/>
                  <a:ext cx="0" cy="204650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5189F0"/>
                  </a:solidFill>
                  <a:prstDash val="solid"/>
                  <a:miter lim="800000"/>
                  <a:headEnd type="triangle" w="med" len="med"/>
                  <a:tailEnd type="none" w="med" len="med"/>
                </a:ln>
                <a:effectLst/>
              </p:spPr>
            </p:cxnSp>
            <p:sp>
              <p:nvSpPr>
                <p:cNvPr id="137" name="矩形 136"/>
                <p:cNvSpPr/>
                <p:nvPr/>
              </p:nvSpPr>
              <p:spPr>
                <a:xfrm>
                  <a:off x="12106112" y="5011527"/>
                  <a:ext cx="481578" cy="100223"/>
                </a:xfrm>
                <a:prstGeom prst="rect">
                  <a:avLst/>
                </a:prstGeom>
                <a:solidFill>
                  <a:srgbClr val="5189F0"/>
                </a:solidFill>
                <a:ln w="12700" cap="flat" cmpd="sng" algn="ctr">
                  <a:solidFill>
                    <a:srgbClr val="5189F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grpSp>
          <p:nvGrpSpPr>
            <p:cNvPr id="239" name="组合 238"/>
            <p:cNvGrpSpPr/>
            <p:nvPr/>
          </p:nvGrpSpPr>
          <p:grpSpPr>
            <a:xfrm>
              <a:off x="5301768" y="15195775"/>
              <a:ext cx="484625" cy="486000"/>
              <a:chOff x="5708240" y="15326452"/>
              <a:chExt cx="638088" cy="639898"/>
            </a:xfrm>
          </p:grpSpPr>
          <p:sp>
            <p:nvSpPr>
              <p:cNvPr id="126" name="ïŝḷíďê">
                <a:extLst>
                  <a:ext uri="{FF2B5EF4-FFF2-40B4-BE49-F238E27FC236}">
                    <a16:creationId xmlns:a16="http://schemas.microsoft.com/office/drawing/2014/main" id="{94418379-E471-491D-AF81-87D5E450A8AA}"/>
                  </a:ext>
                </a:extLst>
              </p:cNvPr>
              <p:cNvSpPr/>
              <p:nvPr/>
            </p:nvSpPr>
            <p:spPr>
              <a:xfrm rot="18379124">
                <a:off x="5707335" y="15327357"/>
                <a:ext cx="639898" cy="63808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5189F0"/>
                </a:solidFill>
                <a:prstDash val="solid"/>
                <a:miter lim="800000"/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Freeform 54"/>
              <p:cNvSpPr>
                <a:spLocks noChangeArrowheads="1"/>
              </p:cNvSpPr>
              <p:nvPr/>
            </p:nvSpPr>
            <p:spPr bwMode="auto">
              <a:xfrm>
                <a:off x="5830349" y="15470498"/>
                <a:ext cx="358888" cy="358888"/>
              </a:xfrm>
              <a:custGeom>
                <a:avLst/>
                <a:gdLst>
                  <a:gd name="T0" fmla="*/ 127491 w 454"/>
                  <a:gd name="T1" fmla="*/ 119837 h 453"/>
                  <a:gd name="T2" fmla="*/ 127491 w 454"/>
                  <a:gd name="T3" fmla="*/ 119837 h 453"/>
                  <a:gd name="T4" fmla="*/ 51141 w 454"/>
                  <a:gd name="T5" fmla="*/ 124890 h 453"/>
                  <a:gd name="T6" fmla="*/ 18007 w 454"/>
                  <a:gd name="T7" fmla="*/ 158098 h 453"/>
                  <a:gd name="T8" fmla="*/ 2521 w 454"/>
                  <a:gd name="T9" fmla="*/ 158098 h 453"/>
                  <a:gd name="T10" fmla="*/ 2521 w 454"/>
                  <a:gd name="T11" fmla="*/ 142938 h 453"/>
                  <a:gd name="T12" fmla="*/ 38175 w 454"/>
                  <a:gd name="T13" fmla="*/ 109730 h 453"/>
                  <a:gd name="T14" fmla="*/ 43217 w 454"/>
                  <a:gd name="T15" fmla="*/ 33208 h 453"/>
                  <a:gd name="T16" fmla="*/ 63746 w 454"/>
                  <a:gd name="T17" fmla="*/ 12633 h 453"/>
                  <a:gd name="T18" fmla="*/ 76351 w 454"/>
                  <a:gd name="T19" fmla="*/ 28154 h 453"/>
                  <a:gd name="T20" fmla="*/ 101921 w 454"/>
                  <a:gd name="T21" fmla="*/ 2527 h 453"/>
                  <a:gd name="T22" fmla="*/ 114526 w 454"/>
                  <a:gd name="T23" fmla="*/ 2527 h 453"/>
                  <a:gd name="T24" fmla="*/ 114526 w 454"/>
                  <a:gd name="T25" fmla="*/ 18048 h 453"/>
                  <a:gd name="T26" fmla="*/ 91837 w 454"/>
                  <a:gd name="T27" fmla="*/ 40788 h 453"/>
                  <a:gd name="T28" fmla="*/ 119928 w 454"/>
                  <a:gd name="T29" fmla="*/ 68942 h 453"/>
                  <a:gd name="T30" fmla="*/ 142618 w 454"/>
                  <a:gd name="T31" fmla="*/ 45841 h 453"/>
                  <a:gd name="T32" fmla="*/ 157744 w 454"/>
                  <a:gd name="T33" fmla="*/ 45841 h 453"/>
                  <a:gd name="T34" fmla="*/ 157744 w 454"/>
                  <a:gd name="T35" fmla="*/ 61362 h 453"/>
                  <a:gd name="T36" fmla="*/ 135055 w 454"/>
                  <a:gd name="T37" fmla="*/ 84102 h 453"/>
                  <a:gd name="T38" fmla="*/ 147660 w 454"/>
                  <a:gd name="T39" fmla="*/ 99623 h 453"/>
                  <a:gd name="T40" fmla="*/ 127491 w 454"/>
                  <a:gd name="T41" fmla="*/ 119837 h 4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54" h="453">
                    <a:moveTo>
                      <a:pt x="354" y="332"/>
                    </a:moveTo>
                    <a:lnTo>
                      <a:pt x="354" y="332"/>
                    </a:lnTo>
                    <a:cubicBezTo>
                      <a:pt x="297" y="389"/>
                      <a:pt x="205" y="396"/>
                      <a:pt x="142" y="346"/>
                    </a:cubicBezTo>
                    <a:cubicBezTo>
                      <a:pt x="50" y="438"/>
                      <a:pt x="50" y="438"/>
                      <a:pt x="50" y="438"/>
                    </a:cubicBezTo>
                    <a:cubicBezTo>
                      <a:pt x="36" y="452"/>
                      <a:pt x="22" y="452"/>
                      <a:pt x="7" y="438"/>
                    </a:cubicBezTo>
                    <a:cubicBezTo>
                      <a:pt x="0" y="431"/>
                      <a:pt x="0" y="410"/>
                      <a:pt x="7" y="396"/>
                    </a:cubicBezTo>
                    <a:cubicBezTo>
                      <a:pt x="106" y="304"/>
                      <a:pt x="106" y="304"/>
                      <a:pt x="106" y="304"/>
                    </a:cubicBezTo>
                    <a:cubicBezTo>
                      <a:pt x="57" y="240"/>
                      <a:pt x="57" y="148"/>
                      <a:pt x="120" y="92"/>
                    </a:cubicBezTo>
                    <a:cubicBezTo>
                      <a:pt x="177" y="35"/>
                      <a:pt x="177" y="35"/>
                      <a:pt x="177" y="35"/>
                    </a:cubicBezTo>
                    <a:cubicBezTo>
                      <a:pt x="212" y="78"/>
                      <a:pt x="212" y="78"/>
                      <a:pt x="212" y="78"/>
                    </a:cubicBezTo>
                    <a:cubicBezTo>
                      <a:pt x="283" y="7"/>
                      <a:pt x="283" y="7"/>
                      <a:pt x="283" y="7"/>
                    </a:cubicBezTo>
                    <a:cubicBezTo>
                      <a:pt x="290" y="0"/>
                      <a:pt x="311" y="0"/>
                      <a:pt x="318" y="7"/>
                    </a:cubicBezTo>
                    <a:cubicBezTo>
                      <a:pt x="333" y="21"/>
                      <a:pt x="333" y="35"/>
                      <a:pt x="318" y="50"/>
                    </a:cubicBezTo>
                    <a:cubicBezTo>
                      <a:pt x="255" y="113"/>
                      <a:pt x="255" y="113"/>
                      <a:pt x="255" y="113"/>
                    </a:cubicBezTo>
                    <a:cubicBezTo>
                      <a:pt x="333" y="191"/>
                      <a:pt x="333" y="191"/>
                      <a:pt x="333" y="191"/>
                    </a:cubicBezTo>
                    <a:cubicBezTo>
                      <a:pt x="396" y="127"/>
                      <a:pt x="396" y="127"/>
                      <a:pt x="396" y="127"/>
                    </a:cubicBezTo>
                    <a:cubicBezTo>
                      <a:pt x="410" y="120"/>
                      <a:pt x="431" y="120"/>
                      <a:pt x="438" y="127"/>
                    </a:cubicBezTo>
                    <a:cubicBezTo>
                      <a:pt x="453" y="141"/>
                      <a:pt x="453" y="155"/>
                      <a:pt x="438" y="170"/>
                    </a:cubicBezTo>
                    <a:cubicBezTo>
                      <a:pt x="375" y="233"/>
                      <a:pt x="375" y="233"/>
                      <a:pt x="375" y="233"/>
                    </a:cubicBezTo>
                    <a:cubicBezTo>
                      <a:pt x="410" y="276"/>
                      <a:pt x="410" y="276"/>
                      <a:pt x="410" y="276"/>
                    </a:cubicBezTo>
                    <a:lnTo>
                      <a:pt x="354" y="332"/>
                    </a:lnTo>
                  </a:path>
                </a:pathLst>
              </a:custGeom>
              <a:noFill/>
              <a:ln w="28575">
                <a:solidFill>
                  <a:srgbClr val="3E8EF2"/>
                </a:solidFill>
              </a:ln>
              <a:effectLst/>
              <a:ex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Calibri" panose="020F0502020204030204" pitchFamily="34" charset="0"/>
                  <a:ea typeface="MS PGothic" panose="020B0600070205080204" pitchFamily="34" charset="-128"/>
                </a:endParaRPr>
              </a:p>
            </p:txBody>
          </p:sp>
        </p:grpSp>
        <p:grpSp>
          <p:nvGrpSpPr>
            <p:cNvPr id="242" name="组合 241"/>
            <p:cNvGrpSpPr/>
            <p:nvPr/>
          </p:nvGrpSpPr>
          <p:grpSpPr>
            <a:xfrm>
              <a:off x="5336218" y="14024960"/>
              <a:ext cx="484625" cy="486000"/>
              <a:chOff x="6340145" y="14117328"/>
              <a:chExt cx="638088" cy="639898"/>
            </a:xfrm>
          </p:grpSpPr>
          <p:sp>
            <p:nvSpPr>
              <p:cNvPr id="117" name="ïŝḷíďê">
                <a:extLst>
                  <a:ext uri="{FF2B5EF4-FFF2-40B4-BE49-F238E27FC236}">
                    <a16:creationId xmlns:a16="http://schemas.microsoft.com/office/drawing/2014/main" id="{94418379-E471-491D-AF81-87D5E450A8AA}"/>
                  </a:ext>
                </a:extLst>
              </p:cNvPr>
              <p:cNvSpPr/>
              <p:nvPr/>
            </p:nvSpPr>
            <p:spPr>
              <a:xfrm rot="18379124">
                <a:off x="6339240" y="14118233"/>
                <a:ext cx="639898" cy="63808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5189F0"/>
                </a:solidFill>
                <a:prstDash val="solid"/>
                <a:miter lim="800000"/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Freeform 182"/>
              <p:cNvSpPr>
                <a:spLocks noChangeArrowheads="1"/>
              </p:cNvSpPr>
              <p:nvPr/>
            </p:nvSpPr>
            <p:spPr bwMode="auto">
              <a:xfrm>
                <a:off x="6447557" y="14253080"/>
                <a:ext cx="382586" cy="382587"/>
              </a:xfrm>
              <a:custGeom>
                <a:avLst/>
                <a:gdLst>
                  <a:gd name="T0" fmla="*/ 217432 w 634"/>
                  <a:gd name="T1" fmla="*/ 5056 h 633"/>
                  <a:gd name="T2" fmla="*/ 217432 w 634"/>
                  <a:gd name="T3" fmla="*/ 5056 h 633"/>
                  <a:gd name="T4" fmla="*/ 0 w 634"/>
                  <a:gd name="T5" fmla="*/ 111592 h 633"/>
                  <a:gd name="T6" fmla="*/ 68871 w 634"/>
                  <a:gd name="T7" fmla="*/ 154207 h 633"/>
                  <a:gd name="T8" fmla="*/ 111420 w 634"/>
                  <a:gd name="T9" fmla="*/ 228241 h 633"/>
                  <a:gd name="T10" fmla="*/ 222841 w 634"/>
                  <a:gd name="T11" fmla="*/ 10473 h 633"/>
                  <a:gd name="T12" fmla="*/ 217432 w 634"/>
                  <a:gd name="T13" fmla="*/ 5056 h 633"/>
                  <a:gd name="T14" fmla="*/ 26683 w 634"/>
                  <a:gd name="T15" fmla="*/ 111592 h 633"/>
                  <a:gd name="T16" fmla="*/ 26683 w 634"/>
                  <a:gd name="T17" fmla="*/ 111592 h 633"/>
                  <a:gd name="T18" fmla="*/ 191109 w 634"/>
                  <a:gd name="T19" fmla="*/ 31780 h 633"/>
                  <a:gd name="T20" fmla="*/ 74280 w 634"/>
                  <a:gd name="T21" fmla="*/ 137956 h 633"/>
                  <a:gd name="T22" fmla="*/ 26683 w 634"/>
                  <a:gd name="T23" fmla="*/ 111592 h 633"/>
                  <a:gd name="T24" fmla="*/ 111420 w 634"/>
                  <a:gd name="T25" fmla="*/ 201878 h 633"/>
                  <a:gd name="T26" fmla="*/ 111420 w 634"/>
                  <a:gd name="T27" fmla="*/ 201878 h 633"/>
                  <a:gd name="T28" fmla="*/ 85098 w 634"/>
                  <a:gd name="T29" fmla="*/ 143373 h 633"/>
                  <a:gd name="T30" fmla="*/ 196518 w 634"/>
                  <a:gd name="T31" fmla="*/ 36836 h 633"/>
                  <a:gd name="T32" fmla="*/ 111420 w 634"/>
                  <a:gd name="T33" fmla="*/ 201878 h 6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34" h="633">
                    <a:moveTo>
                      <a:pt x="603" y="14"/>
                    </a:moveTo>
                    <a:lnTo>
                      <a:pt x="603" y="14"/>
                    </a:lnTo>
                    <a:cubicBezTo>
                      <a:pt x="574" y="14"/>
                      <a:pt x="0" y="309"/>
                      <a:pt x="0" y="309"/>
                    </a:cubicBezTo>
                    <a:lnTo>
                      <a:pt x="191" y="427"/>
                    </a:lnTo>
                    <a:lnTo>
                      <a:pt x="309" y="632"/>
                    </a:lnTo>
                    <a:cubicBezTo>
                      <a:pt x="309" y="632"/>
                      <a:pt x="618" y="44"/>
                      <a:pt x="618" y="29"/>
                    </a:cubicBezTo>
                    <a:cubicBezTo>
                      <a:pt x="633" y="14"/>
                      <a:pt x="618" y="0"/>
                      <a:pt x="603" y="14"/>
                    </a:cubicBezTo>
                    <a:close/>
                    <a:moveTo>
                      <a:pt x="74" y="309"/>
                    </a:moveTo>
                    <a:lnTo>
                      <a:pt x="74" y="309"/>
                    </a:lnTo>
                    <a:cubicBezTo>
                      <a:pt x="530" y="88"/>
                      <a:pt x="530" y="88"/>
                      <a:pt x="530" y="88"/>
                    </a:cubicBezTo>
                    <a:cubicBezTo>
                      <a:pt x="206" y="382"/>
                      <a:pt x="206" y="382"/>
                      <a:pt x="206" y="382"/>
                    </a:cubicBezTo>
                    <a:lnTo>
                      <a:pt x="74" y="309"/>
                    </a:lnTo>
                    <a:close/>
                    <a:moveTo>
                      <a:pt x="309" y="559"/>
                    </a:moveTo>
                    <a:lnTo>
                      <a:pt x="309" y="559"/>
                    </a:lnTo>
                    <a:cubicBezTo>
                      <a:pt x="309" y="559"/>
                      <a:pt x="250" y="441"/>
                      <a:pt x="236" y="397"/>
                    </a:cubicBezTo>
                    <a:cubicBezTo>
                      <a:pt x="545" y="102"/>
                      <a:pt x="545" y="102"/>
                      <a:pt x="545" y="102"/>
                    </a:cubicBezTo>
                    <a:lnTo>
                      <a:pt x="309" y="559"/>
                    </a:lnTo>
                    <a:close/>
                  </a:path>
                </a:pathLst>
              </a:custGeom>
              <a:solidFill>
                <a:srgbClr val="5189F0"/>
              </a:solidFill>
              <a:ln>
                <a:noFill/>
              </a:ln>
              <a:effectLst/>
              <a:extLst/>
            </p:spPr>
            <p:txBody>
              <a:bodyPr wrap="none" lIns="91431" tIns="45716" rIns="91431" bIns="45716" anchor="ctr"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</p:grpSp>
        <p:pic>
          <p:nvPicPr>
            <p:cNvPr id="258" name="图片 25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87" t="457" r="6697" b="748"/>
            <a:stretch>
              <a:fillRect/>
            </a:stretch>
          </p:blipFill>
          <p:spPr>
            <a:xfrm>
              <a:off x="786280" y="12885547"/>
              <a:ext cx="3851558" cy="3851557"/>
            </a:xfrm>
            <a:custGeom>
              <a:avLst/>
              <a:gdLst>
                <a:gd name="connsiteX0" fmla="*/ 3063995 w 6127990"/>
                <a:gd name="connsiteY0" fmla="*/ 0 h 6127989"/>
                <a:gd name="connsiteX1" fmla="*/ 6127990 w 6127990"/>
                <a:gd name="connsiteY1" fmla="*/ 3063995 h 6127989"/>
                <a:gd name="connsiteX2" fmla="*/ 3063995 w 6127990"/>
                <a:gd name="connsiteY2" fmla="*/ 6127989 h 6127989"/>
                <a:gd name="connsiteX3" fmla="*/ 0 w 6127990"/>
                <a:gd name="connsiteY3" fmla="*/ 3063995 h 6127989"/>
                <a:gd name="connsiteX4" fmla="*/ 3063995 w 6127990"/>
                <a:gd name="connsiteY4" fmla="*/ 0 h 6127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7990" h="6127989">
                  <a:moveTo>
                    <a:pt x="3063995" y="0"/>
                  </a:moveTo>
                  <a:cubicBezTo>
                    <a:pt x="4756193" y="0"/>
                    <a:pt x="6127990" y="1371797"/>
                    <a:pt x="6127990" y="3063995"/>
                  </a:cubicBezTo>
                  <a:cubicBezTo>
                    <a:pt x="6127990" y="4756193"/>
                    <a:pt x="4756193" y="6127989"/>
                    <a:pt x="3063995" y="6127989"/>
                  </a:cubicBezTo>
                  <a:cubicBezTo>
                    <a:pt x="1371797" y="6127989"/>
                    <a:pt x="0" y="4756193"/>
                    <a:pt x="0" y="3063995"/>
                  </a:cubicBezTo>
                  <a:cubicBezTo>
                    <a:pt x="0" y="1371797"/>
                    <a:pt x="1371797" y="0"/>
                    <a:pt x="3063995" y="0"/>
                  </a:cubicBezTo>
                  <a:close/>
                </a:path>
              </a:pathLst>
            </a:custGeom>
          </p:spPr>
        </p:pic>
        <p:grpSp>
          <p:nvGrpSpPr>
            <p:cNvPr id="270" name="组合 269"/>
            <p:cNvGrpSpPr/>
            <p:nvPr/>
          </p:nvGrpSpPr>
          <p:grpSpPr>
            <a:xfrm>
              <a:off x="419878" y="15172095"/>
              <a:ext cx="2806613" cy="1582267"/>
              <a:chOff x="-3230019" y="30488908"/>
              <a:chExt cx="2076784" cy="1170815"/>
            </a:xfrm>
          </p:grpSpPr>
          <p:pic>
            <p:nvPicPr>
              <p:cNvPr id="266" name="图片 265"/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9896" b="89864" l="3820" r="97340">
                            <a14:backgroundMark x1="28547" y1="4549" x2="28547" y2="454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10" t="28821" r="4783" b="24241"/>
              <a:stretch/>
            </p:blipFill>
            <p:spPr>
              <a:xfrm>
                <a:off x="-3223306" y="31200537"/>
                <a:ext cx="2070071" cy="459186"/>
              </a:xfrm>
              <a:prstGeom prst="rect">
                <a:avLst/>
              </a:prstGeom>
            </p:spPr>
          </p:pic>
          <p:pic>
            <p:nvPicPr>
              <p:cNvPr id="267" name="图片 266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9892" b="89981" l="5349" r="92675">
                            <a14:backgroundMark x1="27802" y1="6637" x2="27802" y2="663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03" t="25261" r="8206" b="23123"/>
              <a:stretch/>
            </p:blipFill>
            <p:spPr>
              <a:xfrm>
                <a:off x="-3230019" y="30861217"/>
                <a:ext cx="1667206" cy="539249"/>
              </a:xfrm>
              <a:prstGeom prst="rect">
                <a:avLst/>
              </a:prstGeom>
            </p:spPr>
          </p:pic>
          <p:pic>
            <p:nvPicPr>
              <p:cNvPr id="268" name="图片 267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970" b="89955" l="9986" r="94819">
                            <a14:backgroundMark x1="7021" y1="5878" x2="7021" y2="587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902" t="22240" r="5843" b="16901"/>
              <a:stretch/>
            </p:blipFill>
            <p:spPr>
              <a:xfrm>
                <a:off x="-3222996" y="30665587"/>
                <a:ext cx="1319604" cy="447279"/>
              </a:xfrm>
              <a:prstGeom prst="rect">
                <a:avLst/>
              </a:prstGeom>
            </p:spPr>
          </p:pic>
          <p:pic>
            <p:nvPicPr>
              <p:cNvPr id="269" name="图片 268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994" b="89945" l="9976" r="92286">
                            <a14:backgroundMark x1="2544" y1="7995" x2="2544" y2="7995"/>
                            <a14:backgroundMark x1="43780" y1="4664" x2="43780" y2="466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84" t="25507" r="7809" b="29566"/>
              <a:stretch/>
            </p:blipFill>
            <p:spPr>
              <a:xfrm>
                <a:off x="-3223306" y="30488908"/>
                <a:ext cx="1044717" cy="392085"/>
              </a:xfrm>
              <a:prstGeom prst="rect">
                <a:avLst/>
              </a:prstGeom>
            </p:spPr>
          </p:pic>
        </p:grpSp>
      </p:grpSp>
      <p:sp>
        <p:nvSpPr>
          <p:cNvPr id="223" name="弧形 222"/>
          <p:cNvSpPr/>
          <p:nvPr/>
        </p:nvSpPr>
        <p:spPr>
          <a:xfrm>
            <a:off x="-84669" y="12115948"/>
            <a:ext cx="5284344" cy="5284344"/>
          </a:xfrm>
          <a:prstGeom prst="arc">
            <a:avLst>
              <a:gd name="adj1" fmla="val 19022339"/>
              <a:gd name="adj2" fmla="val 3067144"/>
            </a:avLst>
          </a:prstGeom>
          <a:ln w="19050">
            <a:solidFill>
              <a:srgbClr val="BCB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70" b="89955" l="9986" r="95331">
                        <a14:backgroundMark x1="2420" y1="6920" x2="2420" y2="69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23477" r="5487" b="16342"/>
          <a:stretch/>
        </p:blipFill>
        <p:spPr>
          <a:xfrm>
            <a:off x="3393028" y="19830650"/>
            <a:ext cx="3302944" cy="1099136"/>
          </a:xfrm>
          <a:prstGeom prst="rect">
            <a:avLst/>
          </a:prstGeom>
        </p:spPr>
      </p:pic>
      <p:sp>
        <p:nvSpPr>
          <p:cNvPr id="115" name="圆角矩形 114"/>
          <p:cNvSpPr/>
          <p:nvPr/>
        </p:nvSpPr>
        <p:spPr>
          <a:xfrm>
            <a:off x="540300" y="19338998"/>
            <a:ext cx="11172276" cy="4423062"/>
          </a:xfrm>
          <a:prstGeom prst="roundRect">
            <a:avLst>
              <a:gd name="adj" fmla="val 6594"/>
            </a:avLst>
          </a:prstGeom>
          <a:noFill/>
          <a:ln w="19050">
            <a:solidFill>
              <a:srgbClr val="3E8EF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5702830" y="22298239"/>
            <a:ext cx="994969" cy="838734"/>
            <a:chOff x="11460163" y="3770314"/>
            <a:chExt cx="384175" cy="323850"/>
          </a:xfrm>
        </p:grpSpPr>
        <p:sp>
          <p:nvSpPr>
            <p:cNvPr id="76" name="Freeform 150"/>
            <p:cNvSpPr>
              <a:spLocks/>
            </p:cNvSpPr>
            <p:nvPr/>
          </p:nvSpPr>
          <p:spPr bwMode="auto">
            <a:xfrm>
              <a:off x="11460163" y="3916364"/>
              <a:ext cx="384175" cy="177800"/>
            </a:xfrm>
            <a:custGeom>
              <a:avLst/>
              <a:gdLst>
                <a:gd name="T0" fmla="*/ 140 w 152"/>
                <a:gd name="T1" fmla="*/ 0 h 70"/>
                <a:gd name="T2" fmla="*/ 12 w 152"/>
                <a:gd name="T3" fmla="*/ 0 h 70"/>
                <a:gd name="T4" fmla="*/ 0 w 152"/>
                <a:gd name="T5" fmla="*/ 12 h 70"/>
                <a:gd name="T6" fmla="*/ 0 w 152"/>
                <a:gd name="T7" fmla="*/ 58 h 70"/>
                <a:gd name="T8" fmla="*/ 12 w 152"/>
                <a:gd name="T9" fmla="*/ 70 h 70"/>
                <a:gd name="T10" fmla="*/ 140 w 152"/>
                <a:gd name="T11" fmla="*/ 70 h 70"/>
                <a:gd name="T12" fmla="*/ 152 w 152"/>
                <a:gd name="T13" fmla="*/ 58 h 70"/>
                <a:gd name="T14" fmla="*/ 152 w 152"/>
                <a:gd name="T15" fmla="*/ 12 h 70"/>
                <a:gd name="T16" fmla="*/ 140 w 152"/>
                <a:gd name="T1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70">
                  <a:moveTo>
                    <a:pt x="14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5"/>
                    <a:pt x="5" y="70"/>
                    <a:pt x="12" y="70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7" y="70"/>
                    <a:pt x="152" y="65"/>
                    <a:pt x="152" y="58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5"/>
                    <a:pt x="147" y="0"/>
                    <a:pt x="140" y="0"/>
                  </a:cubicBezTo>
                  <a:close/>
                </a:path>
              </a:pathLst>
            </a:custGeom>
            <a:solidFill>
              <a:srgbClr val="505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Rectangle 151"/>
            <p:cNvSpPr>
              <a:spLocks noChangeArrowheads="1"/>
            </p:cNvSpPr>
            <p:nvPr/>
          </p:nvSpPr>
          <p:spPr bwMode="auto">
            <a:xfrm>
              <a:off x="11533188" y="4019552"/>
              <a:ext cx="238125" cy="31750"/>
            </a:xfrm>
            <a:prstGeom prst="rect">
              <a:avLst/>
            </a:prstGeom>
            <a:solidFill>
              <a:srgbClr val="474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Rectangle 152"/>
            <p:cNvSpPr>
              <a:spLocks noChangeArrowheads="1"/>
            </p:cNvSpPr>
            <p:nvPr/>
          </p:nvSpPr>
          <p:spPr bwMode="auto">
            <a:xfrm>
              <a:off x="11533188" y="3932239"/>
              <a:ext cx="238125" cy="30163"/>
            </a:xfrm>
            <a:prstGeom prst="rect">
              <a:avLst/>
            </a:prstGeom>
            <a:solidFill>
              <a:srgbClr val="474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53"/>
            <p:cNvSpPr>
              <a:spLocks/>
            </p:cNvSpPr>
            <p:nvPr/>
          </p:nvSpPr>
          <p:spPr bwMode="auto">
            <a:xfrm>
              <a:off x="11533188" y="3770314"/>
              <a:ext cx="238125" cy="176213"/>
            </a:xfrm>
            <a:custGeom>
              <a:avLst/>
              <a:gdLst>
                <a:gd name="T0" fmla="*/ 150 w 150"/>
                <a:gd name="T1" fmla="*/ 111 h 111"/>
                <a:gd name="T2" fmla="*/ 0 w 150"/>
                <a:gd name="T3" fmla="*/ 111 h 111"/>
                <a:gd name="T4" fmla="*/ 0 w 150"/>
                <a:gd name="T5" fmla="*/ 0 h 111"/>
                <a:gd name="T6" fmla="*/ 94 w 150"/>
                <a:gd name="T7" fmla="*/ 0 h 111"/>
                <a:gd name="T8" fmla="*/ 150 w 150"/>
                <a:gd name="T9" fmla="*/ 56 h 111"/>
                <a:gd name="T10" fmla="*/ 150 w 150"/>
                <a:gd name="T11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" h="111">
                  <a:moveTo>
                    <a:pt x="150" y="111"/>
                  </a:moveTo>
                  <a:lnTo>
                    <a:pt x="0" y="111"/>
                  </a:lnTo>
                  <a:lnTo>
                    <a:pt x="0" y="0"/>
                  </a:lnTo>
                  <a:lnTo>
                    <a:pt x="94" y="0"/>
                  </a:lnTo>
                  <a:lnTo>
                    <a:pt x="150" y="56"/>
                  </a:lnTo>
                  <a:lnTo>
                    <a:pt x="150" y="1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54"/>
            <p:cNvSpPr>
              <a:spLocks/>
            </p:cNvSpPr>
            <p:nvPr/>
          </p:nvSpPr>
          <p:spPr bwMode="auto">
            <a:xfrm>
              <a:off x="11682413" y="3770314"/>
              <a:ext cx="88900" cy="88900"/>
            </a:xfrm>
            <a:custGeom>
              <a:avLst/>
              <a:gdLst>
                <a:gd name="T0" fmla="*/ 0 w 56"/>
                <a:gd name="T1" fmla="*/ 0 h 56"/>
                <a:gd name="T2" fmla="*/ 0 w 56"/>
                <a:gd name="T3" fmla="*/ 56 h 56"/>
                <a:gd name="T4" fmla="*/ 56 w 56"/>
                <a:gd name="T5" fmla="*/ 56 h 56"/>
                <a:gd name="T6" fmla="*/ 0 w 56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6">
                  <a:moveTo>
                    <a:pt x="0" y="0"/>
                  </a:moveTo>
                  <a:lnTo>
                    <a:pt x="0" y="56"/>
                  </a:lnTo>
                  <a:lnTo>
                    <a:pt x="56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D0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570429" y="22287910"/>
            <a:ext cx="864822" cy="821761"/>
            <a:chOff x="4397375" y="750888"/>
            <a:chExt cx="382588" cy="363538"/>
          </a:xfrm>
        </p:grpSpPr>
        <p:sp>
          <p:nvSpPr>
            <p:cNvPr id="87" name="Freeform 418"/>
            <p:cNvSpPr>
              <a:spLocks/>
            </p:cNvSpPr>
            <p:nvPr/>
          </p:nvSpPr>
          <p:spPr bwMode="auto">
            <a:xfrm>
              <a:off x="4397375" y="750888"/>
              <a:ext cx="382588" cy="290513"/>
            </a:xfrm>
            <a:custGeom>
              <a:avLst/>
              <a:gdLst>
                <a:gd name="T0" fmla="*/ 140 w 152"/>
                <a:gd name="T1" fmla="*/ 0 h 116"/>
                <a:gd name="T2" fmla="*/ 12 w 152"/>
                <a:gd name="T3" fmla="*/ 0 h 116"/>
                <a:gd name="T4" fmla="*/ 0 w 152"/>
                <a:gd name="T5" fmla="*/ 11 h 116"/>
                <a:gd name="T6" fmla="*/ 0 w 152"/>
                <a:gd name="T7" fmla="*/ 104 h 116"/>
                <a:gd name="T8" fmla="*/ 12 w 152"/>
                <a:gd name="T9" fmla="*/ 116 h 116"/>
                <a:gd name="T10" fmla="*/ 140 w 152"/>
                <a:gd name="T11" fmla="*/ 116 h 116"/>
                <a:gd name="T12" fmla="*/ 152 w 152"/>
                <a:gd name="T13" fmla="*/ 104 h 116"/>
                <a:gd name="T14" fmla="*/ 152 w 152"/>
                <a:gd name="T15" fmla="*/ 11 h 116"/>
                <a:gd name="T16" fmla="*/ 140 w 152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16">
                  <a:moveTo>
                    <a:pt x="14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5" y="116"/>
                    <a:pt x="12" y="116"/>
                  </a:cubicBezTo>
                  <a:cubicBezTo>
                    <a:pt x="140" y="116"/>
                    <a:pt x="140" y="116"/>
                    <a:pt x="140" y="116"/>
                  </a:cubicBezTo>
                  <a:cubicBezTo>
                    <a:pt x="147" y="116"/>
                    <a:pt x="152" y="111"/>
                    <a:pt x="152" y="104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5"/>
                    <a:pt x="147" y="0"/>
                    <a:pt x="140" y="0"/>
                  </a:cubicBezTo>
                  <a:close/>
                </a:path>
              </a:pathLst>
            </a:custGeom>
            <a:solidFill>
              <a:srgbClr val="505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19"/>
            <p:cNvSpPr>
              <a:spLocks/>
            </p:cNvSpPr>
            <p:nvPr/>
          </p:nvSpPr>
          <p:spPr bwMode="auto">
            <a:xfrm>
              <a:off x="4397375" y="750888"/>
              <a:ext cx="382588" cy="250825"/>
            </a:xfrm>
            <a:custGeom>
              <a:avLst/>
              <a:gdLst>
                <a:gd name="T0" fmla="*/ 140 w 152"/>
                <a:gd name="T1" fmla="*/ 0 h 100"/>
                <a:gd name="T2" fmla="*/ 12 w 152"/>
                <a:gd name="T3" fmla="*/ 0 h 100"/>
                <a:gd name="T4" fmla="*/ 0 w 152"/>
                <a:gd name="T5" fmla="*/ 11 h 100"/>
                <a:gd name="T6" fmla="*/ 0 w 152"/>
                <a:gd name="T7" fmla="*/ 100 h 100"/>
                <a:gd name="T8" fmla="*/ 152 w 152"/>
                <a:gd name="T9" fmla="*/ 100 h 100"/>
                <a:gd name="T10" fmla="*/ 152 w 152"/>
                <a:gd name="T11" fmla="*/ 11 h 100"/>
                <a:gd name="T12" fmla="*/ 140 w 152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00">
                  <a:moveTo>
                    <a:pt x="14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52" y="100"/>
                    <a:pt x="152" y="100"/>
                    <a:pt x="152" y="100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5"/>
                    <a:pt x="147" y="0"/>
                    <a:pt x="140" y="0"/>
                  </a:cubicBezTo>
                  <a:close/>
                </a:path>
              </a:pathLst>
            </a:custGeom>
            <a:solidFill>
              <a:srgbClr val="5C6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Rectangle 420"/>
            <p:cNvSpPr>
              <a:spLocks noChangeArrowheads="1"/>
            </p:cNvSpPr>
            <p:nvPr/>
          </p:nvSpPr>
          <p:spPr bwMode="auto">
            <a:xfrm>
              <a:off x="4427538" y="777876"/>
              <a:ext cx="322263" cy="193675"/>
            </a:xfrm>
            <a:prstGeom prst="rect">
              <a:avLst/>
            </a:prstGeom>
            <a:solidFill>
              <a:srgbClr val="CCD0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Rectangle 421"/>
            <p:cNvSpPr>
              <a:spLocks noChangeArrowheads="1"/>
            </p:cNvSpPr>
            <p:nvPr/>
          </p:nvSpPr>
          <p:spPr bwMode="auto">
            <a:xfrm>
              <a:off x="4546600" y="1041401"/>
              <a:ext cx="87313" cy="42863"/>
            </a:xfrm>
            <a:prstGeom prst="rect">
              <a:avLst/>
            </a:prstGeom>
            <a:solidFill>
              <a:srgbClr val="505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Rectangle 422"/>
            <p:cNvSpPr>
              <a:spLocks noChangeArrowheads="1"/>
            </p:cNvSpPr>
            <p:nvPr/>
          </p:nvSpPr>
          <p:spPr bwMode="auto">
            <a:xfrm>
              <a:off x="4500563" y="1084263"/>
              <a:ext cx="176213" cy="30163"/>
            </a:xfrm>
            <a:prstGeom prst="rect">
              <a:avLst/>
            </a:prstGeom>
            <a:solidFill>
              <a:srgbClr val="505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526870" y="22401962"/>
            <a:ext cx="1039079" cy="552992"/>
            <a:chOff x="5910059" y="3761611"/>
            <a:chExt cx="369887" cy="196852"/>
          </a:xfrm>
        </p:grpSpPr>
        <p:sp>
          <p:nvSpPr>
            <p:cNvPr id="94" name="Freeform 247"/>
            <p:cNvSpPr>
              <a:spLocks/>
            </p:cNvSpPr>
            <p:nvPr/>
          </p:nvSpPr>
          <p:spPr bwMode="auto">
            <a:xfrm>
              <a:off x="6165646" y="3761611"/>
              <a:ext cx="114300" cy="196850"/>
            </a:xfrm>
            <a:custGeom>
              <a:avLst/>
              <a:gdLst>
                <a:gd name="T0" fmla="*/ 0 w 72"/>
                <a:gd name="T1" fmla="*/ 33 h 124"/>
                <a:gd name="T2" fmla="*/ 0 w 72"/>
                <a:gd name="T3" fmla="*/ 86 h 124"/>
                <a:gd name="T4" fmla="*/ 72 w 72"/>
                <a:gd name="T5" fmla="*/ 124 h 124"/>
                <a:gd name="T6" fmla="*/ 72 w 72"/>
                <a:gd name="T7" fmla="*/ 0 h 124"/>
                <a:gd name="T8" fmla="*/ 0 w 72"/>
                <a:gd name="T9" fmla="*/ 3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4">
                  <a:moveTo>
                    <a:pt x="0" y="33"/>
                  </a:moveTo>
                  <a:lnTo>
                    <a:pt x="0" y="86"/>
                  </a:lnTo>
                  <a:lnTo>
                    <a:pt x="72" y="124"/>
                  </a:lnTo>
                  <a:lnTo>
                    <a:pt x="72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474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248"/>
            <p:cNvSpPr>
              <a:spLocks/>
            </p:cNvSpPr>
            <p:nvPr/>
          </p:nvSpPr>
          <p:spPr bwMode="auto">
            <a:xfrm>
              <a:off x="5910059" y="3761613"/>
              <a:ext cx="255588" cy="196850"/>
            </a:xfrm>
            <a:custGeom>
              <a:avLst/>
              <a:gdLst>
                <a:gd name="T0" fmla="*/ 93 w 105"/>
                <a:gd name="T1" fmla="*/ 0 h 81"/>
                <a:gd name="T2" fmla="*/ 12 w 105"/>
                <a:gd name="T3" fmla="*/ 0 h 81"/>
                <a:gd name="T4" fmla="*/ 0 w 105"/>
                <a:gd name="T5" fmla="*/ 11 h 81"/>
                <a:gd name="T6" fmla="*/ 0 w 105"/>
                <a:gd name="T7" fmla="*/ 70 h 81"/>
                <a:gd name="T8" fmla="*/ 12 w 105"/>
                <a:gd name="T9" fmla="*/ 81 h 81"/>
                <a:gd name="T10" fmla="*/ 93 w 105"/>
                <a:gd name="T11" fmla="*/ 81 h 81"/>
                <a:gd name="T12" fmla="*/ 105 w 105"/>
                <a:gd name="T13" fmla="*/ 70 h 81"/>
                <a:gd name="T14" fmla="*/ 105 w 105"/>
                <a:gd name="T15" fmla="*/ 11 h 81"/>
                <a:gd name="T16" fmla="*/ 93 w 105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81">
                  <a:moveTo>
                    <a:pt x="9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6"/>
                    <a:pt x="5" y="81"/>
                    <a:pt x="12" y="81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100" y="81"/>
                    <a:pt x="105" y="76"/>
                    <a:pt x="105" y="70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5"/>
                    <a:pt x="100" y="0"/>
                    <a:pt x="93" y="0"/>
                  </a:cubicBezTo>
                  <a:close/>
                </a:path>
              </a:pathLst>
            </a:custGeom>
            <a:solidFill>
              <a:srgbClr val="505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7952678" y="22304643"/>
            <a:ext cx="830234" cy="808773"/>
            <a:chOff x="5787924" y="4782563"/>
            <a:chExt cx="1060596" cy="1080120"/>
          </a:xfrm>
        </p:grpSpPr>
        <p:sp>
          <p:nvSpPr>
            <p:cNvPr id="97" name="圆角矩形 96"/>
            <p:cNvSpPr/>
            <p:nvPr/>
          </p:nvSpPr>
          <p:spPr>
            <a:xfrm>
              <a:off x="5787924" y="4782563"/>
              <a:ext cx="1060596" cy="1080120"/>
            </a:xfrm>
            <a:prstGeom prst="roundRect">
              <a:avLst>
                <a:gd name="adj" fmla="val 21457"/>
              </a:avLst>
            </a:prstGeom>
            <a:solidFill>
              <a:srgbClr val="505A66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8" name="直接连接符 97"/>
            <p:cNvCxnSpPr/>
            <p:nvPr/>
          </p:nvCxnSpPr>
          <p:spPr>
            <a:xfrm>
              <a:off x="6335087" y="5383694"/>
              <a:ext cx="0" cy="18309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/>
        </p:nvSpPr>
        <p:spPr>
          <a:xfrm>
            <a:off x="3816401" y="23254385"/>
            <a:ext cx="452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PC</a:t>
            </a:r>
            <a:endParaRPr lang="zh-CN" altLang="en-US" sz="1200" dirty="0"/>
          </a:p>
        </p:txBody>
      </p:sp>
      <p:sp>
        <p:nvSpPr>
          <p:cNvPr id="142" name="文本框 141"/>
          <p:cNvSpPr txBox="1"/>
          <p:nvPr/>
        </p:nvSpPr>
        <p:spPr>
          <a:xfrm>
            <a:off x="1467396" y="23245920"/>
            <a:ext cx="1050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IP Camera</a:t>
            </a:r>
            <a:endParaRPr lang="zh-CN" altLang="en-US" sz="1200" dirty="0"/>
          </a:p>
        </p:txBody>
      </p:sp>
      <p:sp>
        <p:nvSpPr>
          <p:cNvPr id="144" name="文本框 143"/>
          <p:cNvSpPr txBox="1"/>
          <p:nvPr/>
        </p:nvSpPr>
        <p:spPr>
          <a:xfrm>
            <a:off x="5936080" y="23254386"/>
            <a:ext cx="707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Printer</a:t>
            </a:r>
            <a:endParaRPr lang="zh-CN" altLang="en-US" sz="1200" dirty="0"/>
          </a:p>
        </p:txBody>
      </p:sp>
      <p:sp>
        <p:nvSpPr>
          <p:cNvPr id="145" name="文本框 144"/>
          <p:cNvSpPr txBox="1"/>
          <p:nvPr/>
        </p:nvSpPr>
        <p:spPr>
          <a:xfrm>
            <a:off x="8197668" y="23254385"/>
            <a:ext cx="488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AP</a:t>
            </a:r>
            <a:endParaRPr lang="zh-CN" altLang="en-US" sz="1200" dirty="0"/>
          </a:p>
        </p:txBody>
      </p:sp>
      <p:grpSp>
        <p:nvGrpSpPr>
          <p:cNvPr id="319" name="组合 318"/>
          <p:cNvGrpSpPr/>
          <p:nvPr/>
        </p:nvGrpSpPr>
        <p:grpSpPr>
          <a:xfrm>
            <a:off x="7763054" y="19671624"/>
            <a:ext cx="1339719" cy="1041872"/>
            <a:chOff x="7965333" y="20039973"/>
            <a:chExt cx="1339719" cy="1041872"/>
          </a:xfrm>
        </p:grpSpPr>
        <p:grpSp>
          <p:nvGrpSpPr>
            <p:cNvPr id="284" name="组合 283"/>
            <p:cNvGrpSpPr/>
            <p:nvPr/>
          </p:nvGrpSpPr>
          <p:grpSpPr>
            <a:xfrm>
              <a:off x="7965333" y="20594675"/>
              <a:ext cx="1339719" cy="487170"/>
              <a:chOff x="4926416" y="3544249"/>
              <a:chExt cx="2376264" cy="864096"/>
            </a:xfrm>
          </p:grpSpPr>
          <p:sp>
            <p:nvSpPr>
              <p:cNvPr id="285" name="椭圆 284"/>
              <p:cNvSpPr/>
              <p:nvPr/>
            </p:nvSpPr>
            <p:spPr>
              <a:xfrm>
                <a:off x="5178184" y="3939663"/>
                <a:ext cx="150894" cy="150894"/>
              </a:xfrm>
              <a:prstGeom prst="ellipse">
                <a:avLst/>
              </a:prstGeom>
              <a:solidFill>
                <a:srgbClr val="505A66"/>
              </a:solidFill>
              <a:ln>
                <a:solidFill>
                  <a:srgbClr val="505A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6" name="椭圆 285"/>
              <p:cNvSpPr/>
              <p:nvPr/>
            </p:nvSpPr>
            <p:spPr>
              <a:xfrm>
                <a:off x="5537193" y="3939663"/>
                <a:ext cx="150894" cy="150894"/>
              </a:xfrm>
              <a:prstGeom prst="ellipse">
                <a:avLst/>
              </a:prstGeom>
              <a:solidFill>
                <a:srgbClr val="505A66"/>
              </a:solidFill>
              <a:ln>
                <a:solidFill>
                  <a:srgbClr val="505A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7" name="椭圆 286"/>
              <p:cNvSpPr/>
              <p:nvPr/>
            </p:nvSpPr>
            <p:spPr>
              <a:xfrm>
                <a:off x="6659125" y="3925071"/>
                <a:ext cx="188669" cy="188669"/>
              </a:xfrm>
              <a:prstGeom prst="ellipse">
                <a:avLst/>
              </a:prstGeom>
              <a:solidFill>
                <a:srgbClr val="505A66"/>
              </a:solidFill>
              <a:ln>
                <a:solidFill>
                  <a:srgbClr val="505A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8" name="圆角矩形 287"/>
              <p:cNvSpPr/>
              <p:nvPr/>
            </p:nvSpPr>
            <p:spPr>
              <a:xfrm>
                <a:off x="4926416" y="3544249"/>
                <a:ext cx="2376264" cy="864096"/>
              </a:xfrm>
              <a:prstGeom prst="roundRect">
                <a:avLst/>
              </a:prstGeom>
              <a:noFill/>
              <a:ln w="76200">
                <a:solidFill>
                  <a:srgbClr val="505A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9" name="椭圆 288"/>
              <p:cNvSpPr/>
              <p:nvPr/>
            </p:nvSpPr>
            <p:spPr>
              <a:xfrm>
                <a:off x="5896202" y="3939663"/>
                <a:ext cx="150894" cy="150894"/>
              </a:xfrm>
              <a:prstGeom prst="ellipse">
                <a:avLst/>
              </a:prstGeom>
              <a:solidFill>
                <a:srgbClr val="505A66"/>
              </a:solidFill>
              <a:ln>
                <a:solidFill>
                  <a:srgbClr val="505A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2" name="组合 291"/>
            <p:cNvGrpSpPr/>
            <p:nvPr/>
          </p:nvGrpSpPr>
          <p:grpSpPr>
            <a:xfrm>
              <a:off x="8193942" y="20039973"/>
              <a:ext cx="76933" cy="553113"/>
              <a:chOff x="8765442" y="20039973"/>
              <a:chExt cx="76933" cy="553113"/>
            </a:xfrm>
          </p:grpSpPr>
          <p:sp>
            <p:nvSpPr>
              <p:cNvPr id="290" name="圆角矩形 289"/>
              <p:cNvSpPr/>
              <p:nvPr/>
            </p:nvSpPr>
            <p:spPr>
              <a:xfrm>
                <a:off x="8765442" y="20208018"/>
                <a:ext cx="76933" cy="385068"/>
              </a:xfrm>
              <a:prstGeom prst="roundRect">
                <a:avLst>
                  <a:gd name="adj" fmla="val 50000"/>
                </a:avLst>
              </a:prstGeom>
              <a:solidFill>
                <a:srgbClr val="505A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1" name="圆角矩形 290"/>
              <p:cNvSpPr/>
              <p:nvPr/>
            </p:nvSpPr>
            <p:spPr>
              <a:xfrm>
                <a:off x="8783698" y="20039973"/>
                <a:ext cx="45719" cy="250895"/>
              </a:xfrm>
              <a:prstGeom prst="roundRect">
                <a:avLst>
                  <a:gd name="adj" fmla="val 50000"/>
                </a:avLst>
              </a:prstGeom>
              <a:solidFill>
                <a:srgbClr val="505A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4" name="组合 293"/>
            <p:cNvGrpSpPr/>
            <p:nvPr/>
          </p:nvGrpSpPr>
          <p:grpSpPr>
            <a:xfrm>
              <a:off x="8995406" y="20039973"/>
              <a:ext cx="76933" cy="553113"/>
              <a:chOff x="8765442" y="20039973"/>
              <a:chExt cx="76933" cy="553113"/>
            </a:xfrm>
          </p:grpSpPr>
          <p:sp>
            <p:nvSpPr>
              <p:cNvPr id="295" name="圆角矩形 294"/>
              <p:cNvSpPr/>
              <p:nvPr/>
            </p:nvSpPr>
            <p:spPr>
              <a:xfrm>
                <a:off x="8765442" y="20208018"/>
                <a:ext cx="76933" cy="385068"/>
              </a:xfrm>
              <a:prstGeom prst="roundRect">
                <a:avLst>
                  <a:gd name="adj" fmla="val 50000"/>
                </a:avLst>
              </a:prstGeom>
              <a:solidFill>
                <a:srgbClr val="505A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6" name="圆角矩形 295"/>
              <p:cNvSpPr/>
              <p:nvPr/>
            </p:nvSpPr>
            <p:spPr>
              <a:xfrm>
                <a:off x="8783698" y="20039973"/>
                <a:ext cx="45719" cy="250895"/>
              </a:xfrm>
              <a:prstGeom prst="roundRect">
                <a:avLst>
                  <a:gd name="adj" fmla="val 50000"/>
                </a:avLst>
              </a:prstGeom>
              <a:solidFill>
                <a:srgbClr val="505A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4" name="组合 223"/>
          <p:cNvGrpSpPr/>
          <p:nvPr/>
        </p:nvGrpSpPr>
        <p:grpSpPr>
          <a:xfrm>
            <a:off x="10049476" y="20003569"/>
            <a:ext cx="1232218" cy="651698"/>
            <a:chOff x="9757620" y="20041884"/>
            <a:chExt cx="1232218" cy="651698"/>
          </a:xfrm>
        </p:grpSpPr>
        <p:sp>
          <p:nvSpPr>
            <p:cNvPr id="310" name="Freeform 136"/>
            <p:cNvSpPr>
              <a:spLocks/>
            </p:cNvSpPr>
            <p:nvPr/>
          </p:nvSpPr>
          <p:spPr bwMode="auto">
            <a:xfrm>
              <a:off x="9757620" y="20041884"/>
              <a:ext cx="1232218" cy="651698"/>
            </a:xfrm>
            <a:custGeom>
              <a:avLst/>
              <a:gdLst>
                <a:gd name="T0" fmla="*/ 192 w 192"/>
                <a:gd name="T1" fmla="*/ 68 h 110"/>
                <a:gd name="T2" fmla="*/ 151 w 192"/>
                <a:gd name="T3" fmla="*/ 27 h 110"/>
                <a:gd name="T4" fmla="*/ 137 w 192"/>
                <a:gd name="T5" fmla="*/ 29 h 110"/>
                <a:gd name="T6" fmla="*/ 97 w 192"/>
                <a:gd name="T7" fmla="*/ 0 h 110"/>
                <a:gd name="T8" fmla="*/ 55 w 192"/>
                <a:gd name="T9" fmla="*/ 38 h 110"/>
                <a:gd name="T10" fmla="*/ 38 w 192"/>
                <a:gd name="T11" fmla="*/ 34 h 110"/>
                <a:gd name="T12" fmla="*/ 0 w 192"/>
                <a:gd name="T13" fmla="*/ 72 h 110"/>
                <a:gd name="T14" fmla="*/ 33 w 192"/>
                <a:gd name="T15" fmla="*/ 109 h 110"/>
                <a:gd name="T16" fmla="*/ 33 w 192"/>
                <a:gd name="T17" fmla="*/ 109 h 110"/>
                <a:gd name="T18" fmla="*/ 37 w 192"/>
                <a:gd name="T19" fmla="*/ 109 h 110"/>
                <a:gd name="T20" fmla="*/ 38 w 192"/>
                <a:gd name="T21" fmla="*/ 110 h 110"/>
                <a:gd name="T22" fmla="*/ 40 w 192"/>
                <a:gd name="T23" fmla="*/ 109 h 110"/>
                <a:gd name="T24" fmla="*/ 149 w 192"/>
                <a:gd name="T25" fmla="*/ 109 h 110"/>
                <a:gd name="T26" fmla="*/ 151 w 192"/>
                <a:gd name="T27" fmla="*/ 110 h 110"/>
                <a:gd name="T28" fmla="*/ 152 w 192"/>
                <a:gd name="T29" fmla="*/ 109 h 110"/>
                <a:gd name="T30" fmla="*/ 154 w 192"/>
                <a:gd name="T31" fmla="*/ 109 h 110"/>
                <a:gd name="T32" fmla="*/ 154 w 192"/>
                <a:gd name="T33" fmla="*/ 109 h 110"/>
                <a:gd name="T34" fmla="*/ 192 w 192"/>
                <a:gd name="T35" fmla="*/ 6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10">
                  <a:moveTo>
                    <a:pt x="192" y="68"/>
                  </a:moveTo>
                  <a:cubicBezTo>
                    <a:pt x="192" y="46"/>
                    <a:pt x="174" y="27"/>
                    <a:pt x="151" y="27"/>
                  </a:cubicBezTo>
                  <a:cubicBezTo>
                    <a:pt x="146" y="27"/>
                    <a:pt x="142" y="28"/>
                    <a:pt x="137" y="29"/>
                  </a:cubicBezTo>
                  <a:cubicBezTo>
                    <a:pt x="132" y="12"/>
                    <a:pt x="116" y="0"/>
                    <a:pt x="97" y="0"/>
                  </a:cubicBezTo>
                  <a:cubicBezTo>
                    <a:pt x="75" y="0"/>
                    <a:pt x="57" y="17"/>
                    <a:pt x="55" y="38"/>
                  </a:cubicBezTo>
                  <a:cubicBezTo>
                    <a:pt x="50" y="35"/>
                    <a:pt x="44" y="34"/>
                    <a:pt x="38" y="34"/>
                  </a:cubicBezTo>
                  <a:cubicBezTo>
                    <a:pt x="17" y="34"/>
                    <a:pt x="0" y="51"/>
                    <a:pt x="0" y="72"/>
                  </a:cubicBezTo>
                  <a:cubicBezTo>
                    <a:pt x="0" y="91"/>
                    <a:pt x="14" y="106"/>
                    <a:pt x="33" y="109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7" y="109"/>
                    <a:pt x="38" y="110"/>
                    <a:pt x="38" y="110"/>
                  </a:cubicBezTo>
                  <a:cubicBezTo>
                    <a:pt x="39" y="110"/>
                    <a:pt x="39" y="109"/>
                    <a:pt x="40" y="109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0" y="109"/>
                    <a:pt x="150" y="110"/>
                    <a:pt x="151" y="110"/>
                  </a:cubicBezTo>
                  <a:cubicBezTo>
                    <a:pt x="151" y="110"/>
                    <a:pt x="152" y="109"/>
                    <a:pt x="152" y="109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75" y="108"/>
                    <a:pt x="192" y="90"/>
                    <a:pt x="192" y="68"/>
                  </a:cubicBezTo>
                  <a:close/>
                </a:path>
              </a:pathLst>
            </a:custGeom>
            <a:noFill/>
            <a:ln w="57150" cap="rnd">
              <a:solidFill>
                <a:srgbClr val="505A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文本框 310"/>
            <p:cNvSpPr txBox="1"/>
            <p:nvPr/>
          </p:nvSpPr>
          <p:spPr>
            <a:xfrm>
              <a:off x="10016930" y="20282510"/>
              <a:ext cx="742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WAN</a:t>
              </a:r>
              <a:endParaRPr lang="zh-CN" altLang="en-US" dirty="0"/>
            </a:p>
          </p:txBody>
        </p:sp>
      </p:grpSp>
      <p:cxnSp>
        <p:nvCxnSpPr>
          <p:cNvPr id="247" name="直接连接符 246"/>
          <p:cNvCxnSpPr/>
          <p:nvPr/>
        </p:nvCxnSpPr>
        <p:spPr>
          <a:xfrm>
            <a:off x="3814904" y="20985666"/>
            <a:ext cx="0" cy="39351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直接连接符 249"/>
          <p:cNvCxnSpPr/>
          <p:nvPr/>
        </p:nvCxnSpPr>
        <p:spPr>
          <a:xfrm flipH="1">
            <a:off x="1896533" y="21374099"/>
            <a:ext cx="192410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直接连接符 251"/>
          <p:cNvCxnSpPr/>
          <p:nvPr/>
        </p:nvCxnSpPr>
        <p:spPr>
          <a:xfrm>
            <a:off x="1901612" y="21374099"/>
            <a:ext cx="0" cy="72136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直接连接符 292"/>
          <p:cNvCxnSpPr/>
          <p:nvPr/>
        </p:nvCxnSpPr>
        <p:spPr>
          <a:xfrm>
            <a:off x="4575846" y="20985666"/>
            <a:ext cx="0" cy="67545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直接连接符 297"/>
          <p:cNvCxnSpPr/>
          <p:nvPr/>
        </p:nvCxnSpPr>
        <p:spPr>
          <a:xfrm flipH="1">
            <a:off x="4042446" y="21656039"/>
            <a:ext cx="53229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直接连接符 299"/>
          <p:cNvCxnSpPr/>
          <p:nvPr/>
        </p:nvCxnSpPr>
        <p:spPr>
          <a:xfrm>
            <a:off x="4049143" y="21655404"/>
            <a:ext cx="4233" cy="4318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直接连接符 302"/>
          <p:cNvCxnSpPr/>
          <p:nvPr/>
        </p:nvCxnSpPr>
        <p:spPr>
          <a:xfrm>
            <a:off x="5236725" y="20980586"/>
            <a:ext cx="0" cy="67545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直接连接符 303"/>
          <p:cNvCxnSpPr/>
          <p:nvPr/>
        </p:nvCxnSpPr>
        <p:spPr>
          <a:xfrm flipH="1">
            <a:off x="5234288" y="21656039"/>
            <a:ext cx="9258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直接连接符 304"/>
          <p:cNvCxnSpPr/>
          <p:nvPr/>
        </p:nvCxnSpPr>
        <p:spPr>
          <a:xfrm>
            <a:off x="6154990" y="21656039"/>
            <a:ext cx="0" cy="43434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直接连接符 306"/>
          <p:cNvCxnSpPr/>
          <p:nvPr/>
        </p:nvCxnSpPr>
        <p:spPr>
          <a:xfrm>
            <a:off x="5917256" y="20980585"/>
            <a:ext cx="0" cy="52898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直接连接符 312"/>
          <p:cNvCxnSpPr/>
          <p:nvPr/>
        </p:nvCxnSpPr>
        <p:spPr>
          <a:xfrm flipH="1">
            <a:off x="5917695" y="21509566"/>
            <a:ext cx="24241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直接连接符 313"/>
          <p:cNvCxnSpPr/>
          <p:nvPr/>
        </p:nvCxnSpPr>
        <p:spPr>
          <a:xfrm>
            <a:off x="8341890" y="21506179"/>
            <a:ext cx="0" cy="6096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直接连接符 315"/>
          <p:cNvCxnSpPr/>
          <p:nvPr/>
        </p:nvCxnSpPr>
        <p:spPr>
          <a:xfrm>
            <a:off x="6276871" y="20980585"/>
            <a:ext cx="0" cy="25390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直接连接符 316"/>
          <p:cNvCxnSpPr/>
          <p:nvPr/>
        </p:nvCxnSpPr>
        <p:spPr>
          <a:xfrm flipH="1">
            <a:off x="6274457" y="21234492"/>
            <a:ext cx="187548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直接连接符 320"/>
          <p:cNvCxnSpPr/>
          <p:nvPr/>
        </p:nvCxnSpPr>
        <p:spPr>
          <a:xfrm>
            <a:off x="8149940" y="20857632"/>
            <a:ext cx="0" cy="38109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直接连接符 321"/>
          <p:cNvCxnSpPr/>
          <p:nvPr/>
        </p:nvCxnSpPr>
        <p:spPr>
          <a:xfrm>
            <a:off x="8823452" y="20853399"/>
            <a:ext cx="0" cy="38109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直接连接符 322"/>
          <p:cNvCxnSpPr/>
          <p:nvPr/>
        </p:nvCxnSpPr>
        <p:spPr>
          <a:xfrm flipH="1">
            <a:off x="8822280" y="21230351"/>
            <a:ext cx="187548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直接连接符 323"/>
          <p:cNvCxnSpPr/>
          <p:nvPr/>
        </p:nvCxnSpPr>
        <p:spPr>
          <a:xfrm>
            <a:off x="10695262" y="20853491"/>
            <a:ext cx="0" cy="38109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6" name="椭圆 355"/>
          <p:cNvSpPr/>
          <p:nvPr/>
        </p:nvSpPr>
        <p:spPr>
          <a:xfrm>
            <a:off x="1878753" y="22071259"/>
            <a:ext cx="45719" cy="45719"/>
          </a:xfrm>
          <a:prstGeom prst="ellipse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" name="椭圆 356"/>
          <p:cNvSpPr/>
          <p:nvPr/>
        </p:nvSpPr>
        <p:spPr>
          <a:xfrm>
            <a:off x="4028400" y="22055050"/>
            <a:ext cx="45719" cy="45719"/>
          </a:xfrm>
          <a:prstGeom prst="ellipse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椭圆 357"/>
          <p:cNvSpPr/>
          <p:nvPr/>
        </p:nvSpPr>
        <p:spPr>
          <a:xfrm>
            <a:off x="6132131" y="22081372"/>
            <a:ext cx="45719" cy="45719"/>
          </a:xfrm>
          <a:prstGeom prst="ellipse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" name="椭圆 358"/>
          <p:cNvSpPr/>
          <p:nvPr/>
        </p:nvSpPr>
        <p:spPr>
          <a:xfrm>
            <a:off x="8319031" y="22091647"/>
            <a:ext cx="45719" cy="45719"/>
          </a:xfrm>
          <a:prstGeom prst="ellipse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" name="椭圆 359"/>
          <p:cNvSpPr/>
          <p:nvPr/>
        </p:nvSpPr>
        <p:spPr>
          <a:xfrm>
            <a:off x="10672403" y="20821577"/>
            <a:ext cx="45719" cy="45719"/>
          </a:xfrm>
          <a:prstGeom prst="ellipse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" name="椭圆 360"/>
          <p:cNvSpPr/>
          <p:nvPr/>
        </p:nvSpPr>
        <p:spPr>
          <a:xfrm>
            <a:off x="8800593" y="20836910"/>
            <a:ext cx="45719" cy="45719"/>
          </a:xfrm>
          <a:prstGeom prst="ellipse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" name="椭圆 361"/>
          <p:cNvSpPr/>
          <p:nvPr/>
        </p:nvSpPr>
        <p:spPr>
          <a:xfrm>
            <a:off x="8127081" y="20851736"/>
            <a:ext cx="45719" cy="45719"/>
          </a:xfrm>
          <a:prstGeom prst="ellipse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" name="椭圆 362"/>
          <p:cNvSpPr/>
          <p:nvPr/>
        </p:nvSpPr>
        <p:spPr>
          <a:xfrm>
            <a:off x="6254012" y="20958120"/>
            <a:ext cx="45719" cy="45719"/>
          </a:xfrm>
          <a:prstGeom prst="ellipse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" name="椭圆 363"/>
          <p:cNvSpPr/>
          <p:nvPr/>
        </p:nvSpPr>
        <p:spPr>
          <a:xfrm>
            <a:off x="5894397" y="20958120"/>
            <a:ext cx="45719" cy="45719"/>
          </a:xfrm>
          <a:prstGeom prst="ellipse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" name="椭圆 364"/>
          <p:cNvSpPr/>
          <p:nvPr/>
        </p:nvSpPr>
        <p:spPr>
          <a:xfrm>
            <a:off x="5213866" y="20949299"/>
            <a:ext cx="45719" cy="45719"/>
          </a:xfrm>
          <a:prstGeom prst="ellipse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" name="椭圆 365"/>
          <p:cNvSpPr/>
          <p:nvPr/>
        </p:nvSpPr>
        <p:spPr>
          <a:xfrm>
            <a:off x="4552987" y="20957499"/>
            <a:ext cx="45719" cy="45719"/>
          </a:xfrm>
          <a:prstGeom prst="ellipse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" name="椭圆 366"/>
          <p:cNvSpPr/>
          <p:nvPr/>
        </p:nvSpPr>
        <p:spPr>
          <a:xfrm>
            <a:off x="3792045" y="20973938"/>
            <a:ext cx="45719" cy="45719"/>
          </a:xfrm>
          <a:prstGeom prst="ellipse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11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Helvetica Now Text"/>
        <a:ea typeface="等线 Light"/>
        <a:cs typeface=""/>
      </a:majorFont>
      <a:minorFont>
        <a:latin typeface="Helvetica Now Text"/>
        <a:ea typeface="等线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4740</TotalTime>
  <Words>216</Words>
  <Application>Microsoft Office PowerPoint</Application>
  <PresentationFormat>自定义</PresentationFormat>
  <Paragraphs>61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等线</vt:lpstr>
      <vt:lpstr>Calibri</vt:lpstr>
      <vt:lpstr>Helvetica Now Text</vt:lpstr>
      <vt:lpstr>等线 Light</vt:lpstr>
      <vt:lpstr>MS PGothic</vt:lpstr>
      <vt:lpstr>微软雅黑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王菲25</dc:creator>
  <cp:lastModifiedBy>Whitby.Piao</cp:lastModifiedBy>
  <cp:revision>291</cp:revision>
  <dcterms:created xsi:type="dcterms:W3CDTF">2020-12-28T06:52:23Z</dcterms:created>
  <dcterms:modified xsi:type="dcterms:W3CDTF">2023-06-25T13:17:51Z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ileWhereFroms">
    <vt:lpwstr>PpjeLB1gRN0lwrPqMaCTki0ZPD7TsXdBKj8yWYdyyBdN+oDggF4ntBG4ghDggXjbLYlRSl5R5YXzcGvCkOyrZd4wiIN/AVk4gCsNTYEL8U+L1Kex5PfDuKQOg5o6epURWa31GI3KyB9eBc8VrNh2VzXkPeXBey6AFTZJNjIBIV4EPn2TXJ+1lnOI7F3j1jbAi8zqe/QarYh3QzUwY1u2J15HaffGpvWsrrfLghe4AObV05DM1G7jTw9i9EDB9pO</vt:lpwstr>
  </property>
</Properties>
</file>